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94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88FAC-3E44-435E-9BA4-ABFDDCCB1B67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9E6B0-27DE-42B5-B039-1791738C42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baseline="0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9E6B0-27DE-42B5-B039-1791738C427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1AAF-BB5B-4379-88EE-2E494230BC6C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147A-0FB8-42EF-ADCE-484F1F2337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1AAF-BB5B-4379-88EE-2E494230BC6C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147A-0FB8-42EF-ADCE-484F1F2337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1AAF-BB5B-4379-88EE-2E494230BC6C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147A-0FB8-42EF-ADCE-484F1F2337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1AAF-BB5B-4379-88EE-2E494230BC6C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147A-0FB8-42EF-ADCE-484F1F2337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1AAF-BB5B-4379-88EE-2E494230BC6C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147A-0FB8-42EF-ADCE-484F1F2337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1AAF-BB5B-4379-88EE-2E494230BC6C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147A-0FB8-42EF-ADCE-484F1F2337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1AAF-BB5B-4379-88EE-2E494230BC6C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147A-0FB8-42EF-ADCE-484F1F2337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1AAF-BB5B-4379-88EE-2E494230BC6C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147A-0FB8-42EF-ADCE-484F1F2337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1AAF-BB5B-4379-88EE-2E494230BC6C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147A-0FB8-42EF-ADCE-484F1F2337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1AAF-BB5B-4379-88EE-2E494230BC6C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147A-0FB8-42EF-ADCE-484F1F2337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1AAF-BB5B-4379-88EE-2E494230BC6C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147A-0FB8-42EF-ADCE-484F1F2337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A1AAF-BB5B-4379-88EE-2E494230BC6C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9147A-0FB8-42EF-ADCE-484F1F2337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718984"/>
            <a:ext cx="7846640" cy="45719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COLLEGE OF ENGINEERING ROORKEE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221088"/>
            <a:ext cx="8317432" cy="936104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SUMMER  INTERNSHIP   REPORT  FROM  DUCAT(NOIDA)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11266" name="AutoShape 2" descr="MEAN STACK&#10;KRISHNAPRASAD K&#10;13MCA11020&#10;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https://www.coer.ac.in/images/header/logo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980728"/>
            <a:ext cx="3429000" cy="2133601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23528" y="332656"/>
            <a:ext cx="8820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                COLLEGE  OF</a:t>
            </a:r>
            <a:r>
              <a:rPr lang="en-US" sz="2800" dirty="0" smtClean="0"/>
              <a:t>  </a:t>
            </a:r>
            <a:r>
              <a:rPr lang="en-US" sz="2800" b="1" dirty="0" smtClean="0"/>
              <a:t>ENGINEERING </a:t>
            </a:r>
            <a:r>
              <a:rPr lang="en-US" sz="2800" dirty="0" smtClean="0"/>
              <a:t> </a:t>
            </a:r>
            <a:r>
              <a:rPr lang="en-US" sz="2800" b="1" dirty="0" smtClean="0"/>
              <a:t>ROORKEE</a:t>
            </a:r>
            <a:r>
              <a:rPr lang="en-US" sz="2800" dirty="0" smtClean="0"/>
              <a:t> 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2267744" y="371703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9631" y="3284984"/>
            <a:ext cx="58326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MEAN STACK                           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5076056" y="5445224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</a:t>
            </a:r>
            <a:r>
              <a:rPr lang="en-US" dirty="0" smtClean="0"/>
              <a:t>  </a:t>
            </a:r>
            <a:r>
              <a:rPr lang="en-US" dirty="0" smtClean="0"/>
              <a:t>SUBMITTED BY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8144" y="5805264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PAVAN  KUMAR (CSE-B-T1</a:t>
            </a:r>
            <a:r>
              <a:rPr lang="en-US" dirty="0" smtClean="0"/>
              <a:t>)</a:t>
            </a:r>
          </a:p>
          <a:p>
            <a:r>
              <a:rPr lang="en-US" dirty="0" smtClean="0"/>
              <a:t>ROLL-NO:- </a:t>
            </a:r>
            <a:r>
              <a:rPr lang="en-US" dirty="0" smtClean="0"/>
              <a:t>12 (4</a:t>
            </a:r>
            <a:r>
              <a:rPr lang="en-US" baseline="30000" dirty="0" smtClean="0"/>
              <a:t>th</a:t>
            </a:r>
            <a:r>
              <a:rPr lang="en-US" dirty="0" smtClean="0"/>
              <a:t> year)</a:t>
            </a:r>
          </a:p>
          <a:p>
            <a:r>
              <a:rPr lang="en-US" dirty="0" err="1" smtClean="0"/>
              <a:t>Coer</a:t>
            </a:r>
            <a:r>
              <a:rPr lang="en-US" dirty="0" smtClean="0"/>
              <a:t> id=16041053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9512" y="5445224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SUBMITTED TO</a:t>
            </a:r>
          </a:p>
          <a:p>
            <a:r>
              <a:rPr lang="en-US" dirty="0" smtClean="0"/>
              <a:t>MS. DIVYA </a:t>
            </a:r>
            <a:r>
              <a:rPr lang="en-US" dirty="0" smtClean="0"/>
              <a:t>MISHRA</a:t>
            </a:r>
          </a:p>
          <a:p>
            <a:r>
              <a:rPr lang="en-US" dirty="0" smtClean="0"/>
              <a:t>Assistant Professor</a:t>
            </a:r>
          </a:p>
          <a:p>
            <a:r>
              <a:rPr lang="en-US" dirty="0" smtClean="0"/>
              <a:t>College of engineering </a:t>
            </a:r>
            <a:r>
              <a:rPr lang="en-US" dirty="0" err="1" smtClean="0"/>
              <a:t>roorkee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332656"/>
            <a:ext cx="806489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                         </a:t>
            </a:r>
            <a:r>
              <a:rPr lang="en-US" sz="3600" dirty="0" err="1" smtClean="0"/>
              <a:t>MongoDB</a:t>
            </a:r>
            <a:endParaRPr lang="en-US" sz="3600" dirty="0" smtClean="0"/>
          </a:p>
          <a:p>
            <a:endParaRPr lang="en-US" sz="3600" dirty="0" smtClean="0"/>
          </a:p>
          <a:p>
            <a:r>
              <a:rPr lang="en-US" dirty="0" smtClean="0"/>
              <a:t>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 is a cross-platform document-oriented database - classified as a </a:t>
            </a:r>
            <a:r>
              <a:rPr lang="en-US" sz="3200" dirty="0" err="1" smtClean="0"/>
              <a:t>NoSQL</a:t>
            </a:r>
            <a:r>
              <a:rPr lang="en-US" sz="3200" dirty="0" smtClean="0"/>
              <a:t> database which eschews the traditional table-based relational database structure in </a:t>
            </a:r>
            <a:r>
              <a:rPr lang="en-US" sz="3200" dirty="0" err="1" smtClean="0"/>
              <a:t>favour</a:t>
            </a:r>
            <a:r>
              <a:rPr lang="en-US" sz="3200" dirty="0" smtClean="0"/>
              <a:t> of JSON-like documents with dynamic schemas.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332656"/>
            <a:ext cx="741682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                  What is </a:t>
            </a:r>
            <a:r>
              <a:rPr lang="en-US" sz="3600" dirty="0" err="1" smtClean="0"/>
              <a:t>MongoDB</a:t>
            </a:r>
            <a:r>
              <a:rPr lang="en-US" sz="3600" dirty="0" smtClean="0"/>
              <a:t>?</a:t>
            </a:r>
          </a:p>
          <a:p>
            <a:r>
              <a:rPr lang="en-US" sz="3600" dirty="0" smtClean="0"/>
              <a:t> </a:t>
            </a:r>
          </a:p>
          <a:p>
            <a:r>
              <a:rPr lang="en-US" sz="3200" dirty="0" smtClean="0"/>
              <a:t>• Developed by software company 10gen (now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 Inc.) </a:t>
            </a:r>
          </a:p>
          <a:p>
            <a:r>
              <a:rPr lang="en-US" sz="3200" dirty="0" smtClean="0"/>
              <a:t>• Fast </a:t>
            </a:r>
            <a:r>
              <a:rPr lang="en-US" sz="3200" dirty="0" err="1" smtClean="0"/>
              <a:t>NoSQL</a:t>
            </a:r>
            <a:r>
              <a:rPr lang="en-US" sz="3200" dirty="0" smtClean="0"/>
              <a:t> </a:t>
            </a:r>
            <a:r>
              <a:rPr lang="en-US" sz="3200" dirty="0" err="1" smtClean="0"/>
              <a:t>schemaless</a:t>
            </a:r>
            <a:r>
              <a:rPr lang="en-US" sz="3200" dirty="0" smtClean="0"/>
              <a:t> database written in C++ </a:t>
            </a:r>
          </a:p>
          <a:p>
            <a:r>
              <a:rPr lang="en-US" sz="3200" dirty="0" smtClean="0"/>
              <a:t>• Document-Oriented Storage o JSON-style documents with dynamic     schemas </a:t>
            </a:r>
          </a:p>
          <a:p>
            <a:r>
              <a:rPr lang="en-US" sz="3200" dirty="0" smtClean="0"/>
              <a:t>• Full Index Support o Index on any attribute o Replication &amp; High Availability </a:t>
            </a:r>
          </a:p>
          <a:p>
            <a:r>
              <a:rPr lang="en-US" sz="3200" dirty="0" smtClean="0"/>
              <a:t>• Auto-</a:t>
            </a:r>
            <a:r>
              <a:rPr lang="en-US" sz="3200" dirty="0" err="1" smtClean="0"/>
              <a:t>Sharding</a:t>
            </a:r>
            <a:r>
              <a:rPr lang="en-US" sz="3200" dirty="0" smtClean="0"/>
              <a:t> o Scale horizontally without compromising functionality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95536" y="404664"/>
          <a:ext cx="7890072" cy="585897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890072"/>
              </a:tblGrid>
              <a:tr h="5858976">
                <a:tc>
                  <a:txBody>
                    <a:bodyPr/>
                    <a:lstStyle/>
                    <a:p>
                      <a:pPr lvl="1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RDBMS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Embedded 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332656"/>
            <a:ext cx="6534472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                        Example</a:t>
            </a:r>
          </a:p>
          <a:p>
            <a:endParaRPr lang="en-US" sz="3600" dirty="0" smtClean="0"/>
          </a:p>
          <a:p>
            <a:r>
              <a:rPr lang="en-US" dirty="0" smtClean="0"/>
              <a:t> </a:t>
            </a:r>
            <a:r>
              <a:rPr lang="en-US" sz="3200" dirty="0" smtClean="0"/>
              <a:t>&gt;</a:t>
            </a:r>
            <a:r>
              <a:rPr lang="en-US" sz="3200" dirty="0" err="1" smtClean="0"/>
              <a:t>db.mycol.insert</a:t>
            </a:r>
            <a:r>
              <a:rPr lang="en-US" sz="3200" dirty="0" smtClean="0"/>
              <a:t>({ _id: </a:t>
            </a:r>
            <a:r>
              <a:rPr lang="en-US" sz="3200" dirty="0" err="1" smtClean="0"/>
              <a:t>ObjectId</a:t>
            </a:r>
            <a:r>
              <a:rPr lang="en-US" sz="3200" dirty="0" smtClean="0"/>
              <a:t>(7df78ad8902c), title: '</a:t>
            </a:r>
            <a:r>
              <a:rPr lang="en-US" sz="3200" dirty="0" err="1" smtClean="0"/>
              <a:t>MongoDB</a:t>
            </a:r>
            <a:r>
              <a:rPr lang="en-US" sz="3200" dirty="0" smtClean="0"/>
              <a:t> Overview', description: '</a:t>
            </a:r>
            <a:r>
              <a:rPr lang="en-US" sz="3200" dirty="0" err="1" smtClean="0"/>
              <a:t>MongoDB</a:t>
            </a:r>
            <a:r>
              <a:rPr lang="en-US" sz="3200" dirty="0" smtClean="0"/>
              <a:t> is no </a:t>
            </a:r>
            <a:r>
              <a:rPr lang="en-US" sz="3200" dirty="0" err="1" smtClean="0"/>
              <a:t>sql</a:t>
            </a:r>
            <a:r>
              <a:rPr lang="en-US" sz="3200" dirty="0" smtClean="0"/>
              <a:t> database', by: 'tutorials point', </a:t>
            </a:r>
            <a:r>
              <a:rPr lang="en-US" sz="3200" dirty="0" err="1" smtClean="0"/>
              <a:t>url</a:t>
            </a:r>
            <a:r>
              <a:rPr lang="en-US" sz="3200" dirty="0" smtClean="0"/>
              <a:t>: 'http://www.tutorialspoint. com', tags: ['</a:t>
            </a:r>
            <a:r>
              <a:rPr lang="en-US" sz="3200" dirty="0" err="1" smtClean="0"/>
              <a:t>mongodb</a:t>
            </a:r>
            <a:r>
              <a:rPr lang="en-US" sz="3200" dirty="0" smtClean="0"/>
              <a:t>', 'database', '</a:t>
            </a:r>
            <a:r>
              <a:rPr lang="en-US" sz="3200" dirty="0" err="1" smtClean="0"/>
              <a:t>NoSQL</a:t>
            </a:r>
            <a:r>
              <a:rPr lang="en-US" sz="3200" dirty="0" smtClean="0"/>
              <a:t>'], likes: 100 }) </a:t>
            </a:r>
            <a:r>
              <a:rPr lang="en-US" sz="3200" dirty="0" err="1" smtClean="0"/>
              <a:t>MongoD</a:t>
            </a:r>
            <a:endParaRPr 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7705" y="404665"/>
            <a:ext cx="4464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/>
              <a:t>MongoDB</a:t>
            </a:r>
            <a:r>
              <a:rPr lang="en-US" sz="3600" dirty="0" smtClean="0"/>
              <a:t> - Document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2276872"/>
            <a:ext cx="35966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name:”</a:t>
            </a:r>
            <a:r>
              <a:rPr lang="en-US" dirty="0" err="1" smtClean="0"/>
              <a:t>pavan</a:t>
            </a:r>
            <a:r>
              <a:rPr lang="en-US" dirty="0" smtClean="0"/>
              <a:t>”,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age:23,</a:t>
            </a:r>
          </a:p>
          <a:p>
            <a:r>
              <a:rPr lang="en-US" dirty="0"/>
              <a:t> </a:t>
            </a:r>
            <a:r>
              <a:rPr lang="en-US" dirty="0" smtClean="0"/>
              <a:t>    status:”A”,</a:t>
            </a:r>
          </a:p>
          <a:p>
            <a:r>
              <a:rPr lang="en-US" dirty="0"/>
              <a:t> </a:t>
            </a:r>
            <a:r>
              <a:rPr lang="en-US" dirty="0" smtClean="0"/>
              <a:t>     Roll-No.:</a:t>
            </a:r>
            <a:r>
              <a:rPr lang="en-US" dirty="0" smtClean="0"/>
              <a:t>12,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Groups:[“cs-official”,”coer-2020”]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Field:Values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88640"/>
            <a:ext cx="820891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Advantages</a:t>
            </a:r>
          </a:p>
          <a:p>
            <a:r>
              <a:rPr lang="en-US" sz="3600" dirty="0" smtClean="0"/>
              <a:t> </a:t>
            </a:r>
          </a:p>
          <a:p>
            <a:r>
              <a:rPr lang="en-US" sz="3200" dirty="0" smtClean="0"/>
              <a:t>• Lightening fast. </a:t>
            </a:r>
          </a:p>
          <a:p>
            <a:r>
              <a:rPr lang="en-US" sz="3200" dirty="0" smtClean="0"/>
              <a:t>• Auto </a:t>
            </a:r>
            <a:r>
              <a:rPr lang="en-US" sz="3200" dirty="0" err="1" smtClean="0"/>
              <a:t>sharding</a:t>
            </a:r>
            <a:r>
              <a:rPr lang="en-US" sz="3200" dirty="0" smtClean="0"/>
              <a:t>. </a:t>
            </a:r>
          </a:p>
          <a:p>
            <a:r>
              <a:rPr lang="en-US" sz="3200" dirty="0" smtClean="0"/>
              <a:t>• Replication is very easy. </a:t>
            </a:r>
          </a:p>
          <a:p>
            <a:r>
              <a:rPr lang="en-US" sz="3200" dirty="0" smtClean="0"/>
              <a:t>• You can perform rich queries, can create on the fly indexes with a single command. </a:t>
            </a:r>
          </a:p>
          <a:p>
            <a:endParaRPr lang="en-US" sz="3200" dirty="0"/>
          </a:p>
          <a:p>
            <a:r>
              <a:rPr lang="en-US" sz="3200" dirty="0" smtClean="0"/>
              <a:t> </a:t>
            </a:r>
            <a:r>
              <a:rPr lang="en-US" sz="3600" dirty="0" smtClean="0"/>
              <a:t>Disadvantages</a:t>
            </a:r>
          </a:p>
          <a:p>
            <a:r>
              <a:rPr lang="en-US" sz="3600" dirty="0" smtClean="0"/>
              <a:t> </a:t>
            </a:r>
          </a:p>
          <a:p>
            <a:r>
              <a:rPr lang="en-US" sz="3200" dirty="0" smtClean="0"/>
              <a:t>• Very unreliable </a:t>
            </a:r>
          </a:p>
          <a:p>
            <a:r>
              <a:rPr lang="en-US" sz="3200" dirty="0" smtClean="0"/>
              <a:t>• Indexes take up a lot of RAM. o B-tree indexes </a:t>
            </a:r>
            <a:endParaRPr lang="en-US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692696"/>
            <a:ext cx="835292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                          Express JS</a:t>
            </a:r>
          </a:p>
          <a:p>
            <a:r>
              <a:rPr lang="en-US" sz="3600" dirty="0" smtClean="0"/>
              <a:t> </a:t>
            </a:r>
          </a:p>
          <a:p>
            <a:r>
              <a:rPr lang="en-US" sz="3200" dirty="0" smtClean="0"/>
              <a:t>Express is a minimal and flexible node.js web application framework, providing a robust set of features for building single and multi-page, and hybrid web applications.</a:t>
            </a:r>
            <a:endParaRPr lang="en-US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88641"/>
            <a:ext cx="813690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                       What is Express ?</a:t>
            </a:r>
          </a:p>
          <a:p>
            <a:r>
              <a:rPr lang="en-US" sz="3600" dirty="0" smtClean="0"/>
              <a:t> </a:t>
            </a:r>
          </a:p>
          <a:p>
            <a:r>
              <a:rPr lang="en-US" sz="3200" dirty="0" smtClean="0"/>
              <a:t>• Node JS based web framework </a:t>
            </a:r>
          </a:p>
          <a:p>
            <a:r>
              <a:rPr lang="en-US" sz="3200" dirty="0" smtClean="0"/>
              <a:t>• Based on connect middleware </a:t>
            </a:r>
          </a:p>
          <a:p>
            <a:r>
              <a:rPr lang="en-US" sz="3200" dirty="0" smtClean="0"/>
              <a:t>• Makes usage of Node JS even easier </a:t>
            </a:r>
          </a:p>
          <a:p>
            <a:r>
              <a:rPr lang="en-US" sz="3200" dirty="0" smtClean="0"/>
              <a:t>• Easy to implement REST API </a:t>
            </a:r>
          </a:p>
          <a:p>
            <a:r>
              <a:rPr lang="en-US" sz="3200" dirty="0" smtClean="0"/>
              <a:t>• Easy to implement session management </a:t>
            </a:r>
          </a:p>
          <a:p>
            <a:r>
              <a:rPr lang="en-US" sz="3200" dirty="0" smtClean="0"/>
              <a:t>• Supports several template rendering engines (Jade, EJS) o Supports partials -&gt; so you can split your HTML in fragments </a:t>
            </a:r>
          </a:p>
          <a:p>
            <a:r>
              <a:rPr lang="en-US" sz="3200" dirty="0" smtClean="0"/>
              <a:t>• Asynchronous </a:t>
            </a:r>
          </a:p>
          <a:p>
            <a:r>
              <a:rPr lang="en-US" sz="3200" dirty="0" smtClean="0"/>
              <a:t>• Implements MVC pattern</a:t>
            </a:r>
            <a:endParaRPr 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116632"/>
            <a:ext cx="84249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Express – What is it? </a:t>
            </a:r>
          </a:p>
          <a:p>
            <a:endParaRPr lang="en-US" sz="3600" dirty="0" smtClean="0"/>
          </a:p>
          <a:p>
            <a:r>
              <a:rPr lang="en-US" sz="3200" dirty="0" smtClean="0"/>
              <a:t>• Allows to set up </a:t>
            </a:r>
            <a:r>
              <a:rPr lang="en-US" sz="3200" dirty="0" err="1" smtClean="0"/>
              <a:t>middlewares</a:t>
            </a:r>
            <a:r>
              <a:rPr lang="en-US" sz="3200" dirty="0" smtClean="0"/>
              <a:t> to respond to HTTP Requests. </a:t>
            </a:r>
          </a:p>
          <a:p>
            <a:r>
              <a:rPr lang="en-US" sz="3200" dirty="0" smtClean="0"/>
              <a:t>• Defines a routing table which is used to perform different action based on HTTP Method and URL. </a:t>
            </a:r>
          </a:p>
          <a:p>
            <a:r>
              <a:rPr lang="en-US" sz="3200" dirty="0" smtClean="0"/>
              <a:t>• Allows to dynamically render HTML Pages based on passing arguments to templates.</a:t>
            </a:r>
            <a:endParaRPr 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332656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Example </a:t>
            </a:r>
            <a:r>
              <a:rPr lang="en-US" sz="3600" dirty="0" err="1" smtClean="0"/>
              <a:t>var</a:t>
            </a:r>
            <a:r>
              <a:rPr lang="en-US" sz="3600" dirty="0" smtClean="0"/>
              <a:t> express = require('express'); </a:t>
            </a:r>
            <a:r>
              <a:rPr lang="en-US" sz="3600" dirty="0" err="1" smtClean="0"/>
              <a:t>var</a:t>
            </a:r>
            <a:r>
              <a:rPr lang="en-US" sz="3600" dirty="0" smtClean="0"/>
              <a:t> app = express(); </a:t>
            </a:r>
          </a:p>
          <a:p>
            <a:r>
              <a:rPr lang="en-US" sz="3600" dirty="0" err="1" smtClean="0"/>
              <a:t>app.get</a:t>
            </a:r>
            <a:r>
              <a:rPr lang="en-US" sz="3600" dirty="0" smtClean="0"/>
              <a:t>('/', function (</a:t>
            </a:r>
            <a:r>
              <a:rPr lang="en-US" sz="3600" dirty="0" err="1" smtClean="0"/>
              <a:t>req</a:t>
            </a:r>
            <a:r>
              <a:rPr lang="en-US" sz="3600" dirty="0" smtClean="0"/>
              <a:t>, res) { </a:t>
            </a:r>
            <a:r>
              <a:rPr lang="en-US" sz="3600" dirty="0" err="1" smtClean="0"/>
              <a:t>res.send</a:t>
            </a:r>
            <a:r>
              <a:rPr lang="en-US" sz="3600" dirty="0" smtClean="0"/>
              <a:t>('Hello World!'); }); </a:t>
            </a:r>
            <a:r>
              <a:rPr lang="en-US" sz="3600" dirty="0" err="1" smtClean="0"/>
              <a:t>app.listen</a:t>
            </a:r>
            <a:r>
              <a:rPr lang="en-US" sz="3600" dirty="0" smtClean="0"/>
              <a:t>(3000, function () { console.log('Example app listening on port 3000!'); });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988840"/>
            <a:ext cx="500547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sz="2800" dirty="0" smtClean="0"/>
              <a:t>Introduction</a:t>
            </a:r>
            <a:endParaRPr lang="en-US" sz="2800" dirty="0"/>
          </a:p>
          <a:p>
            <a:r>
              <a:rPr lang="en-US" sz="2800" dirty="0" smtClean="0"/>
              <a:t>.what is LAMP</a:t>
            </a:r>
            <a:endParaRPr lang="en-US" sz="2800" dirty="0"/>
          </a:p>
          <a:p>
            <a:r>
              <a:rPr lang="en-US" sz="2800" dirty="0" smtClean="0"/>
              <a:t>.Requirements for a modern web</a:t>
            </a:r>
          </a:p>
          <a:p>
            <a:r>
              <a:rPr lang="en-US" sz="2800" dirty="0" smtClean="0"/>
              <a:t>.what is MEAN?</a:t>
            </a:r>
          </a:p>
          <a:p>
            <a:r>
              <a:rPr lang="en-US" sz="2800" dirty="0" smtClean="0"/>
              <a:t>.what is </a:t>
            </a:r>
            <a:r>
              <a:rPr lang="en-US" sz="2800" dirty="0" err="1" smtClean="0"/>
              <a:t>MongoDB</a:t>
            </a:r>
            <a:r>
              <a:rPr lang="en-US" sz="2800" dirty="0" smtClean="0"/>
              <a:t>?</a:t>
            </a:r>
          </a:p>
          <a:p>
            <a:r>
              <a:rPr lang="en-US" sz="2800" dirty="0" smtClean="0"/>
              <a:t>.what is Express?</a:t>
            </a:r>
          </a:p>
          <a:p>
            <a:r>
              <a:rPr lang="en-US" sz="2800" dirty="0" smtClean="0"/>
              <a:t>.what is Angular.js?</a:t>
            </a:r>
          </a:p>
          <a:p>
            <a:r>
              <a:rPr lang="en-US" sz="2800" dirty="0" smtClean="0"/>
              <a:t>.what is Node.js?</a:t>
            </a:r>
          </a:p>
          <a:p>
            <a:r>
              <a:rPr lang="en-US" sz="2800" dirty="0" smtClean="0"/>
              <a:t>.Disadvantages of MEAN STACK</a:t>
            </a:r>
          </a:p>
          <a:p>
            <a:r>
              <a:rPr lang="en-US" sz="2800" dirty="0" smtClean="0"/>
              <a:t>.Conclusion</a:t>
            </a: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5576" y="0"/>
            <a:ext cx="7200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Advantages</a:t>
            </a:r>
          </a:p>
          <a:p>
            <a:endParaRPr lang="en-US" sz="3600" dirty="0" smtClean="0"/>
          </a:p>
          <a:p>
            <a:r>
              <a:rPr lang="en-US" sz="3200" dirty="0" smtClean="0"/>
              <a:t>• Regardless of complexity, there should be very few roadblocks if you know JavaScript well. </a:t>
            </a:r>
          </a:p>
          <a:p>
            <a:r>
              <a:rPr lang="en-US" sz="3200" dirty="0" smtClean="0"/>
              <a:t>• Supports concurrency well. </a:t>
            </a:r>
          </a:p>
          <a:p>
            <a:r>
              <a:rPr lang="en-US" sz="3200" dirty="0" smtClean="0"/>
              <a:t>• Fast and the performance is comparable with </a:t>
            </a:r>
            <a:r>
              <a:rPr lang="en-US" sz="3200" dirty="0" err="1" smtClean="0"/>
              <a:t>Golang</a:t>
            </a:r>
            <a:r>
              <a:rPr lang="en-US" sz="3200" dirty="0" smtClean="0"/>
              <a:t> micro frameworks and Elixir's Phoenix. </a:t>
            </a:r>
          </a:p>
          <a:p>
            <a:r>
              <a:rPr lang="en-US" sz="3600" dirty="0" smtClean="0"/>
              <a:t>Disadvantages</a:t>
            </a:r>
          </a:p>
          <a:p>
            <a:r>
              <a:rPr lang="en-US" sz="3600" dirty="0" smtClean="0"/>
              <a:t> </a:t>
            </a:r>
          </a:p>
          <a:p>
            <a:r>
              <a:rPr lang="en-US" sz="3200" dirty="0" smtClean="0"/>
              <a:t>• There is no built in error handling methods.</a:t>
            </a:r>
            <a:endParaRPr lang="en-US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188640"/>
            <a:ext cx="799288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What is Angular?</a:t>
            </a:r>
          </a:p>
          <a:p>
            <a:r>
              <a:rPr lang="en-US" sz="3600" dirty="0" smtClean="0"/>
              <a:t> </a:t>
            </a:r>
          </a:p>
          <a:p>
            <a:r>
              <a:rPr lang="en-US" sz="3200" dirty="0" err="1" smtClean="0"/>
              <a:t>AngularJS</a:t>
            </a:r>
            <a:r>
              <a:rPr lang="en-US" sz="3200" dirty="0" smtClean="0"/>
              <a:t> is an open-source JavaScript framework, maintained by Google, that assists with running single-page applications. </a:t>
            </a:r>
          </a:p>
          <a:p>
            <a:r>
              <a:rPr lang="en-US" sz="3200" dirty="0" smtClean="0"/>
              <a:t>• Its goal is to augment browser-based applications with model–view–controller (MVC) capability, in an effort to make both development and testing easier.</a:t>
            </a:r>
            <a:endParaRPr lang="en-US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88640"/>
            <a:ext cx="828092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/>
              <a:t>AngularJS</a:t>
            </a:r>
            <a:r>
              <a:rPr lang="en-US" sz="3600" dirty="0" smtClean="0"/>
              <a:t> </a:t>
            </a:r>
          </a:p>
          <a:p>
            <a:r>
              <a:rPr lang="en-US" sz="2800" dirty="0" smtClean="0"/>
              <a:t>• JavaScript framework developed by Google </a:t>
            </a:r>
          </a:p>
          <a:p>
            <a:r>
              <a:rPr lang="en-US" sz="2800" dirty="0" smtClean="0"/>
              <a:t>• Based on Model-View-* Pattern (client-side) o MVC/MVVM o Bi-Directional Data Binding </a:t>
            </a:r>
          </a:p>
          <a:p>
            <a:r>
              <a:rPr lang="en-US" sz="2800" dirty="0" smtClean="0"/>
              <a:t>• Declarative Programming (focus on what – not the how!) o Directives are integrated in HTML directly o DOM Manipulations completely hidden </a:t>
            </a:r>
          </a:p>
          <a:p>
            <a:r>
              <a:rPr lang="en-US" sz="2800" dirty="0" smtClean="0"/>
              <a:t>• Great for Frontend development o Great for SPA (Single Page Applications) o Great for mobile apps </a:t>
            </a:r>
          </a:p>
          <a:p>
            <a:r>
              <a:rPr lang="en-US" sz="2800" dirty="0" smtClean="0"/>
              <a:t>• Very modular and extensible o Makes testing an ease </a:t>
            </a:r>
          </a:p>
          <a:p>
            <a:r>
              <a:rPr lang="en-US" sz="2800" dirty="0" smtClean="0"/>
              <a:t>• Great Browser support (&gt; IE8) </a:t>
            </a:r>
          </a:p>
          <a:p>
            <a:r>
              <a:rPr lang="en-US" sz="2800" dirty="0" smtClean="0"/>
              <a:t>• Well documented</a:t>
            </a:r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16632"/>
            <a:ext cx="835292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/>
              <a:t>AngularJs</a:t>
            </a:r>
            <a:r>
              <a:rPr lang="en-US" sz="3600" dirty="0" smtClean="0"/>
              <a:t> directives </a:t>
            </a:r>
          </a:p>
          <a:p>
            <a:endParaRPr lang="en-US" sz="3600" dirty="0" smtClean="0"/>
          </a:p>
          <a:p>
            <a:r>
              <a:rPr lang="en-US" sz="3200" dirty="0" smtClean="0"/>
              <a:t>• </a:t>
            </a:r>
            <a:r>
              <a:rPr lang="en-US" sz="3200" dirty="0" err="1" smtClean="0"/>
              <a:t>ng</a:t>
            </a:r>
            <a:r>
              <a:rPr lang="en-US" sz="3200" dirty="0" smtClean="0"/>
              <a:t>-app o Declares an element as a root element of the application allowing </a:t>
            </a:r>
            <a:r>
              <a:rPr lang="en-US" sz="3200" dirty="0" err="1" smtClean="0"/>
              <a:t>behaviour</a:t>
            </a:r>
            <a:r>
              <a:rPr lang="en-US" sz="3200" dirty="0" smtClean="0"/>
              <a:t> to be modified through custom HTML tags. </a:t>
            </a:r>
          </a:p>
          <a:p>
            <a:r>
              <a:rPr lang="en-US" sz="3200" dirty="0" smtClean="0"/>
              <a:t>• </a:t>
            </a:r>
            <a:r>
              <a:rPr lang="en-US" sz="3200" dirty="0" err="1" smtClean="0"/>
              <a:t>ng</a:t>
            </a:r>
            <a:r>
              <a:rPr lang="en-US" sz="3200" dirty="0" smtClean="0"/>
              <a:t>-bind o Automatically changes the text of a HTML element to the value of a given expression. </a:t>
            </a:r>
          </a:p>
          <a:p>
            <a:r>
              <a:rPr lang="en-US" sz="3200" dirty="0" smtClean="0"/>
              <a:t>• </a:t>
            </a:r>
            <a:r>
              <a:rPr lang="en-US" sz="3200" dirty="0" err="1" smtClean="0"/>
              <a:t>ng</a:t>
            </a:r>
            <a:r>
              <a:rPr lang="en-US" sz="3200" dirty="0" smtClean="0"/>
              <a:t>-model o Similar to </a:t>
            </a:r>
            <a:r>
              <a:rPr lang="en-US" sz="3200" dirty="0" err="1" smtClean="0"/>
              <a:t>ng</a:t>
            </a:r>
            <a:r>
              <a:rPr lang="en-US" sz="3200" dirty="0" smtClean="0"/>
              <a:t>-bind, but allows two-way data binding between the view and the scope. </a:t>
            </a:r>
          </a:p>
          <a:p>
            <a:r>
              <a:rPr lang="en-US" sz="3200" dirty="0" smtClean="0"/>
              <a:t>• </a:t>
            </a:r>
            <a:r>
              <a:rPr lang="en-US" sz="3200" dirty="0" err="1" smtClean="0"/>
              <a:t>ng</a:t>
            </a:r>
            <a:r>
              <a:rPr lang="en-US" sz="3200" dirty="0" smtClean="0"/>
              <a:t>-controller o Specifies a JavaScript controller class that evaluates HTML expressions.</a:t>
            </a:r>
            <a:endParaRPr lang="en-US" sz="3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260648"/>
            <a:ext cx="835292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/>
              <a:t>AngularJs</a:t>
            </a:r>
            <a:r>
              <a:rPr lang="en-US" sz="3600" dirty="0" smtClean="0"/>
              <a:t> directives </a:t>
            </a:r>
          </a:p>
          <a:p>
            <a:endParaRPr lang="en-US" sz="3600" dirty="0" smtClean="0"/>
          </a:p>
          <a:p>
            <a:r>
              <a:rPr lang="en-US" sz="2800" dirty="0" smtClean="0"/>
              <a:t>• </a:t>
            </a:r>
            <a:r>
              <a:rPr lang="en-US" sz="2800" dirty="0" err="1" smtClean="0"/>
              <a:t>ng</a:t>
            </a:r>
            <a:r>
              <a:rPr lang="en-US" sz="2800" dirty="0" smtClean="0"/>
              <a:t>-repeat o Instantiate an element once per item from a collection. </a:t>
            </a:r>
          </a:p>
          <a:p>
            <a:r>
              <a:rPr lang="en-US" sz="2800" dirty="0" smtClean="0"/>
              <a:t>• </a:t>
            </a:r>
            <a:r>
              <a:rPr lang="en-US" sz="2800" dirty="0" err="1" smtClean="0"/>
              <a:t>ng</a:t>
            </a:r>
            <a:r>
              <a:rPr lang="en-US" sz="2800" dirty="0" smtClean="0"/>
              <a:t>-show &amp; </a:t>
            </a:r>
            <a:r>
              <a:rPr lang="en-US" sz="2800" dirty="0" err="1" smtClean="0"/>
              <a:t>ng</a:t>
            </a:r>
            <a:r>
              <a:rPr lang="en-US" sz="2800" dirty="0" smtClean="0"/>
              <a:t>-hide o Conditionally show or hide an element, depending on the value of a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expression. </a:t>
            </a:r>
          </a:p>
          <a:p>
            <a:r>
              <a:rPr lang="en-US" sz="2800" dirty="0" smtClean="0"/>
              <a:t>• </a:t>
            </a:r>
            <a:r>
              <a:rPr lang="en-US" sz="2800" dirty="0" err="1" smtClean="0"/>
              <a:t>ng</a:t>
            </a:r>
            <a:r>
              <a:rPr lang="en-US" sz="2800" dirty="0" smtClean="0"/>
              <a:t>-switch o Conditionally instantiate one template from a set of choices, depending on the value of a selection expression. </a:t>
            </a:r>
          </a:p>
          <a:p>
            <a:r>
              <a:rPr lang="en-US" sz="2800" dirty="0" smtClean="0"/>
              <a:t>• </a:t>
            </a:r>
            <a:r>
              <a:rPr lang="en-US" sz="2800" dirty="0" err="1" smtClean="0"/>
              <a:t>ng</a:t>
            </a:r>
            <a:r>
              <a:rPr lang="en-US" sz="2800" dirty="0" smtClean="0"/>
              <a:t>-view o The base directive responsible for handling routes that resolve JSON before rendering templates driven by specified controllers.</a:t>
            </a:r>
            <a:endParaRPr 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332656"/>
            <a:ext cx="82089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Advantages</a:t>
            </a:r>
          </a:p>
          <a:p>
            <a:r>
              <a:rPr lang="en-US" sz="3600" dirty="0" smtClean="0"/>
              <a:t> </a:t>
            </a:r>
          </a:p>
          <a:p>
            <a:r>
              <a:rPr lang="en-US" sz="3200" dirty="0" smtClean="0"/>
              <a:t>• Fast development </a:t>
            </a:r>
          </a:p>
          <a:p>
            <a:r>
              <a:rPr lang="en-US" sz="3200" dirty="0" smtClean="0"/>
              <a:t>• Makes developing SPA easy </a:t>
            </a:r>
          </a:p>
          <a:p>
            <a:r>
              <a:rPr lang="en-US" sz="3200" dirty="0" smtClean="0"/>
              <a:t>• Awesome performance </a:t>
            </a:r>
          </a:p>
          <a:p>
            <a:r>
              <a:rPr lang="en-US" sz="3200" dirty="0" smtClean="0"/>
              <a:t>• Make apps scalable</a:t>
            </a:r>
          </a:p>
          <a:p>
            <a:r>
              <a:rPr lang="en-US" sz="3200" dirty="0" smtClean="0"/>
              <a:t> </a:t>
            </a:r>
          </a:p>
          <a:p>
            <a:r>
              <a:rPr lang="en-US" sz="3600" dirty="0" smtClean="0"/>
              <a:t>Disadvantages</a:t>
            </a:r>
          </a:p>
          <a:p>
            <a:r>
              <a:rPr lang="en-US" sz="3600" dirty="0" smtClean="0"/>
              <a:t> </a:t>
            </a:r>
          </a:p>
          <a:p>
            <a:r>
              <a:rPr lang="en-US" sz="3200" dirty="0" smtClean="0"/>
              <a:t>• Good for IO driven apps only (not games)</a:t>
            </a:r>
            <a:endParaRPr lang="en-US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404664"/>
            <a:ext cx="835292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                               Node JS</a:t>
            </a:r>
          </a:p>
          <a:p>
            <a:r>
              <a:rPr lang="en-US" sz="3600" dirty="0" smtClean="0"/>
              <a:t> </a:t>
            </a:r>
          </a:p>
          <a:p>
            <a:r>
              <a:rPr lang="en-US" sz="3200" dirty="0" smtClean="0"/>
              <a:t>Node.js is a platform built on Chrome's JavaScript runtime for easily building fast, scalable network applications. </a:t>
            </a:r>
          </a:p>
          <a:p>
            <a:r>
              <a:rPr lang="en-US" sz="3200" dirty="0" smtClean="0"/>
              <a:t>• Node.js uses an event-driven, non-blocking I/O model that makes it lightweight and efficient, perfect for data-intensive real-time applications that run across distributed devices.</a:t>
            </a:r>
            <a:endParaRPr lang="en-US"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188640"/>
            <a:ext cx="820891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                What is Node JS ?</a:t>
            </a:r>
          </a:p>
          <a:p>
            <a:r>
              <a:rPr lang="en-US" sz="3600" dirty="0" smtClean="0"/>
              <a:t> </a:t>
            </a:r>
          </a:p>
          <a:p>
            <a:r>
              <a:rPr lang="en-US" sz="3200" dirty="0" smtClean="0"/>
              <a:t>• Written in C/C++ o Can also use C libraries </a:t>
            </a:r>
          </a:p>
          <a:p>
            <a:r>
              <a:rPr lang="en-US" sz="3200" dirty="0" smtClean="0"/>
              <a:t>• Built on top of Chrome’s V8 engine – so pure JavaScript! o Therefore based on latest </a:t>
            </a:r>
            <a:r>
              <a:rPr lang="en-US" sz="3200" dirty="0" err="1" smtClean="0"/>
              <a:t>ECMAScript</a:t>
            </a:r>
            <a:r>
              <a:rPr lang="en-US" sz="3200" dirty="0" smtClean="0"/>
              <a:t> 5 </a:t>
            </a:r>
          </a:p>
          <a:p>
            <a:r>
              <a:rPr lang="en-US" sz="3200" dirty="0" smtClean="0"/>
              <a:t>• Framework to build asynchronous I/O applications </a:t>
            </a:r>
          </a:p>
          <a:p>
            <a:r>
              <a:rPr lang="en-US" sz="3200" dirty="0" smtClean="0"/>
              <a:t>• Single Threaded – no concurrency bugs – no deadlocks! o Not internally though – but we’ll get to that </a:t>
            </a:r>
          </a:p>
          <a:p>
            <a:r>
              <a:rPr lang="en-US" sz="3200" dirty="0" smtClean="0"/>
              <a:t>• One node process = one CPU Core</a:t>
            </a:r>
            <a:endParaRPr lang="en-US" sz="3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1"/>
            <a:ext cx="835292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                        What is Node JS</a:t>
            </a:r>
          </a:p>
          <a:p>
            <a:endParaRPr lang="en-US" sz="3600" dirty="0" smtClean="0"/>
          </a:p>
          <a:p>
            <a:r>
              <a:rPr lang="en-US" sz="3200" dirty="0" smtClean="0"/>
              <a:t>• Can easily handle 10k concurrent connections o Doesn’t have any problems with concurrency o Doesn’t create much overhead (CPU/Memory) </a:t>
            </a:r>
          </a:p>
          <a:p>
            <a:r>
              <a:rPr lang="en-US" sz="3200" dirty="0" smtClean="0"/>
              <a:t>• Easily scalable (just create a cluster) </a:t>
            </a:r>
          </a:p>
          <a:p>
            <a:r>
              <a:rPr lang="en-US" sz="3200" dirty="0" smtClean="0"/>
              <a:t>• Very fast (well, it’s mostly C code) </a:t>
            </a:r>
          </a:p>
          <a:p>
            <a:r>
              <a:rPr lang="en-US" sz="3200" dirty="0" smtClean="0"/>
              <a:t>• Installation and first server start within less than 5 minutes o REST-API that replies to GET requests can be implemented in less than 5 minutes as well! </a:t>
            </a:r>
          </a:p>
          <a:p>
            <a:r>
              <a:rPr lang="en-US" sz="3200" dirty="0" smtClean="0"/>
              <a:t>• It’s not a web framework!</a:t>
            </a:r>
            <a:endParaRPr lang="en-US" sz="3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260648"/>
            <a:ext cx="631844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                  Example</a:t>
            </a:r>
          </a:p>
          <a:p>
            <a:endParaRPr lang="en-US" sz="3600" dirty="0" smtClean="0"/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var</a:t>
            </a:r>
            <a:r>
              <a:rPr lang="en-US" sz="3200" dirty="0" smtClean="0"/>
              <a:t> http = require('http'); </a:t>
            </a:r>
            <a:r>
              <a:rPr lang="en-US" sz="3200" dirty="0" err="1" smtClean="0"/>
              <a:t>http.createServer</a:t>
            </a:r>
            <a:r>
              <a:rPr lang="en-US" sz="3200" dirty="0" smtClean="0"/>
              <a:t>(function (</a:t>
            </a:r>
            <a:r>
              <a:rPr lang="en-US" sz="3200" dirty="0" err="1" smtClean="0"/>
              <a:t>req</a:t>
            </a:r>
            <a:r>
              <a:rPr lang="en-US" sz="3200" dirty="0" smtClean="0"/>
              <a:t>, res) { </a:t>
            </a:r>
            <a:r>
              <a:rPr lang="en-US" sz="3200" dirty="0" err="1" smtClean="0"/>
              <a:t>res.writeHead</a:t>
            </a:r>
            <a:r>
              <a:rPr lang="en-US" sz="3200" dirty="0" smtClean="0"/>
              <a:t>(200, {'Content-Type': 'text/plain'}); </a:t>
            </a:r>
            <a:r>
              <a:rPr lang="en-US" sz="3200" dirty="0" err="1" smtClean="0"/>
              <a:t>res.end</a:t>
            </a:r>
            <a:r>
              <a:rPr lang="en-US" sz="3200" dirty="0" smtClean="0"/>
              <a:t>('</a:t>
            </a:r>
            <a:r>
              <a:rPr lang="en-US" sz="3200" dirty="0" err="1" smtClean="0"/>
              <a:t>HelloWorld</a:t>
            </a:r>
            <a:r>
              <a:rPr lang="en-US" sz="3200" dirty="0" smtClean="0"/>
              <a:t>\n'); }).listen(80); console.log('Server listening on port 80');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484784"/>
            <a:ext cx="84249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MEAN is a free open source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software stack, for building dynamic website                       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and web application.</a:t>
            </a:r>
          </a:p>
          <a:p>
            <a:endParaRPr lang="en-US" sz="2400" dirty="0"/>
          </a:p>
          <a:p>
            <a:r>
              <a:rPr lang="en-US" sz="2400" dirty="0" smtClean="0"/>
              <a:t>MEAN is an opinionated full stack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framework which simplifies and accelerates web application development.</a:t>
            </a:r>
          </a:p>
          <a:p>
            <a:endParaRPr lang="en-US" sz="2400" dirty="0"/>
          </a:p>
          <a:p>
            <a:r>
              <a:rPr lang="en-US" sz="2400" dirty="0" smtClean="0"/>
              <a:t>MEAN represents a major shift in architecture and mental models—from relational databases to </a:t>
            </a:r>
            <a:r>
              <a:rPr lang="en-US" sz="2400" dirty="0" err="1" smtClean="0"/>
              <a:t>NoSQL</a:t>
            </a:r>
            <a:r>
              <a:rPr lang="en-US" sz="2400" dirty="0" smtClean="0"/>
              <a:t> and from server-side Model-View-Controller to client-side ,single-page applications.</a:t>
            </a:r>
          </a:p>
          <a:p>
            <a:endParaRPr lang="en-US" sz="2400" dirty="0"/>
          </a:p>
          <a:p>
            <a:r>
              <a:rPr lang="en-US" sz="2400" dirty="0" smtClean="0"/>
              <a:t>MEAN is an acronym for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, Express.js, Angular.js, and Node.js.</a:t>
            </a:r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3728" y="332656"/>
            <a:ext cx="4572000" cy="46474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 smtClean="0"/>
              <a:t>Advantages</a:t>
            </a:r>
          </a:p>
          <a:p>
            <a:r>
              <a:rPr lang="en-US" sz="3200" dirty="0" smtClean="0"/>
              <a:t>• Node.js is fast </a:t>
            </a:r>
          </a:p>
          <a:p>
            <a:r>
              <a:rPr lang="en-US" sz="3200" dirty="0" smtClean="0"/>
              <a:t>• The ever-growing NPM </a:t>
            </a:r>
          </a:p>
          <a:p>
            <a:r>
              <a:rPr lang="en-US" sz="3200" dirty="0" smtClean="0"/>
              <a:t>• Real-time web apps </a:t>
            </a:r>
          </a:p>
          <a:p>
            <a:r>
              <a:rPr lang="en-US" sz="3200" dirty="0" smtClean="0"/>
              <a:t>• Productivity</a:t>
            </a:r>
          </a:p>
          <a:p>
            <a:r>
              <a:rPr lang="en-US" sz="3200" dirty="0" smtClean="0"/>
              <a:t> </a:t>
            </a:r>
          </a:p>
          <a:p>
            <a:r>
              <a:rPr lang="en-US" sz="3600" dirty="0" smtClean="0"/>
              <a:t>Disadvantages </a:t>
            </a:r>
          </a:p>
          <a:p>
            <a:r>
              <a:rPr lang="en-US" sz="3200" dirty="0" smtClean="0"/>
              <a:t>• JavaScript's semantics and culture</a:t>
            </a:r>
            <a:endParaRPr lang="en-US" sz="3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404664"/>
            <a:ext cx="82089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Disadvantages of mean Stack</a:t>
            </a:r>
          </a:p>
          <a:p>
            <a:r>
              <a:rPr lang="en-US" sz="3600" dirty="0" smtClean="0"/>
              <a:t> </a:t>
            </a:r>
          </a:p>
          <a:p>
            <a:r>
              <a:rPr lang="en-US" sz="3200" dirty="0" smtClean="0"/>
              <a:t>• There are still no general JS coding guidelines </a:t>
            </a:r>
          </a:p>
          <a:p>
            <a:r>
              <a:rPr lang="en-US" sz="3200" dirty="0" smtClean="0"/>
              <a:t>•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 is not as robust as an SQL server o This security is what they sacrifice to gain speed </a:t>
            </a:r>
          </a:p>
          <a:p>
            <a:r>
              <a:rPr lang="en-US" sz="3200" dirty="0" smtClean="0"/>
              <a:t>• Once you’ve created the first site with this technology, it’s hard to go back to the old approach</a:t>
            </a:r>
            <a:endParaRPr lang="en-US" sz="3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476672"/>
            <a:ext cx="75608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                    Conclusion</a:t>
            </a:r>
          </a:p>
          <a:p>
            <a:endParaRPr lang="en-US" sz="4000" dirty="0" smtClean="0"/>
          </a:p>
          <a:p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sz="3200" dirty="0" smtClean="0"/>
              <a:t>In the end, Mean is a full stack,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, web application framework. If you require a fast, easy, simple way to create a modern, responsive, dynamic web site then MEAN would be a great solution.</a:t>
            </a:r>
            <a:endParaRPr lang="en-US" sz="3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92696"/>
            <a:ext cx="9144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                                  </a:t>
            </a:r>
            <a:r>
              <a:rPr lang="en-US" sz="3600" dirty="0" smtClean="0"/>
              <a:t>What is LAMP ?</a:t>
            </a:r>
          </a:p>
          <a:p>
            <a:endParaRPr lang="en-US" sz="3200" dirty="0" smtClean="0"/>
          </a:p>
          <a:p>
            <a:r>
              <a:rPr lang="en-US" sz="2800" dirty="0" smtClean="0"/>
              <a:t>• Linux</a:t>
            </a:r>
          </a:p>
          <a:p>
            <a:r>
              <a:rPr lang="en-US" sz="2800" dirty="0" smtClean="0"/>
              <a:t>• Apache </a:t>
            </a:r>
          </a:p>
          <a:p>
            <a:r>
              <a:rPr lang="en-US" sz="2800" dirty="0" smtClean="0"/>
              <a:t>• </a:t>
            </a:r>
            <a:r>
              <a:rPr lang="en-US" sz="2800" dirty="0" err="1" smtClean="0"/>
              <a:t>MySQL</a:t>
            </a:r>
            <a:endParaRPr lang="en-US" sz="2800" dirty="0" smtClean="0"/>
          </a:p>
          <a:p>
            <a:r>
              <a:rPr lang="en-US" sz="2800" dirty="0" smtClean="0"/>
              <a:t>• PHP </a:t>
            </a:r>
          </a:p>
          <a:p>
            <a:r>
              <a:rPr lang="en-US" sz="2800" dirty="0" smtClean="0"/>
              <a:t>• LAMP stack is a popular open source web platform commonly used to run dynamic web sites and servers. </a:t>
            </a:r>
          </a:p>
          <a:p>
            <a:r>
              <a:rPr lang="en-US" sz="2800" dirty="0" smtClean="0"/>
              <a:t>• It includes Linux, Apache, </a:t>
            </a:r>
            <a:r>
              <a:rPr lang="en-US" sz="2800" dirty="0" err="1" smtClean="0"/>
              <a:t>MySQL</a:t>
            </a:r>
            <a:r>
              <a:rPr lang="en-US" sz="2800" dirty="0" smtClean="0"/>
              <a:t>, and PHP/Python/Perl and is considered by many the platform of choice for development and deployment of high performance web applications which require a solid and reliable foundation.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64704"/>
            <a:ext cx="8676456" cy="904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                    Problems with LAMP?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539552" y="1412776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• Apache is not the fastest web server around </a:t>
            </a:r>
          </a:p>
          <a:p>
            <a:r>
              <a:rPr lang="en-US" sz="2800" dirty="0" smtClean="0"/>
              <a:t>• It’s hard to write good-to-read, reusable and fast PHP code </a:t>
            </a:r>
          </a:p>
          <a:p>
            <a:r>
              <a:rPr lang="en-US" sz="2800" dirty="0" smtClean="0"/>
              <a:t>• Frontend works with other languages than the backend </a:t>
            </a:r>
          </a:p>
          <a:p>
            <a:r>
              <a:rPr lang="en-US" sz="2800" dirty="0" smtClean="0"/>
              <a:t>• Too many conversions (XML to PHP to HTML, model to SQL) </a:t>
            </a:r>
          </a:p>
          <a:p>
            <a:r>
              <a:rPr lang="en-US" sz="2800" dirty="0" smtClean="0"/>
              <a:t>• There is no separated server-side and client-side development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908721"/>
            <a:ext cx="6678488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  </a:t>
            </a:r>
            <a:r>
              <a:rPr lang="en-US" sz="3600" dirty="0" smtClean="0"/>
              <a:t>Requirements for a modern web?</a:t>
            </a:r>
          </a:p>
          <a:p>
            <a:endParaRPr lang="en-US" sz="3200" dirty="0" smtClean="0"/>
          </a:p>
          <a:p>
            <a:r>
              <a:rPr lang="en-US" sz="2800" dirty="0" smtClean="0"/>
              <a:t>• Customers want fast web sites/fast response times </a:t>
            </a:r>
          </a:p>
          <a:p>
            <a:r>
              <a:rPr lang="en-US" sz="2800" dirty="0" smtClean="0"/>
              <a:t>• No page reloads </a:t>
            </a:r>
          </a:p>
          <a:p>
            <a:r>
              <a:rPr lang="en-US" sz="2800" dirty="0" smtClean="0"/>
              <a:t>• Enterprises want to go virtual o One box + Several virtual images =&gt; Shared Hardware o System with minimal memory footprint/overhead needed </a:t>
            </a:r>
          </a:p>
          <a:p>
            <a:r>
              <a:rPr lang="en-US" sz="2800" dirty="0" smtClean="0"/>
              <a:t>• As many concurrent requests as possible </a:t>
            </a:r>
          </a:p>
          <a:p>
            <a:r>
              <a:rPr lang="en-US" sz="2800" dirty="0" smtClean="0"/>
              <a:t>• Only load resources when needed (conditional loading) </a:t>
            </a:r>
          </a:p>
          <a:p>
            <a:r>
              <a:rPr lang="en-US" sz="2800" dirty="0" smtClean="0"/>
              <a:t>• Mobile/Responsive </a:t>
            </a:r>
            <a:r>
              <a:rPr lang="en-US" sz="2800" dirty="0" err="1" smtClean="0"/>
              <a:t>Uis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332656"/>
            <a:ext cx="84969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                       What is MEAN Stack?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3200" dirty="0" smtClean="0"/>
              <a:t>MEAN Stack is a full-stack JavaScript solution that helps you build fast, robust and </a:t>
            </a:r>
          </a:p>
          <a:p>
            <a:r>
              <a:rPr lang="en-US" sz="3200" dirty="0" smtClean="0"/>
              <a:t>maintainable production web applications using </a:t>
            </a:r>
            <a:r>
              <a:rPr lang="en-US" sz="3200" dirty="0" err="1" smtClean="0"/>
              <a:t>MongoDB</a:t>
            </a:r>
            <a:r>
              <a:rPr lang="en-US" sz="3200" dirty="0" smtClean="0"/>
              <a:t>, Express, </a:t>
            </a:r>
            <a:r>
              <a:rPr lang="en-US" sz="3200" dirty="0" err="1" smtClean="0"/>
              <a:t>AngularJS</a:t>
            </a:r>
            <a:r>
              <a:rPr lang="en-US" sz="3200" dirty="0" smtClean="0"/>
              <a:t>, and Node.js.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260648"/>
            <a:ext cx="828092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• 100% free , 100% Open Source </a:t>
            </a:r>
          </a:p>
          <a:p>
            <a:r>
              <a:rPr lang="en-US" sz="2800" dirty="0" smtClean="0"/>
              <a:t>• 100% Java Script (+JSON and HTML) </a:t>
            </a:r>
          </a:p>
          <a:p>
            <a:r>
              <a:rPr lang="en-US" sz="2800" dirty="0" smtClean="0"/>
              <a:t>• 100% Web Standards </a:t>
            </a:r>
          </a:p>
          <a:p>
            <a:r>
              <a:rPr lang="en-US" sz="2800" dirty="0" smtClean="0"/>
              <a:t>• Consistent Models from the backend to the frontend and back </a:t>
            </a:r>
          </a:p>
          <a:p>
            <a:r>
              <a:rPr lang="en-US" sz="2800" dirty="0" smtClean="0"/>
              <a:t>• Use a uniform language throughout your stack o JavaScript (the language of the web) o JSON (the data format of the web) o No conversion needed for the database </a:t>
            </a:r>
          </a:p>
          <a:p>
            <a:r>
              <a:rPr lang="en-US" sz="2800" dirty="0" smtClean="0"/>
              <a:t>• Use JavaScript with a great framework (compared to </a:t>
            </a:r>
            <a:r>
              <a:rPr lang="en-US" sz="2800" dirty="0" err="1" smtClean="0"/>
              <a:t>jQuery</a:t>
            </a:r>
            <a:r>
              <a:rPr lang="en-US" sz="2800" dirty="0" smtClean="0"/>
              <a:t>) </a:t>
            </a:r>
          </a:p>
          <a:p>
            <a:r>
              <a:rPr lang="en-US" sz="2800" dirty="0" smtClean="0"/>
              <a:t>• Allows to start with the complete frontend development first </a:t>
            </a:r>
          </a:p>
          <a:p>
            <a:r>
              <a:rPr lang="en-US" sz="2800" dirty="0" smtClean="0"/>
              <a:t>• Very low memory footprint/overhead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3728" y="2060848"/>
            <a:ext cx="1008112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Angularjs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51520" y="2636912"/>
            <a:ext cx="129614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07904" y="1628800"/>
            <a:ext cx="1800200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NODEJS SERVER </a:t>
            </a:r>
            <a:r>
              <a:rPr lang="en-US" dirty="0" smtClean="0"/>
              <a:t>handle Client/server Request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84168" y="2060848"/>
            <a:ext cx="100811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ExpressJS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596336" y="2636912"/>
            <a:ext cx="120243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mongoDB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203848" y="2420888"/>
            <a:ext cx="47435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flipH="1">
            <a:off x="3203848" y="3429000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flipH="1">
            <a:off x="5580112" y="3645024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580112" y="2492896"/>
            <a:ext cx="504056" cy="21602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23528" y="2492896"/>
            <a:ext cx="97840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flipH="1">
            <a:off x="251520" y="3501008"/>
            <a:ext cx="129614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0" y="2852936"/>
            <a:ext cx="1093912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flipH="1" flipV="1">
            <a:off x="107504" y="2708920"/>
            <a:ext cx="14401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7236296" y="2420888"/>
            <a:ext cx="136815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flipH="1">
            <a:off x="7308304" y="3717032"/>
            <a:ext cx="144016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8820472" y="2780928"/>
            <a:ext cx="179512" cy="762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691680" y="170080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Make request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51920" y="1268760"/>
            <a:ext cx="203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 request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68144" y="1700808"/>
            <a:ext cx="200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Database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868144" y="4005064"/>
            <a:ext cx="194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Database</a:t>
            </a:r>
          </a:p>
          <a:p>
            <a:r>
              <a:rPr lang="en-US" dirty="0"/>
              <a:t> </a:t>
            </a:r>
            <a:r>
              <a:rPr lang="en-US" dirty="0" smtClean="0"/>
              <a:t>             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07905" y="486916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 Request</a:t>
            </a:r>
          </a:p>
          <a:p>
            <a:r>
              <a:rPr lang="en-US" dirty="0"/>
              <a:t> </a:t>
            </a:r>
            <a:r>
              <a:rPr lang="en-US" dirty="0" smtClean="0"/>
              <a:t>              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91680" y="3933056"/>
            <a:ext cx="18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 Response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195736" y="1628800"/>
            <a:ext cx="54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11760" y="134076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99992" y="98072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16216" y="141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816" y="116633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Processing Model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</TotalTime>
  <Words>1694</Words>
  <Application>Microsoft Office PowerPoint</Application>
  <PresentationFormat>On-screen Show (4:3)</PresentationFormat>
  <Paragraphs>253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COLLEGE OF ENGINEERING ROORKEE                     </vt:lpstr>
      <vt:lpstr>AGENDA </vt:lpstr>
      <vt:lpstr>Introduction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meanStack</dc:title>
  <dc:creator>ASUS</dc:creator>
  <cp:lastModifiedBy>ASUS</cp:lastModifiedBy>
  <cp:revision>59</cp:revision>
  <dcterms:created xsi:type="dcterms:W3CDTF">2019-12-04T09:23:41Z</dcterms:created>
  <dcterms:modified xsi:type="dcterms:W3CDTF">2019-12-05T07:28:45Z</dcterms:modified>
</cp:coreProperties>
</file>