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57" r:id="rId4"/>
    <p:sldId id="259" r:id="rId5"/>
    <p:sldId id="264" r:id="rId6"/>
    <p:sldId id="269" r:id="rId7"/>
    <p:sldId id="271" r:id="rId8"/>
    <p:sldId id="266" r:id="rId9"/>
    <p:sldId id="267" r:id="rId10"/>
    <p:sldId id="270" r:id="rId11"/>
    <p:sldId id="268" r:id="rId12"/>
    <p:sldId id="260" r:id="rId13"/>
    <p:sldId id="263" r:id="rId14"/>
    <p:sldId id="272" r:id="rId15"/>
    <p:sldId id="276" r:id="rId16"/>
    <p:sldId id="275" r:id="rId17"/>
    <p:sldId id="274"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94660"/>
  </p:normalViewPr>
  <p:slideViewPr>
    <p:cSldViewPr>
      <p:cViewPr varScale="1">
        <p:scale>
          <a:sx n="67" d="100"/>
          <a:sy n="67" d="100"/>
        </p:scale>
        <p:origin x="150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44D01B-D1CC-47A9-B629-895443425250}" type="datetimeFigureOut">
              <a:rPr lang="en-IN" smtClean="0"/>
              <a:t>11-03-2025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17DFDA-F03F-4E47-BADB-E5BB90FFF73B}" type="slidenum">
              <a:rPr lang="en-IN" smtClean="0"/>
              <a:t>‹#›</a:t>
            </a:fld>
            <a:endParaRPr lang="en-IN"/>
          </a:p>
        </p:txBody>
      </p:sp>
    </p:spTree>
    <p:extLst>
      <p:ext uri="{BB962C8B-B14F-4D97-AF65-F5344CB8AC3E}">
        <p14:creationId xmlns:p14="http://schemas.microsoft.com/office/powerpoint/2010/main" val="4201057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endParaRPr lang="en-IN" dirty="0"/>
          </a:p>
        </p:txBody>
      </p:sp>
      <p:sp>
        <p:nvSpPr>
          <p:cNvPr id="4" name="Slide Number Placeholder 3"/>
          <p:cNvSpPr>
            <a:spLocks noGrp="1"/>
          </p:cNvSpPr>
          <p:nvPr>
            <p:ph type="sldNum" sz="quarter" idx="5"/>
          </p:nvPr>
        </p:nvSpPr>
        <p:spPr/>
        <p:txBody>
          <a:bodyPr/>
          <a:lstStyle/>
          <a:p>
            <a:fld id="{6817DFDA-F03F-4E47-BADB-E5BB90FFF73B}" type="slidenum">
              <a:rPr lang="en-IN" smtClean="0"/>
              <a:t>1</a:t>
            </a:fld>
            <a:endParaRPr lang="en-IN"/>
          </a:p>
        </p:txBody>
      </p:sp>
    </p:spTree>
    <p:extLst>
      <p:ext uri="{BB962C8B-B14F-4D97-AF65-F5344CB8AC3E}">
        <p14:creationId xmlns:p14="http://schemas.microsoft.com/office/powerpoint/2010/main" val="1731012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2639496-72F6-48A0-A59B-FE9D814CC131}" type="datetime1">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044B1-8868-43F1-8FC7-D2BB495BA36E}" type="datetime1">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9755B9-071D-469A-AD26-F7002AE697AC}" type="datetime1">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E0ACA5-9EEE-4FD9-9BF8-B00CC0EBCDF3}" type="datetime1">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299EA5-C34B-4D19-8174-1DAD9FCC152C}" type="datetime1">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36023F-063B-43B1-99A1-C6DD0A6F3E2F}" type="datetime1">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8F092D-3CA1-4C22-9AF5-1861AAC71F8E}" type="datetime1">
              <a:rPr lang="en-US" smtClean="0"/>
              <a:t>3/11/2025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F08B5C-B35E-4337-83DB-AF08E4C9379D}" type="datetime1">
              <a:rPr lang="en-US" smtClean="0"/>
              <a:t>3/11/2025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3818A1-FBCF-4146-AEF0-F760C57714FC}" type="datetime1">
              <a:rPr lang="en-US" smtClean="0"/>
              <a:t>3/11/2025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4543CE-1548-45A2-A6E2-1FE6F141B66F}" type="datetime1">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CA131D-7FEA-4C56-837D-62BF36C8E49A}" type="datetime1">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397E0E-5457-480F-B1CF-9AF816EE885A}" type="datetime1">
              <a:rPr lang="en-US" smtClean="0"/>
              <a:t>3/11/2025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828800"/>
            <a:ext cx="8686799" cy="4724400"/>
          </a:xfrm>
        </p:spPr>
        <p:txBody>
          <a:bodyPr>
            <a:noAutofit/>
          </a:bodyPr>
          <a:lstStyle/>
          <a:p>
            <a:r>
              <a:rPr lang="en-US" sz="2400" b="1" u="sng" dirty="0" err="1">
                <a:solidFill>
                  <a:schemeClr val="tx1"/>
                </a:solidFill>
                <a:latin typeface="Times New Roman" panose="02020603050405020304" pitchFamily="18" charset="0"/>
                <a:cs typeface="Times New Roman" panose="02020603050405020304" pitchFamily="18" charset="0"/>
              </a:rPr>
              <a:t>GestureMaster</a:t>
            </a:r>
            <a:r>
              <a:rPr lang="en-US" sz="2400" b="1" u="sng" dirty="0">
                <a:solidFill>
                  <a:schemeClr val="tx1"/>
                </a:solidFill>
                <a:latin typeface="Times New Roman" panose="02020603050405020304" pitchFamily="18" charset="0"/>
                <a:cs typeface="Times New Roman" panose="02020603050405020304" pitchFamily="18" charset="0"/>
              </a:rPr>
              <a:t>: Real-time </a:t>
            </a:r>
            <a:r>
              <a:rPr lang="en-US" sz="2000" b="1" u="sng" dirty="0">
                <a:solidFill>
                  <a:schemeClr val="tx1"/>
                </a:solidFill>
                <a:latin typeface="Times New Roman" panose="02020603050405020304" pitchFamily="18" charset="0"/>
                <a:cs typeface="Times New Roman" panose="02020603050405020304" pitchFamily="18" charset="0"/>
              </a:rPr>
              <a:t>Hand</a:t>
            </a:r>
            <a:r>
              <a:rPr lang="en-US" sz="2400" b="1" u="sng" dirty="0">
                <a:solidFill>
                  <a:schemeClr val="tx1"/>
                </a:solidFill>
                <a:latin typeface="Times New Roman" panose="02020603050405020304" pitchFamily="18" charset="0"/>
                <a:cs typeface="Times New Roman" panose="02020603050405020304" pitchFamily="18" charset="0"/>
              </a:rPr>
              <a:t> Gesture Control for interactive presentation using </a:t>
            </a:r>
            <a:r>
              <a:rPr lang="en-US" sz="2000" b="1" u="sng" dirty="0">
                <a:solidFill>
                  <a:schemeClr val="tx1"/>
                </a:solidFill>
                <a:latin typeface="Times New Roman" panose="02020603050405020304" pitchFamily="18" charset="0"/>
                <a:cs typeface="Times New Roman" panose="02020603050405020304" pitchFamily="18" charset="0"/>
              </a:rPr>
              <a:t>computer</a:t>
            </a:r>
            <a:r>
              <a:rPr lang="en-US" sz="2400" b="1" u="sng" dirty="0">
                <a:solidFill>
                  <a:schemeClr val="tx1"/>
                </a:solidFill>
                <a:latin typeface="Times New Roman" panose="02020603050405020304" pitchFamily="18" charset="0"/>
                <a:cs typeface="Times New Roman" panose="02020603050405020304" pitchFamily="18" charset="0"/>
              </a:rPr>
              <a:t> vision</a:t>
            </a:r>
          </a:p>
          <a:p>
            <a:endParaRPr lang="en-US" sz="2400" b="1" u="sng" dirty="0">
              <a:solidFill>
                <a:schemeClr val="tx1"/>
              </a:solidFill>
              <a:latin typeface="Times New Roman" panose="02020603050405020304" pitchFamily="18" charset="0"/>
              <a:cs typeface="Times New Roman" panose="02020603050405020304" pitchFamily="18" charset="0"/>
            </a:endParaRPr>
          </a:p>
          <a:p>
            <a:r>
              <a:rPr lang="en-IN" sz="2000" b="1" dirty="0">
                <a:solidFill>
                  <a:schemeClr val="tx1"/>
                </a:solidFill>
                <a:latin typeface="Times New Roman" panose="02020603050405020304" pitchFamily="18" charset="0"/>
                <a:cs typeface="Times New Roman" panose="02020603050405020304" pitchFamily="18" charset="0"/>
              </a:rPr>
              <a:t>AKKIREDDY PAVAN KUMAR         : 321132920002</a:t>
            </a:r>
          </a:p>
          <a:p>
            <a:r>
              <a:rPr lang="en-IN" sz="2000" b="1" dirty="0">
                <a:solidFill>
                  <a:schemeClr val="tx1"/>
                </a:solidFill>
                <a:latin typeface="Times New Roman" panose="02020603050405020304" pitchFamily="18" charset="0"/>
                <a:cs typeface="Times New Roman" panose="02020603050405020304" pitchFamily="18" charset="0"/>
              </a:rPr>
              <a:t>TUMULA  DILEEP                              : 321132910054</a:t>
            </a:r>
          </a:p>
          <a:p>
            <a:r>
              <a:rPr lang="en-IN" sz="2000" b="1" dirty="0">
                <a:solidFill>
                  <a:schemeClr val="tx1"/>
                </a:solidFill>
                <a:latin typeface="Times New Roman" panose="02020603050405020304" pitchFamily="18" charset="0"/>
                <a:cs typeface="Times New Roman" panose="02020603050405020304" pitchFamily="18" charset="0"/>
              </a:rPr>
              <a:t>KARAPATI  KARTHIK                      : 321132910025</a:t>
            </a:r>
          </a:p>
          <a:p>
            <a:r>
              <a:rPr lang="en-IN" sz="2000" b="1" dirty="0">
                <a:solidFill>
                  <a:schemeClr val="tx1"/>
                </a:solidFill>
                <a:latin typeface="Times New Roman" panose="02020603050405020304" pitchFamily="18" charset="0"/>
                <a:cs typeface="Times New Roman" panose="02020603050405020304" pitchFamily="18" charset="0"/>
              </a:rPr>
              <a:t>DULI  PRAKASH                                 : 321132910062 </a:t>
            </a:r>
          </a:p>
          <a:p>
            <a:r>
              <a:rPr lang="en-IN" sz="2000" b="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Under </a:t>
            </a:r>
            <a:r>
              <a:rPr lang="en-US" sz="1800" dirty="0">
                <a:solidFill>
                  <a:schemeClr val="tx1"/>
                </a:solidFill>
                <a:latin typeface="Times New Roman" panose="02020603050405020304" pitchFamily="18" charset="0"/>
                <a:cs typeface="Times New Roman" panose="02020603050405020304" pitchFamily="18" charset="0"/>
              </a:rPr>
              <a:t>the</a:t>
            </a:r>
            <a:r>
              <a:rPr lang="en-US" sz="2000" dirty="0">
                <a:solidFill>
                  <a:schemeClr val="tx1"/>
                </a:solidFill>
                <a:latin typeface="Times New Roman" panose="02020603050405020304" pitchFamily="18" charset="0"/>
                <a:cs typeface="Times New Roman" panose="02020603050405020304" pitchFamily="18" charset="0"/>
              </a:rPr>
              <a:t> Guidance of</a:t>
            </a:r>
          </a:p>
          <a:p>
            <a:r>
              <a:rPr lang="en-IN" sz="2000" b="1" dirty="0">
                <a:solidFill>
                  <a:schemeClr val="tx1"/>
                </a:solidFill>
                <a:latin typeface="Times New Roman" panose="02020603050405020304" pitchFamily="18" charset="0"/>
                <a:cs typeface="Times New Roman" panose="02020603050405020304" pitchFamily="18" charset="0"/>
              </a:rPr>
              <a:t>G.VIJAYA </a:t>
            </a:r>
            <a:r>
              <a:rPr lang="en-IN" sz="1800" b="1" dirty="0">
                <a:solidFill>
                  <a:schemeClr val="tx1"/>
                </a:solidFill>
                <a:latin typeface="Times New Roman" panose="02020603050405020304" pitchFamily="18" charset="0"/>
                <a:cs typeface="Times New Roman" panose="02020603050405020304" pitchFamily="18" charset="0"/>
              </a:rPr>
              <a:t>LAXMI</a:t>
            </a:r>
            <a:r>
              <a:rPr lang="en-IN" sz="2000" b="1" dirty="0">
                <a:solidFill>
                  <a:schemeClr val="tx1"/>
                </a:solidFill>
                <a:latin typeface="Times New Roman" panose="02020603050405020304" pitchFamily="18" charset="0"/>
                <a:cs typeface="Times New Roman" panose="02020603050405020304" pitchFamily="18" charset="0"/>
              </a:rPr>
              <a:t>(Assistant Professor)</a:t>
            </a:r>
          </a:p>
          <a:p>
            <a:r>
              <a:rPr lang="en-IN" sz="2400" b="1" dirty="0">
                <a:solidFill>
                  <a:schemeClr val="tx1"/>
                </a:solidFill>
                <a:latin typeface="Times New Roman" panose="02020603050405020304" pitchFamily="18" charset="0"/>
                <a:cs typeface="Times New Roman" panose="02020603050405020304" pitchFamily="18" charset="0"/>
              </a:rPr>
              <a:t>Batch Number :21CS004</a:t>
            </a:r>
          </a:p>
        </p:txBody>
      </p:sp>
      <p:pic>
        <p:nvPicPr>
          <p:cNvPr id="4" name="Picture 3"/>
          <p:cNvPicPr/>
          <p:nvPr/>
        </p:nvPicPr>
        <p:blipFill>
          <a:blip r:embed="rId3"/>
          <a:stretch>
            <a:fillRect/>
          </a:stretch>
        </p:blipFill>
        <p:spPr>
          <a:xfrm>
            <a:off x="304800" y="457200"/>
            <a:ext cx="8686800" cy="1219200"/>
          </a:xfrm>
          <a:prstGeom prst="rect">
            <a:avLst/>
          </a:prstGeom>
        </p:spPr>
      </p:pic>
    </p:spTree>
    <p:extLst>
      <p:ext uri="{BB962C8B-B14F-4D97-AF65-F5344CB8AC3E}">
        <p14:creationId xmlns:p14="http://schemas.microsoft.com/office/powerpoint/2010/main" val="4282166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04800" y="428625"/>
            <a:ext cx="8686800" cy="1219200"/>
          </a:xfrm>
          <a:prstGeom prst="rect">
            <a:avLst/>
          </a:prstGeom>
        </p:spPr>
      </p:pic>
      <p:sp>
        <p:nvSpPr>
          <p:cNvPr id="3" name="Subtitle 2"/>
          <p:cNvSpPr>
            <a:spLocks noGrp="1"/>
          </p:cNvSpPr>
          <p:nvPr>
            <p:ph type="subTitle" idx="1"/>
          </p:nvPr>
        </p:nvSpPr>
        <p:spPr>
          <a:xfrm>
            <a:off x="152400" y="1647825"/>
            <a:ext cx="8839199" cy="5210175"/>
          </a:xfrm>
        </p:spPr>
        <p:txBody>
          <a:bodyPr>
            <a:normAutofit/>
          </a:bodyPr>
          <a:lstStyle/>
          <a:p>
            <a:pPr algn="l"/>
            <a:r>
              <a:rPr lang="en-US" sz="2400" b="1" dirty="0">
                <a:solidFill>
                  <a:schemeClr val="tx1"/>
                </a:solidFill>
                <a:latin typeface="Times New Roman" panose="02020603050405020304" pitchFamily="18" charset="0"/>
                <a:cs typeface="Times New Roman" panose="02020603050405020304" pitchFamily="18" charset="0"/>
              </a:rPr>
              <a:t>Software Requirements:-</a:t>
            </a:r>
          </a:p>
          <a:p>
            <a:pPr marL="342900" indent="-342900" algn="l">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 Programming Language: Python</a:t>
            </a:r>
          </a:p>
          <a:p>
            <a:pPr marL="342900" indent="-342900" algn="l">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 Libraries :</a:t>
            </a:r>
          </a:p>
          <a:p>
            <a:pPr algn="l"/>
            <a:r>
              <a:rPr lang="en-US" sz="2200" dirty="0">
                <a:solidFill>
                  <a:schemeClr val="tx1"/>
                </a:solidFill>
                <a:latin typeface="Times New Roman" panose="02020603050405020304" pitchFamily="18" charset="0"/>
                <a:cs typeface="Times New Roman" panose="02020603050405020304" pitchFamily="18" charset="0"/>
              </a:rPr>
              <a:t>      OpenCV, </a:t>
            </a:r>
            <a:r>
              <a:rPr lang="en-US" sz="2200" dirty="0" err="1">
                <a:solidFill>
                  <a:schemeClr val="tx1"/>
                </a:solidFill>
                <a:latin typeface="Times New Roman" panose="02020603050405020304" pitchFamily="18" charset="0"/>
                <a:cs typeface="Times New Roman" panose="02020603050405020304" pitchFamily="18" charset="0"/>
              </a:rPr>
              <a:t>cvzone</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Mediapipe</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pyautogui</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SpeechRecognition</a:t>
            </a:r>
            <a:r>
              <a:rPr lang="en-US" sz="2200" dirty="0">
                <a:solidFill>
                  <a:schemeClr val="tx1"/>
                </a:solidFill>
                <a:latin typeface="Times New Roman" panose="02020603050405020304" pitchFamily="18" charset="0"/>
                <a:cs typeface="Times New Roman" panose="02020603050405020304" pitchFamily="18" charset="0"/>
              </a:rPr>
              <a:t>, NumPy. </a:t>
            </a:r>
          </a:p>
          <a:p>
            <a:pPr marL="342900" indent="-342900" algn="l">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 Operating System: Windows .</a:t>
            </a:r>
          </a:p>
          <a:p>
            <a:pPr marL="342900" indent="-342900" algn="l">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 Development Environment: PyCharm.</a:t>
            </a:r>
          </a:p>
          <a:p>
            <a:pPr algn="l"/>
            <a:r>
              <a:rPr lang="en-US" sz="2400" b="1" dirty="0">
                <a:solidFill>
                  <a:schemeClr val="tx1"/>
                </a:solidFill>
                <a:latin typeface="Times New Roman" panose="02020603050405020304" pitchFamily="18" charset="0"/>
                <a:cs typeface="Times New Roman" panose="02020603050405020304" pitchFamily="18" charset="0"/>
              </a:rPr>
              <a:t>Hardware Requirements:-</a:t>
            </a:r>
          </a:p>
          <a:p>
            <a:pPr marL="342900" indent="-342900" algn="l">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 Computer/Laptop: Minimum i5 processor, 8GB RAM for smooth     processing.</a:t>
            </a:r>
          </a:p>
          <a:p>
            <a:pPr marL="342900" indent="-342900" algn="l">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Webcam: Required for real-time hand tracking.</a:t>
            </a:r>
          </a:p>
          <a:p>
            <a:pPr marL="342900" indent="-342900" algn="l">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 Microphone: Needed for speech recognition (voice commands).</a:t>
            </a:r>
          </a:p>
        </p:txBody>
      </p:sp>
    </p:spTree>
    <p:extLst>
      <p:ext uri="{BB962C8B-B14F-4D97-AF65-F5344CB8AC3E}">
        <p14:creationId xmlns:p14="http://schemas.microsoft.com/office/powerpoint/2010/main" val="2797491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04800" y="428625"/>
            <a:ext cx="8686800" cy="1219200"/>
          </a:xfrm>
          <a:prstGeom prst="rect">
            <a:avLst/>
          </a:prstGeom>
        </p:spPr>
      </p:pic>
      <p:sp>
        <p:nvSpPr>
          <p:cNvPr id="5" name="Rectangle 2">
            <a:extLst>
              <a:ext uri="{FF2B5EF4-FFF2-40B4-BE49-F238E27FC236}">
                <a16:creationId xmlns:a16="http://schemas.microsoft.com/office/drawing/2014/main" id="{F19A2099-E625-4D3A-9DCD-CD843FF4574B}"/>
              </a:ext>
            </a:extLst>
          </p:cNvPr>
          <p:cNvSpPr>
            <a:spLocks noGrp="1" noChangeArrowheads="1"/>
          </p:cNvSpPr>
          <p:nvPr>
            <p:ph type="subTitle" idx="1"/>
          </p:nvPr>
        </p:nvSpPr>
        <p:spPr bwMode="auto">
          <a:xfrm>
            <a:off x="314632" y="1038225"/>
            <a:ext cx="8534400" cy="587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Algorithms Used:-</a:t>
            </a:r>
          </a:p>
          <a:p>
            <a:pPr marL="0" marR="0" lvl="0" indent="0" algn="l" defTabSz="914400" rtl="0" eaLnBrk="0" fontAlgn="base" latinLnBrk="0" hangingPunct="0">
              <a:lnSpc>
                <a:spcPct val="100000"/>
              </a:lnSpc>
              <a:spcBef>
                <a:spcPct val="0"/>
              </a:spcBef>
              <a:spcAft>
                <a:spcPct val="0"/>
              </a:spcAft>
              <a:buClrTx/>
              <a:buSzTx/>
              <a:buFontTx/>
              <a:buNone/>
              <a:tabLst/>
            </a:pPr>
            <a:r>
              <a:rPr lang="en-IN" sz="2200" b="1" dirty="0">
                <a:solidFill>
                  <a:schemeClr val="tx1"/>
                </a:solidFill>
                <a:latin typeface="Times New Roman" panose="02020603050405020304" pitchFamily="18" charset="0"/>
                <a:cs typeface="Times New Roman" panose="02020603050405020304" pitchFamily="18" charset="0"/>
              </a:rPr>
              <a:t>Hand Detection &amp; Tracking Algorithm :-</a:t>
            </a:r>
            <a:br>
              <a:rPr lang="en-IN" sz="2200" dirty="0">
                <a:solidFill>
                  <a:schemeClr val="tx1"/>
                </a:solidFill>
                <a:latin typeface="Times New Roman" panose="02020603050405020304" pitchFamily="18" charset="0"/>
                <a:cs typeface="Times New Roman" panose="02020603050405020304" pitchFamily="18" charset="0"/>
              </a:rPr>
            </a:br>
            <a:r>
              <a:rPr lang="en-IN" sz="2200" dirty="0">
                <a:solidFill>
                  <a:schemeClr val="tx1"/>
                </a:solidFill>
                <a:latin typeface="Times New Roman" panose="02020603050405020304" pitchFamily="18" charset="0"/>
                <a:cs typeface="Times New Roman" panose="02020603050405020304" pitchFamily="18" charset="0"/>
              </a:rPr>
              <a:t>  </a:t>
            </a:r>
            <a:r>
              <a:rPr lang="en-IN" sz="2200" b="1" dirty="0">
                <a:solidFill>
                  <a:schemeClr val="tx1"/>
                </a:solidFill>
                <a:latin typeface="Times New Roman" panose="02020603050405020304" pitchFamily="18" charset="0"/>
                <a:cs typeface="Times New Roman" panose="02020603050405020304" pitchFamily="18" charset="0"/>
              </a:rPr>
              <a:t>How It Works:</a:t>
            </a:r>
            <a:br>
              <a:rPr lang="en-IN" sz="2200" dirty="0">
                <a:solidFill>
                  <a:schemeClr val="tx1"/>
                </a:solidFill>
                <a:latin typeface="Times New Roman" panose="02020603050405020304" pitchFamily="18" charset="0"/>
                <a:cs typeface="Times New Roman" panose="02020603050405020304" pitchFamily="18" charset="0"/>
              </a:rPr>
            </a:br>
            <a:r>
              <a:rPr lang="en-IN" sz="2200" dirty="0">
                <a:solidFill>
                  <a:schemeClr val="tx1"/>
                </a:solidFill>
                <a:latin typeface="Times New Roman" panose="02020603050405020304" pitchFamily="18" charset="0"/>
                <a:cs typeface="Times New Roman" panose="02020603050405020304" pitchFamily="18" charset="0"/>
              </a:rPr>
              <a:t>  It typically uses computer vision techniques (</a:t>
            </a:r>
            <a:r>
              <a:rPr lang="en-IN" sz="2200" dirty="0" err="1">
                <a:solidFill>
                  <a:schemeClr val="tx1"/>
                </a:solidFill>
                <a:latin typeface="Times New Roman" panose="02020603050405020304" pitchFamily="18" charset="0"/>
                <a:cs typeface="Times New Roman" panose="02020603050405020304" pitchFamily="18" charset="0"/>
              </a:rPr>
              <a:t>Opencv</a:t>
            </a:r>
            <a:r>
              <a:rPr lang="en-IN" sz="2200" dirty="0">
                <a:solidFill>
                  <a:schemeClr val="tx1"/>
                </a:solidFill>
                <a:latin typeface="Times New Roman" panose="02020603050405020304" pitchFamily="18" charset="0"/>
                <a:cs typeface="Times New Roman" panose="02020603050405020304" pitchFamily="18" charset="0"/>
              </a:rPr>
              <a:t> , </a:t>
            </a:r>
            <a:r>
              <a:rPr lang="en-IN" sz="2200" dirty="0" err="1">
                <a:solidFill>
                  <a:schemeClr val="tx1"/>
                </a:solidFill>
                <a:latin typeface="Times New Roman" panose="02020603050405020304" pitchFamily="18" charset="0"/>
                <a:cs typeface="Times New Roman" panose="02020603050405020304" pitchFamily="18" charset="0"/>
              </a:rPr>
              <a:t>MediaPipe</a:t>
            </a:r>
            <a:r>
              <a:rPr lang="en-IN" sz="2200" dirty="0">
                <a:solidFill>
                  <a:schemeClr val="tx1"/>
                </a:solidFill>
                <a:latin typeface="Times New Roman" panose="02020603050405020304" pitchFamily="18" charset="0"/>
                <a:cs typeface="Times New Roman" panose="02020603050405020304" pitchFamily="18" charset="0"/>
              </a:rPr>
              <a:t>) to    identify the location of a hand within a frame. It tracks the moments of the  hand by identifying the landmarks on the hand.</a:t>
            </a:r>
            <a:br>
              <a:rPr lang="en-IN" sz="2200" dirty="0">
                <a:solidFill>
                  <a:schemeClr val="tx1"/>
                </a:solidFill>
                <a:latin typeface="Times New Roman" panose="02020603050405020304" pitchFamily="18" charset="0"/>
                <a:cs typeface="Times New Roman" panose="02020603050405020304" pitchFamily="18" charset="0"/>
              </a:rPr>
            </a:br>
            <a:r>
              <a:rPr lang="en-IN" sz="2200" dirty="0">
                <a:solidFill>
                  <a:schemeClr val="tx1"/>
                </a:solidFill>
                <a:latin typeface="Times New Roman" panose="02020603050405020304" pitchFamily="18" charset="0"/>
                <a:cs typeface="Times New Roman" panose="02020603050405020304" pitchFamily="18" charset="0"/>
              </a:rPr>
              <a:t>  It utilizes a Convolutional Neural Network (CNN) to identify the hand’s</a:t>
            </a:r>
            <a:br>
              <a:rPr lang="en-IN" sz="2200" dirty="0">
                <a:solidFill>
                  <a:schemeClr val="tx1"/>
                </a:solidFill>
                <a:latin typeface="Times New Roman" panose="02020603050405020304" pitchFamily="18" charset="0"/>
                <a:cs typeface="Times New Roman" panose="02020603050405020304" pitchFamily="18" charset="0"/>
              </a:rPr>
            </a:br>
            <a:r>
              <a:rPr lang="en-IN" sz="2200" dirty="0">
                <a:solidFill>
                  <a:schemeClr val="tx1"/>
                </a:solidFill>
                <a:latin typeface="Times New Roman" panose="02020603050405020304" pitchFamily="18" charset="0"/>
                <a:cs typeface="Times New Roman" panose="02020603050405020304" pitchFamily="18" charset="0"/>
              </a:rPr>
              <a:t>  position and finger state.</a:t>
            </a:r>
            <a:br>
              <a:rPr lang="en-IN" sz="2200" dirty="0">
                <a:solidFill>
                  <a:schemeClr val="tx1"/>
                </a:solidFill>
                <a:latin typeface="Times New Roman" panose="02020603050405020304" pitchFamily="18" charset="0"/>
                <a:cs typeface="Times New Roman" panose="02020603050405020304" pitchFamily="18" charset="0"/>
              </a:rPr>
            </a:br>
            <a:r>
              <a:rPr lang="en-US" sz="2200" b="1" dirty="0">
                <a:solidFill>
                  <a:schemeClr val="tx1"/>
                </a:solidFill>
                <a:latin typeface="Times New Roman" panose="02020603050405020304" pitchFamily="18" charset="0"/>
                <a:cs typeface="Times New Roman" panose="02020603050405020304" pitchFamily="18" charset="0"/>
              </a:rPr>
              <a:t>Speech Recognition Algorithm :-</a:t>
            </a:r>
            <a:br>
              <a:rPr lang="en-US" sz="2200" dirty="0">
                <a:solidFill>
                  <a:schemeClr val="tx1"/>
                </a:solidFill>
                <a:latin typeface="Times New Roman" panose="02020603050405020304" pitchFamily="18" charset="0"/>
                <a:cs typeface="Times New Roman" panose="02020603050405020304" pitchFamily="18" charset="0"/>
              </a:rPr>
            </a:br>
            <a:r>
              <a:rPr lang="en-US" sz="2200" dirty="0">
                <a:solidFill>
                  <a:schemeClr val="tx1"/>
                </a:solidFill>
                <a:latin typeface="Times New Roman" panose="02020603050405020304" pitchFamily="18" charset="0"/>
                <a:cs typeface="Times New Roman" panose="02020603050405020304" pitchFamily="18" charset="0"/>
              </a:rPr>
              <a:t>  </a:t>
            </a:r>
            <a:r>
              <a:rPr lang="en-US" sz="2200" b="1" dirty="0">
                <a:solidFill>
                  <a:schemeClr val="tx1"/>
                </a:solidFill>
                <a:latin typeface="Times New Roman" panose="02020603050405020304" pitchFamily="18" charset="0"/>
                <a:cs typeface="Times New Roman" panose="02020603050405020304" pitchFamily="18" charset="0"/>
              </a:rPr>
              <a:t>How It Works:</a:t>
            </a:r>
            <a:br>
              <a:rPr lang="en-US" sz="2200" dirty="0">
                <a:solidFill>
                  <a:schemeClr val="tx1"/>
                </a:solidFill>
                <a:latin typeface="Times New Roman" panose="02020603050405020304" pitchFamily="18" charset="0"/>
                <a:cs typeface="Times New Roman" panose="02020603050405020304" pitchFamily="18" charset="0"/>
              </a:rPr>
            </a:br>
            <a:r>
              <a:rPr lang="en-US" sz="2200" dirty="0">
                <a:solidFill>
                  <a:schemeClr val="tx1"/>
                </a:solidFill>
                <a:latin typeface="Times New Roman" panose="02020603050405020304" pitchFamily="18" charset="0"/>
                <a:cs typeface="Times New Roman" panose="02020603050405020304" pitchFamily="18" charset="0"/>
              </a:rPr>
              <a:t>  It converts human speech into text and extracts data </a:t>
            </a:r>
            <a:r>
              <a:rPr lang="en-US" sz="2200" dirty="0" err="1">
                <a:solidFill>
                  <a:schemeClr val="tx1"/>
                </a:solidFill>
                <a:latin typeface="Times New Roman" panose="02020603050405020304" pitchFamily="18" charset="0"/>
                <a:cs typeface="Times New Roman" panose="02020603050405020304" pitchFamily="18" charset="0"/>
              </a:rPr>
              <a:t>i.e</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slidenumbers</a:t>
            </a:r>
            <a:r>
              <a:rPr lang="en-US" sz="2200" dirty="0">
                <a:solidFill>
                  <a:schemeClr val="tx1"/>
                </a:solidFill>
                <a:latin typeface="Times New Roman" panose="02020603050405020304" pitchFamily="18" charset="0"/>
                <a:cs typeface="Times New Roman" panose="02020603050405020304" pitchFamily="18" charset="0"/>
              </a:rPr>
              <a:t>.</a:t>
            </a:r>
            <a:br>
              <a:rPr lang="en-US" sz="2200" dirty="0">
                <a:solidFill>
                  <a:schemeClr val="tx1"/>
                </a:solidFill>
                <a:latin typeface="Times New Roman" panose="02020603050405020304" pitchFamily="18" charset="0"/>
                <a:cs typeface="Times New Roman" panose="02020603050405020304" pitchFamily="18" charset="0"/>
              </a:rPr>
            </a:br>
            <a:r>
              <a:rPr lang="en-US" sz="2200" dirty="0">
                <a:solidFill>
                  <a:schemeClr val="tx1"/>
                </a:solidFill>
                <a:latin typeface="Times New Roman" panose="02020603050405020304" pitchFamily="18" charset="0"/>
                <a:cs typeface="Times New Roman" panose="02020603050405020304" pitchFamily="18" charset="0"/>
              </a:rPr>
              <a:t>  It Uses Python’s </a:t>
            </a:r>
            <a:r>
              <a:rPr lang="en-US" sz="2200" dirty="0" err="1">
                <a:solidFill>
                  <a:schemeClr val="tx1"/>
                </a:solidFill>
                <a:latin typeface="Times New Roman" panose="02020603050405020304" pitchFamily="18" charset="0"/>
                <a:cs typeface="Times New Roman" panose="02020603050405020304" pitchFamily="18" charset="0"/>
              </a:rPr>
              <a:t>SpeechRecognition</a:t>
            </a:r>
            <a:r>
              <a:rPr lang="en-US" sz="2200" dirty="0">
                <a:solidFill>
                  <a:schemeClr val="tx1"/>
                </a:solidFill>
                <a:latin typeface="Times New Roman" panose="02020603050405020304" pitchFamily="18" charset="0"/>
                <a:cs typeface="Times New Roman" panose="02020603050405020304" pitchFamily="18" charset="0"/>
              </a:rPr>
              <a:t> library for speech-to-text  processing.</a:t>
            </a:r>
            <a:br>
              <a:rPr lang="en-US" sz="2200" dirty="0">
                <a:solidFill>
                  <a:schemeClr val="tx1"/>
                </a:solidFill>
                <a:latin typeface="Times New Roman" panose="02020603050405020304" pitchFamily="18" charset="0"/>
                <a:cs typeface="Times New Roman" panose="02020603050405020304" pitchFamily="18" charset="0"/>
              </a:rPr>
            </a:br>
            <a:r>
              <a:rPr lang="en-US" sz="2200" dirty="0">
                <a:solidFill>
                  <a:schemeClr val="tx1"/>
                </a:solidFill>
                <a:latin typeface="Times New Roman" panose="02020603050405020304" pitchFamily="18" charset="0"/>
                <a:cs typeface="Times New Roman" panose="02020603050405020304" pitchFamily="18" charset="0"/>
              </a:rPr>
              <a:t>  If a valid slide number is detected, it navigates to that slide.</a:t>
            </a:r>
            <a:br>
              <a:rPr lang="en-IN" sz="1800" dirty="0"/>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3" name="Straight Connector 2">
            <a:extLst>
              <a:ext uri="{FF2B5EF4-FFF2-40B4-BE49-F238E27FC236}">
                <a16:creationId xmlns:a16="http://schemas.microsoft.com/office/drawing/2014/main" id="{1660F9AE-841F-23DC-31DA-3E113BFEF8EC}"/>
              </a:ext>
            </a:extLst>
          </p:cNvPr>
          <p:cNvCxnSpPr>
            <a:cxnSpLocks/>
          </p:cNvCxnSpPr>
          <p:nvPr/>
        </p:nvCxnSpPr>
        <p:spPr>
          <a:xfrm flipH="1">
            <a:off x="1905000" y="109077"/>
            <a:ext cx="228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321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04800" y="457200"/>
            <a:ext cx="8686800" cy="1219200"/>
          </a:xfrm>
          <a:prstGeom prst="rect">
            <a:avLst/>
          </a:prstGeom>
        </p:spPr>
      </p:pic>
      <p:sp>
        <p:nvSpPr>
          <p:cNvPr id="3" name="Subtitle 2"/>
          <p:cNvSpPr>
            <a:spLocks noGrp="1"/>
          </p:cNvSpPr>
          <p:nvPr>
            <p:ph type="subTitle" idx="1"/>
          </p:nvPr>
        </p:nvSpPr>
        <p:spPr>
          <a:xfrm>
            <a:off x="457200" y="1662112"/>
            <a:ext cx="8458200" cy="4953000"/>
          </a:xfrm>
        </p:spPr>
        <p:txBody>
          <a:bodyPr>
            <a:normAutofit/>
          </a:bodyPr>
          <a:lstStyle/>
          <a:p>
            <a:pPr algn="l"/>
            <a:r>
              <a:rPr lang="en-IN" sz="2400" b="1" dirty="0">
                <a:solidFill>
                  <a:schemeClr val="tx1"/>
                </a:solidFill>
                <a:latin typeface="Times New Roman" panose="02020603050405020304" pitchFamily="18" charset="0"/>
                <a:cs typeface="Times New Roman" panose="02020603050405020304" pitchFamily="18" charset="0"/>
              </a:rPr>
              <a:t>Block Diagram:</a:t>
            </a:r>
          </a:p>
          <a:p>
            <a:pPr algn="l"/>
            <a:endParaRPr lang="en-IN" sz="2400" b="1" dirty="0">
              <a:solidFill>
                <a:schemeClr val="tx1"/>
              </a:solidFill>
              <a:latin typeface="Times New Roman" panose="02020603050405020304" pitchFamily="18" charset="0"/>
              <a:cs typeface="Times New Roman" panose="02020603050405020304" pitchFamily="18" charset="0"/>
            </a:endParaRPr>
          </a:p>
          <a:p>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AA1BC4F-0C17-4C72-9A49-2A78D848E029}"/>
              </a:ext>
            </a:extLst>
          </p:cNvPr>
          <p:cNvSpPr/>
          <p:nvPr/>
        </p:nvSpPr>
        <p:spPr>
          <a:xfrm>
            <a:off x="457200" y="2621519"/>
            <a:ext cx="1741387" cy="6003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Input</a:t>
            </a:r>
          </a:p>
          <a:p>
            <a:pPr algn="ctr"/>
            <a:r>
              <a:rPr lang="en-US" dirty="0"/>
              <a:t>(Web cam)</a:t>
            </a:r>
            <a:endParaRPr lang="en-IN" dirty="0"/>
          </a:p>
        </p:txBody>
      </p:sp>
      <p:sp>
        <p:nvSpPr>
          <p:cNvPr id="6" name="Rectangle 5">
            <a:extLst>
              <a:ext uri="{FF2B5EF4-FFF2-40B4-BE49-F238E27FC236}">
                <a16:creationId xmlns:a16="http://schemas.microsoft.com/office/drawing/2014/main" id="{8A9E4653-66E5-4582-B8E9-08C2DF0F33BB}"/>
              </a:ext>
            </a:extLst>
          </p:cNvPr>
          <p:cNvSpPr/>
          <p:nvPr/>
        </p:nvSpPr>
        <p:spPr>
          <a:xfrm>
            <a:off x="3000807" y="2669007"/>
            <a:ext cx="2241164" cy="4877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Hand recognition</a:t>
            </a:r>
            <a:endParaRPr lang="en-IN" dirty="0"/>
          </a:p>
          <a:p>
            <a:pPr algn="ctr"/>
            <a:r>
              <a:rPr lang="en-IN" dirty="0"/>
              <a:t>(Open cv)</a:t>
            </a:r>
            <a:endParaRPr lang="en-US" dirty="0"/>
          </a:p>
        </p:txBody>
      </p:sp>
      <p:sp>
        <p:nvSpPr>
          <p:cNvPr id="7" name="Rectangle 6">
            <a:extLst>
              <a:ext uri="{FF2B5EF4-FFF2-40B4-BE49-F238E27FC236}">
                <a16:creationId xmlns:a16="http://schemas.microsoft.com/office/drawing/2014/main" id="{93B47296-DCDD-499B-AB7B-19DB3D0161ED}"/>
              </a:ext>
            </a:extLst>
          </p:cNvPr>
          <p:cNvSpPr/>
          <p:nvPr/>
        </p:nvSpPr>
        <p:spPr>
          <a:xfrm>
            <a:off x="5867400" y="2585612"/>
            <a:ext cx="2664759" cy="6897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Hand landmark detection</a:t>
            </a:r>
          </a:p>
          <a:p>
            <a:pPr algn="ctr"/>
            <a:r>
              <a:rPr lang="en-US" dirty="0"/>
              <a:t>(</a:t>
            </a:r>
            <a:r>
              <a:rPr lang="en-US" dirty="0" err="1"/>
              <a:t>Mediapipe</a:t>
            </a:r>
            <a:r>
              <a:rPr lang="en-US" dirty="0"/>
              <a:t>)</a:t>
            </a:r>
          </a:p>
        </p:txBody>
      </p:sp>
      <p:sp>
        <p:nvSpPr>
          <p:cNvPr id="8" name="Rectangle 7">
            <a:extLst>
              <a:ext uri="{FF2B5EF4-FFF2-40B4-BE49-F238E27FC236}">
                <a16:creationId xmlns:a16="http://schemas.microsoft.com/office/drawing/2014/main" id="{10323A6E-7BE0-421A-8BF0-324474C7E4C8}"/>
              </a:ext>
            </a:extLst>
          </p:cNvPr>
          <p:cNvSpPr/>
          <p:nvPr/>
        </p:nvSpPr>
        <p:spPr>
          <a:xfrm>
            <a:off x="6059020" y="4401548"/>
            <a:ext cx="2281518" cy="4811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Gesture recognition</a:t>
            </a:r>
            <a:endParaRPr lang="en-IN" dirty="0"/>
          </a:p>
        </p:txBody>
      </p:sp>
      <p:sp>
        <p:nvSpPr>
          <p:cNvPr id="9" name="Rectangle 8">
            <a:extLst>
              <a:ext uri="{FF2B5EF4-FFF2-40B4-BE49-F238E27FC236}">
                <a16:creationId xmlns:a16="http://schemas.microsoft.com/office/drawing/2014/main" id="{D9C30B07-CDE4-4A97-9963-60DA0F46802C}"/>
              </a:ext>
            </a:extLst>
          </p:cNvPr>
          <p:cNvSpPr/>
          <p:nvPr/>
        </p:nvSpPr>
        <p:spPr>
          <a:xfrm>
            <a:off x="3000807" y="3824081"/>
            <a:ext cx="2268073" cy="6290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Slides and Annotation control</a:t>
            </a:r>
            <a:endParaRPr lang="en-IN" dirty="0"/>
          </a:p>
        </p:txBody>
      </p:sp>
      <p:sp>
        <p:nvSpPr>
          <p:cNvPr id="10" name="Rectangle 9">
            <a:extLst>
              <a:ext uri="{FF2B5EF4-FFF2-40B4-BE49-F238E27FC236}">
                <a16:creationId xmlns:a16="http://schemas.microsoft.com/office/drawing/2014/main" id="{F024946A-97CC-4A42-8658-1CDD6863630E}"/>
              </a:ext>
            </a:extLst>
          </p:cNvPr>
          <p:cNvSpPr/>
          <p:nvPr/>
        </p:nvSpPr>
        <p:spPr>
          <a:xfrm>
            <a:off x="202029" y="4654104"/>
            <a:ext cx="2241178"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Display the slide</a:t>
            </a:r>
            <a:endParaRPr lang="en-IN" dirty="0"/>
          </a:p>
        </p:txBody>
      </p:sp>
      <p:sp>
        <p:nvSpPr>
          <p:cNvPr id="11" name="Rectangle 10">
            <a:extLst>
              <a:ext uri="{FF2B5EF4-FFF2-40B4-BE49-F238E27FC236}">
                <a16:creationId xmlns:a16="http://schemas.microsoft.com/office/drawing/2014/main" id="{06AE9E72-60EE-44E9-92E6-92A024080BBB}"/>
              </a:ext>
            </a:extLst>
          </p:cNvPr>
          <p:cNvSpPr/>
          <p:nvPr/>
        </p:nvSpPr>
        <p:spPr>
          <a:xfrm>
            <a:off x="3147141" y="5304404"/>
            <a:ext cx="1975403" cy="6237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Voice recognition</a:t>
            </a:r>
          </a:p>
          <a:p>
            <a:pPr algn="ctr"/>
            <a:r>
              <a:rPr lang="en-US" dirty="0"/>
              <a:t>(microphone)</a:t>
            </a:r>
          </a:p>
        </p:txBody>
      </p:sp>
      <p:cxnSp>
        <p:nvCxnSpPr>
          <p:cNvPr id="28" name="Straight Arrow Connector 27">
            <a:extLst>
              <a:ext uri="{FF2B5EF4-FFF2-40B4-BE49-F238E27FC236}">
                <a16:creationId xmlns:a16="http://schemas.microsoft.com/office/drawing/2014/main" id="{918A0CE2-875B-6AD4-C2CC-A476C5E34F88}"/>
              </a:ext>
            </a:extLst>
          </p:cNvPr>
          <p:cNvCxnSpPr>
            <a:stCxn id="5" idx="3"/>
            <a:endCxn id="6" idx="1"/>
          </p:cNvCxnSpPr>
          <p:nvPr/>
        </p:nvCxnSpPr>
        <p:spPr>
          <a:xfrm flipV="1">
            <a:off x="2198587" y="2912865"/>
            <a:ext cx="802220" cy="8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E2E8EC5-1B43-F2C0-F7B4-91EF2D2FEC2E}"/>
              </a:ext>
            </a:extLst>
          </p:cNvPr>
          <p:cNvCxnSpPr>
            <a:stCxn id="6" idx="3"/>
            <a:endCxn id="7" idx="1"/>
          </p:cNvCxnSpPr>
          <p:nvPr/>
        </p:nvCxnSpPr>
        <p:spPr>
          <a:xfrm>
            <a:off x="5241971" y="2912865"/>
            <a:ext cx="625429" cy="17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1E8535E-558B-E9DA-9D31-1F18EA7EB458}"/>
              </a:ext>
            </a:extLst>
          </p:cNvPr>
          <p:cNvCxnSpPr>
            <a:stCxn id="7" idx="2"/>
            <a:endCxn id="8" idx="0"/>
          </p:cNvCxnSpPr>
          <p:nvPr/>
        </p:nvCxnSpPr>
        <p:spPr>
          <a:xfrm flipH="1">
            <a:off x="7199779" y="3275395"/>
            <a:ext cx="1" cy="1126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A2673A5-09BB-C525-35B3-DC7A40D54CD1}"/>
              </a:ext>
            </a:extLst>
          </p:cNvPr>
          <p:cNvCxnSpPr>
            <a:stCxn id="8" idx="1"/>
            <a:endCxn id="9" idx="3"/>
          </p:cNvCxnSpPr>
          <p:nvPr/>
        </p:nvCxnSpPr>
        <p:spPr>
          <a:xfrm flipH="1" flipV="1">
            <a:off x="5268880" y="4138612"/>
            <a:ext cx="790140" cy="503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446E165-AB55-466F-65C8-A6F471421E65}"/>
              </a:ext>
            </a:extLst>
          </p:cNvPr>
          <p:cNvCxnSpPr>
            <a:stCxn id="8" idx="1"/>
            <a:endCxn id="11" idx="3"/>
          </p:cNvCxnSpPr>
          <p:nvPr/>
        </p:nvCxnSpPr>
        <p:spPr>
          <a:xfrm flipH="1">
            <a:off x="5122544" y="4642126"/>
            <a:ext cx="936476" cy="974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D4A1DE3-6E69-8D98-A130-1B09FD7D20D1}"/>
              </a:ext>
            </a:extLst>
          </p:cNvPr>
          <p:cNvCxnSpPr>
            <a:stCxn id="9" idx="1"/>
            <a:endCxn id="10" idx="3"/>
          </p:cNvCxnSpPr>
          <p:nvPr/>
        </p:nvCxnSpPr>
        <p:spPr>
          <a:xfrm flipH="1">
            <a:off x="2443207" y="4138612"/>
            <a:ext cx="557600" cy="744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BD89064-1355-FA18-9207-62EA177E1801}"/>
              </a:ext>
            </a:extLst>
          </p:cNvPr>
          <p:cNvCxnSpPr>
            <a:stCxn id="11" idx="1"/>
            <a:endCxn id="10" idx="3"/>
          </p:cNvCxnSpPr>
          <p:nvPr/>
        </p:nvCxnSpPr>
        <p:spPr>
          <a:xfrm flipH="1" flipV="1">
            <a:off x="2443207" y="4882704"/>
            <a:ext cx="703934" cy="733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244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04800" y="457200"/>
            <a:ext cx="8686800" cy="1219200"/>
          </a:xfrm>
          <a:prstGeom prst="rect">
            <a:avLst/>
          </a:prstGeom>
        </p:spPr>
      </p:pic>
      <p:sp>
        <p:nvSpPr>
          <p:cNvPr id="2" name="Subtitle 1">
            <a:extLst>
              <a:ext uri="{FF2B5EF4-FFF2-40B4-BE49-F238E27FC236}">
                <a16:creationId xmlns:a16="http://schemas.microsoft.com/office/drawing/2014/main" id="{35DCBBE6-869A-4CE9-9EED-B37952F0E0F3}"/>
              </a:ext>
            </a:extLst>
          </p:cNvPr>
          <p:cNvSpPr>
            <a:spLocks noGrp="1" noChangeArrowheads="1"/>
          </p:cNvSpPr>
          <p:nvPr>
            <p:ph type="subTitle" idx="1"/>
          </p:nvPr>
        </p:nvSpPr>
        <p:spPr bwMode="auto">
          <a:xfrm>
            <a:off x="304800" y="1497890"/>
            <a:ext cx="8229600" cy="5373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fontAlgn="base" hangingPunct="0">
              <a:spcBef>
                <a:spcPct val="0"/>
              </a:spcBef>
              <a:spcAft>
                <a:spcPct val="0"/>
              </a:spcAft>
            </a:pPr>
            <a:r>
              <a:rPr lang="en-US" sz="2800" b="1" dirty="0">
                <a:solidFill>
                  <a:schemeClr val="tx1"/>
                </a:solidFill>
                <a:latin typeface="Times New Roman" panose="02020603050405020304" pitchFamily="18" charset="0"/>
                <a:cs typeface="Times New Roman" panose="02020603050405020304" pitchFamily="18" charset="0"/>
              </a:rPr>
              <a:t>Modules used:</a:t>
            </a:r>
            <a:endParaRPr kumimoji="0" lang="en-US" altLang="en-US" sz="2800"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r>
              <a:rPr kumimoji="0" lang="en-US" altLang="en-US" sz="2400"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a:t>
            </a:r>
            <a:r>
              <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OS</a:t>
            </a:r>
            <a:r>
              <a:rPr kumimoji="0" lang="en-US" altLang="en-US" sz="2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Module</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module is used for file and directory operations, such as listing files in a folder and constructing file paths.</a:t>
            </a:r>
            <a:endParaRPr lang="en-US" altLang="en-US" sz="2200" b="1"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60000"/>
              </a:lnSpc>
              <a:spcBef>
                <a:spcPct val="0"/>
              </a:spcBef>
              <a:spcAft>
                <a:spcPct val="0"/>
              </a:spcAft>
              <a:buClrTx/>
              <a:buSzTx/>
              <a:buFontTx/>
              <a:buNone/>
              <a:tabLst/>
            </a:pPr>
            <a:r>
              <a:rPr kumimoji="0" lang="en-US" altLang="en-US" sz="22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r>
              <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OpenCV (cv2)</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OpenCV is used for loading, resizing, and displaying slide images.</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Functions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cv2.imread(path)</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Loads an image from the specified file path.</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cv2.resize(image, (width, height))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Resizes the image to fit the display window.</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cv2.imshow(</a:t>
            </a:r>
            <a:r>
              <a:rPr kumimoji="0" lang="en-US" altLang="en-US" sz="2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window_name</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image)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Displays the image in a window.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6042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04800" y="428625"/>
            <a:ext cx="8686800" cy="1219200"/>
          </a:xfrm>
          <a:prstGeom prst="rect">
            <a:avLst/>
          </a:prstGeom>
        </p:spPr>
      </p:pic>
      <p:sp>
        <p:nvSpPr>
          <p:cNvPr id="3" name="Subtitle 2"/>
          <p:cNvSpPr>
            <a:spLocks noGrp="1"/>
          </p:cNvSpPr>
          <p:nvPr>
            <p:ph type="subTitle" idx="1"/>
          </p:nvPr>
        </p:nvSpPr>
        <p:spPr>
          <a:xfrm>
            <a:off x="457200" y="1752600"/>
            <a:ext cx="8229600" cy="4800600"/>
          </a:xfrm>
        </p:spPr>
        <p:txBody>
          <a:bodyPr>
            <a:normAutofit/>
          </a:bodyPr>
          <a:lstStyle/>
          <a:p>
            <a:pPr marL="0" marR="0" lvl="0" indent="0" algn="just" defTabSz="914400" rtl="0" eaLnBrk="0" fontAlgn="base" latinLnBrk="0" hangingPunct="0">
              <a:lnSpc>
                <a:spcPct val="160000"/>
              </a:lnSpc>
              <a:spcBef>
                <a:spcPct val="0"/>
              </a:spcBef>
              <a:spcAft>
                <a:spcPct val="0"/>
              </a:spcAft>
              <a:buClrTx/>
              <a:buSzTx/>
              <a:buFontTx/>
              <a:buNone/>
              <a:tabLst/>
            </a:pPr>
            <a:r>
              <a:rPr kumimoji="0" lang="en-US" altLang="en-US" sz="24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r>
              <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NumPy (</a:t>
            </a:r>
            <a:r>
              <a:rPr kumimoji="0" lang="en-US" altLang="en-US" sz="2400" b="1" i="0" u="sng"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numpy</a:t>
            </a:r>
            <a:r>
              <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NumPy is used for numerical operations, such as interpolating hand positions for drawing annotations.</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2200" b="1" dirty="0">
                <a:solidFill>
                  <a:schemeClr val="tx1"/>
                </a:solidFill>
                <a:latin typeface="Times New Roman" panose="02020603050405020304" pitchFamily="18" charset="0"/>
                <a:cs typeface="Times New Roman" panose="02020603050405020304" pitchFamily="18" charset="0"/>
              </a:rPr>
              <a:t>4</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sng"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cvzone.HandTrackingModule</a:t>
            </a:r>
            <a:endParaRPr kumimoji="0" lang="en-US" altLang="en-US" sz="22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p>
          <a:p>
            <a:pPr marR="0" lvl="0" algn="just"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cvzone.HandTrackingModule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 Python library built on top of </a:t>
            </a:r>
            <a:r>
              <a:rPr kumimoji="0" lang="en-US" altLang="en-US" sz="2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MediaPipe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OpenCV</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simplifies hand detection and gesture recognition tasks.</a:t>
            </a:r>
          </a:p>
          <a:p>
            <a:pPr marR="0" lvl="0" algn="just"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provides tools to detect hands, track hand landmarks, and recognize gestures in real-time using a webcam feed.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l"/>
            <a:endParaRPr lang="en-US" sz="2400" b="1" dirty="0">
              <a:solidFill>
                <a:schemeClr val="tx1"/>
              </a:solidFill>
              <a:latin typeface="Times New Roman" panose="02020603050405020304" pitchFamily="18" charset="0"/>
              <a:cs typeface="Times New Roman" panose="02020603050405020304" pitchFamily="18" charset="0"/>
            </a:endParaRPr>
          </a:p>
          <a:p>
            <a:pPr algn="l"/>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522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04800" y="457200"/>
            <a:ext cx="8686800" cy="1219200"/>
          </a:xfrm>
          <a:prstGeom prst="rect">
            <a:avLst/>
          </a:prstGeom>
        </p:spPr>
      </p:pic>
      <p:sp>
        <p:nvSpPr>
          <p:cNvPr id="3" name="Subtitle 2"/>
          <p:cNvSpPr>
            <a:spLocks noGrp="1"/>
          </p:cNvSpPr>
          <p:nvPr>
            <p:ph type="subTitle" idx="1"/>
          </p:nvPr>
        </p:nvSpPr>
        <p:spPr>
          <a:xfrm>
            <a:off x="304800" y="1828800"/>
            <a:ext cx="8686800" cy="4572000"/>
          </a:xfrm>
        </p:spPr>
        <p:txBody>
          <a:bodyPr>
            <a:normAutofit/>
          </a:bodyPr>
          <a:lstStyle/>
          <a:p>
            <a:pPr algn="l"/>
            <a:r>
              <a:rPr lang="en-IN" sz="2400" b="1" i="0" dirty="0">
                <a:solidFill>
                  <a:schemeClr val="tx1"/>
                </a:solidFill>
                <a:effectLst/>
                <a:latin typeface="Times New Roman" panose="02020603050405020304" pitchFamily="18" charset="0"/>
                <a:cs typeface="Times New Roman" panose="02020603050405020304" pitchFamily="18" charset="0"/>
              </a:rPr>
              <a:t>5.</a:t>
            </a:r>
            <a:r>
              <a:rPr lang="en-IN" sz="2400" b="1" i="0" u="sng" dirty="0">
                <a:solidFill>
                  <a:schemeClr val="tx1"/>
                </a:solidFill>
                <a:effectLst/>
                <a:latin typeface="Times New Roman" panose="02020603050405020304" pitchFamily="18" charset="0"/>
                <a:cs typeface="Times New Roman" panose="02020603050405020304" pitchFamily="18" charset="0"/>
              </a:rPr>
              <a:t>speech recognition</a:t>
            </a:r>
            <a:endParaRPr lang="en-US" sz="2400" b="1" i="0" u="sng" dirty="0">
              <a:solidFill>
                <a:schemeClr val="tx1"/>
              </a:solidFill>
              <a:effectLst/>
              <a:latin typeface="Times New Roman" panose="02020603050405020304" pitchFamily="18" charset="0"/>
              <a:cs typeface="Times New Roman" panose="02020603050405020304" pitchFamily="18" charset="0"/>
            </a:endParaRPr>
          </a:p>
          <a:p>
            <a:pPr algn="l"/>
            <a:r>
              <a:rPr lang="en-US" sz="2200" b="1" i="0" dirty="0">
                <a:solidFill>
                  <a:schemeClr val="tx1"/>
                </a:solidFill>
                <a:effectLst/>
                <a:latin typeface="Times New Roman" panose="02020603050405020304" pitchFamily="18" charset="0"/>
                <a:cs typeface="Times New Roman" panose="02020603050405020304" pitchFamily="18" charset="0"/>
              </a:rPr>
              <a:t>Purpose</a:t>
            </a:r>
            <a:r>
              <a:rPr lang="en-US" sz="2200" i="0" dirty="0">
                <a:solidFill>
                  <a:schemeClr val="tx1"/>
                </a:solidFill>
                <a:effectLst/>
                <a:latin typeface="Times New Roman" panose="02020603050405020304" pitchFamily="18" charset="0"/>
                <a:cs typeface="Times New Roman" panose="02020603050405020304" pitchFamily="18" charset="0"/>
              </a:rPr>
              <a:t>: Convert spoken words into text to control the presentation slides.</a:t>
            </a:r>
          </a:p>
          <a:p>
            <a:pPr algn="l"/>
            <a:r>
              <a:rPr lang="en-US" sz="2200" b="1" i="0" dirty="0">
                <a:solidFill>
                  <a:schemeClr val="tx1"/>
                </a:solidFill>
                <a:effectLst/>
                <a:latin typeface="Times New Roman" panose="02020603050405020304" pitchFamily="18" charset="0"/>
                <a:cs typeface="Times New Roman" panose="02020603050405020304" pitchFamily="18" charset="0"/>
              </a:rPr>
              <a:t>Key Features:</a:t>
            </a:r>
          </a:p>
          <a:p>
            <a:pPr marL="742950" lvl="1" indent="-285750" algn="l">
              <a:buFont typeface="Arial" panose="020B0604020202020204" pitchFamily="34" charset="0"/>
              <a:buChar char="•"/>
            </a:pPr>
            <a:r>
              <a:rPr lang="en-US" sz="2200" i="0" dirty="0">
                <a:solidFill>
                  <a:schemeClr val="tx1"/>
                </a:solidFill>
                <a:effectLst/>
                <a:latin typeface="Times New Roman" panose="02020603050405020304" pitchFamily="18" charset="0"/>
                <a:cs typeface="Times New Roman" panose="02020603050405020304" pitchFamily="18" charset="0"/>
              </a:rPr>
              <a:t>Captures audio from the microphone.</a:t>
            </a:r>
          </a:p>
          <a:p>
            <a:pPr marL="742950" lvl="1" indent="-285750" algn="l">
              <a:buFont typeface="Arial" panose="020B0604020202020204" pitchFamily="34" charset="0"/>
              <a:buChar char="•"/>
            </a:pPr>
            <a:r>
              <a:rPr lang="en-US" sz="2200" i="0" dirty="0">
                <a:solidFill>
                  <a:schemeClr val="tx1"/>
                </a:solidFill>
                <a:effectLst/>
                <a:latin typeface="Times New Roman" panose="02020603050405020304" pitchFamily="18" charset="0"/>
                <a:cs typeface="Times New Roman" panose="02020603050405020304" pitchFamily="18" charset="0"/>
              </a:rPr>
              <a:t>Converts speech to text using the Google Speech Recognition API.</a:t>
            </a:r>
          </a:p>
          <a:p>
            <a:pPr marL="742950" lvl="1" indent="-285750" algn="l">
              <a:buFont typeface="Arial" panose="020B0604020202020204" pitchFamily="34" charset="0"/>
              <a:buChar char="•"/>
            </a:pPr>
            <a:r>
              <a:rPr lang="en-US" sz="2200" i="0" dirty="0">
                <a:solidFill>
                  <a:schemeClr val="tx1"/>
                </a:solidFill>
                <a:effectLst/>
                <a:latin typeface="Times New Roman" panose="02020603050405020304" pitchFamily="18" charset="0"/>
                <a:cs typeface="Times New Roman" panose="02020603050405020304" pitchFamily="18" charset="0"/>
              </a:rPr>
              <a:t>Parses the recognized text to extract the slide number.</a:t>
            </a:r>
          </a:p>
          <a:p>
            <a:pPr marL="742950" lvl="1" indent="-285750" algn="l">
              <a:buFont typeface="Arial" panose="020B0604020202020204" pitchFamily="34" charset="0"/>
              <a:buChar char="•"/>
            </a:pPr>
            <a:r>
              <a:rPr lang="en-US" sz="2200" i="0" dirty="0">
                <a:solidFill>
                  <a:schemeClr val="tx1"/>
                </a:solidFill>
                <a:effectLst/>
                <a:latin typeface="Times New Roman" panose="02020603050405020304" pitchFamily="18" charset="0"/>
                <a:cs typeface="Times New Roman" panose="02020603050405020304" pitchFamily="18" charset="0"/>
              </a:rPr>
              <a:t>Navigates to the specified slide.</a:t>
            </a:r>
          </a:p>
          <a:p>
            <a:pPr algn="l"/>
            <a:r>
              <a:rPr lang="en-IN" sz="2000" b="1" i="0" dirty="0">
                <a:solidFill>
                  <a:schemeClr val="tx1"/>
                </a:solidFill>
                <a:effectLst/>
                <a:latin typeface="Times New Roman" panose="02020603050405020304" pitchFamily="18" charset="0"/>
                <a:cs typeface="Times New Roman" panose="02020603050405020304" pitchFamily="18" charset="0"/>
              </a:rPr>
              <a:t>6</a:t>
            </a:r>
            <a:r>
              <a:rPr lang="en-US" sz="2200" b="1" dirty="0">
                <a:solidFill>
                  <a:schemeClr val="tx1"/>
                </a:solidFill>
                <a:latin typeface="Times New Roman" panose="02020603050405020304" pitchFamily="18" charset="0"/>
                <a:cs typeface="Times New Roman" panose="02020603050405020304" pitchFamily="18" charset="0"/>
              </a:rPr>
              <a:t>.</a:t>
            </a:r>
            <a:r>
              <a:rPr lang="en-IN" sz="1400" b="1" i="0" dirty="0">
                <a:solidFill>
                  <a:srgbClr val="404040"/>
                </a:solidFill>
                <a:effectLst/>
                <a:latin typeface="Menlo"/>
              </a:rPr>
              <a:t> </a:t>
            </a:r>
            <a:r>
              <a:rPr lang="en-IN" sz="2400" b="1" i="0" u="sng" dirty="0" err="1">
                <a:solidFill>
                  <a:schemeClr val="tx1"/>
                </a:solidFill>
                <a:effectLst/>
                <a:latin typeface="Times New Roman" panose="02020603050405020304" pitchFamily="18" charset="0"/>
                <a:cs typeface="Times New Roman" panose="02020603050405020304" pitchFamily="18" charset="0"/>
              </a:rPr>
              <a:t>PyAutoGUI</a:t>
            </a:r>
            <a:endParaRPr lang="en-IN" sz="2400" b="1" i="0" u="sng" dirty="0">
              <a:solidFill>
                <a:schemeClr val="tx1"/>
              </a:solidFill>
              <a:effectLst/>
              <a:latin typeface="Times New Roman" panose="02020603050405020304" pitchFamily="18" charset="0"/>
              <a:cs typeface="Times New Roman" panose="02020603050405020304" pitchFamily="18" charset="0"/>
            </a:endParaRPr>
          </a:p>
          <a:p>
            <a:pPr algn="l"/>
            <a:r>
              <a:rPr lang="en-US" sz="2400" b="1" i="0" dirty="0">
                <a:solidFill>
                  <a:schemeClr val="tx1"/>
                </a:solidFill>
                <a:effectLst/>
                <a:latin typeface="Times New Roman" panose="02020603050405020304" pitchFamily="18" charset="0"/>
                <a:cs typeface="Times New Roman" panose="02020603050405020304" pitchFamily="18" charset="0"/>
              </a:rPr>
              <a:t>Purpose</a:t>
            </a:r>
            <a:r>
              <a:rPr lang="en-US" sz="2400" i="0" dirty="0">
                <a:solidFill>
                  <a:schemeClr val="tx1"/>
                </a:solidFill>
                <a:effectLst/>
                <a:latin typeface="Times New Roman" panose="02020603050405020304" pitchFamily="18" charset="0"/>
                <a:cs typeface="Times New Roman" panose="02020603050405020304" pitchFamily="18" charset="0"/>
              </a:rPr>
              <a:t>:</a:t>
            </a:r>
          </a:p>
          <a:p>
            <a:pPr algn="l"/>
            <a:r>
              <a:rPr lang="en-US" sz="2200" i="0" dirty="0">
                <a:solidFill>
                  <a:srgbClr val="404040"/>
                </a:solidFill>
                <a:effectLst/>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It </a:t>
            </a:r>
            <a:r>
              <a:rPr lang="en-US" sz="2200" i="0" dirty="0">
                <a:solidFill>
                  <a:schemeClr val="tx1"/>
                </a:solidFill>
                <a:effectLst/>
                <a:latin typeface="Times New Roman" panose="02020603050405020304" pitchFamily="18" charset="0"/>
                <a:cs typeface="Times New Roman" panose="02020603050405020304" pitchFamily="18" charset="0"/>
              </a:rPr>
              <a:t>allows you to programmatically control the mouse and keyboard.</a:t>
            </a:r>
            <a:endParaRPr lang="en-IN" sz="2200" i="0" dirty="0">
              <a:solidFill>
                <a:schemeClr val="tx1"/>
              </a:solidFill>
              <a:effectLst/>
              <a:latin typeface="Times New Roman" panose="02020603050405020304" pitchFamily="18" charset="0"/>
              <a:cs typeface="Times New Roman" panose="02020603050405020304" pitchFamily="18" charset="0"/>
            </a:endParaRPr>
          </a:p>
          <a:p>
            <a:pPr algn="l"/>
            <a:endParaRPr lang="en-US" sz="2400" b="1" i="0" dirty="0">
              <a:solidFill>
                <a:schemeClr val="tx1"/>
              </a:solidFill>
              <a:effectLst/>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41E4B05E-C433-4207-B5C8-B83C46791B27}"/>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9544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04800" y="457200"/>
            <a:ext cx="8686800" cy="1219200"/>
          </a:xfrm>
          <a:prstGeom prst="rect">
            <a:avLst/>
          </a:prstGeom>
        </p:spPr>
      </p:pic>
      <p:sp>
        <p:nvSpPr>
          <p:cNvPr id="3" name="Subtitle 2"/>
          <p:cNvSpPr>
            <a:spLocks noGrp="1"/>
          </p:cNvSpPr>
          <p:nvPr>
            <p:ph type="subTitle" idx="1"/>
          </p:nvPr>
        </p:nvSpPr>
        <p:spPr>
          <a:xfrm>
            <a:off x="457200" y="1676400"/>
            <a:ext cx="8382000" cy="4495800"/>
          </a:xfrm>
        </p:spPr>
        <p:txBody>
          <a:bodyPr>
            <a:normAutofit fontScale="32500" lnSpcReduction="20000"/>
          </a:bodyPr>
          <a:lstStyle/>
          <a:p>
            <a:pPr algn="l"/>
            <a:r>
              <a:rPr lang="en-IN" sz="7400" b="1" dirty="0">
                <a:solidFill>
                  <a:schemeClr val="tx1"/>
                </a:solidFill>
                <a:latin typeface="Times New Roman" panose="02020603050405020304" pitchFamily="18" charset="0"/>
                <a:cs typeface="Times New Roman" panose="02020603050405020304" pitchFamily="18" charset="0"/>
              </a:rPr>
              <a:t>Plan of action</a:t>
            </a:r>
          </a:p>
          <a:p>
            <a:pPr algn="l">
              <a:lnSpc>
                <a:spcPct val="170000"/>
              </a:lnSpc>
            </a:pPr>
            <a:r>
              <a:rPr lang="en-US" sz="6800" b="1" dirty="0">
                <a:solidFill>
                  <a:schemeClr val="tx1"/>
                </a:solidFill>
                <a:latin typeface="Times New Roman" panose="02020603050405020304" pitchFamily="18" charset="0"/>
                <a:cs typeface="Times New Roman" panose="02020603050405020304" pitchFamily="18" charset="0"/>
              </a:rPr>
              <a:t>Phase 1:</a:t>
            </a:r>
            <a:r>
              <a:rPr lang="en-US" sz="6800" dirty="0">
                <a:solidFill>
                  <a:schemeClr val="tx1"/>
                </a:solidFill>
                <a:latin typeface="Times New Roman" panose="02020603050405020304" pitchFamily="18" charset="0"/>
                <a:cs typeface="Times New Roman" panose="02020603050405020304" pitchFamily="18" charset="0"/>
              </a:rPr>
              <a:t> </a:t>
            </a:r>
            <a:r>
              <a:rPr lang="en-US" sz="6800" b="1" dirty="0">
                <a:solidFill>
                  <a:schemeClr val="tx1"/>
                </a:solidFill>
                <a:latin typeface="Times New Roman" panose="02020603050405020304" pitchFamily="18" charset="0"/>
                <a:cs typeface="Times New Roman" panose="02020603050405020304" pitchFamily="18" charset="0"/>
              </a:rPr>
              <a:t>Research and </a:t>
            </a:r>
            <a:r>
              <a:rPr lang="en-US" sz="6800" b="1" dirty="0" err="1">
                <a:solidFill>
                  <a:schemeClr val="tx1"/>
                </a:solidFill>
                <a:latin typeface="Times New Roman" panose="02020603050405020304" pitchFamily="18" charset="0"/>
                <a:cs typeface="Times New Roman" panose="02020603050405020304" pitchFamily="18" charset="0"/>
              </a:rPr>
              <a:t>DesignTesting</a:t>
            </a:r>
            <a:endParaRPr lang="en-US" sz="6800" b="1"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6800" dirty="0">
                <a:solidFill>
                  <a:schemeClr val="tx1"/>
                </a:solidFill>
                <a:latin typeface="Times New Roman" panose="02020603050405020304" pitchFamily="18" charset="0"/>
                <a:cs typeface="Times New Roman" panose="02020603050405020304" pitchFamily="18" charset="0"/>
              </a:rPr>
              <a:t>Review the hand gesture recognition techniques in existing solutions.</a:t>
            </a:r>
          </a:p>
          <a:p>
            <a:pPr algn="l"/>
            <a:r>
              <a:rPr lang="en-US" sz="6800" b="1" dirty="0">
                <a:solidFill>
                  <a:schemeClr val="tx1"/>
                </a:solidFill>
                <a:latin typeface="Times New Roman" panose="02020603050405020304" pitchFamily="18" charset="0"/>
                <a:cs typeface="Times New Roman" panose="02020603050405020304" pitchFamily="18" charset="0"/>
              </a:rPr>
              <a:t>Phase 2:-</a:t>
            </a:r>
            <a:r>
              <a:rPr lang="en-IN" sz="6800" b="1" dirty="0">
                <a:solidFill>
                  <a:schemeClr val="tx1"/>
                </a:solidFill>
                <a:latin typeface="Times New Roman" panose="02020603050405020304" pitchFamily="18" charset="0"/>
                <a:cs typeface="Times New Roman" panose="02020603050405020304" pitchFamily="18" charset="0"/>
              </a:rPr>
              <a:t> Project Planning</a:t>
            </a:r>
            <a:endParaRPr lang="en-US" sz="68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6800" dirty="0">
                <a:solidFill>
                  <a:schemeClr val="tx1"/>
                </a:solidFill>
                <a:latin typeface="Times New Roman" panose="02020603050405020304" pitchFamily="18" charset="0"/>
                <a:cs typeface="Times New Roman" panose="02020603050405020304" pitchFamily="18" charset="0"/>
              </a:rPr>
              <a:t>Task Allocation, Timeline, Resource Allocation</a:t>
            </a:r>
            <a:endParaRPr lang="en-US" sz="6800" dirty="0">
              <a:solidFill>
                <a:schemeClr val="tx1"/>
              </a:solidFill>
              <a:latin typeface="Times New Roman" panose="02020603050405020304" pitchFamily="18" charset="0"/>
              <a:cs typeface="Times New Roman" panose="02020603050405020304" pitchFamily="18" charset="0"/>
            </a:endParaRPr>
          </a:p>
          <a:p>
            <a:pPr algn="l"/>
            <a:r>
              <a:rPr lang="en-US" sz="6800" b="1" dirty="0">
                <a:solidFill>
                  <a:schemeClr val="tx1"/>
                </a:solidFill>
                <a:latin typeface="Times New Roman" panose="02020603050405020304" pitchFamily="18" charset="0"/>
                <a:cs typeface="Times New Roman" panose="02020603050405020304" pitchFamily="18" charset="0"/>
              </a:rPr>
              <a:t>Phase 3</a:t>
            </a:r>
            <a:r>
              <a:rPr lang="en-US" sz="6800" dirty="0">
                <a:solidFill>
                  <a:schemeClr val="tx1"/>
                </a:solidFill>
                <a:latin typeface="Times New Roman" panose="02020603050405020304" pitchFamily="18" charset="0"/>
                <a:cs typeface="Times New Roman" panose="02020603050405020304" pitchFamily="18" charset="0"/>
              </a:rPr>
              <a:t>:- </a:t>
            </a:r>
            <a:r>
              <a:rPr lang="en-US" sz="6800" b="1" dirty="0">
                <a:solidFill>
                  <a:schemeClr val="tx1"/>
                </a:solidFill>
                <a:latin typeface="Times New Roman" panose="02020603050405020304" pitchFamily="18" charset="0"/>
                <a:cs typeface="Times New Roman" panose="02020603050405020304" pitchFamily="18" charset="0"/>
              </a:rPr>
              <a:t>Development</a:t>
            </a:r>
          </a:p>
          <a:p>
            <a:pPr marL="342900" indent="-342900" algn="l">
              <a:buFont typeface="Arial" panose="020B0604020202020204" pitchFamily="34" charset="0"/>
              <a:buChar char="•"/>
            </a:pPr>
            <a:r>
              <a:rPr lang="en-US" sz="6800" dirty="0">
                <a:solidFill>
                  <a:schemeClr val="tx1"/>
                </a:solidFill>
                <a:latin typeface="Times New Roman" panose="02020603050405020304" pitchFamily="18" charset="0"/>
                <a:cs typeface="Times New Roman" panose="02020603050405020304" pitchFamily="18" charset="0"/>
              </a:rPr>
              <a:t>Develop the hand gesture recognition algorithm and execute.</a:t>
            </a:r>
          </a:p>
          <a:p>
            <a:pPr algn="l"/>
            <a:r>
              <a:rPr lang="en-US" sz="6800" b="1" dirty="0">
                <a:solidFill>
                  <a:schemeClr val="tx1"/>
                </a:solidFill>
                <a:latin typeface="Times New Roman" panose="02020603050405020304" pitchFamily="18" charset="0"/>
                <a:cs typeface="Times New Roman" panose="02020603050405020304" pitchFamily="18" charset="0"/>
              </a:rPr>
              <a:t>Phase 4</a:t>
            </a:r>
            <a:r>
              <a:rPr lang="en-US" sz="6800" dirty="0">
                <a:solidFill>
                  <a:schemeClr val="tx1"/>
                </a:solidFill>
                <a:latin typeface="Times New Roman" panose="02020603050405020304" pitchFamily="18" charset="0"/>
                <a:cs typeface="Times New Roman" panose="02020603050405020304" pitchFamily="18" charset="0"/>
              </a:rPr>
              <a:t>:- </a:t>
            </a:r>
            <a:r>
              <a:rPr lang="en-US" sz="6800" b="1" dirty="0">
                <a:solidFill>
                  <a:schemeClr val="tx1"/>
                </a:solidFill>
                <a:latin typeface="Times New Roman" panose="02020603050405020304" pitchFamily="18" charset="0"/>
                <a:cs typeface="Times New Roman" panose="02020603050405020304" pitchFamily="18" charset="0"/>
              </a:rPr>
              <a:t>Testing the project</a:t>
            </a:r>
          </a:p>
          <a:p>
            <a:pPr marL="342900" indent="-342900" algn="l">
              <a:buFont typeface="Arial" panose="020B0604020202020204" pitchFamily="34" charset="0"/>
              <a:buChar char="•"/>
            </a:pPr>
            <a:r>
              <a:rPr lang="en-US" sz="6800" dirty="0">
                <a:solidFill>
                  <a:schemeClr val="tx1"/>
                </a:solidFill>
                <a:latin typeface="Times New Roman" panose="02020603050405020304" pitchFamily="18" charset="0"/>
                <a:cs typeface="Times New Roman" panose="02020603050405020304" pitchFamily="18" charset="0"/>
              </a:rPr>
              <a:t>Conduct unit testing.</a:t>
            </a:r>
          </a:p>
          <a:p>
            <a:pPr algn="l"/>
            <a:r>
              <a:rPr lang="en-US" sz="6800" b="1" dirty="0">
                <a:solidFill>
                  <a:schemeClr val="tx1"/>
                </a:solidFill>
                <a:latin typeface="Times New Roman" panose="02020603050405020304" pitchFamily="18" charset="0"/>
                <a:cs typeface="Times New Roman" panose="02020603050405020304" pitchFamily="18" charset="0"/>
              </a:rPr>
              <a:t>Phase 5:- Deployment and Maintenance</a:t>
            </a:r>
          </a:p>
          <a:p>
            <a:pPr marL="342900" indent="-342900" algn="l">
              <a:buFont typeface="Arial" panose="020B0604020202020204" pitchFamily="34" charset="0"/>
              <a:buChar char="•"/>
            </a:pPr>
            <a:r>
              <a:rPr lang="en-US" sz="6800" dirty="0">
                <a:solidFill>
                  <a:schemeClr val="tx1"/>
                </a:solidFill>
                <a:latin typeface="Times New Roman" panose="02020603050405020304" pitchFamily="18" charset="0"/>
                <a:cs typeface="Times New Roman" panose="02020603050405020304" pitchFamily="18" charset="0"/>
              </a:rPr>
              <a:t>Deploy the system to users.</a:t>
            </a:r>
            <a:endParaRPr lang="en-IN" sz="6800" dirty="0">
              <a:solidFill>
                <a:schemeClr val="tx1"/>
              </a:solidFill>
              <a:latin typeface="Times New Roman" panose="02020603050405020304" pitchFamily="18" charset="0"/>
              <a:cs typeface="Times New Roman" panose="02020603050405020304" pitchFamily="18" charset="0"/>
            </a:endParaRPr>
          </a:p>
          <a:p>
            <a:endParaRPr lang="en-IN" sz="7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888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04800" y="457200"/>
            <a:ext cx="8686800" cy="1219200"/>
          </a:xfrm>
          <a:prstGeom prst="rect">
            <a:avLst/>
          </a:prstGeom>
        </p:spPr>
      </p:pic>
      <p:sp>
        <p:nvSpPr>
          <p:cNvPr id="3" name="Subtitle 2"/>
          <p:cNvSpPr>
            <a:spLocks noGrp="1"/>
          </p:cNvSpPr>
          <p:nvPr>
            <p:ph type="subTitle" idx="1"/>
          </p:nvPr>
        </p:nvSpPr>
        <p:spPr>
          <a:xfrm>
            <a:off x="304800" y="1828800"/>
            <a:ext cx="8534400" cy="4724400"/>
          </a:xfrm>
        </p:spPr>
        <p:txBody>
          <a:bodyPr>
            <a:normAutofit/>
          </a:bodyPr>
          <a:lstStyle/>
          <a:p>
            <a:pPr algn="l">
              <a:lnSpc>
                <a:spcPct val="150000"/>
              </a:lnSpc>
            </a:pPr>
            <a:r>
              <a:rPr lang="en-US" sz="2400" b="1" dirty="0">
                <a:solidFill>
                  <a:schemeClr val="tx1"/>
                </a:solidFill>
                <a:latin typeface="Times New Roman" panose="02020603050405020304" pitchFamily="18" charset="0"/>
                <a:cs typeface="Times New Roman" panose="02020603050405020304" pitchFamily="18" charset="0"/>
              </a:rPr>
              <a:t>Steps to run the code</a:t>
            </a:r>
          </a:p>
          <a:p>
            <a:pPr algn="l"/>
            <a:r>
              <a:rPr lang="en-US" sz="2400" b="1" dirty="0">
                <a:solidFill>
                  <a:schemeClr val="tx1"/>
                </a:solidFill>
                <a:latin typeface="Times New Roman" panose="02020603050405020304" pitchFamily="18" charset="0"/>
                <a:cs typeface="Times New Roman" panose="02020603050405020304" pitchFamily="18" charset="0"/>
              </a:rPr>
              <a:t>Step 1:</a:t>
            </a:r>
            <a:r>
              <a:rPr lang="en-IN" sz="2200" i="0" dirty="0">
                <a:solidFill>
                  <a:schemeClr val="tx1"/>
                </a:solidFill>
                <a:effectLst/>
                <a:latin typeface="Times New Roman" panose="02020603050405020304" pitchFamily="18" charset="0"/>
                <a:cs typeface="Times New Roman" panose="02020603050405020304" pitchFamily="18" charset="0"/>
              </a:rPr>
              <a:t>Install</a:t>
            </a:r>
            <a:r>
              <a:rPr lang="en-IN" sz="2200" b="1" i="0" dirty="0">
                <a:solidFill>
                  <a:schemeClr val="tx1"/>
                </a:solidFill>
                <a:effectLst/>
                <a:latin typeface="Times New Roman" panose="02020603050405020304" pitchFamily="18" charset="0"/>
                <a:cs typeface="Times New Roman" panose="02020603050405020304" pitchFamily="18" charset="0"/>
              </a:rPr>
              <a:t> PyCharm</a:t>
            </a:r>
            <a:r>
              <a:rPr lang="en-US" sz="2200" b="1" i="0" dirty="0">
                <a:solidFill>
                  <a:schemeClr val="tx1"/>
                </a:solidFill>
                <a:effectLst/>
                <a:latin typeface="Times New Roman" panose="02020603050405020304" pitchFamily="18" charset="0"/>
                <a:cs typeface="Times New Roman" panose="02020603050405020304" pitchFamily="18" charset="0"/>
              </a:rPr>
              <a:t>Community Edition</a:t>
            </a:r>
            <a:r>
              <a:rPr lang="en-US" sz="2200" b="0" i="0" dirty="0">
                <a:solidFill>
                  <a:schemeClr val="tx1"/>
                </a:solidFill>
                <a:effectLst/>
                <a:latin typeface="Times New Roman" panose="02020603050405020304" pitchFamily="18" charset="0"/>
                <a:cs typeface="Times New Roman" panose="02020603050405020304" pitchFamily="18" charset="0"/>
              </a:rPr>
              <a:t> (free) or </a:t>
            </a:r>
            <a:r>
              <a:rPr lang="en-US" sz="2200" b="1" i="0" dirty="0">
                <a:solidFill>
                  <a:schemeClr val="tx1"/>
                </a:solidFill>
                <a:effectLst/>
                <a:latin typeface="Times New Roman" panose="02020603050405020304" pitchFamily="18" charset="0"/>
                <a:cs typeface="Times New Roman" panose="02020603050405020304" pitchFamily="18" charset="0"/>
              </a:rPr>
              <a:t>Professional    Edition</a:t>
            </a:r>
            <a:r>
              <a:rPr lang="en-US" sz="2200" b="0" i="0" dirty="0">
                <a:solidFill>
                  <a:schemeClr val="tx1"/>
                </a:solidFill>
                <a:effectLst/>
                <a:latin typeface="Times New Roman" panose="02020603050405020304" pitchFamily="18" charset="0"/>
                <a:cs typeface="Times New Roman" panose="02020603050405020304" pitchFamily="18" charset="0"/>
              </a:rPr>
              <a:t> (paid) </a:t>
            </a:r>
            <a:r>
              <a:rPr lang="en-IN" sz="2200" b="0" i="0" dirty="0">
                <a:solidFill>
                  <a:schemeClr val="tx1"/>
                </a:solidFill>
                <a:effectLst/>
                <a:latin typeface="Times New Roman" panose="02020603050405020304" pitchFamily="18" charset="0"/>
                <a:cs typeface="Times New Roman" panose="02020603050405020304" pitchFamily="18" charset="0"/>
              </a:rPr>
              <a:t>from the </a:t>
            </a:r>
            <a:r>
              <a:rPr lang="en-IN" sz="2200" b="1" dirty="0">
                <a:solidFill>
                  <a:schemeClr val="tx1"/>
                </a:solidFill>
                <a:latin typeface="Times New Roman" panose="02020603050405020304" pitchFamily="18" charset="0"/>
                <a:cs typeface="Times New Roman" panose="02020603050405020304" pitchFamily="18" charset="0"/>
              </a:rPr>
              <a:t>JetBrains</a:t>
            </a:r>
            <a:r>
              <a:rPr lang="en-IN" sz="2200" dirty="0">
                <a:solidFill>
                  <a:schemeClr val="tx1"/>
                </a:solidFill>
                <a:latin typeface="Times New Roman" panose="02020603050405020304" pitchFamily="18" charset="0"/>
                <a:cs typeface="Times New Roman" panose="02020603050405020304" pitchFamily="18" charset="0"/>
              </a:rPr>
              <a:t> website.</a:t>
            </a:r>
            <a:endParaRPr lang="en-US" sz="2200" b="1" u="sng" dirty="0">
              <a:solidFill>
                <a:schemeClr val="tx1"/>
              </a:solidFill>
              <a:latin typeface="Times New Roman" panose="02020603050405020304" pitchFamily="18" charset="0"/>
              <a:cs typeface="Times New Roman" panose="02020603050405020304" pitchFamily="18" charset="0"/>
            </a:endParaRPr>
          </a:p>
          <a:p>
            <a:pPr algn="l"/>
            <a:r>
              <a:rPr lang="en-US" sz="2400" b="1" dirty="0">
                <a:solidFill>
                  <a:schemeClr val="tx1"/>
                </a:solidFill>
                <a:latin typeface="Times New Roman" panose="02020603050405020304" pitchFamily="18" charset="0"/>
                <a:cs typeface="Times New Roman" panose="02020603050405020304" pitchFamily="18" charset="0"/>
              </a:rPr>
              <a:t>Step 2</a:t>
            </a:r>
            <a:r>
              <a:rPr lang="en-US" sz="2200" b="1" dirty="0">
                <a:solidFill>
                  <a:schemeClr val="tx1"/>
                </a:solidFill>
                <a:latin typeface="Times New Roman" panose="02020603050405020304" pitchFamily="18" charset="0"/>
                <a:cs typeface="Times New Roman" panose="02020603050405020304" pitchFamily="18" charset="0"/>
              </a:rPr>
              <a:t>:</a:t>
            </a:r>
            <a:r>
              <a:rPr lang="en-US" sz="2200" i="0" dirty="0">
                <a:solidFill>
                  <a:schemeClr val="tx1"/>
                </a:solidFill>
                <a:effectLst/>
                <a:latin typeface="Times New Roman" panose="02020603050405020304" pitchFamily="18" charset="0"/>
                <a:cs typeface="Times New Roman" panose="02020603050405020304" pitchFamily="18" charset="0"/>
              </a:rPr>
              <a:t>Set Up a New Project file</a:t>
            </a:r>
            <a:endParaRPr lang="en-US" sz="2200" dirty="0">
              <a:solidFill>
                <a:schemeClr val="tx1"/>
              </a:solidFill>
              <a:latin typeface="Times New Roman" panose="02020603050405020304" pitchFamily="18" charset="0"/>
              <a:cs typeface="Times New Roman" panose="02020603050405020304" pitchFamily="18" charset="0"/>
            </a:endParaRPr>
          </a:p>
          <a:p>
            <a:pPr algn="l"/>
            <a:r>
              <a:rPr lang="en-US" sz="2400" b="1" dirty="0">
                <a:solidFill>
                  <a:schemeClr val="tx1"/>
                </a:solidFill>
                <a:latin typeface="Times New Roman" panose="02020603050405020304" pitchFamily="18" charset="0"/>
                <a:cs typeface="Times New Roman" panose="02020603050405020304" pitchFamily="18" charset="0"/>
              </a:rPr>
              <a:t>Step 3:</a:t>
            </a:r>
            <a:r>
              <a:rPr lang="en-IN" sz="2200" i="0" dirty="0">
                <a:solidFill>
                  <a:schemeClr val="tx1"/>
                </a:solidFill>
                <a:effectLst/>
                <a:latin typeface="Times New Roman" panose="02020603050405020304" pitchFamily="18" charset="0"/>
                <a:cs typeface="Times New Roman" panose="02020603050405020304" pitchFamily="18" charset="0"/>
              </a:rPr>
              <a:t>Install Required Libraries</a:t>
            </a:r>
            <a:endParaRPr lang="en-US" sz="2200" dirty="0">
              <a:solidFill>
                <a:schemeClr val="tx1"/>
              </a:solidFill>
              <a:latin typeface="Times New Roman" panose="02020603050405020304" pitchFamily="18" charset="0"/>
              <a:cs typeface="Times New Roman" panose="02020603050405020304" pitchFamily="18" charset="0"/>
            </a:endParaRPr>
          </a:p>
          <a:p>
            <a:pPr algn="l"/>
            <a:r>
              <a:rPr lang="en-US" sz="2400" b="1" dirty="0">
                <a:solidFill>
                  <a:schemeClr val="tx1"/>
                </a:solidFill>
                <a:latin typeface="Times New Roman" panose="02020603050405020304" pitchFamily="18" charset="0"/>
                <a:cs typeface="Times New Roman" panose="02020603050405020304" pitchFamily="18" charset="0"/>
              </a:rPr>
              <a:t>Step 4:</a:t>
            </a:r>
            <a:r>
              <a:rPr lang="en-US" sz="2200" dirty="0">
                <a:solidFill>
                  <a:schemeClr val="tx1"/>
                </a:solidFill>
                <a:latin typeface="Times New Roman" panose="02020603050405020304" pitchFamily="18" charset="0"/>
                <a:cs typeface="Times New Roman" panose="02020603050405020304" pitchFamily="18" charset="0"/>
              </a:rPr>
              <a:t>write/Add the Code in the project file.</a:t>
            </a:r>
          </a:p>
          <a:p>
            <a:pPr algn="l"/>
            <a:r>
              <a:rPr lang="en-US" sz="2400" b="1" dirty="0">
                <a:solidFill>
                  <a:schemeClr val="tx1"/>
                </a:solidFill>
                <a:latin typeface="Times New Roman" panose="02020603050405020304" pitchFamily="18" charset="0"/>
                <a:cs typeface="Times New Roman" panose="02020603050405020304" pitchFamily="18" charset="0"/>
              </a:rPr>
              <a:t>Step 5:</a:t>
            </a:r>
            <a:r>
              <a:rPr lang="en-US" sz="2200" dirty="0">
                <a:solidFill>
                  <a:schemeClr val="tx1"/>
                </a:solidFill>
                <a:latin typeface="Times New Roman" panose="02020603050405020304" pitchFamily="18" charset="0"/>
                <a:cs typeface="Times New Roman" panose="02020603050405020304" pitchFamily="18" charset="0"/>
              </a:rPr>
              <a:t>Add the images folder in the project file or add the path.</a:t>
            </a:r>
          </a:p>
          <a:p>
            <a:pPr algn="l"/>
            <a:r>
              <a:rPr lang="en-US" sz="2400" b="1" dirty="0">
                <a:solidFill>
                  <a:schemeClr val="tx1"/>
                </a:solidFill>
                <a:latin typeface="Times New Roman" panose="02020603050405020304" pitchFamily="18" charset="0"/>
                <a:cs typeface="Times New Roman" panose="02020603050405020304" pitchFamily="18" charset="0"/>
              </a:rPr>
              <a:t>Step 6:</a:t>
            </a:r>
            <a:r>
              <a:rPr lang="en-US" sz="2200" i="0" dirty="0">
                <a:solidFill>
                  <a:schemeClr val="tx1"/>
                </a:solidFill>
                <a:effectLst/>
                <a:latin typeface="Times New Roman" panose="02020603050405020304" pitchFamily="18" charset="0"/>
                <a:cs typeface="Times New Roman" panose="02020603050405020304" pitchFamily="18" charset="0"/>
              </a:rPr>
              <a:t>Configure the Webcam and Microphone.</a:t>
            </a:r>
          </a:p>
          <a:p>
            <a:pPr algn="l"/>
            <a:r>
              <a:rPr lang="en-US" sz="2200" b="1" dirty="0">
                <a:solidFill>
                  <a:schemeClr val="tx1"/>
                </a:solidFill>
                <a:latin typeface="Times New Roman" panose="02020603050405020304" pitchFamily="18" charset="0"/>
                <a:cs typeface="Times New Roman" panose="02020603050405020304" pitchFamily="18" charset="0"/>
              </a:rPr>
              <a:t>Step 7:</a:t>
            </a:r>
            <a:r>
              <a:rPr lang="en-IN" sz="1400" b="0" i="0" dirty="0">
                <a:solidFill>
                  <a:srgbClr val="404040"/>
                </a:solidFill>
                <a:effectLst/>
                <a:latin typeface="Inter"/>
              </a:rPr>
              <a:t> </a:t>
            </a:r>
            <a:r>
              <a:rPr lang="en-IN" sz="2200" b="0" i="0" dirty="0">
                <a:solidFill>
                  <a:schemeClr val="tx1"/>
                </a:solidFill>
                <a:effectLst/>
                <a:latin typeface="Times New Roman" panose="02020603050405020304" pitchFamily="18" charset="0"/>
                <a:cs typeface="Times New Roman" panose="02020603050405020304" pitchFamily="18" charset="0"/>
              </a:rPr>
              <a:t>Run the code</a:t>
            </a:r>
            <a:endParaRPr lang="en-US" sz="2200" i="0" dirty="0">
              <a:solidFill>
                <a:schemeClr val="tx1"/>
              </a:solidFill>
              <a:effectLst/>
              <a:latin typeface="Times New Roman" panose="02020603050405020304" pitchFamily="18" charset="0"/>
              <a:cs typeface="Times New Roman" panose="02020603050405020304" pitchFamily="18" charset="0"/>
            </a:endParaRPr>
          </a:p>
          <a:p>
            <a:pPr algn="l"/>
            <a:endParaRPr lang="en-US" sz="2400" b="1" dirty="0">
              <a:solidFill>
                <a:schemeClr val="tx1"/>
              </a:solidFill>
              <a:latin typeface="Times New Roman" panose="02020603050405020304" pitchFamily="18" charset="0"/>
              <a:cs typeface="Times New Roman" panose="02020603050405020304" pitchFamily="18" charset="0"/>
            </a:endParaRPr>
          </a:p>
          <a:p>
            <a:pPr algn="l"/>
            <a:endParaRPr lang="en-US" sz="2400" b="1" dirty="0">
              <a:solidFill>
                <a:schemeClr val="tx1"/>
              </a:solidFill>
              <a:latin typeface="Times New Roman" panose="02020603050405020304" pitchFamily="18" charset="0"/>
              <a:cs typeface="Times New Roman" panose="02020603050405020304" pitchFamily="18" charset="0"/>
            </a:endParaRPr>
          </a:p>
          <a:p>
            <a:pPr algn="l"/>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3821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04800" y="457200"/>
            <a:ext cx="8686800" cy="1219200"/>
          </a:xfrm>
          <a:prstGeom prst="rect">
            <a:avLst/>
          </a:prstGeom>
        </p:spPr>
      </p:pic>
      <p:sp>
        <p:nvSpPr>
          <p:cNvPr id="3" name="Subtitle 2"/>
          <p:cNvSpPr>
            <a:spLocks noGrp="1"/>
          </p:cNvSpPr>
          <p:nvPr>
            <p:ph type="subTitle" idx="1"/>
          </p:nvPr>
        </p:nvSpPr>
        <p:spPr>
          <a:xfrm>
            <a:off x="1371600" y="2971800"/>
            <a:ext cx="6400800" cy="1747837"/>
          </a:xfrm>
        </p:spPr>
        <p:txBody>
          <a:bodyPr>
            <a:normAutofit/>
          </a:bodyPr>
          <a:lstStyle/>
          <a:p>
            <a:r>
              <a:rPr lang="en-IN" sz="7200" b="1"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472651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04800" y="457200"/>
            <a:ext cx="8686800" cy="1219200"/>
          </a:xfrm>
          <a:prstGeom prst="rect">
            <a:avLst/>
          </a:prstGeom>
        </p:spPr>
      </p:pic>
      <p:sp>
        <p:nvSpPr>
          <p:cNvPr id="6" name="Rectangle 3">
            <a:extLst>
              <a:ext uri="{FF2B5EF4-FFF2-40B4-BE49-F238E27FC236}">
                <a16:creationId xmlns:a16="http://schemas.microsoft.com/office/drawing/2014/main" id="{7B6CCC0C-0887-47FB-B152-383BA872D9D3}"/>
              </a:ext>
            </a:extLst>
          </p:cNvPr>
          <p:cNvSpPr>
            <a:spLocks noGrp="1" noChangeArrowheads="1"/>
          </p:cNvSpPr>
          <p:nvPr>
            <p:ph type="subTitle" idx="1"/>
          </p:nvPr>
        </p:nvSpPr>
        <p:spPr bwMode="auto">
          <a:xfrm>
            <a:off x="381000" y="2184231"/>
            <a:ext cx="8534400"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tabLst/>
            </a:pPr>
            <a:r>
              <a:rPr lang="en-IN" sz="2800" b="1" dirty="0">
                <a:solidFill>
                  <a:schemeClr val="tx1"/>
                </a:solidFill>
                <a:latin typeface="Times New Roman" panose="02020603050405020304" pitchFamily="18" charset="0"/>
                <a:cs typeface="Times New Roman" panose="02020603050405020304" pitchFamily="18" charset="0"/>
              </a:rPr>
              <a:t>Abstract</a:t>
            </a:r>
            <a:r>
              <a:rPr lang="en-IN" sz="2000" b="1" dirty="0">
                <a:solidFill>
                  <a:schemeClr val="tx1"/>
                </a:solidFill>
                <a:latin typeface="Times New Roman" panose="02020603050405020304" pitchFamily="18" charset="0"/>
                <a:cs typeface="Times New Roman" panose="02020603050405020304" pitchFamily="18" charset="0"/>
              </a:rPr>
              <a:t> </a:t>
            </a:r>
          </a:p>
          <a:p>
            <a:pPr marR="0" lvl="0" algn="just" defTabSz="914400" rtl="0" eaLnBrk="0" fontAlgn="base" latinLnBrk="0" hangingPunct="0">
              <a:spcBef>
                <a:spcPct val="0"/>
              </a:spcBef>
              <a:spcAft>
                <a:spcPct val="0"/>
              </a:spcAft>
              <a:buClrTx/>
              <a:buSzTx/>
              <a:tabLst/>
            </a:pPr>
            <a:r>
              <a:rPr lang="en-US" altLang="en-US" sz="2200" dirty="0">
                <a:solidFill>
                  <a:schemeClr val="tx1"/>
                </a:solidFill>
                <a:latin typeface="Times New Roman" panose="02020603050405020304" pitchFamily="18" charset="0"/>
                <a:cs typeface="Times New Roman" panose="02020603050405020304" pitchFamily="18" charset="0"/>
              </a:rPr>
              <a:t>This project presents an advanced “gesture and voice-controlled presentation system” that enables users to navigate slides, annotate content, zoom in/out and directly jump to specific slides using “computer vision” and “speech recognition”.</a:t>
            </a:r>
            <a:endPar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spcBef>
                <a:spcPct val="0"/>
              </a:spcBef>
              <a:spcAft>
                <a:spcPct val="0"/>
              </a:spcAft>
              <a:buClrTx/>
              <a:buSzTx/>
              <a:tabLst/>
            </a:pPr>
            <a:r>
              <a:rPr lang="en-US" altLang="en-US" sz="2200" dirty="0">
                <a:solidFill>
                  <a:schemeClr val="tx1"/>
                </a:solidFill>
                <a:latin typeface="Times New Roman" panose="02020603050405020304" pitchFamily="18" charset="0"/>
                <a:cs typeface="Times New Roman" panose="02020603050405020304" pitchFamily="18" charset="0"/>
              </a:rPr>
              <a:t>The system employs a “webcam” to detect hand movements using the </a:t>
            </a:r>
          </a:p>
          <a:p>
            <a:pPr marR="0" lvl="0" algn="just" defTabSz="914400" rtl="0" eaLnBrk="0" fontAlgn="base" latinLnBrk="0" hangingPunct="0">
              <a:spcBef>
                <a:spcPct val="0"/>
              </a:spcBef>
              <a:spcAft>
                <a:spcPct val="0"/>
              </a:spcAft>
              <a:buClrTx/>
              <a:buSzTx/>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2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cvzone</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system is built using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computer visi</a:t>
            </a:r>
            <a:r>
              <a:rPr lang="en-US" altLang="en-US" sz="2200" b="1" dirty="0">
                <a:solidFill>
                  <a:schemeClr val="tx1"/>
                </a:solidFill>
                <a:latin typeface="Times New Roman" panose="02020603050405020304" pitchFamily="18" charset="0"/>
                <a:cs typeface="Times New Roman" panose="02020603050405020304" pitchFamily="18" charset="0"/>
              </a:rPr>
              <a:t>on </a:t>
            </a:r>
            <a:r>
              <a:rPr lang="en-US" altLang="en-US" sz="2200" dirty="0">
                <a:solidFill>
                  <a:schemeClr val="tx1"/>
                </a:solidFill>
                <a:latin typeface="Times New Roman" panose="02020603050405020304" pitchFamily="18" charset="0"/>
                <a:cs typeface="Times New Roman" panose="02020603050405020304" pitchFamily="18" charset="0"/>
              </a:rPr>
              <a:t>for smooth and automatic interaction.</a:t>
            </a:r>
            <a:endPar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1064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04800" y="457200"/>
            <a:ext cx="8686800" cy="1219200"/>
          </a:xfrm>
          <a:prstGeom prst="rect">
            <a:avLst/>
          </a:prstGeom>
        </p:spPr>
      </p:pic>
      <p:sp>
        <p:nvSpPr>
          <p:cNvPr id="2" name="Subtitle 1"/>
          <p:cNvSpPr>
            <a:spLocks noGrp="1"/>
          </p:cNvSpPr>
          <p:nvPr>
            <p:ph type="subTitle" idx="1"/>
          </p:nvPr>
        </p:nvSpPr>
        <p:spPr>
          <a:xfrm>
            <a:off x="457200" y="1828800"/>
            <a:ext cx="8458200" cy="4572000"/>
          </a:xfrm>
        </p:spPr>
        <p:txBody>
          <a:bodyPr>
            <a:normAutofit/>
          </a:bodyPr>
          <a:lstStyle/>
          <a:p>
            <a:pPr algn="l">
              <a:lnSpc>
                <a:spcPct val="150000"/>
              </a:lnSpc>
            </a:pPr>
            <a:r>
              <a:rPr lang="en-US" sz="2800" b="1" dirty="0">
                <a:solidFill>
                  <a:srgbClr val="030303"/>
                </a:solidFill>
                <a:latin typeface="Times New Roman" panose="02020603050405020304" pitchFamily="18" charset="0"/>
                <a:ea typeface="DM Sans Semi Bold" pitchFamily="34" charset="-122"/>
                <a:cs typeface="Times New Roman" panose="02020603050405020304" pitchFamily="18" charset="0"/>
              </a:rPr>
              <a:t>Introduction:-</a:t>
            </a:r>
            <a:endParaRPr lang="en-US" sz="2800" dirty="0">
              <a:solidFill>
                <a:srgbClr val="39393C"/>
              </a:solidFill>
              <a:latin typeface="Times New Roman" panose="02020603050405020304" pitchFamily="18" charset="0"/>
              <a:ea typeface="Open Sans" pitchFamily="34" charset="-122"/>
              <a:cs typeface="Times New Roman" panose="02020603050405020304" pitchFamily="18" charset="0"/>
            </a:endParaRPr>
          </a:p>
          <a:p>
            <a:pPr algn="just"/>
            <a:r>
              <a:rPr lang="en-US" sz="2200" dirty="0">
                <a:solidFill>
                  <a:schemeClr val="tx1"/>
                </a:solidFill>
                <a:latin typeface="Times New Roman" panose="02020603050405020304" pitchFamily="18" charset="0"/>
                <a:ea typeface="Open Sans" pitchFamily="34" charset="-122"/>
                <a:cs typeface="Times New Roman" panose="02020603050405020304" pitchFamily="18" charset="0"/>
              </a:rPr>
              <a:t>This project introduces a cutting-edge presentation system that utilizes hand gestures and voice commands for seamless navigation, annotation and zoom functionalities. The system integrates OpenCV, </a:t>
            </a:r>
            <a:r>
              <a:rPr lang="en-US" sz="2200" dirty="0" err="1">
                <a:solidFill>
                  <a:schemeClr val="tx1"/>
                </a:solidFill>
                <a:latin typeface="Times New Roman" panose="02020603050405020304" pitchFamily="18" charset="0"/>
                <a:ea typeface="Open Sans" pitchFamily="34" charset="-122"/>
                <a:cs typeface="Times New Roman" panose="02020603050405020304" pitchFamily="18" charset="0"/>
              </a:rPr>
              <a:t>Mediapipe</a:t>
            </a:r>
            <a:r>
              <a:rPr lang="en-US" sz="2200" dirty="0">
                <a:solidFill>
                  <a:schemeClr val="tx1"/>
                </a:solidFill>
                <a:latin typeface="Times New Roman" panose="02020603050405020304" pitchFamily="18" charset="0"/>
                <a:ea typeface="Open Sans" pitchFamily="34" charset="-122"/>
                <a:cs typeface="Times New Roman" panose="02020603050405020304" pitchFamily="18" charset="0"/>
              </a:rPr>
              <a:t> (</a:t>
            </a:r>
            <a:r>
              <a:rPr lang="en-US" sz="2200" dirty="0" err="1">
                <a:solidFill>
                  <a:schemeClr val="tx1"/>
                </a:solidFill>
                <a:latin typeface="Times New Roman" panose="02020603050405020304" pitchFamily="18" charset="0"/>
                <a:ea typeface="Open Sans" pitchFamily="34" charset="-122"/>
                <a:cs typeface="Times New Roman" panose="02020603050405020304" pitchFamily="18" charset="0"/>
              </a:rPr>
              <a:t>cvzone</a:t>
            </a:r>
            <a:r>
              <a:rPr lang="en-US" sz="2200" dirty="0">
                <a:solidFill>
                  <a:schemeClr val="tx1"/>
                </a:solidFill>
                <a:latin typeface="Times New Roman" panose="02020603050405020304" pitchFamily="18" charset="0"/>
                <a:ea typeface="Open Sans" pitchFamily="34" charset="-122"/>
                <a:cs typeface="Times New Roman" panose="02020603050405020304" pitchFamily="18" charset="0"/>
              </a:rPr>
              <a:t>) and Speech Recognition for smooth presentation experience.</a:t>
            </a:r>
            <a:endParaRPr lang="en-US" sz="2200" dirty="0">
              <a:solidFill>
                <a:schemeClr val="tx1"/>
              </a:solidFill>
              <a:latin typeface="Times New Roman" panose="02020603050405020304" pitchFamily="18" charset="0"/>
              <a:cs typeface="Times New Roman" panose="02020603050405020304" pitchFamily="18" charset="0"/>
            </a:endParaRPr>
          </a:p>
          <a:p>
            <a:pPr algn="just"/>
            <a:r>
              <a:rPr lang="en-US" sz="2200" dirty="0">
                <a:solidFill>
                  <a:schemeClr val="tx1"/>
                </a:solidFill>
                <a:latin typeface="Times New Roman" panose="02020603050405020304" pitchFamily="18" charset="0"/>
                <a:ea typeface="Open Sans" pitchFamily="34" charset="-122"/>
                <a:cs typeface="Times New Roman" panose="02020603050405020304" pitchFamily="18" charset="0"/>
              </a:rPr>
              <a:t>	By leveraging computer vision and speech recognition technologies, this project provides an alternative to traditional presentation methods. Users can effortlessly navigate slides with hand gestures, annotate key points using finger movements and even switch slides using voice commands.</a:t>
            </a:r>
            <a:endParaRPr lang="en-US" sz="2200" dirty="0">
              <a:solidFill>
                <a:schemeClr val="tx1"/>
              </a:solidFill>
              <a:latin typeface="Times New Roman" panose="02020603050405020304" pitchFamily="18" charset="0"/>
              <a:cs typeface="Times New Roman" panose="02020603050405020304" pitchFamily="18" charset="0"/>
            </a:endParaRPr>
          </a:p>
          <a:p>
            <a:pPr algn="l"/>
            <a:endParaRPr lang="en-I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2876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04800" y="428625"/>
            <a:ext cx="8686800" cy="1219200"/>
          </a:xfrm>
          <a:prstGeom prst="rect">
            <a:avLst/>
          </a:prstGeom>
        </p:spPr>
      </p:pic>
      <p:sp>
        <p:nvSpPr>
          <p:cNvPr id="3" name="Subtitle 2"/>
          <p:cNvSpPr>
            <a:spLocks noGrp="1"/>
          </p:cNvSpPr>
          <p:nvPr>
            <p:ph type="subTitle" idx="1"/>
          </p:nvPr>
        </p:nvSpPr>
        <p:spPr>
          <a:xfrm>
            <a:off x="304800" y="1524000"/>
            <a:ext cx="8610600" cy="5029200"/>
          </a:xfrm>
        </p:spPr>
        <p:txBody>
          <a:bodyPr>
            <a:normAutofit fontScale="32500" lnSpcReduction="20000"/>
          </a:bodyPr>
          <a:lstStyle/>
          <a:p>
            <a:pPr algn="l">
              <a:lnSpc>
                <a:spcPct val="170000"/>
              </a:lnSpc>
            </a:pPr>
            <a:r>
              <a:rPr lang="en-US" sz="7400" b="1" dirty="0">
                <a:solidFill>
                  <a:schemeClr val="tx1"/>
                </a:solidFill>
                <a:latin typeface="Times New Roman" panose="02020603050405020304" pitchFamily="18" charset="0"/>
                <a:cs typeface="Times New Roman" panose="02020603050405020304" pitchFamily="18" charset="0"/>
              </a:rPr>
              <a:t>Literature Review </a:t>
            </a:r>
            <a:r>
              <a:rPr lang="en-US" sz="7400" b="1" dirty="0">
                <a:solidFill>
                  <a:schemeClr val="tx1"/>
                </a:solidFill>
              </a:rPr>
              <a:t>:-</a:t>
            </a:r>
          </a:p>
          <a:p>
            <a:pPr marL="342900" indent="-342900" algn="just">
              <a:buFont typeface="Arial" panose="020B0604020202020204" pitchFamily="34" charset="0"/>
              <a:buChar char="•"/>
            </a:pPr>
            <a:r>
              <a:rPr lang="en-US" sz="6800" dirty="0">
                <a:solidFill>
                  <a:schemeClr val="tx1"/>
                </a:solidFill>
                <a:latin typeface="Times New Roman" panose="02020603050405020304" pitchFamily="18" charset="0"/>
                <a:cs typeface="Times New Roman" panose="02020603050405020304" pitchFamily="18" charset="0"/>
              </a:rPr>
              <a:t>Real-Time Hand Gesture Recognition for Presentation Control" by J. Linet (2020). The system used a camera to capture hand gestures and a deep learning-based approach to recognize the gestures. The system achieved an accuracy of 96.2%.</a:t>
            </a:r>
          </a:p>
          <a:p>
            <a:pPr algn="just"/>
            <a:endParaRPr lang="en-US" sz="68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6800" b="1" dirty="0">
                <a:solidFill>
                  <a:schemeClr val="tx1"/>
                </a:solidFill>
                <a:latin typeface="Times New Roman" panose="02020603050405020304" pitchFamily="18" charset="0"/>
                <a:cs typeface="Times New Roman" panose="02020603050405020304" pitchFamily="18" charset="0"/>
              </a:rPr>
              <a:t> </a:t>
            </a:r>
            <a:r>
              <a:rPr lang="en-US" sz="6800" dirty="0">
                <a:solidFill>
                  <a:schemeClr val="tx1"/>
                </a:solidFill>
                <a:latin typeface="Times New Roman" panose="02020603050405020304" pitchFamily="18" charset="0"/>
                <a:cs typeface="Times New Roman" panose="02020603050405020304" pitchFamily="18" charset="0"/>
              </a:rPr>
              <a:t>Presentation Control using Hand Gestures" by S. K. Singh (2019).The system used a camera to capture hand gestures and a support vector machine (SVM) to recognize the gestures. </a:t>
            </a:r>
          </a:p>
          <a:p>
            <a:pPr marL="342900" indent="-342900" algn="just">
              <a:buFont typeface="Arial" panose="020B0604020202020204" pitchFamily="34" charset="0"/>
              <a:buChar char="•"/>
            </a:pPr>
            <a:endParaRPr lang="en-US" sz="68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6800" dirty="0">
                <a:solidFill>
                  <a:schemeClr val="tx1"/>
                </a:solidFill>
                <a:latin typeface="Times New Roman" panose="02020603050405020304" pitchFamily="18" charset="0"/>
                <a:cs typeface="Times New Roman" panose="02020603050405020304" pitchFamily="18" charset="0"/>
              </a:rPr>
              <a:t>Hand Gesture Recognition using Computer Vision" by R. S. Al-Omari (2018).The system used a camera to capture hand gestures and a convolutional neural network (CNN) to recognize the gestures. </a:t>
            </a:r>
          </a:p>
        </p:txBody>
      </p:sp>
      <p:cxnSp>
        <p:nvCxnSpPr>
          <p:cNvPr id="5" name="Straight Connector 4">
            <a:extLst>
              <a:ext uri="{FF2B5EF4-FFF2-40B4-BE49-F238E27FC236}">
                <a16:creationId xmlns:a16="http://schemas.microsoft.com/office/drawing/2014/main" id="{9422236F-40D5-FD69-A5D2-399C494BA09A}"/>
              </a:ext>
            </a:extLst>
          </p:cNvPr>
          <p:cNvCxnSpPr/>
          <p:nvPr/>
        </p:nvCxnSpPr>
        <p:spPr>
          <a:xfrm>
            <a:off x="2362200" y="12290"/>
            <a:ext cx="2209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505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04800" y="428625"/>
            <a:ext cx="8686800" cy="1219200"/>
          </a:xfrm>
          <a:prstGeom prst="rect">
            <a:avLst/>
          </a:prstGeom>
        </p:spPr>
      </p:pic>
      <p:sp>
        <p:nvSpPr>
          <p:cNvPr id="3" name="Subtitle 2"/>
          <p:cNvSpPr>
            <a:spLocks noGrp="1"/>
          </p:cNvSpPr>
          <p:nvPr>
            <p:ph type="subTitle" idx="1"/>
          </p:nvPr>
        </p:nvSpPr>
        <p:spPr>
          <a:xfrm>
            <a:off x="338137" y="1647825"/>
            <a:ext cx="8229600" cy="4800600"/>
          </a:xfrm>
        </p:spPr>
        <p:txBody>
          <a:bodyPr>
            <a:normAutofit fontScale="92500" lnSpcReduction="20000"/>
          </a:bodyPr>
          <a:lstStyle/>
          <a:p>
            <a:pPr algn="l">
              <a:lnSpc>
                <a:spcPct val="170000"/>
              </a:lnSpc>
            </a:pPr>
            <a:r>
              <a:rPr lang="en-IN" sz="2800" b="1" dirty="0">
                <a:solidFill>
                  <a:schemeClr val="tx1"/>
                </a:solidFill>
                <a:latin typeface="Times New Roman" panose="02020603050405020304" pitchFamily="18" charset="0"/>
                <a:cs typeface="Times New Roman" panose="02020603050405020304" pitchFamily="18" charset="0"/>
              </a:rPr>
              <a:t>Objective:-</a:t>
            </a:r>
          </a:p>
          <a:p>
            <a:pPr marL="457200" indent="-457200" algn="just">
              <a:lnSpc>
                <a:spcPct val="120000"/>
              </a:lnSpc>
              <a:buAutoNum type="arabicPeriod"/>
            </a:pPr>
            <a:r>
              <a:rPr lang="en-US" sz="2400" dirty="0">
                <a:solidFill>
                  <a:schemeClr val="tx1"/>
                </a:solidFill>
                <a:latin typeface="Times New Roman" panose="02020603050405020304" pitchFamily="18" charset="0"/>
                <a:cs typeface="Times New Roman" panose="02020603050405020304" pitchFamily="18" charset="0"/>
              </a:rPr>
              <a:t>To design a system that detects specific gestures for controlling PPT slides.</a:t>
            </a:r>
          </a:p>
          <a:p>
            <a:pPr marL="457200" indent="-457200" algn="just">
              <a:buAutoNum type="arabicPeriod"/>
            </a:pPr>
            <a:r>
              <a:rPr lang="en-US" sz="2400" dirty="0">
                <a:solidFill>
                  <a:schemeClr val="tx1"/>
                </a:solidFill>
                <a:latin typeface="Times New Roman" panose="02020603050405020304" pitchFamily="18" charset="0"/>
                <a:cs typeface="Times New Roman" panose="02020603050405020304" pitchFamily="18" charset="0"/>
              </a:rPr>
              <a:t>To implement functionalities that allow users to navigate between slides, from one slide to other, and perform other slide-related actions using gestures.</a:t>
            </a:r>
          </a:p>
          <a:p>
            <a:pPr marL="457200" indent="-457200" algn="just">
              <a:buAutoNum type="arabicPeriod"/>
            </a:pPr>
            <a:r>
              <a:rPr lang="en-US" sz="2400" dirty="0">
                <a:solidFill>
                  <a:schemeClr val="tx1"/>
                </a:solidFill>
                <a:latin typeface="Times New Roman" panose="02020603050405020304" pitchFamily="18" charset="0"/>
                <a:cs typeface="Times New Roman" panose="02020603050405020304" pitchFamily="18" charset="0"/>
              </a:rPr>
              <a:t>To ensure the system is accurate and works in real-time for smooth presentation control.</a:t>
            </a:r>
          </a:p>
          <a:p>
            <a:pPr marL="457200" indent="-457200" algn="just">
              <a:buAutoNum type="arabicPeriod"/>
            </a:pPr>
            <a:r>
              <a:rPr lang="en-US" sz="2400" dirty="0">
                <a:solidFill>
                  <a:schemeClr val="tx1"/>
                </a:solidFill>
                <a:latin typeface="Times New Roman" panose="02020603050405020304" pitchFamily="18" charset="0"/>
                <a:cs typeface="Times New Roman" panose="02020603050405020304" pitchFamily="18" charset="0"/>
              </a:rPr>
              <a:t>To create a user-friendly interface that allows easy setup and customization of gestures for different actions.</a:t>
            </a:r>
          </a:p>
          <a:p>
            <a:pPr marL="457200" indent="-457200" algn="just">
              <a:buAutoNum type="arabicPeriod"/>
            </a:pPr>
            <a:r>
              <a:rPr lang="en-US" sz="2400" dirty="0">
                <a:solidFill>
                  <a:schemeClr val="tx1"/>
                </a:solidFill>
                <a:latin typeface="Times New Roman" panose="02020603050405020304" pitchFamily="18" charset="0"/>
                <a:cs typeface="Times New Roman" panose="02020603050405020304" pitchFamily="18" charset="0"/>
              </a:rPr>
              <a:t>To enhance the overall presentation experience by reducing the need for physical devices like a mouse or keyboard</a:t>
            </a:r>
            <a:r>
              <a:rPr lang="en-US" sz="2400" b="1" dirty="0">
                <a:solidFill>
                  <a:schemeClr val="tx1"/>
                </a:solidFill>
                <a:latin typeface="Times New Roman" panose="02020603050405020304" pitchFamily="18" charset="0"/>
                <a:cs typeface="Times New Roman" panose="02020603050405020304" pitchFamily="18" charset="0"/>
              </a:rPr>
              <a:t>.</a:t>
            </a:r>
          </a:p>
          <a:p>
            <a:pPr algn="just"/>
            <a:r>
              <a:rPr lang="en-US" sz="2400" b="1" dirty="0">
                <a:solidFill>
                  <a:schemeClr val="tx1"/>
                </a:solidFill>
                <a:latin typeface="Times New Roman" panose="02020603050405020304" pitchFamily="18" charset="0"/>
                <a:cs typeface="Times New Roman" panose="02020603050405020304" pitchFamily="18" charset="0"/>
              </a:rPr>
              <a:t> </a:t>
            </a:r>
          </a:p>
          <a:p>
            <a:pPr marL="457200" indent="-457200" algn="just">
              <a:buAutoNum type="arabicPeriod"/>
            </a:pPr>
            <a:endParaRPr lang="en-US" sz="2400" b="1" dirty="0">
              <a:solidFill>
                <a:schemeClr val="tx1"/>
              </a:solidFill>
              <a:latin typeface="Times New Roman" panose="02020603050405020304" pitchFamily="18" charset="0"/>
              <a:cs typeface="Times New Roman" panose="02020603050405020304" pitchFamily="18" charset="0"/>
            </a:endParaRPr>
          </a:p>
          <a:p>
            <a:pPr marL="457200" indent="-457200" algn="just">
              <a:buAutoNum type="arabicPeriod"/>
            </a:pPr>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4210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04800" y="428625"/>
            <a:ext cx="8686800" cy="1219200"/>
          </a:xfrm>
          <a:prstGeom prst="rect">
            <a:avLst/>
          </a:prstGeom>
        </p:spPr>
      </p:pic>
      <p:sp>
        <p:nvSpPr>
          <p:cNvPr id="3" name="Subtitle 2"/>
          <p:cNvSpPr>
            <a:spLocks noGrp="1"/>
          </p:cNvSpPr>
          <p:nvPr>
            <p:ph type="subTitle" idx="1"/>
          </p:nvPr>
        </p:nvSpPr>
        <p:spPr>
          <a:xfrm>
            <a:off x="338137" y="1647825"/>
            <a:ext cx="8229600" cy="4800600"/>
          </a:xfrm>
        </p:spPr>
        <p:txBody>
          <a:bodyPr>
            <a:normAutofit/>
          </a:bodyPr>
          <a:lstStyle/>
          <a:p>
            <a:pPr algn="just">
              <a:lnSpc>
                <a:spcPct val="150000"/>
              </a:lnSpc>
            </a:pPr>
            <a:r>
              <a:rPr lang="en-US" sz="2400" b="1" dirty="0">
                <a:solidFill>
                  <a:schemeClr val="tx1"/>
                </a:solidFill>
                <a:latin typeface="Times New Roman" panose="02020603050405020304" pitchFamily="18" charset="0"/>
                <a:cs typeface="Times New Roman" panose="02020603050405020304" pitchFamily="18" charset="0"/>
              </a:rPr>
              <a:t>Existing System:-</a:t>
            </a:r>
          </a:p>
          <a:p>
            <a:pPr algn="just"/>
            <a:r>
              <a:rPr lang="en-US" sz="2200" b="1" dirty="0">
                <a:solidFill>
                  <a:schemeClr val="tx1"/>
                </a:solidFill>
                <a:latin typeface="Times New Roman" panose="02020603050405020304" pitchFamily="18" charset="0"/>
                <a:cs typeface="Times New Roman" panose="02020603050405020304" pitchFamily="18" charset="0"/>
              </a:rPr>
              <a:t>Slide Navigation:</a:t>
            </a:r>
          </a:p>
          <a:p>
            <a:pPr algn="just"/>
            <a:r>
              <a:rPr lang="en-US" sz="2200" dirty="0">
                <a:solidFill>
                  <a:schemeClr val="tx1"/>
                </a:solidFill>
                <a:latin typeface="Times New Roman" panose="02020603050405020304" pitchFamily="18" charset="0"/>
                <a:cs typeface="Times New Roman" panose="02020603050405020304" pitchFamily="18" charset="0"/>
              </a:rPr>
              <a:t>Supports forward and backward movement using gestures.</a:t>
            </a:r>
          </a:p>
          <a:p>
            <a:pPr algn="just"/>
            <a:r>
              <a:rPr lang="en-US" sz="2200" b="1" dirty="0">
                <a:solidFill>
                  <a:schemeClr val="tx1"/>
                </a:solidFill>
                <a:latin typeface="Times New Roman" panose="02020603050405020304" pitchFamily="18" charset="0"/>
                <a:cs typeface="Times New Roman" panose="02020603050405020304" pitchFamily="18" charset="0"/>
              </a:rPr>
              <a:t>Cursor Control:</a:t>
            </a:r>
          </a:p>
          <a:p>
            <a:pPr algn="just"/>
            <a:r>
              <a:rPr lang="en-US" sz="2200" dirty="0">
                <a:solidFill>
                  <a:schemeClr val="tx1"/>
                </a:solidFill>
                <a:latin typeface="Times New Roman" panose="02020603050405020304" pitchFamily="18" charset="0"/>
                <a:cs typeface="Times New Roman" panose="02020603050405020304" pitchFamily="18" charset="0"/>
              </a:rPr>
              <a:t>Allows users to control the cursor using hand gestures.</a:t>
            </a:r>
          </a:p>
          <a:p>
            <a:pPr algn="just"/>
            <a:r>
              <a:rPr lang="en-US" sz="2200" b="1" dirty="0">
                <a:solidFill>
                  <a:schemeClr val="tx1"/>
                </a:solidFill>
                <a:latin typeface="Times New Roman" panose="02020603050405020304" pitchFamily="18" charset="0"/>
                <a:cs typeface="Times New Roman" panose="02020603050405020304" pitchFamily="18" charset="0"/>
              </a:rPr>
              <a:t>Drawing Feature:</a:t>
            </a:r>
          </a:p>
          <a:p>
            <a:pPr algn="just"/>
            <a:r>
              <a:rPr lang="en-US" sz="2200" dirty="0">
                <a:solidFill>
                  <a:schemeClr val="tx1"/>
                </a:solidFill>
                <a:latin typeface="Times New Roman" panose="02020603050405020304" pitchFamily="18" charset="0"/>
                <a:cs typeface="Times New Roman" panose="02020603050405020304" pitchFamily="18" charset="0"/>
              </a:rPr>
              <a:t>Users can draw on slides using predefined colors.</a:t>
            </a:r>
          </a:p>
          <a:p>
            <a:pPr algn="just"/>
            <a:r>
              <a:rPr lang="en-US" sz="2200" b="1" dirty="0">
                <a:solidFill>
                  <a:schemeClr val="tx1"/>
                </a:solidFill>
                <a:latin typeface="Times New Roman" panose="02020603050405020304" pitchFamily="18" charset="0"/>
                <a:cs typeface="Times New Roman" panose="02020603050405020304" pitchFamily="18" charset="0"/>
              </a:rPr>
              <a:t>Erasing Functionality:</a:t>
            </a:r>
          </a:p>
          <a:p>
            <a:pPr algn="just"/>
            <a:r>
              <a:rPr lang="en-US" sz="2200" dirty="0">
                <a:solidFill>
                  <a:schemeClr val="tx1"/>
                </a:solidFill>
                <a:latin typeface="Times New Roman" panose="02020603050405020304" pitchFamily="18" charset="0"/>
                <a:cs typeface="Times New Roman" panose="02020603050405020304" pitchFamily="18" charset="0"/>
              </a:rPr>
              <a:t>Supports erasing drawn content on slide.</a:t>
            </a:r>
          </a:p>
          <a:p>
            <a:pPr algn="just"/>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666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32C12-ADC4-3C92-7207-32D9F29A3C5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88B67CB-4375-233D-09D1-1B9327C5F590}"/>
              </a:ext>
            </a:extLst>
          </p:cNvPr>
          <p:cNvPicPr/>
          <p:nvPr/>
        </p:nvPicPr>
        <p:blipFill>
          <a:blip r:embed="rId2"/>
          <a:stretch>
            <a:fillRect/>
          </a:stretch>
        </p:blipFill>
        <p:spPr>
          <a:xfrm>
            <a:off x="304800" y="428625"/>
            <a:ext cx="8686800" cy="1219200"/>
          </a:xfrm>
          <a:prstGeom prst="rect">
            <a:avLst/>
          </a:prstGeom>
        </p:spPr>
      </p:pic>
      <p:sp>
        <p:nvSpPr>
          <p:cNvPr id="3" name="Subtitle 2">
            <a:extLst>
              <a:ext uri="{FF2B5EF4-FFF2-40B4-BE49-F238E27FC236}">
                <a16:creationId xmlns:a16="http://schemas.microsoft.com/office/drawing/2014/main" id="{9674471E-9F05-0445-E81A-4160F43FB44F}"/>
              </a:ext>
            </a:extLst>
          </p:cNvPr>
          <p:cNvSpPr>
            <a:spLocks noGrp="1"/>
          </p:cNvSpPr>
          <p:nvPr>
            <p:ph type="subTitle" idx="1"/>
          </p:nvPr>
        </p:nvSpPr>
        <p:spPr>
          <a:xfrm>
            <a:off x="338137" y="1647825"/>
            <a:ext cx="8229600" cy="4800600"/>
          </a:xfrm>
        </p:spPr>
        <p:txBody>
          <a:bodyPr>
            <a:normAutofit/>
          </a:bodyPr>
          <a:lstStyle/>
          <a:p>
            <a:pPr marL="0" marR="0" lvl="0" indent="0" algn="just"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Disadvantages of existing system:-</a:t>
            </a:r>
          </a:p>
          <a:p>
            <a:pPr marL="0" marR="0" lvl="0" indent="0" algn="just" defTabSz="914400" rtl="0" eaLnBrk="0" fontAlgn="base" latinLnBrk="0" hangingPunct="0">
              <a:lnSpc>
                <a:spcPct val="11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Only Basic Gesture Control</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Most existing systems support only simple gestures like moving slides forward or backward. They lack </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functionalities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such as voice-controlled navigation.</a:t>
            </a:r>
          </a:p>
          <a:p>
            <a:pPr marL="0" marR="0" lvl="0" indent="0" algn="just" defTabSz="914400" rtl="0" eaLnBrk="0" fontAlgn="base" latinLnBrk="0" hangingPunct="0">
              <a:lnSpc>
                <a:spcPct val="11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Rigid Interaction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Users are unable to </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directly jump to a specific slide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making it difficult to navigate large presentations efficiently. Instead, they must </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scroll through slides one by one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1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Accuracy</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Existing gesture recognition systems often </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struggle in low-light conditions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lang="en-US" sz="2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4429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04800" y="428625"/>
            <a:ext cx="8686800" cy="1219200"/>
          </a:xfrm>
          <a:prstGeom prst="rect">
            <a:avLst/>
          </a:prstGeom>
        </p:spPr>
      </p:pic>
      <p:sp>
        <p:nvSpPr>
          <p:cNvPr id="6" name="Title 5">
            <a:extLst>
              <a:ext uri="{FF2B5EF4-FFF2-40B4-BE49-F238E27FC236}">
                <a16:creationId xmlns:a16="http://schemas.microsoft.com/office/drawing/2014/main" id="{4EA56E3C-5FE3-16F0-7486-3E4189BAEDA2}"/>
              </a:ext>
            </a:extLst>
          </p:cNvPr>
          <p:cNvSpPr>
            <a:spLocks noGrp="1"/>
          </p:cNvSpPr>
          <p:nvPr>
            <p:ph type="title"/>
          </p:nvPr>
        </p:nvSpPr>
        <p:spPr>
          <a:xfrm>
            <a:off x="457200" y="1600200"/>
            <a:ext cx="2514600" cy="685800"/>
          </a:xfrm>
        </p:spPr>
        <p:txBody>
          <a:bodyPr>
            <a:normAutofit/>
          </a:bodyPr>
          <a:lstStyle/>
          <a:p>
            <a:pPr algn="l"/>
            <a:r>
              <a:rPr lang="en-US" sz="2400" b="1" dirty="0">
                <a:latin typeface="Times New Roman" panose="02020603050405020304" pitchFamily="18" charset="0"/>
                <a:cs typeface="Times New Roman" panose="02020603050405020304" pitchFamily="18" charset="0"/>
              </a:rPr>
              <a:t>Motivation</a:t>
            </a:r>
            <a:r>
              <a:rPr lang="en-US" sz="2400" b="1" dirty="0"/>
              <a:t>:-</a:t>
            </a:r>
            <a:endParaRPr lang="en-IN" sz="2400" b="1" dirty="0"/>
          </a:p>
        </p:txBody>
      </p:sp>
      <p:sp>
        <p:nvSpPr>
          <p:cNvPr id="3" name="Subtitle 2"/>
          <p:cNvSpPr>
            <a:spLocks noGrp="1"/>
          </p:cNvSpPr>
          <p:nvPr>
            <p:ph type="subTitle" idx="4294967295"/>
          </p:nvPr>
        </p:nvSpPr>
        <p:spPr>
          <a:xfrm>
            <a:off x="533400" y="2286000"/>
            <a:ext cx="8229600" cy="3990975"/>
          </a:xfrm>
        </p:spPr>
        <p:txBody>
          <a:bodyPr>
            <a:normAutofit/>
          </a:bodyPr>
          <a:lstStyle/>
          <a:p>
            <a:pPr marL="0" marR="0" lvl="0" indent="0" algn="just" defTabSz="914400" rtl="0" eaLnBrk="0" fontAlgn="base" latinLnBrk="0" hangingPunct="0">
              <a:lnSpc>
                <a:spcPct val="110000"/>
              </a:lnSpc>
              <a:spcBef>
                <a:spcPct val="0"/>
              </a:spcBef>
              <a:spcAft>
                <a:spcPct val="0"/>
              </a:spcAft>
              <a:buClrTx/>
              <a:buSzTx/>
              <a:buFontTx/>
              <a:buNone/>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presentation controls like mouse and keyboards limit mobility and disrupt flow. Hand gestures and voice commands provide a touch-</a:t>
            </a:r>
            <a:r>
              <a:rPr kumimoji="0" lang="en-US" altLang="en-US" sz="22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free,and</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engaging way to navigate slides. Advancements in computer vision and AI enable accurate and responsive gesture recognition.   </a:t>
            </a:r>
          </a:p>
          <a:p>
            <a:pPr marL="0" marR="0" lvl="0" indent="0" algn="just" defTabSz="914400" rtl="0" eaLnBrk="0" fontAlgn="base" latinLnBrk="0" hangingPunct="0">
              <a:lnSpc>
                <a:spcPct val="110000"/>
              </a:lnSpc>
              <a:spcBef>
                <a:spcPct val="0"/>
              </a:spcBef>
              <a:spcAft>
                <a:spcPct val="0"/>
              </a:spcAft>
              <a:buClrTx/>
              <a:buSzTx/>
              <a:buFontTx/>
              <a:buNone/>
              <a:tabLst/>
            </a:pPr>
            <a:r>
              <a:rPr lang="en-US" altLang="en-US" sz="2200" dirty="0">
                <a:latin typeface="Times New Roman" panose="02020603050405020304" pitchFamily="18" charset="0"/>
                <a:cs typeface="Times New Roman" panose="02020603050405020304" pitchFamily="18" charset="0"/>
              </a:rPr>
              <a:t>     </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system enhances accessibility and efficiency, making it ideal for educators, business professionals, and conference speakers. By eliminating physical input devices, it offers a modern, interactive, and seamless presentation experience</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9487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04800" y="428625"/>
            <a:ext cx="8686800" cy="1219200"/>
          </a:xfrm>
          <a:prstGeom prst="rect">
            <a:avLst/>
          </a:prstGeom>
        </p:spPr>
      </p:pic>
      <p:sp>
        <p:nvSpPr>
          <p:cNvPr id="3" name="Subtitle 2"/>
          <p:cNvSpPr>
            <a:spLocks noGrp="1"/>
          </p:cNvSpPr>
          <p:nvPr>
            <p:ph type="subTitle" idx="1"/>
          </p:nvPr>
        </p:nvSpPr>
        <p:spPr>
          <a:xfrm>
            <a:off x="152400" y="1647825"/>
            <a:ext cx="8839199" cy="4371975"/>
          </a:xfrm>
        </p:spPr>
        <p:txBody>
          <a:bodyPr>
            <a:noAutofit/>
          </a:bodyPr>
          <a:lstStyle/>
          <a:p>
            <a:pPr algn="just"/>
            <a:r>
              <a:rPr lang="en-US" sz="2400" b="1" dirty="0">
                <a:solidFill>
                  <a:schemeClr val="tx1"/>
                </a:solidFill>
                <a:latin typeface="Times New Roman" panose="02020603050405020304" pitchFamily="18" charset="0"/>
                <a:cs typeface="Times New Roman" panose="02020603050405020304" pitchFamily="18" charset="0"/>
              </a:rPr>
              <a:t>Proposed System:-</a:t>
            </a:r>
          </a:p>
          <a:p>
            <a:pPr algn="just"/>
            <a:r>
              <a:rPr lang="en-US" sz="2200" dirty="0">
                <a:solidFill>
                  <a:schemeClr val="tx1"/>
                </a:solidFill>
                <a:latin typeface="Times New Roman" panose="02020603050405020304" pitchFamily="18" charset="0"/>
                <a:cs typeface="Times New Roman" panose="02020603050405020304" pitchFamily="18" charset="0"/>
              </a:rPr>
              <a:t>Our system enhances presentation control using computer vision and speech recognition, enabling gesture-based and voice-controlled navigation without physical interaction.</a:t>
            </a:r>
          </a:p>
          <a:p>
            <a:pPr algn="just"/>
            <a:r>
              <a:rPr lang="en-US" sz="2200" dirty="0">
                <a:solidFill>
                  <a:schemeClr val="tx1"/>
                </a:solidFill>
                <a:latin typeface="Times New Roman" panose="02020603050405020304" pitchFamily="18" charset="0"/>
                <a:cs typeface="Times New Roman" panose="02020603050405020304" pitchFamily="18" charset="0"/>
              </a:rPr>
              <a:t> </a:t>
            </a:r>
            <a:r>
              <a:rPr lang="en-US" sz="2200" b="1" dirty="0">
                <a:solidFill>
                  <a:schemeClr val="tx1"/>
                </a:solidFill>
                <a:latin typeface="Times New Roman" panose="02020603050405020304" pitchFamily="18" charset="0"/>
                <a:cs typeface="Times New Roman" panose="02020603050405020304" pitchFamily="18" charset="0"/>
              </a:rPr>
              <a:t>Key Features:-</a:t>
            </a:r>
          </a:p>
          <a:p>
            <a:pPr algn="just"/>
            <a:r>
              <a:rPr lang="en-US" sz="2200" dirty="0">
                <a:solidFill>
                  <a:schemeClr val="tx1"/>
                </a:solidFill>
                <a:latin typeface="Times New Roman" panose="02020603050405020304" pitchFamily="18" charset="0"/>
                <a:cs typeface="Times New Roman" panose="02020603050405020304" pitchFamily="18" charset="0"/>
              </a:rPr>
              <a:t> Hand Gesture-Based Navigation</a:t>
            </a:r>
          </a:p>
          <a:p>
            <a:pPr algn="just"/>
            <a:r>
              <a:rPr lang="en-US" sz="2200" dirty="0">
                <a:solidFill>
                  <a:schemeClr val="tx1"/>
                </a:solidFill>
                <a:latin typeface="Times New Roman" panose="02020603050405020304" pitchFamily="18" charset="0"/>
                <a:cs typeface="Times New Roman" panose="02020603050405020304" pitchFamily="18" charset="0"/>
              </a:rPr>
              <a:t>Voice Command for Slide Selection Jump</a:t>
            </a:r>
          </a:p>
          <a:p>
            <a:pPr algn="just"/>
            <a:r>
              <a:rPr lang="en-US" sz="2200" dirty="0">
                <a:solidFill>
                  <a:schemeClr val="tx1"/>
                </a:solidFill>
                <a:latin typeface="Times New Roman" panose="02020603050405020304" pitchFamily="18" charset="0"/>
                <a:cs typeface="Times New Roman" panose="02020603050405020304" pitchFamily="18" charset="0"/>
              </a:rPr>
              <a:t>Zoom in/out</a:t>
            </a:r>
          </a:p>
          <a:p>
            <a:pPr algn="just"/>
            <a:r>
              <a:rPr lang="en-US" sz="2200" dirty="0">
                <a:solidFill>
                  <a:schemeClr val="tx1"/>
                </a:solidFill>
                <a:latin typeface="Times New Roman" panose="02020603050405020304" pitchFamily="18" charset="0"/>
                <a:cs typeface="Times New Roman" panose="02020603050405020304" pitchFamily="18" charset="0"/>
              </a:rPr>
              <a:t>Improved Accuracy &amp; Performance</a:t>
            </a:r>
          </a:p>
          <a:p>
            <a:pPr algn="just"/>
            <a:r>
              <a:rPr lang="en-US" sz="2200" dirty="0">
                <a:solidFill>
                  <a:schemeClr val="tx1"/>
                </a:solidFill>
                <a:latin typeface="Times New Roman" panose="02020603050405020304" pitchFamily="18" charset="0"/>
                <a:cs typeface="Times New Roman" panose="02020603050405020304" pitchFamily="18" charset="0"/>
              </a:rPr>
              <a:t>User-Friendly &amp; Efficient</a:t>
            </a:r>
          </a:p>
          <a:p>
            <a:pPr algn="l"/>
            <a:endParaRPr lang="en-US"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0647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938</TotalTime>
  <Words>1326</Words>
  <Application>Microsoft Office PowerPoint</Application>
  <PresentationFormat>On-screen Show (4:3)</PresentationFormat>
  <Paragraphs>130</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Inter</vt:lpstr>
      <vt:lpstr>Menlo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Motivation:-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Ranjan</dc:creator>
  <cp:lastModifiedBy>pavankumar akkireddy</cp:lastModifiedBy>
  <cp:revision>58</cp:revision>
  <dcterms:created xsi:type="dcterms:W3CDTF">2006-08-16T00:00:00Z</dcterms:created>
  <dcterms:modified xsi:type="dcterms:W3CDTF">2025-03-11T16:31:07Z</dcterms:modified>
</cp:coreProperties>
</file>