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12192000" cy="6858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708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1999" cy="144170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72539" y="306833"/>
            <a:ext cx="3924300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13618" y="1870862"/>
            <a:ext cx="9215755" cy="40189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hyperlink" Target="https://www.webopedia.com/TERM/B/big_data.html" TargetMode="Externa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ebopedia.com/TERM/D/data_mining.html" TargetMode="External"/><Relationship Id="rId2" Type="http://schemas.openxmlformats.org/officeDocument/2006/relationships/hyperlink" Target="https://www.webopedia.com/TERM/P/predictive_analytics.html" TargetMode="Externa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ebopedia.com/TERM/U/unstructured_data.html" TargetMode="External"/><Relationship Id="rId2" Type="http://schemas.openxmlformats.org/officeDocument/2006/relationships/hyperlink" Target="https://www.webopedia.com/TERM/S/structured_data.html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www.webopedia.com/TERM/D/database.html" TargetMode="External"/><Relationship Id="rId4" Type="http://schemas.openxmlformats.org/officeDocument/2006/relationships/hyperlink" Target="https://www.webopedia.com/TERM/I/information_silo.html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data-flair.training/blogs/big-data-in-telecom-industry/" TargetMode="External"/><Relationship Id="rId3" Type="http://schemas.openxmlformats.org/officeDocument/2006/relationships/hyperlink" Target="https://data-flair.training/blogs/big-data-in-education/" TargetMode="External"/><Relationship Id="rId7" Type="http://schemas.openxmlformats.org/officeDocument/2006/relationships/hyperlink" Target="https://data-flair.training/blogs/big-data-in-travel-industry/" TargetMode="External"/><Relationship Id="rId2" Type="http://schemas.openxmlformats.org/officeDocument/2006/relationships/hyperlink" Target="https://data-flair.training/blogs/big-data-in-healthcare-applications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data-flair.training/blogs/big-data-in-banking/" TargetMode="External"/><Relationship Id="rId5" Type="http://schemas.openxmlformats.org/officeDocument/2006/relationships/hyperlink" Target="https://data-flair.training/blogs/big-data-in-media-and-entertainment/" TargetMode="External"/><Relationship Id="rId4" Type="http://schemas.openxmlformats.org/officeDocument/2006/relationships/hyperlink" Target="https://data-flair.training/blogs/big-data-at-flipkart/" TargetMode="External"/><Relationship Id="rId9" Type="http://schemas.openxmlformats.org/officeDocument/2006/relationships/hyperlink" Target="https://data-flair.training/blogs/big-data-in-automobile-industry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-flair.training/blogs/big-data-in-retail-industry-real-world-uses-examples/" TargetMode="Externa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-flair.training/blogs/big-data-in-healthcare-applications/" TargetMode="Externa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-flair.training/blogs/big-data-at-flipkart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hyperlink" Target="https://en.wikipedia.org/wiki/Big_data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-flair.training/blogs/big-data-in-travel-industry/" TargetMode="External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375403"/>
            <a:ext cx="12191999" cy="248259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52394" y="2611374"/>
            <a:ext cx="7629905" cy="256793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03298" y="740664"/>
            <a:ext cx="8803385" cy="74523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985915" y="751244"/>
            <a:ext cx="8387080" cy="1933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9740" marR="5080" indent="-342900">
              <a:lnSpc>
                <a:spcPct val="107000"/>
              </a:lnSpc>
              <a:spcBef>
                <a:spcPts val="100"/>
              </a:spcBef>
              <a:buFont typeface="Wingdings"/>
              <a:buChar char=""/>
              <a:tabLst>
                <a:tab pos="459740" algn="l"/>
                <a:tab pos="460375" algn="l"/>
              </a:tabLst>
            </a:pPr>
            <a:r>
              <a:rPr sz="2000" b="1" i="1" spc="-5" dirty="0">
                <a:latin typeface="Times New Roman"/>
                <a:cs typeface="Times New Roman"/>
              </a:rPr>
              <a:t>Do</a:t>
            </a:r>
            <a:r>
              <a:rPr sz="2000" b="1" i="1" spc="15" dirty="0">
                <a:latin typeface="Times New Roman"/>
                <a:cs typeface="Times New Roman"/>
              </a:rPr>
              <a:t> </a:t>
            </a:r>
            <a:r>
              <a:rPr sz="2000" b="1" i="1" spc="-5" dirty="0">
                <a:latin typeface="Times New Roman"/>
                <a:cs typeface="Times New Roman"/>
              </a:rPr>
              <a:t>you</a:t>
            </a:r>
            <a:r>
              <a:rPr sz="2000" b="1" i="1" spc="5" dirty="0">
                <a:latin typeface="Times New Roman"/>
                <a:cs typeface="Times New Roman"/>
              </a:rPr>
              <a:t> </a:t>
            </a:r>
            <a:r>
              <a:rPr sz="2000" b="1" i="1" spc="-5" dirty="0">
                <a:latin typeface="Times New Roman"/>
                <a:cs typeface="Times New Roman"/>
              </a:rPr>
              <a:t>know?</a:t>
            </a:r>
            <a:r>
              <a:rPr sz="2000" b="1" i="1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Data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stored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relational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database management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system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 one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example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of a </a:t>
            </a:r>
            <a:r>
              <a:rPr sz="2000" b="1" spc="-5" dirty="0">
                <a:latin typeface="Times New Roman"/>
                <a:cs typeface="Times New Roman"/>
              </a:rPr>
              <a:t>'structured'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data.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1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Examples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Of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Structured </a:t>
            </a:r>
            <a:r>
              <a:rPr sz="2400" b="1" spc="-5" dirty="0">
                <a:latin typeface="Times New Roman"/>
                <a:cs typeface="Times New Roman"/>
              </a:rPr>
              <a:t>Data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sz="2000" spc="-5" dirty="0">
                <a:latin typeface="Times New Roman"/>
                <a:cs typeface="Times New Roman"/>
              </a:rPr>
              <a:t>An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'Employee'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table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 a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database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 an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example of Structured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Data</a:t>
            </a:r>
            <a:endParaRPr sz="20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005329" y="3104074"/>
          <a:ext cx="9188449" cy="30884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73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3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1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751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3363">
                <a:tc>
                  <a:txBody>
                    <a:bodyPr/>
                    <a:lstStyle/>
                    <a:p>
                      <a:pPr marL="76200">
                        <a:lnSpc>
                          <a:spcPts val="2180"/>
                        </a:lnSpc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Employee_ID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2180"/>
                        </a:lnSpc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Employee_Name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2180"/>
                        </a:lnSpc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Gender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2180"/>
                        </a:lnSpc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Department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180"/>
                        </a:lnSpc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Salary_In_lacs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326">
                <a:tc>
                  <a:txBody>
                    <a:bodyPr/>
                    <a:lstStyle/>
                    <a:p>
                      <a:pPr marL="75565">
                        <a:lnSpc>
                          <a:spcPts val="2130"/>
                        </a:lnSpc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2365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2130"/>
                        </a:lnSpc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Rajesh</a:t>
                      </a:r>
                      <a:r>
                        <a:rPr sz="20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Kulkarni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2130"/>
                        </a:lnSpc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Male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2130"/>
                        </a:lnSpc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Finance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130"/>
                        </a:lnSpc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650000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1554">
                <a:tc>
                  <a:txBody>
                    <a:bodyPr/>
                    <a:lstStyle/>
                    <a:p>
                      <a:pPr marL="75565">
                        <a:lnSpc>
                          <a:spcPts val="2130"/>
                        </a:lnSpc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3398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2130"/>
                        </a:lnSpc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Pratibha</a:t>
                      </a:r>
                      <a:r>
                        <a:rPr sz="20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Joshi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2130"/>
                        </a:lnSpc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Female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2130"/>
                        </a:lnSpc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Admin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130"/>
                        </a:lnSpc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650000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1554">
                <a:tc>
                  <a:txBody>
                    <a:bodyPr/>
                    <a:lstStyle/>
                    <a:p>
                      <a:pPr marL="75565">
                        <a:lnSpc>
                          <a:spcPts val="2130"/>
                        </a:lnSpc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7465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2130"/>
                        </a:lnSpc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Shushil</a:t>
                      </a:r>
                      <a:r>
                        <a:rPr sz="20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Roy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2130"/>
                        </a:lnSpc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Male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2130"/>
                        </a:lnSpc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Admin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130"/>
                        </a:lnSpc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500000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8537">
                <a:tc>
                  <a:txBody>
                    <a:bodyPr/>
                    <a:lstStyle/>
                    <a:p>
                      <a:pPr marL="75565">
                        <a:lnSpc>
                          <a:spcPts val="2130"/>
                        </a:lnSpc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7500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2130"/>
                        </a:lnSpc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Shubhojit</a:t>
                      </a:r>
                      <a:r>
                        <a:rPr sz="20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Das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2130"/>
                        </a:lnSpc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Male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2130"/>
                        </a:lnSpc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Finance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130"/>
                        </a:lnSpc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500000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7157">
                <a:tc>
                  <a:txBody>
                    <a:bodyPr/>
                    <a:lstStyle/>
                    <a:p>
                      <a:pPr marL="75565">
                        <a:lnSpc>
                          <a:spcPts val="2130"/>
                        </a:lnSpc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7699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2130"/>
                        </a:lnSpc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Priya</a:t>
                      </a:r>
                      <a:r>
                        <a:rPr sz="20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Sane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2130"/>
                        </a:lnSpc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Female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2130"/>
                        </a:lnSpc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Finance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130"/>
                        </a:lnSpc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550000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2005329" y="3110424"/>
            <a:ext cx="9200515" cy="3090545"/>
            <a:chOff x="2005329" y="3110424"/>
            <a:chExt cx="9200515" cy="309054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05329" y="3110424"/>
              <a:ext cx="9200248" cy="60528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10155" y="3711897"/>
              <a:ext cx="9191243" cy="47015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10155" y="4178240"/>
              <a:ext cx="9191243" cy="46558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010155" y="4640012"/>
              <a:ext cx="9191243" cy="46481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010155" y="5101031"/>
              <a:ext cx="9191243" cy="502911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010155" y="5600132"/>
              <a:ext cx="9191243" cy="60045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88491" y="96773"/>
            <a:ext cx="10031730" cy="3335020"/>
          </a:xfrm>
          <a:custGeom>
            <a:avLst/>
            <a:gdLst/>
            <a:ahLst/>
            <a:cxnLst/>
            <a:rect l="l" t="t" r="r" b="b"/>
            <a:pathLst>
              <a:path w="10031730" h="3335020">
                <a:moveTo>
                  <a:pt x="10031730" y="0"/>
                </a:moveTo>
                <a:lnTo>
                  <a:pt x="0" y="0"/>
                </a:lnTo>
                <a:lnTo>
                  <a:pt x="0" y="3334512"/>
                </a:lnTo>
                <a:lnTo>
                  <a:pt x="10031730" y="3334512"/>
                </a:lnTo>
                <a:lnTo>
                  <a:pt x="1003173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67014" y="0"/>
            <a:ext cx="9787890" cy="4283710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80"/>
              </a:spcBef>
              <a:buFont typeface="Wingdings"/>
              <a:buChar char=""/>
              <a:tabLst>
                <a:tab pos="469265" algn="l"/>
                <a:tab pos="469900" algn="l"/>
              </a:tabLst>
            </a:pPr>
            <a:r>
              <a:rPr sz="2400" b="1" spc="-10" dirty="0">
                <a:latin typeface="Times New Roman"/>
                <a:cs typeface="Times New Roman"/>
              </a:rPr>
              <a:t>Unstructured</a:t>
            </a:r>
            <a:endParaRPr sz="2400">
              <a:latin typeface="Times New Roman"/>
              <a:cs typeface="Times New Roman"/>
            </a:endParaRPr>
          </a:p>
          <a:p>
            <a:pPr marL="812165" lvl="1" indent="-342900">
              <a:lnSpc>
                <a:spcPct val="100000"/>
              </a:lnSpc>
              <a:spcBef>
                <a:spcPts val="815"/>
              </a:spcBef>
              <a:buFont typeface="Wingdings"/>
              <a:buChar char=""/>
              <a:tabLst>
                <a:tab pos="812165" algn="l"/>
                <a:tab pos="812800" algn="l"/>
              </a:tabLst>
            </a:pPr>
            <a:r>
              <a:rPr sz="2000" spc="-5" dirty="0">
                <a:latin typeface="Times New Roman"/>
                <a:cs typeface="Times New Roman"/>
              </a:rPr>
              <a:t>Any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data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with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unknown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form or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 structure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 classified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unstructured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data.</a:t>
            </a:r>
            <a:endParaRPr sz="2000">
              <a:latin typeface="Times New Roman"/>
              <a:cs typeface="Times New Roman"/>
            </a:endParaRPr>
          </a:p>
          <a:p>
            <a:pPr marL="812165" marR="67945" lvl="1" indent="-342900">
              <a:lnSpc>
                <a:spcPct val="100000"/>
              </a:lnSpc>
              <a:spcBef>
                <a:spcPts val="800"/>
              </a:spcBef>
              <a:buFont typeface="Wingdings"/>
              <a:buChar char=""/>
              <a:tabLst>
                <a:tab pos="812165" algn="l"/>
                <a:tab pos="812800" algn="l"/>
              </a:tabLst>
            </a:pPr>
            <a:r>
              <a:rPr sz="2000" spc="-5" dirty="0">
                <a:latin typeface="Times New Roman"/>
                <a:cs typeface="Times New Roman"/>
              </a:rPr>
              <a:t>In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addition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size being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huge, un-structured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data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poses multiple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challenges in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terms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of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its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processing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for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deriving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value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out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of it.</a:t>
            </a:r>
            <a:endParaRPr sz="2000">
              <a:latin typeface="Times New Roman"/>
              <a:cs typeface="Times New Roman"/>
            </a:endParaRPr>
          </a:p>
          <a:p>
            <a:pPr marL="812165" marR="573405" lvl="1" indent="-342900">
              <a:lnSpc>
                <a:spcPct val="100000"/>
              </a:lnSpc>
              <a:spcBef>
                <a:spcPts val="800"/>
              </a:spcBef>
              <a:buFont typeface="Wingdings"/>
              <a:buChar char=""/>
              <a:tabLst>
                <a:tab pos="812165" algn="l"/>
                <a:tab pos="812800" algn="l"/>
              </a:tabLst>
            </a:pPr>
            <a:r>
              <a:rPr sz="2000" spc="-5" dirty="0">
                <a:latin typeface="Times New Roman"/>
                <a:cs typeface="Times New Roman"/>
              </a:rPr>
              <a:t>A typical example of unstructured data is a heterogeneous data source containing a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combination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of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simple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text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files,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images,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videos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etc.</a:t>
            </a:r>
            <a:endParaRPr sz="2000">
              <a:latin typeface="Times New Roman"/>
              <a:cs typeface="Times New Roman"/>
            </a:endParaRPr>
          </a:p>
          <a:p>
            <a:pPr marL="812165" marR="5080" lvl="1" indent="-342900">
              <a:lnSpc>
                <a:spcPct val="100000"/>
              </a:lnSpc>
              <a:spcBef>
                <a:spcPts val="800"/>
              </a:spcBef>
              <a:buFont typeface="Wingdings"/>
              <a:buChar char=""/>
              <a:tabLst>
                <a:tab pos="812165" algn="l"/>
                <a:tab pos="812800" algn="l"/>
              </a:tabLst>
            </a:pPr>
            <a:r>
              <a:rPr sz="2000" spc="-5" dirty="0">
                <a:latin typeface="Times New Roman"/>
                <a:cs typeface="Times New Roman"/>
              </a:rPr>
              <a:t>Now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day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organizations</a:t>
            </a:r>
            <a:r>
              <a:rPr sz="2000" spc="-5" dirty="0">
                <a:latin typeface="Times New Roman"/>
                <a:cs typeface="Times New Roman"/>
              </a:rPr>
              <a:t> have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wealth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of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data available with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them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but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unfortunately, </a:t>
            </a:r>
            <a:r>
              <a:rPr sz="2000" spc="-5" dirty="0">
                <a:latin typeface="Times New Roman"/>
                <a:cs typeface="Times New Roman"/>
              </a:rPr>
              <a:t>they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don't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know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how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 derive value out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of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it since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this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data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 in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its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raw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form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or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unstructured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format.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95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Examples Of</a:t>
            </a:r>
            <a:r>
              <a:rPr sz="2400" b="1" spc="-10" dirty="0">
                <a:latin typeface="Times New Roman"/>
                <a:cs typeface="Times New Roman"/>
              </a:rPr>
              <a:t> Un-structured</a:t>
            </a:r>
            <a:r>
              <a:rPr sz="2400" b="1" spc="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Data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1019"/>
              </a:spcBef>
            </a:pP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output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returned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by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'Google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Search'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04738" y="3431285"/>
            <a:ext cx="5756147" cy="272842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23188" y="776477"/>
            <a:ext cx="9545320" cy="2113280"/>
          </a:xfrm>
          <a:custGeom>
            <a:avLst/>
            <a:gdLst/>
            <a:ahLst/>
            <a:cxnLst/>
            <a:rect l="l" t="t" r="r" b="b"/>
            <a:pathLst>
              <a:path w="9545320" h="2113280">
                <a:moveTo>
                  <a:pt x="9544812" y="0"/>
                </a:moveTo>
                <a:lnTo>
                  <a:pt x="0" y="0"/>
                </a:lnTo>
                <a:lnTo>
                  <a:pt x="0" y="2113026"/>
                </a:lnTo>
                <a:lnTo>
                  <a:pt x="9544812" y="2113026"/>
                </a:lnTo>
                <a:lnTo>
                  <a:pt x="95448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02145" y="642752"/>
            <a:ext cx="9380220" cy="5673090"/>
          </a:xfrm>
          <a:prstGeom prst="rect">
            <a:avLst/>
          </a:prstGeom>
        </p:spPr>
        <p:txBody>
          <a:bodyPr vert="horz" wrap="square" lIns="0" tIns="1682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25"/>
              </a:spcBef>
              <a:buFont typeface="Wingdings"/>
              <a:buChar char=""/>
              <a:tabLst>
                <a:tab pos="355600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Semi-structured</a:t>
            </a:r>
            <a:endParaRPr sz="2400">
              <a:latin typeface="Times New Roman"/>
              <a:cs typeface="Times New Roman"/>
            </a:endParaRPr>
          </a:p>
          <a:p>
            <a:pPr marL="812165" lvl="1" indent="-342900">
              <a:lnSpc>
                <a:spcPct val="100000"/>
              </a:lnSpc>
              <a:spcBef>
                <a:spcPts val="1015"/>
              </a:spcBef>
              <a:buFont typeface="Wingdings"/>
              <a:buChar char=""/>
              <a:tabLst>
                <a:tab pos="812165" algn="l"/>
                <a:tab pos="812800" algn="l"/>
              </a:tabLst>
            </a:pPr>
            <a:r>
              <a:rPr sz="2000" spc="-5" dirty="0">
                <a:latin typeface="Times New Roman"/>
                <a:cs typeface="Times New Roman"/>
              </a:rPr>
              <a:t>Semi-structured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data can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contain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both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 forms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of data.</a:t>
            </a:r>
            <a:endParaRPr sz="2000">
              <a:latin typeface="Times New Roman"/>
              <a:cs typeface="Times New Roman"/>
            </a:endParaRPr>
          </a:p>
          <a:p>
            <a:pPr marL="812165" marR="56515" lvl="1" indent="-342900">
              <a:lnSpc>
                <a:spcPct val="107000"/>
              </a:lnSpc>
              <a:spcBef>
                <a:spcPts val="800"/>
              </a:spcBef>
              <a:buFont typeface="Wingdings"/>
              <a:buChar char=""/>
              <a:tabLst>
                <a:tab pos="812165" algn="l"/>
                <a:tab pos="812800" algn="l"/>
              </a:tabLst>
            </a:pPr>
            <a:r>
              <a:rPr sz="2000" spc="-85" dirty="0">
                <a:latin typeface="Times New Roman"/>
                <a:cs typeface="Times New Roman"/>
              </a:rPr>
              <a:t>We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can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see semi-structured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data as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structured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form but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it is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actually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not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defined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with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e.g.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 table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definition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 relational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DBMS.</a:t>
            </a:r>
            <a:endParaRPr sz="2000">
              <a:latin typeface="Times New Roman"/>
              <a:cs typeface="Times New Roman"/>
            </a:endParaRPr>
          </a:p>
          <a:p>
            <a:pPr marL="875665" lvl="1" indent="-406400">
              <a:lnSpc>
                <a:spcPct val="100000"/>
              </a:lnSpc>
              <a:spcBef>
                <a:spcPts val="975"/>
              </a:spcBef>
              <a:buFont typeface="Wingdings"/>
              <a:buChar char=""/>
              <a:tabLst>
                <a:tab pos="875665" algn="l"/>
                <a:tab pos="876300" algn="l"/>
              </a:tabLst>
            </a:pPr>
            <a:r>
              <a:rPr sz="2000" spc="-5" dirty="0">
                <a:latin typeface="Times New Roman"/>
                <a:cs typeface="Times New Roman"/>
              </a:rPr>
              <a:t>Example of semi-structured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data is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data represented in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XML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file.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Times New Roman"/>
              <a:cs typeface="Times New Roman"/>
            </a:endParaRPr>
          </a:p>
          <a:p>
            <a:pPr marL="342265" marR="5140325" indent="-342265" algn="r">
              <a:lnSpc>
                <a:spcPct val="100000"/>
              </a:lnSpc>
              <a:buFont typeface="Wingdings"/>
              <a:buChar char=""/>
              <a:tabLst>
                <a:tab pos="342265" algn="l"/>
                <a:tab pos="342900" algn="l"/>
              </a:tabLst>
            </a:pPr>
            <a:r>
              <a:rPr sz="2000" b="1" spc="-5" dirty="0">
                <a:latin typeface="Times New Roman"/>
                <a:cs typeface="Times New Roman"/>
              </a:rPr>
              <a:t>Examples</a:t>
            </a:r>
            <a:r>
              <a:rPr sz="2000" b="1" spc="-3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Of</a:t>
            </a:r>
            <a:r>
              <a:rPr sz="2000" b="1" spc="-3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Semi-structured</a:t>
            </a:r>
            <a:r>
              <a:rPr sz="2000" b="1" spc="-4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Data</a:t>
            </a:r>
            <a:endParaRPr sz="2000">
              <a:latin typeface="Times New Roman"/>
              <a:cs typeface="Times New Roman"/>
            </a:endParaRPr>
          </a:p>
          <a:p>
            <a:pPr marR="5121275" algn="r">
              <a:lnSpc>
                <a:spcPct val="100000"/>
              </a:lnSpc>
              <a:spcBef>
                <a:spcPts val="965"/>
              </a:spcBef>
            </a:pPr>
            <a:r>
              <a:rPr sz="2000" spc="-5" dirty="0">
                <a:latin typeface="Times New Roman"/>
                <a:cs typeface="Times New Roman"/>
              </a:rPr>
              <a:t>Personal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data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stored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XML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file-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500">
              <a:latin typeface="Times New Roman"/>
              <a:cs typeface="Times New Roman"/>
            </a:endParaRPr>
          </a:p>
          <a:p>
            <a:pPr marL="1579880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&lt;rec&gt;&lt;name&gt;Prashant Rao&lt;/name&gt;&lt;sex&gt;Male&lt;/sex&gt;&lt;age&gt;35&lt;/age&gt;&lt;/rec&gt;</a:t>
            </a:r>
            <a:endParaRPr sz="2000">
              <a:latin typeface="Times New Roman"/>
              <a:cs typeface="Times New Roman"/>
            </a:endParaRPr>
          </a:p>
          <a:p>
            <a:pPr marL="1579880">
              <a:lnSpc>
                <a:spcPct val="100000"/>
              </a:lnSpc>
              <a:spcBef>
                <a:spcPts val="1205"/>
              </a:spcBef>
            </a:pPr>
            <a:r>
              <a:rPr sz="2000" spc="-5" dirty="0">
                <a:latin typeface="Times New Roman"/>
                <a:cs typeface="Times New Roman"/>
              </a:rPr>
              <a:t>&lt;rec&gt;&lt;name&gt;Seema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R.&lt;/name&gt;&lt;sex&gt;Female&lt;/sex&gt;&lt;age&gt;41&lt;/age&gt;&lt;/rec&gt;</a:t>
            </a:r>
            <a:endParaRPr sz="2000">
              <a:latin typeface="Times New Roman"/>
              <a:cs typeface="Times New Roman"/>
            </a:endParaRPr>
          </a:p>
          <a:p>
            <a:pPr marL="157988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latin typeface="Times New Roman"/>
                <a:cs typeface="Times New Roman"/>
              </a:rPr>
              <a:t>&lt;rec&gt;&lt;name&gt;Satish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Mane&lt;/name&gt;&lt;sex&gt;Male&lt;/sex&gt;&lt;age&gt;29&lt;/age&gt;&lt;/rec&gt;</a:t>
            </a:r>
            <a:endParaRPr sz="2000">
              <a:latin typeface="Times New Roman"/>
              <a:cs typeface="Times New Roman"/>
            </a:endParaRPr>
          </a:p>
          <a:p>
            <a:pPr marL="157988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latin typeface="Times New Roman"/>
                <a:cs typeface="Times New Roman"/>
              </a:rPr>
              <a:t>&lt;rec&gt;&lt;name&gt;Subrato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Roy&lt;/name&gt;&lt;sex&gt;Male&lt;/sex&gt;&lt;age&gt;26&lt;/age&gt;&lt;/rec&gt;</a:t>
            </a:r>
            <a:endParaRPr sz="2000">
              <a:latin typeface="Times New Roman"/>
              <a:cs typeface="Times New Roman"/>
            </a:endParaRPr>
          </a:p>
          <a:p>
            <a:pPr marL="157988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latin typeface="Times New Roman"/>
                <a:cs typeface="Times New Roman"/>
              </a:rPr>
              <a:t>&lt;rec&gt;&lt;name&gt;Jeremiah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J.&lt;/name&gt;&lt;sex&gt;Male&lt;/sex&gt;&lt;age&gt;35&lt;/age&gt;&lt;/rec&gt;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41548" y="487680"/>
            <a:ext cx="4029075" cy="438150"/>
          </a:xfrm>
          <a:custGeom>
            <a:avLst/>
            <a:gdLst/>
            <a:ahLst/>
            <a:cxnLst/>
            <a:rect l="l" t="t" r="r" b="b"/>
            <a:pathLst>
              <a:path w="4029075" h="438150">
                <a:moveTo>
                  <a:pt x="4028694" y="0"/>
                </a:moveTo>
                <a:lnTo>
                  <a:pt x="0" y="0"/>
                </a:lnTo>
                <a:lnTo>
                  <a:pt x="0" y="438150"/>
                </a:lnTo>
                <a:lnTo>
                  <a:pt x="4028694" y="438150"/>
                </a:lnTo>
                <a:lnTo>
                  <a:pt x="4028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980894" y="362190"/>
            <a:ext cx="8826500" cy="3721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29764" indent="-578485">
              <a:lnSpc>
                <a:spcPct val="100000"/>
              </a:lnSpc>
              <a:spcBef>
                <a:spcPts val="95"/>
              </a:spcBef>
              <a:buFont typeface="Wingdings"/>
              <a:buChar char=""/>
              <a:tabLst>
                <a:tab pos="1929764" algn="l"/>
                <a:tab pos="1930400" algn="l"/>
              </a:tabLst>
            </a:pPr>
            <a:r>
              <a:rPr sz="3200" spc="-5" dirty="0">
                <a:latin typeface="Sitka Subheading"/>
                <a:cs typeface="Sitka Subheading"/>
              </a:rPr>
              <a:t>Big</a:t>
            </a:r>
            <a:r>
              <a:rPr sz="3200" spc="-30" dirty="0">
                <a:latin typeface="Sitka Subheading"/>
                <a:cs typeface="Sitka Subheading"/>
              </a:rPr>
              <a:t> </a:t>
            </a:r>
            <a:r>
              <a:rPr sz="3200" spc="-5" dirty="0">
                <a:latin typeface="Sitka Subheading"/>
                <a:cs typeface="Sitka Subheading"/>
              </a:rPr>
              <a:t>Data</a:t>
            </a:r>
            <a:r>
              <a:rPr sz="3200" spc="-35" dirty="0">
                <a:latin typeface="Sitka Subheading"/>
                <a:cs typeface="Sitka Subheading"/>
              </a:rPr>
              <a:t> </a:t>
            </a:r>
            <a:r>
              <a:rPr sz="3200" spc="-5" dirty="0">
                <a:latin typeface="Sitka Subheading"/>
                <a:cs typeface="Sitka Subheading"/>
              </a:rPr>
              <a:t>Analytics</a:t>
            </a:r>
            <a:endParaRPr sz="3200">
              <a:latin typeface="Sitka Subheading"/>
              <a:cs typeface="Sitka Subheading"/>
            </a:endParaRPr>
          </a:p>
          <a:p>
            <a:pPr marL="339090" indent="-327025">
              <a:lnSpc>
                <a:spcPct val="100000"/>
              </a:lnSpc>
              <a:spcBef>
                <a:spcPts val="2420"/>
              </a:spcBef>
              <a:buFont typeface="Wingdings"/>
              <a:buChar char=""/>
              <a:tabLst>
                <a:tab pos="339725" algn="l"/>
              </a:tabLst>
            </a:pPr>
            <a:r>
              <a:rPr sz="2400" dirty="0">
                <a:latin typeface="Times New Roman"/>
                <a:cs typeface="Times New Roman"/>
              </a:rPr>
              <a:t>B</a:t>
            </a:r>
            <a:r>
              <a:rPr sz="2400" spc="-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g </a:t>
            </a:r>
            <a:r>
              <a:rPr sz="2400" spc="-5" dirty="0">
                <a:latin typeface="Times New Roman"/>
                <a:cs typeface="Times New Roman"/>
              </a:rPr>
              <a:t>D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l</a:t>
            </a:r>
            <a:r>
              <a:rPr sz="2400" dirty="0">
                <a:latin typeface="Times New Roman"/>
                <a:cs typeface="Times New Roman"/>
              </a:rPr>
              <a:t>y</a:t>
            </a:r>
            <a:r>
              <a:rPr sz="2400" spc="-5" dirty="0">
                <a:latin typeface="Times New Roman"/>
                <a:cs typeface="Times New Roman"/>
              </a:rPr>
              <a:t>ti</a:t>
            </a:r>
            <a:r>
              <a:rPr sz="2400" dirty="0">
                <a:latin typeface="Times New Roman"/>
                <a:cs typeface="Times New Roman"/>
              </a:rPr>
              <a:t>cs:</a:t>
            </a:r>
            <a:endParaRPr sz="2400">
              <a:latin typeface="Times New Roman"/>
              <a:cs typeface="Times New Roman"/>
            </a:endParaRPr>
          </a:p>
          <a:p>
            <a:pPr marL="1344295" marR="146685" lvl="1" indent="-342900" algn="just">
              <a:lnSpc>
                <a:spcPct val="100000"/>
              </a:lnSpc>
              <a:spcBef>
                <a:spcPts val="765"/>
              </a:spcBef>
              <a:buFont typeface="Wingdings"/>
              <a:buChar char=""/>
              <a:tabLst>
                <a:tab pos="1344930" algn="l"/>
              </a:tabLst>
            </a:pPr>
            <a:r>
              <a:rPr sz="2000" spc="-5" dirty="0">
                <a:latin typeface="Times New Roman"/>
                <a:cs typeface="Times New Roman"/>
              </a:rPr>
              <a:t>Big Data analytics is the process of collecting, </a:t>
            </a:r>
            <a:r>
              <a:rPr sz="2000" spc="-10" dirty="0">
                <a:latin typeface="Times New Roman"/>
                <a:cs typeface="Times New Roman"/>
              </a:rPr>
              <a:t>organizing </a:t>
            </a:r>
            <a:r>
              <a:rPr sz="2000" spc="-5" dirty="0">
                <a:latin typeface="Times New Roman"/>
                <a:cs typeface="Times New Roman"/>
              </a:rPr>
              <a:t>and analyzing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large </a:t>
            </a:r>
            <a:r>
              <a:rPr sz="2000" spc="-5" dirty="0">
                <a:latin typeface="Times New Roman"/>
                <a:cs typeface="Times New Roman"/>
              </a:rPr>
              <a:t>sets of data (</a:t>
            </a:r>
            <a:r>
              <a:rPr sz="2000" i="1" spc="-5" dirty="0">
                <a:latin typeface="Times New Roman"/>
                <a:cs typeface="Times New Roman"/>
              </a:rPr>
              <a:t>called</a:t>
            </a:r>
            <a:r>
              <a:rPr sz="2000" i="1" spc="-5" dirty="0">
                <a:solidFill>
                  <a:srgbClr val="FA49B6"/>
                </a:solidFill>
                <a:latin typeface="Times New Roman"/>
                <a:cs typeface="Times New Roman"/>
              </a:rPr>
              <a:t> </a:t>
            </a:r>
            <a:r>
              <a:rPr sz="2000" u="sng" spc="-5" dirty="0">
                <a:solidFill>
                  <a:srgbClr val="FA49B6"/>
                </a:solidFill>
                <a:uFill>
                  <a:solidFill>
                    <a:srgbClr val="FA49B6"/>
                  </a:solidFill>
                </a:uFill>
                <a:latin typeface="Times New Roman"/>
                <a:cs typeface="Times New Roman"/>
                <a:hlinkClick r:id="rId2"/>
              </a:rPr>
              <a:t>Big Data</a:t>
            </a:r>
            <a:r>
              <a:rPr sz="2000" spc="-5" dirty="0">
                <a:latin typeface="Times New Roman"/>
                <a:cs typeface="Times New Roman"/>
              </a:rPr>
              <a:t>) to discover patterns and other useful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information.</a:t>
            </a:r>
            <a:endParaRPr sz="2000">
              <a:latin typeface="Times New Roman"/>
              <a:cs typeface="Times New Roman"/>
            </a:endParaRPr>
          </a:p>
          <a:p>
            <a:pPr marL="1344295" marR="5080" lvl="1" indent="-342900">
              <a:lnSpc>
                <a:spcPct val="100000"/>
              </a:lnSpc>
              <a:buFont typeface="Wingdings"/>
              <a:buChar char=""/>
              <a:tabLst>
                <a:tab pos="1344295" algn="l"/>
                <a:tab pos="1344930" algn="l"/>
              </a:tabLst>
            </a:pPr>
            <a:r>
              <a:rPr sz="2000" spc="-5" dirty="0">
                <a:latin typeface="Times New Roman"/>
                <a:cs typeface="Times New Roman"/>
              </a:rPr>
              <a:t>Big Data analytics can help </a:t>
            </a:r>
            <a:r>
              <a:rPr sz="2000" spc="-10" dirty="0">
                <a:latin typeface="Times New Roman"/>
                <a:cs typeface="Times New Roman"/>
              </a:rPr>
              <a:t>organizations </a:t>
            </a:r>
            <a:r>
              <a:rPr sz="2000" spc="-5" dirty="0">
                <a:latin typeface="Times New Roman"/>
                <a:cs typeface="Times New Roman"/>
              </a:rPr>
              <a:t>to better understand the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information contained within the data and will also help identify the data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that is most important to the business and future business decisions.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Analysts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working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with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Big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Data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typically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want the </a:t>
            </a:r>
            <a:r>
              <a:rPr sz="2000" i="1" spc="-5" dirty="0">
                <a:latin typeface="Times New Roman"/>
                <a:cs typeface="Times New Roman"/>
              </a:rPr>
              <a:t>knowledge </a:t>
            </a:r>
            <a:r>
              <a:rPr sz="2000" spc="-5" dirty="0">
                <a:latin typeface="Times New Roman"/>
                <a:cs typeface="Times New Roman"/>
              </a:rPr>
              <a:t>that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comes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from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analyzing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data.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28944" y="3941826"/>
            <a:ext cx="5004815" cy="232714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73265" y="1696807"/>
            <a:ext cx="9400540" cy="3073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Hi</a:t>
            </a:r>
            <a:r>
              <a:rPr sz="2400" b="1" dirty="0">
                <a:latin typeface="Times New Roman"/>
                <a:cs typeface="Times New Roman"/>
              </a:rPr>
              <a:t>g</a:t>
            </a:r>
            <a:r>
              <a:rPr sz="2400" b="1" spc="-5" dirty="0">
                <a:latin typeface="Times New Roman"/>
                <a:cs typeface="Times New Roman"/>
              </a:rPr>
              <a:t>h</a:t>
            </a:r>
            <a:r>
              <a:rPr sz="2400" b="1" dirty="0">
                <a:latin typeface="Times New Roman"/>
                <a:cs typeface="Times New Roman"/>
              </a:rPr>
              <a:t>-</a:t>
            </a:r>
            <a:r>
              <a:rPr sz="2400" b="1" spc="-5" dirty="0">
                <a:latin typeface="Times New Roman"/>
                <a:cs typeface="Times New Roman"/>
              </a:rPr>
              <a:t>P</a:t>
            </a:r>
            <a:r>
              <a:rPr sz="2400" b="1" dirty="0">
                <a:latin typeface="Times New Roman"/>
                <a:cs typeface="Times New Roman"/>
              </a:rPr>
              <a:t>er</a:t>
            </a:r>
            <a:r>
              <a:rPr sz="2400" b="1" spc="-5" dirty="0">
                <a:latin typeface="Times New Roman"/>
                <a:cs typeface="Times New Roman"/>
              </a:rPr>
              <a:t>f</a:t>
            </a:r>
            <a:r>
              <a:rPr sz="2400" b="1" dirty="0">
                <a:latin typeface="Times New Roman"/>
                <a:cs typeface="Times New Roman"/>
              </a:rPr>
              <a:t>or</a:t>
            </a:r>
            <a:r>
              <a:rPr sz="2400" b="1" spc="-5" dirty="0">
                <a:latin typeface="Times New Roman"/>
                <a:cs typeface="Times New Roman"/>
              </a:rPr>
              <a:t>m</a:t>
            </a:r>
            <a:r>
              <a:rPr sz="2400" b="1" dirty="0">
                <a:latin typeface="Times New Roman"/>
                <a:cs typeface="Times New Roman"/>
              </a:rPr>
              <a:t>a</a:t>
            </a:r>
            <a:r>
              <a:rPr sz="2400" b="1" spc="-5" dirty="0">
                <a:latin typeface="Times New Roman"/>
                <a:cs typeface="Times New Roman"/>
              </a:rPr>
              <a:t>n</a:t>
            </a:r>
            <a:r>
              <a:rPr sz="2400" b="1" dirty="0">
                <a:latin typeface="Times New Roman"/>
                <a:cs typeface="Times New Roman"/>
              </a:rPr>
              <a:t>ce</a:t>
            </a:r>
            <a:r>
              <a:rPr sz="2400" b="1" spc="-15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An</a:t>
            </a:r>
            <a:r>
              <a:rPr sz="2400" b="1" dirty="0">
                <a:latin typeface="Times New Roman"/>
                <a:cs typeface="Times New Roman"/>
              </a:rPr>
              <a:t>a</a:t>
            </a:r>
            <a:r>
              <a:rPr sz="2400" b="1" spc="-5" dirty="0">
                <a:latin typeface="Times New Roman"/>
                <a:cs typeface="Times New Roman"/>
              </a:rPr>
              <a:t>l</a:t>
            </a:r>
            <a:r>
              <a:rPr sz="2400" b="1" dirty="0">
                <a:latin typeface="Times New Roman"/>
                <a:cs typeface="Times New Roman"/>
              </a:rPr>
              <a:t>y</a:t>
            </a:r>
            <a:r>
              <a:rPr sz="2400" b="1" spc="-5" dirty="0">
                <a:latin typeface="Times New Roman"/>
                <a:cs typeface="Times New Roman"/>
              </a:rPr>
              <a:t>ti</a:t>
            </a:r>
            <a:r>
              <a:rPr sz="2400" b="1" dirty="0">
                <a:latin typeface="Times New Roman"/>
                <a:cs typeface="Times New Roman"/>
              </a:rPr>
              <a:t>cs Re</a:t>
            </a:r>
            <a:r>
              <a:rPr sz="2400" b="1" spc="-5" dirty="0">
                <a:latin typeface="Times New Roman"/>
                <a:cs typeface="Times New Roman"/>
              </a:rPr>
              <a:t>qui</a:t>
            </a:r>
            <a:r>
              <a:rPr sz="2400" b="1" spc="-40" dirty="0">
                <a:latin typeface="Times New Roman"/>
                <a:cs typeface="Times New Roman"/>
              </a:rPr>
              <a:t>r</a:t>
            </a:r>
            <a:r>
              <a:rPr sz="2400" b="1" dirty="0">
                <a:latin typeface="Times New Roman"/>
                <a:cs typeface="Times New Roman"/>
              </a:rPr>
              <a:t>e</a:t>
            </a:r>
            <a:r>
              <a:rPr sz="2400" b="1" spc="-5" dirty="0">
                <a:latin typeface="Times New Roman"/>
                <a:cs typeface="Times New Roman"/>
              </a:rPr>
              <a:t>d:</a:t>
            </a:r>
            <a:endParaRPr sz="2400">
              <a:latin typeface="Times New Roman"/>
              <a:cs typeface="Times New Roman"/>
            </a:endParaRPr>
          </a:p>
          <a:p>
            <a:pPr marL="1269365" marR="617855" lvl="1" indent="-342900">
              <a:lnSpc>
                <a:spcPct val="100000"/>
              </a:lnSpc>
              <a:spcBef>
                <a:spcPts val="1914"/>
              </a:spcBef>
              <a:buFont typeface="Wingdings"/>
              <a:buChar char=""/>
              <a:tabLst>
                <a:tab pos="1269365" algn="l"/>
                <a:tab pos="1270000" algn="l"/>
              </a:tabLst>
            </a:pPr>
            <a:r>
              <a:rPr sz="2000" spc="-75" dirty="0">
                <a:latin typeface="Times New Roman"/>
                <a:cs typeface="Times New Roman"/>
              </a:rPr>
              <a:t>To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analyze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such a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large </a:t>
            </a:r>
            <a:r>
              <a:rPr sz="2000" spc="-5" dirty="0">
                <a:latin typeface="Times New Roman"/>
                <a:cs typeface="Times New Roman"/>
              </a:rPr>
              <a:t>volume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of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data,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Big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Data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analytics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typically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  <a:hlinkClick r:id="rId2"/>
              </a:rPr>
              <a:t>performed</a:t>
            </a:r>
            <a:r>
              <a:rPr sz="2000" dirty="0">
                <a:latin typeface="Times New Roman"/>
                <a:cs typeface="Times New Roman"/>
                <a:hlinkClick r:id="rId2"/>
              </a:rPr>
              <a:t> </a:t>
            </a:r>
            <a:r>
              <a:rPr sz="2000" spc="-5" dirty="0">
                <a:latin typeface="Times New Roman"/>
                <a:cs typeface="Times New Roman"/>
                <a:hlinkClick r:id="rId2"/>
              </a:rPr>
              <a:t>using</a:t>
            </a:r>
            <a:r>
              <a:rPr sz="2000" spc="-10" dirty="0">
                <a:latin typeface="Times New Roman"/>
                <a:cs typeface="Times New Roman"/>
                <a:hlinkClick r:id="rId2"/>
              </a:rPr>
              <a:t> </a:t>
            </a:r>
            <a:r>
              <a:rPr sz="2000" spc="-5" dirty="0">
                <a:latin typeface="Times New Roman"/>
                <a:cs typeface="Times New Roman"/>
                <a:hlinkClick r:id="rId2"/>
              </a:rPr>
              <a:t>specialized software</a:t>
            </a:r>
            <a:r>
              <a:rPr sz="2000" dirty="0">
                <a:latin typeface="Times New Roman"/>
                <a:cs typeface="Times New Roman"/>
                <a:hlinkClick r:id="rId2"/>
              </a:rPr>
              <a:t> </a:t>
            </a:r>
            <a:r>
              <a:rPr sz="2000" spc="-5" dirty="0">
                <a:latin typeface="Times New Roman"/>
                <a:cs typeface="Times New Roman"/>
                <a:hlinkClick r:id="rId2"/>
              </a:rPr>
              <a:t>tools</a:t>
            </a:r>
            <a:r>
              <a:rPr sz="2000" spc="5" dirty="0">
                <a:latin typeface="Times New Roman"/>
                <a:cs typeface="Times New Roman"/>
                <a:hlinkClick r:id="rId2"/>
              </a:rPr>
              <a:t> </a:t>
            </a:r>
            <a:r>
              <a:rPr sz="2000" spc="-5" dirty="0">
                <a:latin typeface="Times New Roman"/>
                <a:cs typeface="Times New Roman"/>
                <a:hlinkClick r:id="rId2"/>
              </a:rPr>
              <a:t>and</a:t>
            </a:r>
            <a:r>
              <a:rPr sz="2000" spc="-10" dirty="0">
                <a:latin typeface="Times New Roman"/>
                <a:cs typeface="Times New Roman"/>
                <a:hlinkClick r:id="rId2"/>
              </a:rPr>
              <a:t> </a:t>
            </a:r>
            <a:r>
              <a:rPr sz="2000" spc="-5" dirty="0">
                <a:latin typeface="Times New Roman"/>
                <a:cs typeface="Times New Roman"/>
                <a:hlinkClick r:id="rId2"/>
              </a:rPr>
              <a:t>applications</a:t>
            </a:r>
            <a:r>
              <a:rPr sz="2000" spc="-10" dirty="0">
                <a:latin typeface="Times New Roman"/>
                <a:cs typeface="Times New Roman"/>
                <a:hlinkClick r:id="rId2"/>
              </a:rPr>
              <a:t> </a:t>
            </a:r>
            <a:r>
              <a:rPr sz="2000" spc="-5" dirty="0">
                <a:latin typeface="Times New Roman"/>
                <a:cs typeface="Times New Roman"/>
                <a:hlinkClick r:id="rId2"/>
              </a:rPr>
              <a:t>for</a:t>
            </a:r>
            <a:r>
              <a:rPr sz="2000" spc="5" dirty="0">
                <a:solidFill>
                  <a:srgbClr val="FA49B6"/>
                </a:solidFill>
                <a:latin typeface="Times New Roman"/>
                <a:cs typeface="Times New Roman"/>
                <a:hlinkClick r:id="rId2"/>
              </a:rPr>
              <a:t> </a:t>
            </a:r>
            <a:r>
              <a:rPr sz="2000" u="sng" spc="-5" dirty="0">
                <a:solidFill>
                  <a:srgbClr val="FA49B6"/>
                </a:solidFill>
                <a:uFill>
                  <a:solidFill>
                    <a:srgbClr val="FA49B6"/>
                  </a:solidFill>
                </a:uFill>
                <a:latin typeface="Times New Roman"/>
                <a:cs typeface="Times New Roman"/>
                <a:hlinkClick r:id="rId2"/>
              </a:rPr>
              <a:t>predictive </a:t>
            </a:r>
            <a:r>
              <a:rPr sz="2000" spc="-484" dirty="0">
                <a:solidFill>
                  <a:srgbClr val="FA49B6"/>
                </a:solidFill>
                <a:latin typeface="Times New Roman"/>
                <a:cs typeface="Times New Roman"/>
                <a:hlinkClick r:id="rId2"/>
              </a:rPr>
              <a:t> </a:t>
            </a:r>
            <a:r>
              <a:rPr sz="2000" u="sng" spc="-5" dirty="0">
                <a:solidFill>
                  <a:srgbClr val="FA49B6"/>
                </a:solidFill>
                <a:uFill>
                  <a:solidFill>
                    <a:srgbClr val="FA49B6"/>
                  </a:solidFill>
                </a:uFill>
                <a:latin typeface="Times New Roman"/>
                <a:cs typeface="Times New Roman"/>
                <a:hlinkClick r:id="rId2"/>
              </a:rPr>
              <a:t>analytics</a:t>
            </a:r>
            <a:r>
              <a:rPr sz="2000" spc="-5" dirty="0">
                <a:latin typeface="Times New Roman"/>
                <a:cs typeface="Times New Roman"/>
                <a:hlinkClick r:id="rId2"/>
              </a:rPr>
              <a:t>,</a:t>
            </a:r>
            <a:r>
              <a:rPr sz="2000" spc="-15" dirty="0">
                <a:solidFill>
                  <a:srgbClr val="FA49B6"/>
                </a:solidFill>
                <a:latin typeface="Times New Roman"/>
                <a:cs typeface="Times New Roman"/>
                <a:hlinkClick r:id="rId2"/>
              </a:rPr>
              <a:t> </a:t>
            </a:r>
            <a:r>
              <a:rPr sz="2000" u="sng" spc="-5" dirty="0">
                <a:solidFill>
                  <a:srgbClr val="FA49B6"/>
                </a:solidFill>
                <a:uFill>
                  <a:solidFill>
                    <a:srgbClr val="FA49B6"/>
                  </a:solidFill>
                </a:uFill>
                <a:latin typeface="Times New Roman"/>
                <a:cs typeface="Times New Roman"/>
                <a:hlinkClick r:id="rId3"/>
              </a:rPr>
              <a:t>data</a:t>
            </a:r>
            <a:r>
              <a:rPr sz="2000" u="sng" spc="-10" dirty="0">
                <a:solidFill>
                  <a:srgbClr val="FA49B6"/>
                </a:solidFill>
                <a:uFill>
                  <a:solidFill>
                    <a:srgbClr val="FA49B6"/>
                  </a:solidFill>
                </a:uFill>
                <a:latin typeface="Times New Roman"/>
                <a:cs typeface="Times New Roman"/>
                <a:hlinkClick r:id="rId3"/>
              </a:rPr>
              <a:t> </a:t>
            </a:r>
            <a:r>
              <a:rPr sz="2000" u="sng" spc="-5" dirty="0">
                <a:solidFill>
                  <a:srgbClr val="FA49B6"/>
                </a:solidFill>
                <a:uFill>
                  <a:solidFill>
                    <a:srgbClr val="FA49B6"/>
                  </a:solidFill>
                </a:uFill>
                <a:latin typeface="Times New Roman"/>
                <a:cs typeface="Times New Roman"/>
                <a:hlinkClick r:id="rId3"/>
              </a:rPr>
              <a:t>mining</a:t>
            </a:r>
            <a:r>
              <a:rPr sz="2000" spc="-5" dirty="0">
                <a:latin typeface="Times New Roman"/>
                <a:cs typeface="Times New Roman"/>
                <a:hlinkClick r:id="rId2"/>
              </a:rPr>
              <a:t>,</a:t>
            </a:r>
            <a:r>
              <a:rPr sz="2000" spc="-15" dirty="0">
                <a:latin typeface="Times New Roman"/>
                <a:cs typeface="Times New Roman"/>
                <a:hlinkClick r:id="rId2"/>
              </a:rPr>
              <a:t> </a:t>
            </a:r>
            <a:r>
              <a:rPr sz="2000" spc="-5" dirty="0">
                <a:latin typeface="Times New Roman"/>
                <a:cs typeface="Times New Roman"/>
                <a:hlinkClick r:id="rId2"/>
              </a:rPr>
              <a:t>text</a:t>
            </a:r>
            <a:r>
              <a:rPr sz="2000" spc="-15" dirty="0">
                <a:latin typeface="Times New Roman"/>
                <a:cs typeface="Times New Roman"/>
                <a:hlinkClick r:id="rId2"/>
              </a:rPr>
              <a:t> </a:t>
            </a:r>
            <a:r>
              <a:rPr sz="2000" spc="-5" dirty="0">
                <a:latin typeface="Times New Roman"/>
                <a:cs typeface="Times New Roman"/>
                <a:hlinkClick r:id="rId2"/>
              </a:rPr>
              <a:t>mining,</a:t>
            </a:r>
            <a:r>
              <a:rPr sz="2000" spc="-20" dirty="0">
                <a:latin typeface="Times New Roman"/>
                <a:cs typeface="Times New Roman"/>
                <a:hlinkClick r:id="rId2"/>
              </a:rPr>
              <a:t> </a:t>
            </a:r>
            <a:r>
              <a:rPr sz="2000" spc="-5" dirty="0">
                <a:latin typeface="Times New Roman"/>
                <a:cs typeface="Times New Roman"/>
                <a:hlinkClick r:id="rId2"/>
              </a:rPr>
              <a:t>forecasting</a:t>
            </a:r>
            <a:r>
              <a:rPr sz="2000" dirty="0">
                <a:latin typeface="Times New Roman"/>
                <a:cs typeface="Times New Roman"/>
                <a:hlinkClick r:id="rId2"/>
              </a:rPr>
              <a:t> </a:t>
            </a:r>
            <a:r>
              <a:rPr sz="2000" spc="-5" dirty="0">
                <a:latin typeface="Times New Roman"/>
                <a:cs typeface="Times New Roman"/>
                <a:hlinkClick r:id="rId2"/>
              </a:rPr>
              <a:t>and</a:t>
            </a:r>
            <a:r>
              <a:rPr sz="2000" spc="-15" dirty="0">
                <a:latin typeface="Times New Roman"/>
                <a:cs typeface="Times New Roman"/>
                <a:hlinkClick r:id="rId2"/>
              </a:rPr>
              <a:t> </a:t>
            </a:r>
            <a:r>
              <a:rPr sz="2000" spc="-5" dirty="0">
                <a:latin typeface="Times New Roman"/>
                <a:cs typeface="Times New Roman"/>
                <a:hlinkClick r:id="rId2"/>
              </a:rPr>
              <a:t>data optimization.</a:t>
            </a:r>
            <a:endParaRPr sz="2000">
              <a:latin typeface="Times New Roman"/>
              <a:cs typeface="Times New Roman"/>
            </a:endParaRPr>
          </a:p>
          <a:p>
            <a:pPr marL="1269365" marR="541655" lvl="1" indent="-342900">
              <a:lnSpc>
                <a:spcPct val="100000"/>
              </a:lnSpc>
              <a:buFont typeface="Wingdings"/>
              <a:buChar char=""/>
              <a:tabLst>
                <a:tab pos="1269365" algn="l"/>
                <a:tab pos="1270000" algn="l"/>
              </a:tabLst>
            </a:pPr>
            <a:r>
              <a:rPr sz="2000" spc="-5" dirty="0">
                <a:latin typeface="Times New Roman"/>
                <a:cs typeface="Times New Roman"/>
              </a:rPr>
              <a:t>Collectively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these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processes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are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separate but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highly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integrated functions of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high-performance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analytics.</a:t>
            </a:r>
            <a:endParaRPr sz="2000">
              <a:latin typeface="Times New Roman"/>
              <a:cs typeface="Times New Roman"/>
            </a:endParaRPr>
          </a:p>
          <a:p>
            <a:pPr marL="1269365" marR="5080" lvl="1" indent="-342900">
              <a:lnSpc>
                <a:spcPct val="100000"/>
              </a:lnSpc>
              <a:buFont typeface="Wingdings"/>
              <a:buChar char=""/>
              <a:tabLst>
                <a:tab pos="1269365" algn="l"/>
                <a:tab pos="1270000" algn="l"/>
              </a:tabLst>
            </a:pPr>
            <a:r>
              <a:rPr sz="2000" spc="-5" dirty="0">
                <a:latin typeface="Times New Roman"/>
                <a:cs typeface="Times New Roman"/>
              </a:rPr>
              <a:t>Using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Big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Data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tools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and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software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enables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organization</a:t>
            </a:r>
            <a:r>
              <a:rPr sz="2000" spc="-5" dirty="0">
                <a:latin typeface="Times New Roman"/>
                <a:cs typeface="Times New Roman"/>
              </a:rPr>
              <a:t> to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process extremely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large </a:t>
            </a:r>
            <a:r>
              <a:rPr sz="2000" spc="-5" dirty="0">
                <a:latin typeface="Times New Roman"/>
                <a:cs typeface="Times New Roman"/>
              </a:rPr>
              <a:t>volumes of data that a business has collected to determine which data is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relevant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and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can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analyzed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 drive better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business decisions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future.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2625" y="1452594"/>
            <a:ext cx="9328785" cy="4082415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244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The</a:t>
            </a:r>
            <a:r>
              <a:rPr sz="2400" b="1" spc="-6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Challenges:</a:t>
            </a:r>
            <a:endParaRPr sz="2400">
              <a:latin typeface="Times New Roman"/>
              <a:cs typeface="Times New Roman"/>
            </a:endParaRPr>
          </a:p>
          <a:p>
            <a:pPr marL="1269365" marR="343535" lvl="1" indent="-342900">
              <a:lnSpc>
                <a:spcPct val="100000"/>
              </a:lnSpc>
              <a:spcBef>
                <a:spcPts val="114"/>
              </a:spcBef>
              <a:buFont typeface="Wingdings"/>
              <a:buChar char=""/>
              <a:tabLst>
                <a:tab pos="1269365" algn="l"/>
                <a:tab pos="1270000" algn="l"/>
              </a:tabLst>
            </a:pPr>
            <a:r>
              <a:rPr sz="2000" spc="-5" dirty="0">
                <a:latin typeface="Times New Roman"/>
                <a:cs typeface="Times New Roman"/>
              </a:rPr>
              <a:t>For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most</a:t>
            </a:r>
            <a:r>
              <a:rPr sz="2000" spc="-10" dirty="0">
                <a:latin typeface="Times New Roman"/>
                <a:cs typeface="Times New Roman"/>
              </a:rPr>
              <a:t> organizations, </a:t>
            </a:r>
            <a:r>
              <a:rPr sz="2000" spc="-5" dirty="0">
                <a:latin typeface="Times New Roman"/>
                <a:cs typeface="Times New Roman"/>
              </a:rPr>
              <a:t>Big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Data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analysis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 challenge. Consider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sheer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volume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of data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and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different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formats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of the</a:t>
            </a:r>
            <a:endParaRPr sz="2000">
              <a:latin typeface="Times New Roman"/>
              <a:cs typeface="Times New Roman"/>
            </a:endParaRPr>
          </a:p>
          <a:p>
            <a:pPr marL="1270000" marR="267970" indent="-635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data(both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u="sng" spc="-5" dirty="0">
                <a:solidFill>
                  <a:srgbClr val="FA49B6"/>
                </a:solidFill>
                <a:uFill>
                  <a:solidFill>
                    <a:srgbClr val="FA49B6"/>
                  </a:solidFill>
                </a:uFill>
                <a:latin typeface="Times New Roman"/>
                <a:cs typeface="Times New Roman"/>
                <a:hlinkClick r:id="rId2"/>
              </a:rPr>
              <a:t>structured</a:t>
            </a:r>
            <a:r>
              <a:rPr sz="2000" spc="-5" dirty="0">
                <a:solidFill>
                  <a:srgbClr val="FA49B6"/>
                </a:solidFill>
                <a:latin typeface="Times New Roman"/>
                <a:cs typeface="Times New Roman"/>
                <a:hlinkClick r:id="rId2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and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u="sng" spc="-5" dirty="0">
                <a:solidFill>
                  <a:srgbClr val="FA49B6"/>
                </a:solidFill>
                <a:uFill>
                  <a:solidFill>
                    <a:srgbClr val="FA49B6"/>
                  </a:solidFill>
                </a:uFill>
                <a:latin typeface="Times New Roman"/>
                <a:cs typeface="Times New Roman"/>
                <a:hlinkClick r:id="rId3"/>
              </a:rPr>
              <a:t>unstructured</a:t>
            </a:r>
            <a:r>
              <a:rPr sz="2000" spc="5" dirty="0">
                <a:solidFill>
                  <a:srgbClr val="FA49B6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data)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that is collected across the entire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organization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and the many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different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ways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different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types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of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data can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be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combined,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contrasted and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analyzed to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find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patterns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and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other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useful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business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information.</a:t>
            </a:r>
            <a:endParaRPr sz="2000">
              <a:latin typeface="Times New Roman"/>
              <a:cs typeface="Times New Roman"/>
            </a:endParaRPr>
          </a:p>
          <a:p>
            <a:pPr marL="1269365" marR="990600" lvl="1" indent="-342900">
              <a:lnSpc>
                <a:spcPct val="100000"/>
              </a:lnSpc>
              <a:buFont typeface="Wingdings"/>
              <a:buChar char=""/>
              <a:tabLst>
                <a:tab pos="1269365" algn="l"/>
                <a:tab pos="1270635" algn="l"/>
              </a:tabLst>
            </a:pP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first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challenge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 in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breaking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down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data</a:t>
            </a:r>
            <a:r>
              <a:rPr sz="2000" spc="-5" dirty="0">
                <a:solidFill>
                  <a:srgbClr val="FA49B6"/>
                </a:solidFill>
                <a:latin typeface="Times New Roman"/>
                <a:cs typeface="Times New Roman"/>
              </a:rPr>
              <a:t> </a:t>
            </a:r>
            <a:r>
              <a:rPr sz="2000" u="sng" spc="-5" dirty="0">
                <a:solidFill>
                  <a:srgbClr val="FA49B6"/>
                </a:solidFill>
                <a:uFill>
                  <a:solidFill>
                    <a:srgbClr val="FA49B6"/>
                  </a:solidFill>
                </a:uFill>
                <a:latin typeface="Times New Roman"/>
                <a:cs typeface="Times New Roman"/>
                <a:hlinkClick r:id="rId4"/>
              </a:rPr>
              <a:t>silos</a:t>
            </a:r>
            <a:r>
              <a:rPr sz="2000" spc="-20" dirty="0">
                <a:solidFill>
                  <a:srgbClr val="FA49B6"/>
                </a:solidFill>
                <a:latin typeface="Times New Roman"/>
                <a:cs typeface="Times New Roman"/>
                <a:hlinkClick r:id="rId4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access all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data an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organization </a:t>
            </a:r>
            <a:r>
              <a:rPr sz="2000" spc="-5" dirty="0">
                <a:latin typeface="Times New Roman"/>
                <a:cs typeface="Times New Roman"/>
              </a:rPr>
              <a:t>stores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different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places and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often in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different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systems.</a:t>
            </a:r>
            <a:endParaRPr sz="2000">
              <a:latin typeface="Times New Roman"/>
              <a:cs typeface="Times New Roman"/>
            </a:endParaRPr>
          </a:p>
          <a:p>
            <a:pPr marL="1269365" marR="5080" lvl="1" indent="-342900">
              <a:lnSpc>
                <a:spcPct val="100000"/>
              </a:lnSpc>
              <a:buFont typeface="Wingdings"/>
              <a:buChar char=""/>
              <a:tabLst>
                <a:tab pos="1269365" algn="l"/>
                <a:tab pos="1270000" algn="l"/>
              </a:tabLst>
            </a:pPr>
            <a:r>
              <a:rPr sz="2000" spc="-5" dirty="0">
                <a:latin typeface="Times New Roman"/>
                <a:cs typeface="Times New Roman"/>
              </a:rPr>
              <a:t>A second challenge is in creating platforms that can pull in unstructured data as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easily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as structured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data.</a:t>
            </a:r>
            <a:endParaRPr sz="2000">
              <a:latin typeface="Times New Roman"/>
              <a:cs typeface="Times New Roman"/>
            </a:endParaRPr>
          </a:p>
          <a:p>
            <a:pPr marL="1269365" marR="350520" lvl="1" indent="-342900">
              <a:lnSpc>
                <a:spcPct val="100000"/>
              </a:lnSpc>
              <a:buFont typeface="Wingdings"/>
              <a:buChar char=""/>
              <a:tabLst>
                <a:tab pos="1269365" algn="l"/>
                <a:tab pos="1270000" algn="l"/>
              </a:tabLst>
            </a:pPr>
            <a:r>
              <a:rPr sz="2000" spc="-5" dirty="0">
                <a:latin typeface="Times New Roman"/>
                <a:cs typeface="Times New Roman"/>
              </a:rPr>
              <a:t>This massive volume of data is typically so </a:t>
            </a:r>
            <a:r>
              <a:rPr sz="2000" spc="-10" dirty="0">
                <a:latin typeface="Times New Roman"/>
                <a:cs typeface="Times New Roman"/>
              </a:rPr>
              <a:t>large </a:t>
            </a:r>
            <a:r>
              <a:rPr sz="2000" spc="-5" dirty="0">
                <a:latin typeface="Times New Roman"/>
                <a:cs typeface="Times New Roman"/>
              </a:rPr>
              <a:t>that it's </a:t>
            </a:r>
            <a:r>
              <a:rPr sz="2000" spc="-10" dirty="0">
                <a:latin typeface="Times New Roman"/>
                <a:cs typeface="Times New Roman"/>
              </a:rPr>
              <a:t>difficult </a:t>
            </a:r>
            <a:r>
              <a:rPr sz="2000" spc="-5" dirty="0">
                <a:latin typeface="Times New Roman"/>
                <a:cs typeface="Times New Roman"/>
              </a:rPr>
              <a:t>to process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using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traditional</a:t>
            </a:r>
            <a:r>
              <a:rPr sz="2000" spc="-25" dirty="0">
                <a:solidFill>
                  <a:srgbClr val="FA49B6"/>
                </a:solidFill>
                <a:latin typeface="Times New Roman"/>
                <a:cs typeface="Times New Roman"/>
              </a:rPr>
              <a:t> </a:t>
            </a:r>
            <a:r>
              <a:rPr sz="2000" u="sng" spc="-5" dirty="0">
                <a:solidFill>
                  <a:srgbClr val="FA49B6"/>
                </a:solidFill>
                <a:uFill>
                  <a:solidFill>
                    <a:srgbClr val="FA49B6"/>
                  </a:solidFill>
                </a:uFill>
                <a:latin typeface="Times New Roman"/>
                <a:cs typeface="Times New Roman"/>
                <a:hlinkClick r:id="rId5"/>
              </a:rPr>
              <a:t>database</a:t>
            </a:r>
            <a:r>
              <a:rPr sz="2000" spc="-20" dirty="0">
                <a:solidFill>
                  <a:srgbClr val="FA49B6"/>
                </a:solidFill>
                <a:latin typeface="Times New Roman"/>
                <a:cs typeface="Times New Roman"/>
                <a:hlinkClick r:id="rId5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and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software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methods.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8783" y="509016"/>
            <a:ext cx="10180320" cy="5629910"/>
          </a:xfrm>
          <a:custGeom>
            <a:avLst/>
            <a:gdLst/>
            <a:ahLst/>
            <a:cxnLst/>
            <a:rect l="l" t="t" r="r" b="b"/>
            <a:pathLst>
              <a:path w="10180320" h="5629910">
                <a:moveTo>
                  <a:pt x="10180320" y="0"/>
                </a:moveTo>
                <a:lnTo>
                  <a:pt x="0" y="0"/>
                </a:lnTo>
                <a:lnTo>
                  <a:pt x="0" y="5629656"/>
                </a:lnTo>
                <a:lnTo>
                  <a:pt x="10180320" y="5629656"/>
                </a:lnTo>
                <a:lnTo>
                  <a:pt x="101803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17813" y="531223"/>
            <a:ext cx="10012045" cy="55111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How Big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Data</a:t>
            </a:r>
            <a:r>
              <a:rPr sz="2400" b="1" spc="-13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Analytics is Used</a:t>
            </a:r>
            <a:r>
              <a:rPr sz="2400" b="1" spc="-40" dirty="0">
                <a:latin typeface="Times New Roman"/>
                <a:cs typeface="Times New Roman"/>
              </a:rPr>
              <a:t> Today:</a:t>
            </a:r>
            <a:endParaRPr sz="2400">
              <a:latin typeface="Times New Roman"/>
              <a:cs typeface="Times New Roman"/>
            </a:endParaRPr>
          </a:p>
          <a:p>
            <a:pPr marL="1269365" marR="418465" lvl="1" indent="-342900">
              <a:lnSpc>
                <a:spcPct val="100000"/>
              </a:lnSpc>
              <a:spcBef>
                <a:spcPts val="1914"/>
              </a:spcBef>
              <a:buFont typeface="Wingdings"/>
              <a:buChar char=""/>
              <a:tabLst>
                <a:tab pos="1269365" algn="l"/>
                <a:tab pos="1270000" algn="l"/>
              </a:tabLst>
            </a:pPr>
            <a:r>
              <a:rPr sz="2000" spc="-5" dirty="0">
                <a:latin typeface="Times New Roman"/>
                <a:cs typeface="Times New Roman"/>
              </a:rPr>
              <a:t>As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technology that helps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organization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break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down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data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silos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and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analyze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data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improves,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business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can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be transformed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all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sorts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of ways.</a:t>
            </a:r>
            <a:endParaRPr sz="2000">
              <a:latin typeface="Times New Roman"/>
              <a:cs typeface="Times New Roman"/>
            </a:endParaRPr>
          </a:p>
          <a:p>
            <a:pPr marL="1269365" marR="33655" lvl="1" indent="-342900">
              <a:lnSpc>
                <a:spcPct val="100000"/>
              </a:lnSpc>
              <a:buFont typeface="Wingdings"/>
              <a:buChar char=""/>
              <a:tabLst>
                <a:tab pos="1269365" algn="l"/>
                <a:tab pos="1270000" algn="l"/>
              </a:tabLst>
            </a:pPr>
            <a:r>
              <a:rPr sz="2000" spc="-25" dirty="0">
                <a:latin typeface="Times New Roman"/>
                <a:cs typeface="Times New Roman"/>
              </a:rPr>
              <a:t>Today's </a:t>
            </a:r>
            <a:r>
              <a:rPr sz="2000" spc="-5" dirty="0">
                <a:latin typeface="Times New Roman"/>
                <a:cs typeface="Times New Roman"/>
              </a:rPr>
              <a:t>advances in analyzing big data allow researchers to decode human DNA in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minutes,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predict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where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terrorists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plan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 attack,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determine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which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gene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 mostly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likely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 be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responsible for certain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diseases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and,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of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course, which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ads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you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are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most likely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respond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on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Facebook.</a:t>
            </a:r>
            <a:endParaRPr sz="2000">
              <a:latin typeface="Times New Roman"/>
              <a:cs typeface="Times New Roman"/>
            </a:endParaRPr>
          </a:p>
          <a:p>
            <a:pPr marL="1269365" lvl="1" indent="-343535">
              <a:lnSpc>
                <a:spcPts val="2400"/>
              </a:lnSpc>
              <a:buFont typeface="Wingdings"/>
              <a:buChar char=""/>
              <a:tabLst>
                <a:tab pos="1269365" algn="l"/>
                <a:tab pos="1270000" algn="l"/>
              </a:tabLst>
            </a:pPr>
            <a:r>
              <a:rPr sz="2000" spc="-5" dirty="0">
                <a:latin typeface="Times New Roman"/>
                <a:cs typeface="Times New Roman"/>
              </a:rPr>
              <a:t>Another example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comes from one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of the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biggest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mobile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carriers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world.</a:t>
            </a:r>
            <a:endParaRPr sz="2000">
              <a:latin typeface="Times New Roman"/>
              <a:cs typeface="Times New Roman"/>
            </a:endParaRPr>
          </a:p>
          <a:p>
            <a:pPr marL="1269365" marR="304800" lvl="1" indent="-342900">
              <a:lnSpc>
                <a:spcPct val="100000"/>
              </a:lnSpc>
              <a:buFont typeface="Wingdings"/>
              <a:buChar char=""/>
              <a:tabLst>
                <a:tab pos="1269365" algn="l"/>
                <a:tab pos="1270000" algn="l"/>
              </a:tabLst>
            </a:pPr>
            <a:r>
              <a:rPr sz="2000" spc="-5" dirty="0">
                <a:latin typeface="Times New Roman"/>
                <a:cs typeface="Times New Roman"/>
              </a:rPr>
              <a:t>France's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Orange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launched its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Data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for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Development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project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by releasing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subscriber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data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for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customers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Ivory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Coast.</a:t>
            </a:r>
            <a:endParaRPr sz="2000">
              <a:latin typeface="Times New Roman"/>
              <a:cs typeface="Times New Roman"/>
            </a:endParaRPr>
          </a:p>
          <a:p>
            <a:pPr marL="1269365" marR="273685" lvl="1" indent="-342900">
              <a:lnSpc>
                <a:spcPct val="100000"/>
              </a:lnSpc>
              <a:buFont typeface="Wingdings"/>
              <a:buChar char=""/>
              <a:tabLst>
                <a:tab pos="1269365" algn="l"/>
                <a:tab pos="1270000" algn="l"/>
              </a:tabLst>
            </a:pP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2.5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billion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records,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which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were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made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anonymous,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included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details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calls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and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text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messages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exchanged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between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5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million users.</a:t>
            </a:r>
            <a:endParaRPr sz="2000">
              <a:latin typeface="Times New Roman"/>
              <a:cs typeface="Times New Roman"/>
            </a:endParaRPr>
          </a:p>
          <a:p>
            <a:pPr marL="1269365" marR="5080" lvl="1" indent="-342900">
              <a:lnSpc>
                <a:spcPct val="100000"/>
              </a:lnSpc>
              <a:buFont typeface="Wingdings"/>
              <a:buChar char=""/>
              <a:tabLst>
                <a:tab pos="1269365" algn="l"/>
                <a:tab pos="1270000" algn="l"/>
              </a:tabLst>
            </a:pPr>
            <a:r>
              <a:rPr sz="2000" spc="-5" dirty="0">
                <a:latin typeface="Times New Roman"/>
                <a:cs typeface="Times New Roman"/>
              </a:rPr>
              <a:t>Researchers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accessed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 data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and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sent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Orange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proposals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for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how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data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could serve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as the foundation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for development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projects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 improve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public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health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and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safety.</a:t>
            </a:r>
            <a:endParaRPr sz="2000">
              <a:latin typeface="Times New Roman"/>
              <a:cs typeface="Times New Roman"/>
            </a:endParaRPr>
          </a:p>
          <a:p>
            <a:pPr marL="1269365" marR="26034" lvl="1" indent="-342900">
              <a:lnSpc>
                <a:spcPct val="100000"/>
              </a:lnSpc>
              <a:buFont typeface="Wingdings"/>
              <a:buChar char=""/>
              <a:tabLst>
                <a:tab pos="1269365" algn="l"/>
                <a:tab pos="1270000" algn="l"/>
              </a:tabLst>
            </a:pPr>
            <a:r>
              <a:rPr sz="2000" spc="-5" dirty="0">
                <a:latin typeface="Times New Roman"/>
                <a:cs typeface="Times New Roman"/>
              </a:rPr>
              <a:t>Proposed projects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included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one that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showed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how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improve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public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safety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by tracking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cell phone data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map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where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people went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after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emergencies;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another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showed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how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use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cellular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data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for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disease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containment.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(source)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15505" y="1154507"/>
            <a:ext cx="9104630" cy="49777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The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Benefits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of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Big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Data</a:t>
            </a:r>
            <a:r>
              <a:rPr sz="2400" b="1" spc="-13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Analytics: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Wingdings"/>
              <a:buChar char=""/>
            </a:pPr>
            <a:endParaRPr sz="2150">
              <a:latin typeface="Times New Roman"/>
              <a:cs typeface="Times New Roman"/>
            </a:endParaRPr>
          </a:p>
          <a:p>
            <a:pPr marL="1269365" marR="318135" lvl="1" indent="-342900">
              <a:lnSpc>
                <a:spcPct val="100000"/>
              </a:lnSpc>
              <a:buFont typeface="Wingdings"/>
              <a:buChar char=""/>
              <a:tabLst>
                <a:tab pos="1269365" algn="l"/>
                <a:tab pos="1270000" algn="l"/>
              </a:tabLst>
            </a:pPr>
            <a:r>
              <a:rPr sz="2000" spc="-5" dirty="0">
                <a:latin typeface="Times New Roman"/>
                <a:cs typeface="Times New Roman"/>
              </a:rPr>
              <a:t>Enterprises are increasingly looking to find actionable insights into their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data. Many big data projects originate from the need to answer specific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business questions. </a:t>
            </a:r>
            <a:r>
              <a:rPr sz="2000" spc="-25" dirty="0">
                <a:latin typeface="Times New Roman"/>
                <a:cs typeface="Times New Roman"/>
              </a:rPr>
              <a:t>With </a:t>
            </a:r>
            <a:r>
              <a:rPr sz="2000" spc="-5" dirty="0">
                <a:latin typeface="Times New Roman"/>
                <a:cs typeface="Times New Roman"/>
              </a:rPr>
              <a:t>the right big data analytics platforms in place, an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enterprise can boost sales, increase </a:t>
            </a:r>
            <a:r>
              <a:rPr sz="2000" spc="-20" dirty="0">
                <a:latin typeface="Times New Roman"/>
                <a:cs typeface="Times New Roman"/>
              </a:rPr>
              <a:t>efficiency, </a:t>
            </a:r>
            <a:r>
              <a:rPr sz="2000" spc="-5" dirty="0">
                <a:latin typeface="Times New Roman"/>
                <a:cs typeface="Times New Roman"/>
              </a:rPr>
              <a:t>and improve operations,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customer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service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and risk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management.</a:t>
            </a:r>
            <a:endParaRPr sz="2000">
              <a:latin typeface="Times New Roman"/>
              <a:cs typeface="Times New Roman"/>
            </a:endParaRPr>
          </a:p>
          <a:p>
            <a:pPr marL="1269365" marR="148590" lvl="1" indent="-342900">
              <a:lnSpc>
                <a:spcPts val="2400"/>
              </a:lnSpc>
              <a:spcBef>
                <a:spcPts val="75"/>
              </a:spcBef>
              <a:buFont typeface="Wingdings"/>
              <a:buChar char=""/>
              <a:tabLst>
                <a:tab pos="1269365" algn="l"/>
                <a:tab pos="1270000" algn="l"/>
              </a:tabLst>
            </a:pPr>
            <a:r>
              <a:rPr sz="2000" spc="-20" dirty="0">
                <a:latin typeface="Times New Roman"/>
                <a:cs typeface="Times New Roman"/>
              </a:rPr>
              <a:t>Webopedia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parent </a:t>
            </a:r>
            <a:r>
              <a:rPr sz="2000" spc="-20" dirty="0">
                <a:latin typeface="Times New Roman"/>
                <a:cs typeface="Times New Roman"/>
              </a:rPr>
              <a:t>company,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QuinStreet,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surveyed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540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enterprise decision-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makers involved in big data purchases to learn which business areas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companies plan to use Big Data analytics to improve operations. About half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of all respondents said they were applying big data analytics to improve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customer retention, help with product development and gain a competitive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advantage.</a:t>
            </a:r>
            <a:endParaRPr sz="2000">
              <a:latin typeface="Times New Roman"/>
              <a:cs typeface="Times New Roman"/>
            </a:endParaRPr>
          </a:p>
          <a:p>
            <a:pPr marL="1269365" lvl="1" indent="-342900">
              <a:lnSpc>
                <a:spcPts val="2315"/>
              </a:lnSpc>
              <a:buFont typeface="Wingdings"/>
              <a:buChar char=""/>
              <a:tabLst>
                <a:tab pos="1269365" algn="l"/>
                <a:tab pos="1270000" algn="l"/>
              </a:tabLst>
            </a:pPr>
            <a:r>
              <a:rPr sz="2000" spc="-20" dirty="0">
                <a:latin typeface="Times New Roman"/>
                <a:cs typeface="Times New Roman"/>
              </a:rPr>
              <a:t>Notably,</a:t>
            </a:r>
            <a:r>
              <a:rPr sz="2000" spc="-5" dirty="0">
                <a:latin typeface="Times New Roman"/>
                <a:cs typeface="Times New Roman"/>
              </a:rPr>
              <a:t> the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business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area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getting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most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attention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relates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increasing</a:t>
            </a:r>
            <a:endParaRPr sz="2000">
              <a:latin typeface="Times New Roman"/>
              <a:cs typeface="Times New Roman"/>
            </a:endParaRPr>
          </a:p>
          <a:p>
            <a:pPr marL="1269365" marR="5080">
              <a:lnSpc>
                <a:spcPct val="100000"/>
              </a:lnSpc>
            </a:pPr>
            <a:r>
              <a:rPr sz="2000" spc="-10" dirty="0">
                <a:latin typeface="Times New Roman"/>
                <a:cs typeface="Times New Roman"/>
              </a:rPr>
              <a:t>efficiency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and optimizing operations. </a:t>
            </a:r>
            <a:r>
              <a:rPr sz="2000" spc="-15" dirty="0">
                <a:latin typeface="Times New Roman"/>
                <a:cs typeface="Times New Roman"/>
              </a:rPr>
              <a:t>Specifically,</a:t>
            </a:r>
            <a:r>
              <a:rPr sz="2000" spc="-5" dirty="0">
                <a:latin typeface="Times New Roman"/>
                <a:cs typeface="Times New Roman"/>
              </a:rPr>
              <a:t> 62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percent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of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respondents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said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that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they use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big data analytics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improve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speed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and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reduce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complexity.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99903" y="624795"/>
            <a:ext cx="547878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68325" indent="-556260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568960" algn="l"/>
              </a:tabLst>
            </a:pPr>
            <a:r>
              <a:rPr sz="4000" spc="-5" dirty="0">
                <a:latin typeface="Times New Roman"/>
                <a:cs typeface="Times New Roman"/>
              </a:rPr>
              <a:t>Application</a:t>
            </a:r>
            <a:r>
              <a:rPr sz="4000" spc="-2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of</a:t>
            </a:r>
            <a:r>
              <a:rPr sz="4000" spc="-10" dirty="0">
                <a:latin typeface="Times New Roman"/>
                <a:cs typeface="Times New Roman"/>
              </a:rPr>
              <a:t> </a:t>
            </a:r>
            <a:r>
              <a:rPr sz="4000" spc="-5" dirty="0">
                <a:latin typeface="Times New Roman"/>
                <a:cs typeface="Times New Roman"/>
              </a:rPr>
              <a:t>Big</a:t>
            </a:r>
            <a:r>
              <a:rPr sz="4000" spc="-15" dirty="0">
                <a:latin typeface="Times New Roman"/>
                <a:cs typeface="Times New Roman"/>
              </a:rPr>
              <a:t> </a:t>
            </a:r>
            <a:r>
              <a:rPr sz="4000" spc="-5" dirty="0">
                <a:latin typeface="Times New Roman"/>
                <a:cs typeface="Times New Roman"/>
              </a:rPr>
              <a:t>Data</a:t>
            </a:r>
            <a:endParaRPr sz="40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59685" y="1554480"/>
            <a:ext cx="8691371" cy="4747259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03630" y="1240713"/>
            <a:ext cx="6544945" cy="50584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95"/>
              </a:spcBef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2000" spc="-5" dirty="0">
                <a:latin typeface="Times New Roman"/>
                <a:cs typeface="Times New Roman"/>
              </a:rPr>
              <a:t>Here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 list of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top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Big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Data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applications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today’s</a:t>
            </a:r>
            <a:r>
              <a:rPr sz="2000" spc="-5" dirty="0">
                <a:latin typeface="Times New Roman"/>
                <a:cs typeface="Times New Roman"/>
              </a:rPr>
              <a:t> world: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Wingdings"/>
              <a:buChar char=""/>
            </a:pPr>
            <a:endParaRPr sz="2200">
              <a:latin typeface="Times New Roman"/>
              <a:cs typeface="Times New Roman"/>
            </a:endParaRPr>
          </a:p>
          <a:p>
            <a:pPr marL="930275" lvl="1" indent="-343535">
              <a:lnSpc>
                <a:spcPct val="100000"/>
              </a:lnSpc>
              <a:spcBef>
                <a:spcPts val="1580"/>
              </a:spcBef>
              <a:buClr>
                <a:srgbClr val="363636"/>
              </a:buClr>
              <a:buSzPct val="41666"/>
              <a:buFont typeface="Symbol"/>
              <a:buChar char=""/>
              <a:tabLst>
                <a:tab pos="930275" algn="l"/>
                <a:tab pos="930910" algn="l"/>
              </a:tabLst>
            </a:pPr>
            <a:r>
              <a:rPr sz="2400" u="heavy" spc="-5" dirty="0">
                <a:solidFill>
                  <a:srgbClr val="FA49B6"/>
                </a:solidFill>
                <a:uFill>
                  <a:solidFill>
                    <a:srgbClr val="FA49B6"/>
                  </a:solidFill>
                </a:uFill>
                <a:latin typeface="Times New Roman"/>
                <a:cs typeface="Times New Roman"/>
                <a:hlinkClick r:id="rId2"/>
              </a:rPr>
              <a:t>Big</a:t>
            </a:r>
            <a:r>
              <a:rPr sz="2400" u="heavy" spc="-25" dirty="0">
                <a:solidFill>
                  <a:srgbClr val="FA49B6"/>
                </a:solidFill>
                <a:uFill>
                  <a:solidFill>
                    <a:srgbClr val="FA49B6"/>
                  </a:solidFill>
                </a:uFill>
                <a:latin typeface="Times New Roman"/>
                <a:cs typeface="Times New Roman"/>
                <a:hlinkClick r:id="rId2"/>
              </a:rPr>
              <a:t> </a:t>
            </a:r>
            <a:r>
              <a:rPr sz="2400" u="heavy" spc="-5" dirty="0">
                <a:solidFill>
                  <a:srgbClr val="FA49B6"/>
                </a:solidFill>
                <a:uFill>
                  <a:solidFill>
                    <a:srgbClr val="FA49B6"/>
                  </a:solidFill>
                </a:uFill>
                <a:latin typeface="Times New Roman"/>
                <a:cs typeface="Times New Roman"/>
                <a:hlinkClick r:id="rId2"/>
              </a:rPr>
              <a:t>Data</a:t>
            </a:r>
            <a:r>
              <a:rPr sz="2400" u="heavy" spc="-25" dirty="0">
                <a:solidFill>
                  <a:srgbClr val="FA49B6"/>
                </a:solidFill>
                <a:uFill>
                  <a:solidFill>
                    <a:srgbClr val="FA49B6"/>
                  </a:solidFill>
                </a:uFill>
                <a:latin typeface="Times New Roman"/>
                <a:cs typeface="Times New Roman"/>
                <a:hlinkClick r:id="rId2"/>
              </a:rPr>
              <a:t> </a:t>
            </a:r>
            <a:r>
              <a:rPr sz="2400" u="heavy" spc="-5" dirty="0">
                <a:solidFill>
                  <a:srgbClr val="FA49B6"/>
                </a:solidFill>
                <a:uFill>
                  <a:solidFill>
                    <a:srgbClr val="FA49B6"/>
                  </a:solidFill>
                </a:uFill>
                <a:latin typeface="Times New Roman"/>
                <a:cs typeface="Times New Roman"/>
                <a:hlinkClick r:id="rId2"/>
              </a:rPr>
              <a:t>in</a:t>
            </a:r>
            <a:r>
              <a:rPr sz="2400" u="heavy" spc="-10" dirty="0">
                <a:solidFill>
                  <a:srgbClr val="FA49B6"/>
                </a:solidFill>
                <a:uFill>
                  <a:solidFill>
                    <a:srgbClr val="FA49B6"/>
                  </a:solidFill>
                </a:uFill>
                <a:latin typeface="Times New Roman"/>
                <a:cs typeface="Times New Roman"/>
                <a:hlinkClick r:id="rId2"/>
              </a:rPr>
              <a:t> </a:t>
            </a:r>
            <a:r>
              <a:rPr sz="2400" u="heavy" spc="-5" dirty="0">
                <a:solidFill>
                  <a:srgbClr val="FA49B6"/>
                </a:solidFill>
                <a:uFill>
                  <a:solidFill>
                    <a:srgbClr val="FA49B6"/>
                  </a:solidFill>
                </a:uFill>
                <a:latin typeface="Times New Roman"/>
                <a:cs typeface="Times New Roman"/>
                <a:hlinkClick r:id="rId2"/>
              </a:rPr>
              <a:t>Healthcare</a:t>
            </a:r>
            <a:endParaRPr sz="2400">
              <a:latin typeface="Times New Roman"/>
              <a:cs typeface="Times New Roman"/>
            </a:endParaRPr>
          </a:p>
          <a:p>
            <a:pPr marL="930275" lvl="1" indent="-343535">
              <a:lnSpc>
                <a:spcPct val="100000"/>
              </a:lnSpc>
              <a:spcBef>
                <a:spcPts val="1440"/>
              </a:spcBef>
              <a:buClr>
                <a:srgbClr val="363636"/>
              </a:buClr>
              <a:buSzPct val="41666"/>
              <a:buFont typeface="Symbol"/>
              <a:buChar char=""/>
              <a:tabLst>
                <a:tab pos="930275" algn="l"/>
                <a:tab pos="930910" algn="l"/>
              </a:tabLst>
            </a:pPr>
            <a:r>
              <a:rPr sz="2400" u="heavy" spc="-5" dirty="0">
                <a:solidFill>
                  <a:srgbClr val="FA49B6"/>
                </a:solidFill>
                <a:uFill>
                  <a:solidFill>
                    <a:srgbClr val="FA49B6"/>
                  </a:solidFill>
                </a:uFill>
                <a:latin typeface="Times New Roman"/>
                <a:cs typeface="Times New Roman"/>
                <a:hlinkClick r:id="rId3"/>
              </a:rPr>
              <a:t>Big</a:t>
            </a:r>
            <a:r>
              <a:rPr sz="2400" u="heavy" spc="-25" dirty="0">
                <a:solidFill>
                  <a:srgbClr val="FA49B6"/>
                </a:solidFill>
                <a:uFill>
                  <a:solidFill>
                    <a:srgbClr val="FA49B6"/>
                  </a:solidFill>
                </a:uFill>
                <a:latin typeface="Times New Roman"/>
                <a:cs typeface="Times New Roman"/>
                <a:hlinkClick r:id="rId3"/>
              </a:rPr>
              <a:t> </a:t>
            </a:r>
            <a:r>
              <a:rPr sz="2400" u="heavy" spc="-5" dirty="0">
                <a:solidFill>
                  <a:srgbClr val="FA49B6"/>
                </a:solidFill>
                <a:uFill>
                  <a:solidFill>
                    <a:srgbClr val="FA49B6"/>
                  </a:solidFill>
                </a:uFill>
                <a:latin typeface="Times New Roman"/>
                <a:cs typeface="Times New Roman"/>
                <a:hlinkClick r:id="rId3"/>
              </a:rPr>
              <a:t>Data</a:t>
            </a:r>
            <a:r>
              <a:rPr sz="2400" u="heavy" spc="-20" dirty="0">
                <a:solidFill>
                  <a:srgbClr val="FA49B6"/>
                </a:solidFill>
                <a:uFill>
                  <a:solidFill>
                    <a:srgbClr val="FA49B6"/>
                  </a:solidFill>
                </a:uFill>
                <a:latin typeface="Times New Roman"/>
                <a:cs typeface="Times New Roman"/>
                <a:hlinkClick r:id="rId3"/>
              </a:rPr>
              <a:t> </a:t>
            </a:r>
            <a:r>
              <a:rPr sz="2400" u="heavy" spc="-5" dirty="0">
                <a:solidFill>
                  <a:srgbClr val="FA49B6"/>
                </a:solidFill>
                <a:uFill>
                  <a:solidFill>
                    <a:srgbClr val="FA49B6"/>
                  </a:solidFill>
                </a:uFill>
                <a:latin typeface="Times New Roman"/>
                <a:cs typeface="Times New Roman"/>
                <a:hlinkClick r:id="rId3"/>
              </a:rPr>
              <a:t>in</a:t>
            </a:r>
            <a:r>
              <a:rPr sz="2400" u="heavy" spc="-10" dirty="0">
                <a:solidFill>
                  <a:srgbClr val="FA49B6"/>
                </a:solidFill>
                <a:uFill>
                  <a:solidFill>
                    <a:srgbClr val="FA49B6"/>
                  </a:solidFill>
                </a:uFill>
                <a:latin typeface="Times New Roman"/>
                <a:cs typeface="Times New Roman"/>
                <a:hlinkClick r:id="rId3"/>
              </a:rPr>
              <a:t> </a:t>
            </a:r>
            <a:r>
              <a:rPr sz="2400" u="heavy" spc="-5" dirty="0">
                <a:solidFill>
                  <a:srgbClr val="FA49B6"/>
                </a:solidFill>
                <a:uFill>
                  <a:solidFill>
                    <a:srgbClr val="FA49B6"/>
                  </a:solidFill>
                </a:uFill>
                <a:latin typeface="Times New Roman"/>
                <a:cs typeface="Times New Roman"/>
                <a:hlinkClick r:id="rId3"/>
              </a:rPr>
              <a:t>Education</a:t>
            </a:r>
            <a:endParaRPr sz="2400">
              <a:latin typeface="Times New Roman"/>
              <a:cs typeface="Times New Roman"/>
            </a:endParaRPr>
          </a:p>
          <a:p>
            <a:pPr marL="930275" lvl="1" indent="-343535">
              <a:lnSpc>
                <a:spcPct val="100000"/>
              </a:lnSpc>
              <a:spcBef>
                <a:spcPts val="1440"/>
              </a:spcBef>
              <a:buClr>
                <a:srgbClr val="363636"/>
              </a:buClr>
              <a:buSzPct val="41666"/>
              <a:buFont typeface="Symbol"/>
              <a:buChar char=""/>
              <a:tabLst>
                <a:tab pos="930275" algn="l"/>
                <a:tab pos="930910" algn="l"/>
              </a:tabLst>
            </a:pPr>
            <a:r>
              <a:rPr sz="2400" u="heavy" spc="-5" dirty="0">
                <a:solidFill>
                  <a:srgbClr val="FA49B6"/>
                </a:solidFill>
                <a:uFill>
                  <a:solidFill>
                    <a:srgbClr val="FA49B6"/>
                  </a:solidFill>
                </a:uFill>
                <a:latin typeface="Times New Roman"/>
                <a:cs typeface="Times New Roman"/>
                <a:hlinkClick r:id="rId4"/>
              </a:rPr>
              <a:t>Big</a:t>
            </a:r>
            <a:r>
              <a:rPr sz="2400" u="heavy" spc="-25" dirty="0">
                <a:solidFill>
                  <a:srgbClr val="FA49B6"/>
                </a:solidFill>
                <a:uFill>
                  <a:solidFill>
                    <a:srgbClr val="FA49B6"/>
                  </a:solidFill>
                </a:uFill>
                <a:latin typeface="Times New Roman"/>
                <a:cs typeface="Times New Roman"/>
                <a:hlinkClick r:id="rId4"/>
              </a:rPr>
              <a:t> </a:t>
            </a:r>
            <a:r>
              <a:rPr sz="2400" u="heavy" spc="-5" dirty="0">
                <a:solidFill>
                  <a:srgbClr val="FA49B6"/>
                </a:solidFill>
                <a:uFill>
                  <a:solidFill>
                    <a:srgbClr val="FA49B6"/>
                  </a:solidFill>
                </a:uFill>
                <a:latin typeface="Times New Roman"/>
                <a:cs typeface="Times New Roman"/>
                <a:hlinkClick r:id="rId4"/>
              </a:rPr>
              <a:t>Data</a:t>
            </a:r>
            <a:r>
              <a:rPr sz="2400" u="heavy" spc="-20" dirty="0">
                <a:solidFill>
                  <a:srgbClr val="FA49B6"/>
                </a:solidFill>
                <a:uFill>
                  <a:solidFill>
                    <a:srgbClr val="FA49B6"/>
                  </a:solidFill>
                </a:uFill>
                <a:latin typeface="Times New Roman"/>
                <a:cs typeface="Times New Roman"/>
                <a:hlinkClick r:id="rId4"/>
              </a:rPr>
              <a:t> </a:t>
            </a:r>
            <a:r>
              <a:rPr sz="2400" u="heavy" spc="-5" dirty="0">
                <a:solidFill>
                  <a:srgbClr val="FA49B6"/>
                </a:solidFill>
                <a:uFill>
                  <a:solidFill>
                    <a:srgbClr val="FA49B6"/>
                  </a:solidFill>
                </a:uFill>
                <a:latin typeface="Times New Roman"/>
                <a:cs typeface="Times New Roman"/>
                <a:hlinkClick r:id="rId4"/>
              </a:rPr>
              <a:t>in</a:t>
            </a:r>
            <a:r>
              <a:rPr sz="2400" u="heavy" spc="-10" dirty="0">
                <a:solidFill>
                  <a:srgbClr val="FA49B6"/>
                </a:solidFill>
                <a:uFill>
                  <a:solidFill>
                    <a:srgbClr val="FA49B6"/>
                  </a:solidFill>
                </a:uFill>
                <a:latin typeface="Times New Roman"/>
                <a:cs typeface="Times New Roman"/>
                <a:hlinkClick r:id="rId4"/>
              </a:rPr>
              <a:t> </a:t>
            </a:r>
            <a:r>
              <a:rPr sz="2400" u="heavy" spc="-5" dirty="0">
                <a:solidFill>
                  <a:srgbClr val="FA49B6"/>
                </a:solidFill>
                <a:uFill>
                  <a:solidFill>
                    <a:srgbClr val="FA49B6"/>
                  </a:solidFill>
                </a:uFill>
                <a:latin typeface="Times New Roman"/>
                <a:cs typeface="Times New Roman"/>
                <a:hlinkClick r:id="rId4"/>
              </a:rPr>
              <a:t>E-commerce</a:t>
            </a:r>
            <a:endParaRPr sz="2400">
              <a:latin typeface="Times New Roman"/>
              <a:cs typeface="Times New Roman"/>
            </a:endParaRPr>
          </a:p>
          <a:p>
            <a:pPr marL="930275" lvl="1" indent="-343535">
              <a:lnSpc>
                <a:spcPct val="100000"/>
              </a:lnSpc>
              <a:spcBef>
                <a:spcPts val="1440"/>
              </a:spcBef>
              <a:buClr>
                <a:srgbClr val="363636"/>
              </a:buClr>
              <a:buSzPct val="41666"/>
              <a:buFont typeface="Symbol"/>
              <a:buChar char=""/>
              <a:tabLst>
                <a:tab pos="930275" algn="l"/>
                <a:tab pos="930910" algn="l"/>
              </a:tabLst>
            </a:pPr>
            <a:r>
              <a:rPr sz="2400" u="heavy" spc="-5" dirty="0">
                <a:solidFill>
                  <a:srgbClr val="FA49B6"/>
                </a:solidFill>
                <a:uFill>
                  <a:solidFill>
                    <a:srgbClr val="FA49B6"/>
                  </a:solidFill>
                </a:uFill>
                <a:latin typeface="Times New Roman"/>
                <a:cs typeface="Times New Roman"/>
                <a:hlinkClick r:id="rId5"/>
              </a:rPr>
              <a:t>Big</a:t>
            </a:r>
            <a:r>
              <a:rPr sz="2400" u="heavy" spc="-15" dirty="0">
                <a:solidFill>
                  <a:srgbClr val="FA49B6"/>
                </a:solidFill>
                <a:uFill>
                  <a:solidFill>
                    <a:srgbClr val="FA49B6"/>
                  </a:solidFill>
                </a:uFill>
                <a:latin typeface="Times New Roman"/>
                <a:cs typeface="Times New Roman"/>
                <a:hlinkClick r:id="rId5"/>
              </a:rPr>
              <a:t> </a:t>
            </a:r>
            <a:r>
              <a:rPr sz="2400" u="heavy" spc="-5" dirty="0">
                <a:solidFill>
                  <a:srgbClr val="FA49B6"/>
                </a:solidFill>
                <a:uFill>
                  <a:solidFill>
                    <a:srgbClr val="FA49B6"/>
                  </a:solidFill>
                </a:uFill>
                <a:latin typeface="Times New Roman"/>
                <a:cs typeface="Times New Roman"/>
                <a:hlinkClick r:id="rId5"/>
              </a:rPr>
              <a:t>Data</a:t>
            </a:r>
            <a:r>
              <a:rPr sz="2400" u="heavy" spc="-15" dirty="0">
                <a:solidFill>
                  <a:srgbClr val="FA49B6"/>
                </a:solidFill>
                <a:uFill>
                  <a:solidFill>
                    <a:srgbClr val="FA49B6"/>
                  </a:solidFill>
                </a:uFill>
                <a:latin typeface="Times New Roman"/>
                <a:cs typeface="Times New Roman"/>
                <a:hlinkClick r:id="rId5"/>
              </a:rPr>
              <a:t> </a:t>
            </a:r>
            <a:r>
              <a:rPr sz="2400" u="heavy" spc="-5" dirty="0">
                <a:solidFill>
                  <a:srgbClr val="FA49B6"/>
                </a:solidFill>
                <a:uFill>
                  <a:solidFill>
                    <a:srgbClr val="FA49B6"/>
                  </a:solidFill>
                </a:uFill>
                <a:latin typeface="Times New Roman"/>
                <a:cs typeface="Times New Roman"/>
                <a:hlinkClick r:id="rId5"/>
              </a:rPr>
              <a:t>in Media</a:t>
            </a:r>
            <a:r>
              <a:rPr sz="2400" u="heavy" spc="-15" dirty="0">
                <a:solidFill>
                  <a:srgbClr val="FA49B6"/>
                </a:solidFill>
                <a:uFill>
                  <a:solidFill>
                    <a:srgbClr val="FA49B6"/>
                  </a:solidFill>
                </a:uFill>
                <a:latin typeface="Times New Roman"/>
                <a:cs typeface="Times New Roman"/>
                <a:hlinkClick r:id="rId5"/>
              </a:rPr>
              <a:t> </a:t>
            </a:r>
            <a:r>
              <a:rPr sz="2400" u="heavy" dirty="0">
                <a:solidFill>
                  <a:srgbClr val="FA49B6"/>
                </a:solidFill>
                <a:uFill>
                  <a:solidFill>
                    <a:srgbClr val="FA49B6"/>
                  </a:solidFill>
                </a:uFill>
                <a:latin typeface="Times New Roman"/>
                <a:cs typeface="Times New Roman"/>
                <a:hlinkClick r:id="rId5"/>
              </a:rPr>
              <a:t>and</a:t>
            </a:r>
            <a:r>
              <a:rPr sz="2400" u="heavy" spc="-15" dirty="0">
                <a:solidFill>
                  <a:srgbClr val="FA49B6"/>
                </a:solidFill>
                <a:uFill>
                  <a:solidFill>
                    <a:srgbClr val="FA49B6"/>
                  </a:solidFill>
                </a:uFill>
                <a:latin typeface="Times New Roman"/>
                <a:cs typeface="Times New Roman"/>
                <a:hlinkClick r:id="rId5"/>
              </a:rPr>
              <a:t> </a:t>
            </a:r>
            <a:r>
              <a:rPr sz="2400" u="heavy" spc="-5" dirty="0">
                <a:solidFill>
                  <a:srgbClr val="FA49B6"/>
                </a:solidFill>
                <a:uFill>
                  <a:solidFill>
                    <a:srgbClr val="FA49B6"/>
                  </a:solidFill>
                </a:uFill>
                <a:latin typeface="Times New Roman"/>
                <a:cs typeface="Times New Roman"/>
                <a:hlinkClick r:id="rId5"/>
              </a:rPr>
              <a:t>Entertainment</a:t>
            </a:r>
            <a:endParaRPr sz="2400">
              <a:latin typeface="Times New Roman"/>
              <a:cs typeface="Times New Roman"/>
            </a:endParaRPr>
          </a:p>
          <a:p>
            <a:pPr marL="930275" lvl="1" indent="-343535">
              <a:lnSpc>
                <a:spcPct val="100000"/>
              </a:lnSpc>
              <a:spcBef>
                <a:spcPts val="1440"/>
              </a:spcBef>
              <a:buClr>
                <a:srgbClr val="363636"/>
              </a:buClr>
              <a:buSzPct val="41666"/>
              <a:buFont typeface="Symbol"/>
              <a:buChar char=""/>
              <a:tabLst>
                <a:tab pos="930275" algn="l"/>
                <a:tab pos="930910" algn="l"/>
              </a:tabLst>
            </a:pPr>
            <a:r>
              <a:rPr sz="2400" u="heavy" spc="-5" dirty="0">
                <a:solidFill>
                  <a:srgbClr val="FA49B6"/>
                </a:solidFill>
                <a:uFill>
                  <a:solidFill>
                    <a:srgbClr val="FA49B6"/>
                  </a:solidFill>
                </a:uFill>
                <a:latin typeface="Times New Roman"/>
                <a:cs typeface="Times New Roman"/>
                <a:hlinkClick r:id="rId6"/>
              </a:rPr>
              <a:t>Big</a:t>
            </a:r>
            <a:r>
              <a:rPr sz="2400" u="heavy" spc="-25" dirty="0">
                <a:solidFill>
                  <a:srgbClr val="FA49B6"/>
                </a:solidFill>
                <a:uFill>
                  <a:solidFill>
                    <a:srgbClr val="FA49B6"/>
                  </a:solidFill>
                </a:uFill>
                <a:latin typeface="Times New Roman"/>
                <a:cs typeface="Times New Roman"/>
                <a:hlinkClick r:id="rId6"/>
              </a:rPr>
              <a:t> </a:t>
            </a:r>
            <a:r>
              <a:rPr sz="2400" u="heavy" spc="-5" dirty="0">
                <a:solidFill>
                  <a:srgbClr val="FA49B6"/>
                </a:solidFill>
                <a:uFill>
                  <a:solidFill>
                    <a:srgbClr val="FA49B6"/>
                  </a:solidFill>
                </a:uFill>
                <a:latin typeface="Times New Roman"/>
                <a:cs typeface="Times New Roman"/>
                <a:hlinkClick r:id="rId6"/>
              </a:rPr>
              <a:t>Data</a:t>
            </a:r>
            <a:r>
              <a:rPr sz="2400" u="heavy" spc="-20" dirty="0">
                <a:solidFill>
                  <a:srgbClr val="FA49B6"/>
                </a:solidFill>
                <a:uFill>
                  <a:solidFill>
                    <a:srgbClr val="FA49B6"/>
                  </a:solidFill>
                </a:uFill>
                <a:latin typeface="Times New Roman"/>
                <a:cs typeface="Times New Roman"/>
                <a:hlinkClick r:id="rId6"/>
              </a:rPr>
              <a:t> </a:t>
            </a:r>
            <a:r>
              <a:rPr sz="2400" u="heavy" spc="-5" dirty="0">
                <a:solidFill>
                  <a:srgbClr val="FA49B6"/>
                </a:solidFill>
                <a:uFill>
                  <a:solidFill>
                    <a:srgbClr val="FA49B6"/>
                  </a:solidFill>
                </a:uFill>
                <a:latin typeface="Times New Roman"/>
                <a:cs typeface="Times New Roman"/>
                <a:hlinkClick r:id="rId6"/>
              </a:rPr>
              <a:t>in</a:t>
            </a:r>
            <a:r>
              <a:rPr sz="2400" u="heavy" spc="-10" dirty="0">
                <a:solidFill>
                  <a:srgbClr val="FA49B6"/>
                </a:solidFill>
                <a:uFill>
                  <a:solidFill>
                    <a:srgbClr val="FA49B6"/>
                  </a:solidFill>
                </a:uFill>
                <a:latin typeface="Times New Roman"/>
                <a:cs typeface="Times New Roman"/>
                <a:hlinkClick r:id="rId6"/>
              </a:rPr>
              <a:t> </a:t>
            </a:r>
            <a:r>
              <a:rPr sz="2400" u="heavy" spc="-5" dirty="0">
                <a:solidFill>
                  <a:srgbClr val="FA49B6"/>
                </a:solidFill>
                <a:uFill>
                  <a:solidFill>
                    <a:srgbClr val="FA49B6"/>
                  </a:solidFill>
                </a:uFill>
                <a:latin typeface="Times New Roman"/>
                <a:cs typeface="Times New Roman"/>
                <a:hlinkClick r:id="rId6"/>
              </a:rPr>
              <a:t>Finance</a:t>
            </a:r>
            <a:endParaRPr sz="2400">
              <a:latin typeface="Times New Roman"/>
              <a:cs typeface="Times New Roman"/>
            </a:endParaRPr>
          </a:p>
          <a:p>
            <a:pPr marL="930275" lvl="1" indent="-343535">
              <a:lnSpc>
                <a:spcPct val="100000"/>
              </a:lnSpc>
              <a:spcBef>
                <a:spcPts val="1440"/>
              </a:spcBef>
              <a:buClr>
                <a:srgbClr val="363636"/>
              </a:buClr>
              <a:buSzPct val="41666"/>
              <a:buFont typeface="Symbol"/>
              <a:buChar char=""/>
              <a:tabLst>
                <a:tab pos="930275" algn="l"/>
                <a:tab pos="930910" algn="l"/>
              </a:tabLst>
            </a:pPr>
            <a:r>
              <a:rPr sz="2400" u="heavy" spc="-5" dirty="0">
                <a:solidFill>
                  <a:srgbClr val="FA49B6"/>
                </a:solidFill>
                <a:uFill>
                  <a:solidFill>
                    <a:srgbClr val="FA49B6"/>
                  </a:solidFill>
                </a:uFill>
                <a:latin typeface="Times New Roman"/>
                <a:cs typeface="Times New Roman"/>
                <a:hlinkClick r:id="rId7"/>
              </a:rPr>
              <a:t>Big</a:t>
            </a:r>
            <a:r>
              <a:rPr sz="2400" u="heavy" spc="-15" dirty="0">
                <a:solidFill>
                  <a:srgbClr val="FA49B6"/>
                </a:solidFill>
                <a:uFill>
                  <a:solidFill>
                    <a:srgbClr val="FA49B6"/>
                  </a:solidFill>
                </a:uFill>
                <a:latin typeface="Times New Roman"/>
                <a:cs typeface="Times New Roman"/>
                <a:hlinkClick r:id="rId7"/>
              </a:rPr>
              <a:t> </a:t>
            </a:r>
            <a:r>
              <a:rPr sz="2400" u="heavy" spc="-5" dirty="0">
                <a:solidFill>
                  <a:srgbClr val="FA49B6"/>
                </a:solidFill>
                <a:uFill>
                  <a:solidFill>
                    <a:srgbClr val="FA49B6"/>
                  </a:solidFill>
                </a:uFill>
                <a:latin typeface="Times New Roman"/>
                <a:cs typeface="Times New Roman"/>
                <a:hlinkClick r:id="rId7"/>
              </a:rPr>
              <a:t>Data</a:t>
            </a:r>
            <a:r>
              <a:rPr sz="2400" u="heavy" spc="-15" dirty="0">
                <a:solidFill>
                  <a:srgbClr val="FA49B6"/>
                </a:solidFill>
                <a:uFill>
                  <a:solidFill>
                    <a:srgbClr val="FA49B6"/>
                  </a:solidFill>
                </a:uFill>
                <a:latin typeface="Times New Roman"/>
                <a:cs typeface="Times New Roman"/>
                <a:hlinkClick r:id="rId7"/>
              </a:rPr>
              <a:t> </a:t>
            </a:r>
            <a:r>
              <a:rPr sz="2400" u="heavy" spc="-5" dirty="0">
                <a:solidFill>
                  <a:srgbClr val="FA49B6"/>
                </a:solidFill>
                <a:uFill>
                  <a:solidFill>
                    <a:srgbClr val="FA49B6"/>
                  </a:solidFill>
                </a:uFill>
                <a:latin typeface="Times New Roman"/>
                <a:cs typeface="Times New Roman"/>
                <a:hlinkClick r:id="rId7"/>
              </a:rPr>
              <a:t>in</a:t>
            </a:r>
            <a:r>
              <a:rPr sz="2400" u="heavy" spc="-55" dirty="0">
                <a:solidFill>
                  <a:srgbClr val="FA49B6"/>
                </a:solidFill>
                <a:uFill>
                  <a:solidFill>
                    <a:srgbClr val="FA49B6"/>
                  </a:solidFill>
                </a:uFill>
                <a:latin typeface="Times New Roman"/>
                <a:cs typeface="Times New Roman"/>
                <a:hlinkClick r:id="rId7"/>
              </a:rPr>
              <a:t> </a:t>
            </a:r>
            <a:r>
              <a:rPr sz="2400" u="heavy" spc="-20" dirty="0">
                <a:solidFill>
                  <a:srgbClr val="FA49B6"/>
                </a:solidFill>
                <a:uFill>
                  <a:solidFill>
                    <a:srgbClr val="FA49B6"/>
                  </a:solidFill>
                </a:uFill>
                <a:latin typeface="Times New Roman"/>
                <a:cs typeface="Times New Roman"/>
                <a:hlinkClick r:id="rId7"/>
              </a:rPr>
              <a:t>Travel </a:t>
            </a:r>
            <a:r>
              <a:rPr sz="2400" u="heavy" spc="-5" dirty="0">
                <a:solidFill>
                  <a:srgbClr val="FA49B6"/>
                </a:solidFill>
                <a:uFill>
                  <a:solidFill>
                    <a:srgbClr val="FA49B6"/>
                  </a:solidFill>
                </a:uFill>
                <a:latin typeface="Times New Roman"/>
                <a:cs typeface="Times New Roman"/>
                <a:hlinkClick r:id="rId7"/>
              </a:rPr>
              <a:t>Industry</a:t>
            </a:r>
            <a:endParaRPr sz="2400">
              <a:latin typeface="Times New Roman"/>
              <a:cs typeface="Times New Roman"/>
            </a:endParaRPr>
          </a:p>
          <a:p>
            <a:pPr marL="930275" lvl="1" indent="-343535">
              <a:lnSpc>
                <a:spcPct val="100000"/>
              </a:lnSpc>
              <a:spcBef>
                <a:spcPts val="1440"/>
              </a:spcBef>
              <a:buClr>
                <a:srgbClr val="363636"/>
              </a:buClr>
              <a:buSzPct val="41666"/>
              <a:buFont typeface="Symbol"/>
              <a:buChar char=""/>
              <a:tabLst>
                <a:tab pos="930275" algn="l"/>
                <a:tab pos="930910" algn="l"/>
              </a:tabLst>
            </a:pPr>
            <a:r>
              <a:rPr sz="2400" u="heavy" spc="-5" dirty="0">
                <a:solidFill>
                  <a:srgbClr val="FA49B6"/>
                </a:solidFill>
                <a:uFill>
                  <a:solidFill>
                    <a:srgbClr val="FA49B6"/>
                  </a:solidFill>
                </a:uFill>
                <a:latin typeface="Times New Roman"/>
                <a:cs typeface="Times New Roman"/>
                <a:hlinkClick r:id="rId8"/>
              </a:rPr>
              <a:t>Big</a:t>
            </a:r>
            <a:r>
              <a:rPr sz="2400" u="heavy" spc="-30" dirty="0">
                <a:solidFill>
                  <a:srgbClr val="FA49B6"/>
                </a:solidFill>
                <a:uFill>
                  <a:solidFill>
                    <a:srgbClr val="FA49B6"/>
                  </a:solidFill>
                </a:uFill>
                <a:latin typeface="Times New Roman"/>
                <a:cs typeface="Times New Roman"/>
                <a:hlinkClick r:id="rId8"/>
              </a:rPr>
              <a:t> </a:t>
            </a:r>
            <a:r>
              <a:rPr sz="2400" u="heavy" spc="-5" dirty="0">
                <a:solidFill>
                  <a:srgbClr val="FA49B6"/>
                </a:solidFill>
                <a:uFill>
                  <a:solidFill>
                    <a:srgbClr val="FA49B6"/>
                  </a:solidFill>
                </a:uFill>
                <a:latin typeface="Times New Roman"/>
                <a:cs typeface="Times New Roman"/>
                <a:hlinkClick r:id="rId8"/>
              </a:rPr>
              <a:t>Data</a:t>
            </a:r>
            <a:r>
              <a:rPr sz="2400" u="heavy" spc="-25" dirty="0">
                <a:solidFill>
                  <a:srgbClr val="FA49B6"/>
                </a:solidFill>
                <a:uFill>
                  <a:solidFill>
                    <a:srgbClr val="FA49B6"/>
                  </a:solidFill>
                </a:uFill>
                <a:latin typeface="Times New Roman"/>
                <a:cs typeface="Times New Roman"/>
                <a:hlinkClick r:id="rId8"/>
              </a:rPr>
              <a:t> </a:t>
            </a:r>
            <a:r>
              <a:rPr sz="2400" u="heavy" spc="-5" dirty="0">
                <a:solidFill>
                  <a:srgbClr val="FA49B6"/>
                </a:solidFill>
                <a:uFill>
                  <a:solidFill>
                    <a:srgbClr val="FA49B6"/>
                  </a:solidFill>
                </a:uFill>
                <a:latin typeface="Times New Roman"/>
                <a:cs typeface="Times New Roman"/>
                <a:hlinkClick r:id="rId8"/>
              </a:rPr>
              <a:t>in</a:t>
            </a:r>
            <a:r>
              <a:rPr sz="2400" u="heavy" spc="-70" dirty="0">
                <a:solidFill>
                  <a:srgbClr val="FA49B6"/>
                </a:solidFill>
                <a:uFill>
                  <a:solidFill>
                    <a:srgbClr val="FA49B6"/>
                  </a:solidFill>
                </a:uFill>
                <a:latin typeface="Times New Roman"/>
                <a:cs typeface="Times New Roman"/>
                <a:hlinkClick r:id="rId8"/>
              </a:rPr>
              <a:t> </a:t>
            </a:r>
            <a:r>
              <a:rPr sz="2400" u="heavy" spc="-25" dirty="0">
                <a:solidFill>
                  <a:srgbClr val="FA49B6"/>
                </a:solidFill>
                <a:uFill>
                  <a:solidFill>
                    <a:srgbClr val="FA49B6"/>
                  </a:solidFill>
                </a:uFill>
                <a:latin typeface="Times New Roman"/>
                <a:cs typeface="Times New Roman"/>
                <a:hlinkClick r:id="rId8"/>
              </a:rPr>
              <a:t>Telecom</a:t>
            </a:r>
            <a:endParaRPr sz="2400">
              <a:latin typeface="Times New Roman"/>
              <a:cs typeface="Times New Roman"/>
            </a:endParaRPr>
          </a:p>
          <a:p>
            <a:pPr marL="930275" lvl="1" indent="-343535">
              <a:lnSpc>
                <a:spcPct val="100000"/>
              </a:lnSpc>
              <a:spcBef>
                <a:spcPts val="1440"/>
              </a:spcBef>
              <a:buClr>
                <a:srgbClr val="363636"/>
              </a:buClr>
              <a:buSzPct val="41666"/>
              <a:buFont typeface="Symbol"/>
              <a:buChar char=""/>
              <a:tabLst>
                <a:tab pos="930275" algn="l"/>
                <a:tab pos="930910" algn="l"/>
              </a:tabLst>
            </a:pPr>
            <a:r>
              <a:rPr sz="2400" u="heavy" dirty="0">
                <a:solidFill>
                  <a:srgbClr val="FA49B6"/>
                </a:solidFill>
                <a:uFill>
                  <a:solidFill>
                    <a:srgbClr val="FA49B6"/>
                  </a:solidFill>
                </a:uFill>
                <a:latin typeface="Times New Roman"/>
                <a:cs typeface="Times New Roman"/>
                <a:hlinkClick r:id="rId9"/>
              </a:rPr>
              <a:t>B</a:t>
            </a:r>
            <a:r>
              <a:rPr sz="2400" u="heavy" spc="-5" dirty="0">
                <a:solidFill>
                  <a:srgbClr val="FA49B6"/>
                </a:solidFill>
                <a:uFill>
                  <a:solidFill>
                    <a:srgbClr val="FA49B6"/>
                  </a:solidFill>
                </a:uFill>
                <a:latin typeface="Times New Roman"/>
                <a:cs typeface="Times New Roman"/>
                <a:hlinkClick r:id="rId9"/>
              </a:rPr>
              <a:t>i</a:t>
            </a:r>
            <a:r>
              <a:rPr sz="2400" u="heavy" dirty="0">
                <a:solidFill>
                  <a:srgbClr val="FA49B6"/>
                </a:solidFill>
                <a:uFill>
                  <a:solidFill>
                    <a:srgbClr val="FA49B6"/>
                  </a:solidFill>
                </a:uFill>
                <a:latin typeface="Times New Roman"/>
                <a:cs typeface="Times New Roman"/>
                <a:hlinkClick r:id="rId9"/>
              </a:rPr>
              <a:t>g</a:t>
            </a:r>
            <a:r>
              <a:rPr sz="2400" u="heavy" spc="-10" dirty="0">
                <a:solidFill>
                  <a:srgbClr val="FA49B6"/>
                </a:solidFill>
                <a:uFill>
                  <a:solidFill>
                    <a:srgbClr val="FA49B6"/>
                  </a:solidFill>
                </a:uFill>
                <a:latin typeface="Times New Roman"/>
                <a:cs typeface="Times New Roman"/>
                <a:hlinkClick r:id="rId9"/>
              </a:rPr>
              <a:t> </a:t>
            </a:r>
            <a:r>
              <a:rPr sz="2400" u="heavy" spc="-5" dirty="0">
                <a:solidFill>
                  <a:srgbClr val="FA49B6"/>
                </a:solidFill>
                <a:uFill>
                  <a:solidFill>
                    <a:srgbClr val="FA49B6"/>
                  </a:solidFill>
                </a:uFill>
                <a:latin typeface="Times New Roman"/>
                <a:cs typeface="Times New Roman"/>
                <a:hlinkClick r:id="rId9"/>
              </a:rPr>
              <a:t>D</a:t>
            </a:r>
            <a:r>
              <a:rPr sz="2400" u="heavy" dirty="0">
                <a:solidFill>
                  <a:srgbClr val="FA49B6"/>
                </a:solidFill>
                <a:uFill>
                  <a:solidFill>
                    <a:srgbClr val="FA49B6"/>
                  </a:solidFill>
                </a:uFill>
                <a:latin typeface="Times New Roman"/>
                <a:cs typeface="Times New Roman"/>
                <a:hlinkClick r:id="rId9"/>
              </a:rPr>
              <a:t>a</a:t>
            </a:r>
            <a:r>
              <a:rPr sz="2400" u="heavy" spc="-5" dirty="0">
                <a:solidFill>
                  <a:srgbClr val="FA49B6"/>
                </a:solidFill>
                <a:uFill>
                  <a:solidFill>
                    <a:srgbClr val="FA49B6"/>
                  </a:solidFill>
                </a:uFill>
                <a:latin typeface="Times New Roman"/>
                <a:cs typeface="Times New Roman"/>
                <a:hlinkClick r:id="rId9"/>
              </a:rPr>
              <a:t>t</a:t>
            </a:r>
            <a:r>
              <a:rPr sz="2400" u="heavy" dirty="0">
                <a:solidFill>
                  <a:srgbClr val="FA49B6"/>
                </a:solidFill>
                <a:uFill>
                  <a:solidFill>
                    <a:srgbClr val="FA49B6"/>
                  </a:solidFill>
                </a:uFill>
                <a:latin typeface="Times New Roman"/>
                <a:cs typeface="Times New Roman"/>
                <a:hlinkClick r:id="rId9"/>
              </a:rPr>
              <a:t>a</a:t>
            </a:r>
            <a:r>
              <a:rPr sz="2400" u="heavy" spc="-10" dirty="0">
                <a:solidFill>
                  <a:srgbClr val="FA49B6"/>
                </a:solidFill>
                <a:uFill>
                  <a:solidFill>
                    <a:srgbClr val="FA49B6"/>
                  </a:solidFill>
                </a:uFill>
                <a:latin typeface="Times New Roman"/>
                <a:cs typeface="Times New Roman"/>
                <a:hlinkClick r:id="rId9"/>
              </a:rPr>
              <a:t> </a:t>
            </a:r>
            <a:r>
              <a:rPr sz="2400" u="heavy" spc="-5" dirty="0">
                <a:solidFill>
                  <a:srgbClr val="FA49B6"/>
                </a:solidFill>
                <a:uFill>
                  <a:solidFill>
                    <a:srgbClr val="FA49B6"/>
                  </a:solidFill>
                </a:uFill>
                <a:latin typeface="Times New Roman"/>
                <a:cs typeface="Times New Roman"/>
                <a:hlinkClick r:id="rId9"/>
              </a:rPr>
              <a:t>i</a:t>
            </a:r>
            <a:r>
              <a:rPr sz="2400" u="heavy" dirty="0">
                <a:solidFill>
                  <a:srgbClr val="FA49B6"/>
                </a:solidFill>
                <a:uFill>
                  <a:solidFill>
                    <a:srgbClr val="FA49B6"/>
                  </a:solidFill>
                </a:uFill>
                <a:latin typeface="Times New Roman"/>
                <a:cs typeface="Times New Roman"/>
                <a:hlinkClick r:id="rId9"/>
              </a:rPr>
              <a:t>n</a:t>
            </a:r>
            <a:r>
              <a:rPr sz="2400" u="heavy" spc="-135" dirty="0">
                <a:solidFill>
                  <a:srgbClr val="FA49B6"/>
                </a:solidFill>
                <a:uFill>
                  <a:solidFill>
                    <a:srgbClr val="FA49B6"/>
                  </a:solidFill>
                </a:uFill>
                <a:latin typeface="Times New Roman"/>
                <a:cs typeface="Times New Roman"/>
                <a:hlinkClick r:id="rId9"/>
              </a:rPr>
              <a:t> </a:t>
            </a:r>
            <a:r>
              <a:rPr sz="2400" u="heavy" spc="-5" dirty="0">
                <a:solidFill>
                  <a:srgbClr val="FA49B6"/>
                </a:solidFill>
                <a:uFill>
                  <a:solidFill>
                    <a:srgbClr val="FA49B6"/>
                  </a:solidFill>
                </a:uFill>
                <a:latin typeface="Times New Roman"/>
                <a:cs typeface="Times New Roman"/>
                <a:hlinkClick r:id="rId9"/>
              </a:rPr>
              <a:t>Aut</a:t>
            </a:r>
            <a:r>
              <a:rPr sz="2400" u="heavy" dirty="0">
                <a:solidFill>
                  <a:srgbClr val="FA49B6"/>
                </a:solidFill>
                <a:uFill>
                  <a:solidFill>
                    <a:srgbClr val="FA49B6"/>
                  </a:solidFill>
                </a:uFill>
                <a:latin typeface="Times New Roman"/>
                <a:cs typeface="Times New Roman"/>
                <a:hlinkClick r:id="rId9"/>
              </a:rPr>
              <a:t>o</a:t>
            </a:r>
            <a:r>
              <a:rPr sz="2400" u="heavy" spc="-5" dirty="0">
                <a:solidFill>
                  <a:srgbClr val="FA49B6"/>
                </a:solidFill>
                <a:uFill>
                  <a:solidFill>
                    <a:srgbClr val="FA49B6"/>
                  </a:solidFill>
                </a:uFill>
                <a:latin typeface="Times New Roman"/>
                <a:cs typeface="Times New Roman"/>
                <a:hlinkClick r:id="rId9"/>
              </a:rPr>
              <a:t>m</a:t>
            </a:r>
            <a:r>
              <a:rPr sz="2400" u="heavy" dirty="0">
                <a:solidFill>
                  <a:srgbClr val="FA49B6"/>
                </a:solidFill>
                <a:uFill>
                  <a:solidFill>
                    <a:srgbClr val="FA49B6"/>
                  </a:solidFill>
                </a:uFill>
                <a:latin typeface="Times New Roman"/>
                <a:cs typeface="Times New Roman"/>
                <a:hlinkClick r:id="rId9"/>
              </a:rPr>
              <a:t>ob</a:t>
            </a:r>
            <a:r>
              <a:rPr sz="2400" u="heavy" spc="-5" dirty="0">
                <a:solidFill>
                  <a:srgbClr val="FA49B6"/>
                </a:solidFill>
                <a:uFill>
                  <a:solidFill>
                    <a:srgbClr val="FA49B6"/>
                  </a:solidFill>
                </a:uFill>
                <a:latin typeface="Times New Roman"/>
                <a:cs typeface="Times New Roman"/>
                <a:hlinkClick r:id="rId9"/>
              </a:rPr>
              <a:t>il</a:t>
            </a:r>
            <a:r>
              <a:rPr sz="2400" u="heavy" dirty="0">
                <a:solidFill>
                  <a:srgbClr val="FA49B6"/>
                </a:solidFill>
                <a:uFill>
                  <a:solidFill>
                    <a:srgbClr val="FA49B6"/>
                  </a:solidFill>
                </a:uFill>
                <a:latin typeface="Times New Roman"/>
                <a:cs typeface="Times New Roman"/>
                <a:hlinkClick r:id="rId9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67633" y="381000"/>
            <a:ext cx="5420867" cy="57530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863995" y="447929"/>
            <a:ext cx="9509760" cy="48958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11400" indent="-457834">
              <a:lnSpc>
                <a:spcPct val="100000"/>
              </a:lnSpc>
              <a:spcBef>
                <a:spcPts val="95"/>
              </a:spcBef>
              <a:buFont typeface="Wingdings"/>
              <a:buChar char=""/>
              <a:tabLst>
                <a:tab pos="2312035" algn="l"/>
              </a:tabLst>
            </a:pPr>
            <a:r>
              <a:rPr sz="3200" spc="-5" dirty="0">
                <a:latin typeface="Times New Roman"/>
                <a:cs typeface="Times New Roman"/>
              </a:rPr>
              <a:t>Introduction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to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Big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Data</a:t>
            </a:r>
            <a:endParaRPr sz="3200">
              <a:latin typeface="Times New Roman"/>
              <a:cs typeface="Times New Roman"/>
            </a:endParaRPr>
          </a:p>
          <a:p>
            <a:pPr marL="255270" indent="-243204">
              <a:lnSpc>
                <a:spcPct val="100000"/>
              </a:lnSpc>
              <a:spcBef>
                <a:spcPts val="2260"/>
              </a:spcBef>
              <a:buSzPct val="95833"/>
              <a:buFont typeface="Wingdings"/>
              <a:buChar char=""/>
              <a:tabLst>
                <a:tab pos="255904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What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is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Data?</a:t>
            </a:r>
            <a:endParaRPr sz="2400">
              <a:latin typeface="Times New Roman"/>
              <a:cs typeface="Times New Roman"/>
            </a:endParaRPr>
          </a:p>
          <a:p>
            <a:pPr marL="469900" marR="5080">
              <a:lnSpc>
                <a:spcPts val="2160"/>
              </a:lnSpc>
              <a:spcBef>
                <a:spcPts val="550"/>
              </a:spcBef>
            </a:pP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quantities,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characters,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or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symbols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on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which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operations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are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performed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by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computer,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which may be stored and transmitted in the form of electrical signals and recorded on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magnetic,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optical,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or mechanical recording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media.</a:t>
            </a:r>
            <a:endParaRPr sz="2000">
              <a:latin typeface="Times New Roman"/>
              <a:cs typeface="Times New Roman"/>
            </a:endParaRPr>
          </a:p>
          <a:p>
            <a:pPr marL="255270" indent="-243204">
              <a:lnSpc>
                <a:spcPct val="100000"/>
              </a:lnSpc>
              <a:spcBef>
                <a:spcPts val="665"/>
              </a:spcBef>
              <a:buSzPct val="95833"/>
              <a:buFont typeface="Wingdings"/>
              <a:buChar char=""/>
              <a:tabLst>
                <a:tab pos="255904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What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is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Big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Data?</a:t>
            </a:r>
            <a:endParaRPr sz="2400">
              <a:latin typeface="Times New Roman"/>
              <a:cs typeface="Times New Roman"/>
            </a:endParaRPr>
          </a:p>
          <a:p>
            <a:pPr marL="469265" marR="434975">
              <a:lnSpc>
                <a:spcPts val="2160"/>
              </a:lnSpc>
              <a:spcBef>
                <a:spcPts val="545"/>
              </a:spcBef>
            </a:pPr>
            <a:r>
              <a:rPr sz="2000" spc="-5" dirty="0">
                <a:latin typeface="Times New Roman"/>
                <a:cs typeface="Times New Roman"/>
              </a:rPr>
              <a:t>Big Data is also </a:t>
            </a:r>
            <a:r>
              <a:rPr sz="2000" b="1" spc="-5" dirty="0">
                <a:latin typeface="Times New Roman"/>
                <a:cs typeface="Times New Roman"/>
              </a:rPr>
              <a:t>data </a:t>
            </a:r>
            <a:r>
              <a:rPr sz="2000" spc="-5" dirty="0">
                <a:latin typeface="Times New Roman"/>
                <a:cs typeface="Times New Roman"/>
              </a:rPr>
              <a:t>but with a </a:t>
            </a:r>
            <a:r>
              <a:rPr sz="2000" b="1" spc="-5" dirty="0">
                <a:latin typeface="Times New Roman"/>
                <a:cs typeface="Times New Roman"/>
              </a:rPr>
              <a:t>huge </a:t>
            </a:r>
            <a:r>
              <a:rPr sz="2000" b="1" dirty="0">
                <a:latin typeface="Times New Roman"/>
                <a:cs typeface="Times New Roman"/>
              </a:rPr>
              <a:t>size</a:t>
            </a:r>
            <a:r>
              <a:rPr sz="2000" dirty="0">
                <a:latin typeface="Times New Roman"/>
                <a:cs typeface="Times New Roman"/>
              </a:rPr>
              <a:t>. </a:t>
            </a:r>
            <a:r>
              <a:rPr sz="2000" spc="-5" dirty="0">
                <a:latin typeface="Times New Roman"/>
                <a:cs typeface="Times New Roman"/>
              </a:rPr>
              <a:t>Big Data is a term used to describe a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collection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of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data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that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 huge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volume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and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yet growing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exponentially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with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time.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short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such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data is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so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large </a:t>
            </a:r>
            <a:r>
              <a:rPr sz="2000" spc="-5" dirty="0">
                <a:latin typeface="Times New Roman"/>
                <a:cs typeface="Times New Roman"/>
              </a:rPr>
              <a:t>and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complex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that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none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of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traditional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data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management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tools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are able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 store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or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process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efficiently.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750">
              <a:latin typeface="Times New Roman"/>
              <a:cs typeface="Times New Roman"/>
            </a:endParaRPr>
          </a:p>
          <a:p>
            <a:pPr marL="698500" marR="284480" lvl="1" indent="-229235">
              <a:lnSpc>
                <a:spcPts val="2160"/>
              </a:lnSpc>
              <a:buFont typeface="Wingdings"/>
              <a:buChar char=""/>
              <a:tabLst>
                <a:tab pos="699135" algn="l"/>
              </a:tabLst>
            </a:pPr>
            <a:r>
              <a:rPr sz="2000" spc="-5" dirty="0">
                <a:latin typeface="Times New Roman"/>
                <a:cs typeface="Times New Roman"/>
              </a:rPr>
              <a:t>“Extremely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large</a:t>
            </a:r>
            <a:r>
              <a:rPr sz="2000" spc="-5" dirty="0">
                <a:latin typeface="Times New Roman"/>
                <a:cs typeface="Times New Roman"/>
              </a:rPr>
              <a:t> data sets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that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may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be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analyzed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computationally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reveal patterns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,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trends and association, especially relating to human behavior and interaction are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known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as Big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Data.”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89354" y="370331"/>
            <a:ext cx="7828915" cy="523875"/>
          </a:xfrm>
          <a:prstGeom prst="rect">
            <a:avLst/>
          </a:prstGeom>
          <a:solidFill>
            <a:srgbClr val="F9D2DC"/>
          </a:solidFill>
        </p:spPr>
        <p:txBody>
          <a:bodyPr vert="horz" wrap="square" lIns="0" tIns="33655" rIns="0" bIns="0" rtlCol="0">
            <a:spAutoFit/>
          </a:bodyPr>
          <a:lstStyle/>
          <a:p>
            <a:pPr marL="434340" indent="-343535">
              <a:lnSpc>
                <a:spcPct val="100000"/>
              </a:lnSpc>
              <a:spcBef>
                <a:spcPts val="265"/>
              </a:spcBef>
              <a:buClr>
                <a:srgbClr val="444444"/>
              </a:buClr>
              <a:buFont typeface="Wingdings"/>
              <a:buChar char=""/>
              <a:tabLst>
                <a:tab pos="434975" algn="l"/>
              </a:tabLst>
            </a:pPr>
            <a:r>
              <a:rPr sz="2800" spc="-35" dirty="0">
                <a:solidFill>
                  <a:srgbClr val="444444"/>
                </a:solidFill>
                <a:latin typeface="Times New Roman"/>
                <a:cs typeface="Times New Roman"/>
              </a:rPr>
              <a:t>Let’s</a:t>
            </a:r>
            <a:r>
              <a:rPr sz="2800" spc="-1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44444"/>
                </a:solidFill>
                <a:latin typeface="Times New Roman"/>
                <a:cs typeface="Times New Roman"/>
              </a:rPr>
              <a:t>discuss</a:t>
            </a:r>
            <a:r>
              <a:rPr sz="2800" spc="-2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44444"/>
                </a:solidFill>
                <a:latin typeface="Times New Roman"/>
                <a:cs typeface="Times New Roman"/>
              </a:rPr>
              <a:t>the</a:t>
            </a:r>
            <a:r>
              <a:rPr sz="2800" spc="-1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44444"/>
                </a:solidFill>
                <a:latin typeface="Times New Roman"/>
                <a:cs typeface="Times New Roman"/>
              </a:rPr>
              <a:t>applications</a:t>
            </a:r>
            <a:r>
              <a:rPr sz="2800" spc="-2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44444"/>
                </a:solidFill>
                <a:latin typeface="Times New Roman"/>
                <a:cs typeface="Times New Roman"/>
              </a:rPr>
              <a:t>of </a:t>
            </a:r>
            <a:r>
              <a:rPr sz="2800" spc="-5" dirty="0">
                <a:solidFill>
                  <a:srgbClr val="444444"/>
                </a:solidFill>
                <a:latin typeface="Times New Roman"/>
                <a:cs typeface="Times New Roman"/>
              </a:rPr>
              <a:t>Big</a:t>
            </a:r>
            <a:r>
              <a:rPr sz="2800" spc="-1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44444"/>
                </a:solidFill>
                <a:latin typeface="Times New Roman"/>
                <a:cs typeface="Times New Roman"/>
              </a:rPr>
              <a:t>Data</a:t>
            </a:r>
            <a:r>
              <a:rPr sz="2800" spc="-1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44444"/>
                </a:solidFill>
                <a:latin typeface="Times New Roman"/>
                <a:cs typeface="Times New Roman"/>
              </a:rPr>
              <a:t>in</a:t>
            </a:r>
            <a:r>
              <a:rPr sz="2800" spc="-5" dirty="0">
                <a:solidFill>
                  <a:srgbClr val="444444"/>
                </a:solidFill>
                <a:latin typeface="Times New Roman"/>
                <a:cs typeface="Times New Roman"/>
              </a:rPr>
              <a:t> detail</a:t>
            </a:r>
            <a:r>
              <a:rPr sz="2800" b="1" spc="-5" dirty="0">
                <a:solidFill>
                  <a:srgbClr val="444444"/>
                </a:solidFill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9449" y="1063580"/>
            <a:ext cx="9278620" cy="4360545"/>
          </a:xfrm>
          <a:prstGeom prst="rect">
            <a:avLst/>
          </a:prstGeom>
        </p:spPr>
        <p:txBody>
          <a:bodyPr vert="horz" wrap="square" lIns="0" tIns="182880" rIns="0" bIns="0" rtlCol="0">
            <a:spAutoFit/>
          </a:bodyPr>
          <a:lstStyle/>
          <a:p>
            <a:pPr marL="302260" indent="-290195">
              <a:lnSpc>
                <a:spcPct val="100000"/>
              </a:lnSpc>
              <a:spcBef>
                <a:spcPts val="1440"/>
              </a:spcBef>
              <a:buAutoNum type="arabicPeriod"/>
              <a:tabLst>
                <a:tab pos="302895" algn="l"/>
              </a:tabLst>
            </a:pPr>
            <a:r>
              <a:rPr sz="2400" b="1" spc="-30" dirty="0">
                <a:solidFill>
                  <a:srgbClr val="363636"/>
                </a:solidFill>
                <a:latin typeface="Times New Roman"/>
                <a:cs typeface="Times New Roman"/>
              </a:rPr>
              <a:t>Big</a:t>
            </a:r>
            <a:r>
              <a:rPr sz="2400" b="1" spc="-105" dirty="0">
                <a:solidFill>
                  <a:srgbClr val="363636"/>
                </a:solidFill>
                <a:latin typeface="Times New Roman"/>
                <a:cs typeface="Times New Roman"/>
              </a:rPr>
              <a:t> </a:t>
            </a:r>
            <a:r>
              <a:rPr sz="2400" b="1" spc="-35" dirty="0">
                <a:solidFill>
                  <a:srgbClr val="363636"/>
                </a:solidFill>
                <a:latin typeface="Times New Roman"/>
                <a:cs typeface="Times New Roman"/>
              </a:rPr>
              <a:t>Data</a:t>
            </a:r>
            <a:r>
              <a:rPr sz="2400" b="1" spc="-85" dirty="0">
                <a:solidFill>
                  <a:srgbClr val="363636"/>
                </a:solidFill>
                <a:latin typeface="Times New Roman"/>
                <a:cs typeface="Times New Roman"/>
              </a:rPr>
              <a:t> </a:t>
            </a:r>
            <a:r>
              <a:rPr sz="2400" b="1" spc="-25" dirty="0">
                <a:solidFill>
                  <a:srgbClr val="363636"/>
                </a:solidFill>
                <a:latin typeface="Times New Roman"/>
                <a:cs typeface="Times New Roman"/>
              </a:rPr>
              <a:t>in</a:t>
            </a:r>
            <a:r>
              <a:rPr sz="2400" b="1" spc="-100" dirty="0">
                <a:solidFill>
                  <a:srgbClr val="363636"/>
                </a:solidFill>
                <a:latin typeface="Times New Roman"/>
                <a:cs typeface="Times New Roman"/>
              </a:rPr>
              <a:t> </a:t>
            </a:r>
            <a:r>
              <a:rPr sz="2400" b="1" spc="-40" dirty="0">
                <a:solidFill>
                  <a:srgbClr val="363636"/>
                </a:solidFill>
                <a:latin typeface="Times New Roman"/>
                <a:cs typeface="Times New Roman"/>
              </a:rPr>
              <a:t>Retail</a:t>
            </a:r>
            <a:endParaRPr sz="2400">
              <a:latin typeface="Times New Roman"/>
              <a:cs typeface="Times New Roman"/>
            </a:endParaRPr>
          </a:p>
          <a:p>
            <a:pPr marL="812165" marR="62865" lvl="1" indent="-342900">
              <a:lnSpc>
                <a:spcPct val="100000"/>
              </a:lnSpc>
              <a:spcBef>
                <a:spcPts val="1115"/>
              </a:spcBef>
              <a:buFont typeface="Wingdings"/>
              <a:buChar char=""/>
              <a:tabLst>
                <a:tab pos="812165" algn="l"/>
                <a:tab pos="812800" algn="l"/>
              </a:tabLst>
            </a:pPr>
            <a:r>
              <a:rPr sz="2000" spc="-5" dirty="0">
                <a:solidFill>
                  <a:srgbClr val="363636"/>
                </a:solidFill>
                <a:latin typeface="Times New Roman"/>
                <a:cs typeface="Times New Roman"/>
              </a:rPr>
              <a:t>The</a:t>
            </a:r>
            <a:r>
              <a:rPr sz="2000" spc="10" dirty="0">
                <a:solidFill>
                  <a:srgbClr val="363636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63636"/>
                </a:solidFill>
                <a:latin typeface="Times New Roman"/>
                <a:cs typeface="Times New Roman"/>
              </a:rPr>
              <a:t>retail</a:t>
            </a:r>
            <a:r>
              <a:rPr sz="2000" dirty="0">
                <a:solidFill>
                  <a:srgbClr val="363636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63636"/>
                </a:solidFill>
                <a:latin typeface="Times New Roman"/>
                <a:cs typeface="Times New Roman"/>
              </a:rPr>
              <a:t>industry</a:t>
            </a:r>
            <a:r>
              <a:rPr sz="2000" dirty="0">
                <a:solidFill>
                  <a:srgbClr val="363636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63636"/>
                </a:solidFill>
                <a:latin typeface="Times New Roman"/>
                <a:cs typeface="Times New Roman"/>
              </a:rPr>
              <a:t>is the</a:t>
            </a:r>
            <a:r>
              <a:rPr sz="2000" spc="-10" dirty="0">
                <a:solidFill>
                  <a:srgbClr val="363636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63636"/>
                </a:solidFill>
                <a:latin typeface="Times New Roman"/>
                <a:cs typeface="Times New Roman"/>
              </a:rPr>
              <a:t>one</a:t>
            </a:r>
            <a:r>
              <a:rPr sz="2000" spc="5" dirty="0">
                <a:solidFill>
                  <a:srgbClr val="363636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63636"/>
                </a:solidFill>
                <a:latin typeface="Times New Roman"/>
                <a:cs typeface="Times New Roman"/>
              </a:rPr>
              <a:t>that</a:t>
            </a:r>
            <a:r>
              <a:rPr sz="2000" spc="-15" dirty="0">
                <a:solidFill>
                  <a:srgbClr val="363636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63636"/>
                </a:solidFill>
                <a:latin typeface="Times New Roman"/>
                <a:cs typeface="Times New Roman"/>
              </a:rPr>
              <a:t>faces</a:t>
            </a:r>
            <a:r>
              <a:rPr sz="2000" dirty="0">
                <a:solidFill>
                  <a:srgbClr val="363636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63636"/>
                </a:solidFill>
                <a:latin typeface="Times New Roman"/>
                <a:cs typeface="Times New Roman"/>
              </a:rPr>
              <a:t>the most</a:t>
            </a:r>
            <a:r>
              <a:rPr sz="2000" spc="-10" dirty="0">
                <a:solidFill>
                  <a:srgbClr val="363636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63636"/>
                </a:solidFill>
                <a:latin typeface="Times New Roman"/>
                <a:cs typeface="Times New Roman"/>
              </a:rPr>
              <a:t>fierce</a:t>
            </a:r>
            <a:r>
              <a:rPr sz="2000" spc="-10" dirty="0">
                <a:solidFill>
                  <a:srgbClr val="363636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63636"/>
                </a:solidFill>
                <a:latin typeface="Times New Roman"/>
                <a:cs typeface="Times New Roman"/>
              </a:rPr>
              <a:t>competition</a:t>
            </a:r>
            <a:r>
              <a:rPr sz="2000" spc="-10" dirty="0">
                <a:solidFill>
                  <a:srgbClr val="363636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63636"/>
                </a:solidFill>
                <a:latin typeface="Times New Roman"/>
                <a:cs typeface="Times New Roman"/>
              </a:rPr>
              <a:t>of all.</a:t>
            </a:r>
            <a:r>
              <a:rPr sz="2000" spc="-10" dirty="0">
                <a:solidFill>
                  <a:srgbClr val="363636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63636"/>
                </a:solidFill>
                <a:latin typeface="Times New Roman"/>
                <a:cs typeface="Times New Roman"/>
              </a:rPr>
              <a:t>Retailers </a:t>
            </a:r>
            <a:r>
              <a:rPr sz="2000" spc="-484" dirty="0">
                <a:solidFill>
                  <a:srgbClr val="363636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63636"/>
                </a:solidFill>
                <a:latin typeface="Times New Roman"/>
                <a:cs typeface="Times New Roman"/>
              </a:rPr>
              <a:t>constantly hunt for ways that will give them a competitive edge over others. </a:t>
            </a:r>
            <a:r>
              <a:rPr sz="2000" dirty="0">
                <a:solidFill>
                  <a:srgbClr val="363636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63636"/>
                </a:solidFill>
                <a:latin typeface="Times New Roman"/>
                <a:cs typeface="Times New Roman"/>
              </a:rPr>
              <a:t>Customers</a:t>
            </a:r>
            <a:r>
              <a:rPr sz="2000" spc="-20" dirty="0">
                <a:solidFill>
                  <a:srgbClr val="363636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63636"/>
                </a:solidFill>
                <a:latin typeface="Times New Roman"/>
                <a:cs typeface="Times New Roman"/>
              </a:rPr>
              <a:t>are</a:t>
            </a:r>
            <a:r>
              <a:rPr sz="2000" dirty="0">
                <a:solidFill>
                  <a:srgbClr val="363636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63636"/>
                </a:solidFill>
                <a:latin typeface="Times New Roman"/>
                <a:cs typeface="Times New Roman"/>
              </a:rPr>
              <a:t>the</a:t>
            </a:r>
            <a:r>
              <a:rPr sz="2000" spc="-10" dirty="0">
                <a:solidFill>
                  <a:srgbClr val="363636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63636"/>
                </a:solidFill>
                <a:latin typeface="Times New Roman"/>
                <a:cs typeface="Times New Roman"/>
              </a:rPr>
              <a:t>real king</a:t>
            </a:r>
            <a:r>
              <a:rPr sz="2000" spc="-10" dirty="0">
                <a:solidFill>
                  <a:srgbClr val="363636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63636"/>
                </a:solidFill>
                <a:latin typeface="Times New Roman"/>
                <a:cs typeface="Times New Roman"/>
              </a:rPr>
              <a:t>sounds</a:t>
            </a:r>
            <a:r>
              <a:rPr sz="2000" spc="-15" dirty="0">
                <a:solidFill>
                  <a:srgbClr val="363636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63636"/>
                </a:solidFill>
                <a:latin typeface="Times New Roman"/>
                <a:cs typeface="Times New Roman"/>
              </a:rPr>
              <a:t>legit</a:t>
            </a:r>
            <a:r>
              <a:rPr sz="2000" spc="-20" dirty="0">
                <a:solidFill>
                  <a:srgbClr val="363636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63636"/>
                </a:solidFill>
                <a:latin typeface="Times New Roman"/>
                <a:cs typeface="Times New Roman"/>
              </a:rPr>
              <a:t>for</a:t>
            </a:r>
            <a:r>
              <a:rPr sz="2000" dirty="0">
                <a:solidFill>
                  <a:srgbClr val="363636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63636"/>
                </a:solidFill>
                <a:latin typeface="Times New Roman"/>
                <a:cs typeface="Times New Roman"/>
              </a:rPr>
              <a:t>the</a:t>
            </a:r>
            <a:r>
              <a:rPr sz="2000" spc="-10" dirty="0">
                <a:solidFill>
                  <a:srgbClr val="363636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63636"/>
                </a:solidFill>
                <a:latin typeface="Times New Roman"/>
                <a:cs typeface="Times New Roman"/>
              </a:rPr>
              <a:t>retail</a:t>
            </a:r>
            <a:r>
              <a:rPr sz="2000" spc="-20" dirty="0">
                <a:solidFill>
                  <a:srgbClr val="363636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63636"/>
                </a:solidFill>
                <a:latin typeface="Times New Roman"/>
                <a:cs typeface="Times New Roman"/>
              </a:rPr>
              <a:t>industry</a:t>
            </a:r>
            <a:r>
              <a:rPr sz="2000" spc="-15" dirty="0">
                <a:solidFill>
                  <a:srgbClr val="363636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63636"/>
                </a:solidFill>
                <a:latin typeface="Times New Roman"/>
                <a:cs typeface="Times New Roman"/>
              </a:rPr>
              <a:t>in </a:t>
            </a:r>
            <a:r>
              <a:rPr sz="2000" spc="-15" dirty="0">
                <a:solidFill>
                  <a:srgbClr val="363636"/>
                </a:solidFill>
                <a:latin typeface="Times New Roman"/>
                <a:cs typeface="Times New Roman"/>
              </a:rPr>
              <a:t>particular.</a:t>
            </a:r>
            <a:endParaRPr sz="2000">
              <a:latin typeface="Times New Roman"/>
              <a:cs typeface="Times New Roman"/>
            </a:endParaRPr>
          </a:p>
          <a:p>
            <a:pPr marL="812165" marR="253365" lvl="1" indent="-342900">
              <a:lnSpc>
                <a:spcPct val="100000"/>
              </a:lnSpc>
              <a:spcBef>
                <a:spcPts val="1200"/>
              </a:spcBef>
              <a:buFont typeface="Wingdings"/>
              <a:buChar char=""/>
              <a:tabLst>
                <a:tab pos="812165" algn="l"/>
                <a:tab pos="812800" algn="l"/>
              </a:tabLst>
            </a:pPr>
            <a:r>
              <a:rPr sz="2000" spc="-5" dirty="0">
                <a:solidFill>
                  <a:srgbClr val="363636"/>
                </a:solidFill>
                <a:latin typeface="Times New Roman"/>
                <a:cs typeface="Times New Roman"/>
              </a:rPr>
              <a:t>For retailers to thrive in this competitive world, they need to understand their </a:t>
            </a:r>
            <a:r>
              <a:rPr sz="2000" dirty="0">
                <a:solidFill>
                  <a:srgbClr val="363636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63636"/>
                </a:solidFill>
                <a:latin typeface="Times New Roman"/>
                <a:cs typeface="Times New Roman"/>
              </a:rPr>
              <a:t>customers in a better </a:t>
            </a:r>
            <a:r>
              <a:rPr sz="2000" spc="-35" dirty="0">
                <a:solidFill>
                  <a:srgbClr val="363636"/>
                </a:solidFill>
                <a:latin typeface="Times New Roman"/>
                <a:cs typeface="Times New Roman"/>
              </a:rPr>
              <a:t>way. </a:t>
            </a:r>
            <a:r>
              <a:rPr sz="2000" spc="-5" dirty="0">
                <a:solidFill>
                  <a:srgbClr val="363636"/>
                </a:solidFill>
                <a:latin typeface="Times New Roman"/>
                <a:cs typeface="Times New Roman"/>
              </a:rPr>
              <a:t>If they are aware of their customers’ needs and how to </a:t>
            </a:r>
            <a:r>
              <a:rPr sz="2000" spc="-484" dirty="0">
                <a:solidFill>
                  <a:srgbClr val="363636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63636"/>
                </a:solidFill>
                <a:latin typeface="Times New Roman"/>
                <a:cs typeface="Times New Roman"/>
              </a:rPr>
              <a:t>fulfill</a:t>
            </a:r>
            <a:r>
              <a:rPr sz="2000" spc="-15" dirty="0">
                <a:solidFill>
                  <a:srgbClr val="363636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63636"/>
                </a:solidFill>
                <a:latin typeface="Times New Roman"/>
                <a:cs typeface="Times New Roman"/>
              </a:rPr>
              <a:t>those</a:t>
            </a:r>
            <a:r>
              <a:rPr sz="2000" spc="-15" dirty="0">
                <a:solidFill>
                  <a:srgbClr val="363636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63636"/>
                </a:solidFill>
                <a:latin typeface="Times New Roman"/>
                <a:cs typeface="Times New Roman"/>
              </a:rPr>
              <a:t>needs in</a:t>
            </a:r>
            <a:r>
              <a:rPr sz="2000" spc="-15" dirty="0">
                <a:solidFill>
                  <a:srgbClr val="363636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63636"/>
                </a:solidFill>
                <a:latin typeface="Times New Roman"/>
                <a:cs typeface="Times New Roman"/>
              </a:rPr>
              <a:t>the best</a:t>
            </a:r>
            <a:r>
              <a:rPr sz="2000" spc="-10" dirty="0">
                <a:solidFill>
                  <a:srgbClr val="363636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63636"/>
                </a:solidFill>
                <a:latin typeface="Times New Roman"/>
                <a:cs typeface="Times New Roman"/>
              </a:rPr>
              <a:t>possible</a:t>
            </a:r>
            <a:r>
              <a:rPr sz="2000" spc="-15" dirty="0">
                <a:solidFill>
                  <a:srgbClr val="363636"/>
                </a:solidFill>
                <a:latin typeface="Times New Roman"/>
                <a:cs typeface="Times New Roman"/>
              </a:rPr>
              <a:t> </a:t>
            </a:r>
            <a:r>
              <a:rPr sz="2000" spc="-35" dirty="0">
                <a:solidFill>
                  <a:srgbClr val="363636"/>
                </a:solidFill>
                <a:latin typeface="Times New Roman"/>
                <a:cs typeface="Times New Roman"/>
              </a:rPr>
              <a:t>way,</a:t>
            </a:r>
            <a:r>
              <a:rPr sz="2000" spc="10" dirty="0">
                <a:solidFill>
                  <a:srgbClr val="363636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63636"/>
                </a:solidFill>
                <a:latin typeface="Times New Roman"/>
                <a:cs typeface="Times New Roman"/>
              </a:rPr>
              <a:t>then</a:t>
            </a:r>
            <a:r>
              <a:rPr sz="2000" spc="-10" dirty="0">
                <a:solidFill>
                  <a:srgbClr val="363636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63636"/>
                </a:solidFill>
                <a:latin typeface="Times New Roman"/>
                <a:cs typeface="Times New Roman"/>
              </a:rPr>
              <a:t>they</a:t>
            </a:r>
            <a:r>
              <a:rPr sz="2000" spc="-15" dirty="0">
                <a:solidFill>
                  <a:srgbClr val="363636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63636"/>
                </a:solidFill>
                <a:latin typeface="Times New Roman"/>
                <a:cs typeface="Times New Roman"/>
              </a:rPr>
              <a:t>know</a:t>
            </a:r>
            <a:r>
              <a:rPr sz="2000" spc="5" dirty="0">
                <a:solidFill>
                  <a:srgbClr val="363636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63636"/>
                </a:solidFill>
                <a:latin typeface="Times New Roman"/>
                <a:cs typeface="Times New Roman"/>
              </a:rPr>
              <a:t>everything.</a:t>
            </a:r>
            <a:endParaRPr sz="2000">
              <a:latin typeface="Times New Roman"/>
              <a:cs typeface="Times New Roman"/>
            </a:endParaRPr>
          </a:p>
          <a:p>
            <a:pPr marL="354965" indent="-342900">
              <a:lnSpc>
                <a:spcPct val="100000"/>
              </a:lnSpc>
              <a:spcBef>
                <a:spcPts val="119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i="1" spc="-5" dirty="0">
                <a:solidFill>
                  <a:srgbClr val="444444"/>
                </a:solidFill>
                <a:latin typeface="Times New Roman"/>
                <a:cs typeface="Times New Roman"/>
              </a:rPr>
              <a:t>Check</a:t>
            </a:r>
            <a:r>
              <a:rPr sz="2000" b="1" i="1" spc="1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b="1" i="1" spc="-5" dirty="0">
                <a:solidFill>
                  <a:srgbClr val="444444"/>
                </a:solidFill>
                <a:latin typeface="Times New Roman"/>
                <a:cs typeface="Times New Roman"/>
              </a:rPr>
              <a:t>how</a:t>
            </a:r>
            <a:r>
              <a:rPr sz="2000" b="1" i="1" spc="1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b="1" i="1" spc="-5" dirty="0">
                <a:solidFill>
                  <a:srgbClr val="444444"/>
                </a:solidFill>
                <a:latin typeface="Times New Roman"/>
                <a:cs typeface="Times New Roman"/>
              </a:rPr>
              <a:t>Big Data</a:t>
            </a:r>
            <a:r>
              <a:rPr sz="2000" b="1" i="1" spc="1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b="1" i="1" spc="-5" dirty="0">
                <a:solidFill>
                  <a:srgbClr val="444444"/>
                </a:solidFill>
                <a:latin typeface="Times New Roman"/>
                <a:cs typeface="Times New Roman"/>
              </a:rPr>
              <a:t>act as a</a:t>
            </a:r>
            <a:r>
              <a:rPr sz="2000" b="1" i="1" spc="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b="1" i="1" spc="-5" dirty="0">
                <a:solidFill>
                  <a:srgbClr val="444444"/>
                </a:solidFill>
                <a:latin typeface="Times New Roman"/>
                <a:cs typeface="Times New Roman"/>
              </a:rPr>
              <a:t>weapon</a:t>
            </a:r>
            <a:r>
              <a:rPr sz="2000" b="1" i="1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b="1" i="1" spc="-5" dirty="0">
                <a:solidFill>
                  <a:srgbClr val="444444"/>
                </a:solidFill>
                <a:latin typeface="Times New Roman"/>
                <a:cs typeface="Times New Roman"/>
              </a:rPr>
              <a:t>for</a:t>
            </a:r>
            <a:r>
              <a:rPr sz="2000" b="1" i="1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b="1" i="1" spc="-5" dirty="0">
                <a:solidFill>
                  <a:srgbClr val="444444"/>
                </a:solidFill>
                <a:latin typeface="Times New Roman"/>
                <a:cs typeface="Times New Roman"/>
              </a:rPr>
              <a:t>retailers</a:t>
            </a:r>
            <a:r>
              <a:rPr sz="2000" b="1" i="1" spc="-2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b="1" i="1" spc="-5" dirty="0">
                <a:solidFill>
                  <a:srgbClr val="444444"/>
                </a:solidFill>
                <a:latin typeface="Times New Roman"/>
                <a:cs typeface="Times New Roman"/>
              </a:rPr>
              <a:t>to connect with</a:t>
            </a:r>
            <a:r>
              <a:rPr sz="2000" b="1" i="1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b="1" i="1" spc="-5" dirty="0">
                <a:solidFill>
                  <a:srgbClr val="444444"/>
                </a:solidFill>
                <a:latin typeface="Times New Roman"/>
                <a:cs typeface="Times New Roman"/>
              </a:rPr>
              <a:t>their</a:t>
            </a:r>
            <a:r>
              <a:rPr sz="2000" b="1" i="1" spc="-1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b="1" i="1" spc="-5" dirty="0">
                <a:solidFill>
                  <a:srgbClr val="444444"/>
                </a:solidFill>
                <a:latin typeface="Times New Roman"/>
                <a:cs typeface="Times New Roman"/>
              </a:rPr>
              <a:t>customers</a:t>
            </a:r>
            <a:endParaRPr sz="2000">
              <a:latin typeface="Times New Roman"/>
              <a:cs typeface="Times New Roman"/>
            </a:endParaRPr>
          </a:p>
          <a:p>
            <a:pPr marL="266065" lvl="1" indent="-191135">
              <a:lnSpc>
                <a:spcPct val="100000"/>
              </a:lnSpc>
              <a:spcBef>
                <a:spcPts val="5"/>
              </a:spcBef>
              <a:buClr>
                <a:srgbClr val="444444"/>
              </a:buClr>
              <a:buChar char="–"/>
              <a:tabLst>
                <a:tab pos="266700" algn="l"/>
              </a:tabLst>
            </a:pPr>
            <a:r>
              <a:rPr sz="2000" b="1" i="1" u="heavy" spc="-5" dirty="0">
                <a:solidFill>
                  <a:srgbClr val="FA49B6"/>
                </a:solidFill>
                <a:uFill>
                  <a:solidFill>
                    <a:srgbClr val="FA49B6"/>
                  </a:solidFill>
                </a:uFill>
                <a:latin typeface="Times New Roman"/>
                <a:cs typeface="Times New Roman"/>
                <a:hlinkClick r:id="rId2"/>
              </a:rPr>
              <a:t>Big</a:t>
            </a:r>
            <a:r>
              <a:rPr sz="2000" b="1" i="1" u="heavy" spc="-15" dirty="0">
                <a:solidFill>
                  <a:srgbClr val="FA49B6"/>
                </a:solidFill>
                <a:uFill>
                  <a:solidFill>
                    <a:srgbClr val="FA49B6"/>
                  </a:solidFill>
                </a:uFill>
                <a:latin typeface="Times New Roman"/>
                <a:cs typeface="Times New Roman"/>
                <a:hlinkClick r:id="rId2"/>
              </a:rPr>
              <a:t> </a:t>
            </a:r>
            <a:r>
              <a:rPr sz="2000" b="1" i="1" u="heavy" spc="-5" dirty="0">
                <a:solidFill>
                  <a:srgbClr val="FA49B6"/>
                </a:solidFill>
                <a:uFill>
                  <a:solidFill>
                    <a:srgbClr val="FA49B6"/>
                  </a:solidFill>
                </a:uFill>
                <a:latin typeface="Times New Roman"/>
                <a:cs typeface="Times New Roman"/>
                <a:hlinkClick r:id="rId2"/>
              </a:rPr>
              <a:t>Data</a:t>
            </a:r>
            <a:r>
              <a:rPr sz="2000" b="1" i="1" u="heavy" spc="-10" dirty="0">
                <a:solidFill>
                  <a:srgbClr val="FA49B6"/>
                </a:solidFill>
                <a:uFill>
                  <a:solidFill>
                    <a:srgbClr val="FA49B6"/>
                  </a:solidFill>
                </a:uFill>
                <a:latin typeface="Times New Roman"/>
                <a:cs typeface="Times New Roman"/>
                <a:hlinkClick r:id="rId2"/>
              </a:rPr>
              <a:t> </a:t>
            </a:r>
            <a:r>
              <a:rPr sz="2000" b="1" i="1" u="heavy" spc="-5" dirty="0">
                <a:solidFill>
                  <a:srgbClr val="FA49B6"/>
                </a:solidFill>
                <a:uFill>
                  <a:solidFill>
                    <a:srgbClr val="FA49B6"/>
                  </a:solidFill>
                </a:uFill>
                <a:latin typeface="Times New Roman"/>
                <a:cs typeface="Times New Roman"/>
                <a:hlinkClick r:id="rId2"/>
              </a:rPr>
              <a:t>in</a:t>
            </a:r>
            <a:r>
              <a:rPr sz="2000" b="1" i="1" u="heavy" spc="-20" dirty="0">
                <a:solidFill>
                  <a:srgbClr val="FA49B6"/>
                </a:solidFill>
                <a:uFill>
                  <a:solidFill>
                    <a:srgbClr val="FA49B6"/>
                  </a:solidFill>
                </a:uFill>
                <a:latin typeface="Times New Roman"/>
                <a:cs typeface="Times New Roman"/>
                <a:hlinkClick r:id="rId2"/>
              </a:rPr>
              <a:t> </a:t>
            </a:r>
            <a:r>
              <a:rPr sz="2000" b="1" i="1" u="heavy" spc="-5" dirty="0">
                <a:solidFill>
                  <a:srgbClr val="FA49B6"/>
                </a:solidFill>
                <a:uFill>
                  <a:solidFill>
                    <a:srgbClr val="FA49B6"/>
                  </a:solidFill>
                </a:uFill>
                <a:latin typeface="Times New Roman"/>
                <a:cs typeface="Times New Roman"/>
                <a:hlinkClick r:id="rId2"/>
              </a:rPr>
              <a:t>Retail</a:t>
            </a:r>
            <a:r>
              <a:rPr sz="2000" b="1" i="1" spc="-5" dirty="0">
                <a:solidFill>
                  <a:srgbClr val="444444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1269365" marR="5080" lvl="2" indent="-342900">
              <a:lnSpc>
                <a:spcPct val="100000"/>
              </a:lnSpc>
              <a:buFont typeface="Wingdings"/>
              <a:buChar char=""/>
              <a:tabLst>
                <a:tab pos="1269365" algn="l"/>
                <a:tab pos="1270000" algn="l"/>
              </a:tabLst>
            </a:pPr>
            <a:r>
              <a:rPr sz="2000" spc="-5" dirty="0">
                <a:solidFill>
                  <a:srgbClr val="444444"/>
                </a:solidFill>
                <a:latin typeface="Times New Roman"/>
                <a:cs typeface="Times New Roman"/>
              </a:rPr>
              <a:t>Through advanced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44444"/>
                </a:solidFill>
                <a:latin typeface="Times New Roman"/>
                <a:cs typeface="Times New Roman"/>
              </a:rPr>
              <a:t>analysis</a:t>
            </a:r>
            <a:r>
              <a:rPr sz="2000" spc="-1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44444"/>
                </a:solidFill>
                <a:latin typeface="Times New Roman"/>
                <a:cs typeface="Times New Roman"/>
              </a:rPr>
              <a:t>of</a:t>
            </a:r>
            <a:r>
              <a:rPr sz="2000" spc="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44444"/>
                </a:solidFill>
                <a:latin typeface="Times New Roman"/>
                <a:cs typeface="Times New Roman"/>
              </a:rPr>
              <a:t>their</a:t>
            </a:r>
            <a:r>
              <a:rPr sz="2000" spc="-1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44444"/>
                </a:solidFill>
                <a:latin typeface="Times New Roman"/>
                <a:cs typeface="Times New Roman"/>
              </a:rPr>
              <a:t>customer’s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44444"/>
                </a:solidFill>
                <a:latin typeface="Times New Roman"/>
                <a:cs typeface="Times New Roman"/>
              </a:rPr>
              <a:t>data,</a:t>
            </a:r>
            <a:r>
              <a:rPr sz="2000" spc="-1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44444"/>
                </a:solidFill>
                <a:latin typeface="Times New Roman"/>
                <a:cs typeface="Times New Roman"/>
              </a:rPr>
              <a:t>retailers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44444"/>
                </a:solidFill>
                <a:latin typeface="Times New Roman"/>
                <a:cs typeface="Times New Roman"/>
              </a:rPr>
              <a:t>are</a:t>
            </a:r>
            <a:r>
              <a:rPr sz="2000" spc="-1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44444"/>
                </a:solidFill>
                <a:latin typeface="Times New Roman"/>
                <a:cs typeface="Times New Roman"/>
              </a:rPr>
              <a:t>now</a:t>
            </a:r>
            <a:r>
              <a:rPr sz="2000" spc="1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44444"/>
                </a:solidFill>
                <a:latin typeface="Times New Roman"/>
                <a:cs typeface="Times New Roman"/>
              </a:rPr>
              <a:t>able to 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44444"/>
                </a:solidFill>
                <a:latin typeface="Times New Roman"/>
                <a:cs typeface="Times New Roman"/>
              </a:rPr>
              <a:t>understand</a:t>
            </a:r>
            <a:r>
              <a:rPr sz="2000" spc="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44444"/>
                </a:solidFill>
                <a:latin typeface="Times New Roman"/>
                <a:cs typeface="Times New Roman"/>
              </a:rPr>
              <a:t>them</a:t>
            </a:r>
            <a:r>
              <a:rPr sz="2000" spc="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44444"/>
                </a:solidFill>
                <a:latin typeface="Times New Roman"/>
                <a:cs typeface="Times New Roman"/>
              </a:rPr>
              <a:t>from</a:t>
            </a:r>
            <a:r>
              <a:rPr sz="2000" spc="-1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44444"/>
                </a:solidFill>
                <a:latin typeface="Times New Roman"/>
                <a:cs typeface="Times New Roman"/>
              </a:rPr>
              <a:t>every</a:t>
            </a:r>
            <a:r>
              <a:rPr sz="2000" spc="1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44444"/>
                </a:solidFill>
                <a:latin typeface="Times New Roman"/>
                <a:cs typeface="Times New Roman"/>
              </a:rPr>
              <a:t>angle possible.</a:t>
            </a:r>
            <a:r>
              <a:rPr sz="2000" spc="-4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44444"/>
                </a:solidFill>
                <a:latin typeface="Times New Roman"/>
                <a:cs typeface="Times New Roman"/>
              </a:rPr>
              <a:t>They</a:t>
            </a:r>
            <a:r>
              <a:rPr sz="2000" spc="1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44444"/>
                </a:solidFill>
                <a:latin typeface="Times New Roman"/>
                <a:cs typeface="Times New Roman"/>
              </a:rPr>
              <a:t>gather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44444"/>
                </a:solidFill>
                <a:latin typeface="Times New Roman"/>
                <a:cs typeface="Times New Roman"/>
              </a:rPr>
              <a:t>this</a:t>
            </a:r>
            <a:r>
              <a:rPr sz="2000" spc="-1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44444"/>
                </a:solidFill>
                <a:latin typeface="Times New Roman"/>
                <a:cs typeface="Times New Roman"/>
              </a:rPr>
              <a:t>data</a:t>
            </a:r>
            <a:r>
              <a:rPr sz="2000" spc="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44444"/>
                </a:solidFill>
                <a:latin typeface="Times New Roman"/>
                <a:cs typeface="Times New Roman"/>
              </a:rPr>
              <a:t>from various </a:t>
            </a:r>
            <a:r>
              <a:rPr sz="2000" spc="-484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44444"/>
                </a:solidFill>
                <a:latin typeface="Times New Roman"/>
                <a:cs typeface="Times New Roman"/>
              </a:rPr>
              <a:t>sources</a:t>
            </a:r>
            <a:r>
              <a:rPr sz="2000" spc="-2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44444"/>
                </a:solidFill>
                <a:latin typeface="Times New Roman"/>
                <a:cs typeface="Times New Roman"/>
              </a:rPr>
              <a:t>such</a:t>
            </a:r>
            <a:r>
              <a:rPr sz="2000" spc="-1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44444"/>
                </a:solidFill>
                <a:latin typeface="Times New Roman"/>
                <a:cs typeface="Times New Roman"/>
              </a:rPr>
              <a:t>as</a:t>
            </a:r>
            <a:r>
              <a:rPr sz="2000" spc="-1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44444"/>
                </a:solidFill>
                <a:latin typeface="Times New Roman"/>
                <a:cs typeface="Times New Roman"/>
              </a:rPr>
              <a:t>social</a:t>
            </a:r>
            <a:r>
              <a:rPr sz="2000" spc="-1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44444"/>
                </a:solidFill>
                <a:latin typeface="Times New Roman"/>
                <a:cs typeface="Times New Roman"/>
              </a:rPr>
              <a:t>media,</a:t>
            </a:r>
            <a:r>
              <a:rPr sz="2000" spc="-1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44444"/>
                </a:solidFill>
                <a:latin typeface="Times New Roman"/>
                <a:cs typeface="Times New Roman"/>
              </a:rPr>
              <a:t>loyalty</a:t>
            </a:r>
            <a:r>
              <a:rPr sz="2000" spc="-2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44444"/>
                </a:solidFill>
                <a:latin typeface="Times New Roman"/>
                <a:cs typeface="Times New Roman"/>
              </a:rPr>
              <a:t>programs,</a:t>
            </a:r>
            <a:r>
              <a:rPr sz="2000" spc="-2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44444"/>
                </a:solidFill>
                <a:latin typeface="Times New Roman"/>
                <a:cs typeface="Times New Roman"/>
              </a:rPr>
              <a:t>etc.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93291" y="361188"/>
            <a:ext cx="7776209" cy="2695193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271813" y="3489463"/>
            <a:ext cx="9625965" cy="2616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marR="287655" indent="-342900" algn="just">
              <a:lnSpc>
                <a:spcPct val="100000"/>
              </a:lnSpc>
              <a:spcBef>
                <a:spcPts val="95"/>
              </a:spcBef>
              <a:buClr>
                <a:srgbClr val="444444"/>
              </a:buClr>
              <a:buFont typeface="Wingdings"/>
              <a:buChar char=""/>
              <a:tabLst>
                <a:tab pos="355600" algn="l"/>
              </a:tabLst>
            </a:pPr>
            <a:r>
              <a:rPr sz="2000" spc="-5" dirty="0">
                <a:solidFill>
                  <a:srgbClr val="444444"/>
                </a:solidFill>
                <a:latin typeface="Times New Roman"/>
                <a:cs typeface="Times New Roman"/>
              </a:rPr>
              <a:t>Even a minute detail about any customer has now become significant for them. They are </a:t>
            </a:r>
            <a:r>
              <a:rPr sz="2000" spc="-484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44444"/>
                </a:solidFill>
                <a:latin typeface="Times New Roman"/>
                <a:cs typeface="Times New Roman"/>
              </a:rPr>
              <a:t>now closer to their customers than they have ever been. This empowers them to provide 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44444"/>
                </a:solidFill>
                <a:latin typeface="Times New Roman"/>
                <a:cs typeface="Times New Roman"/>
              </a:rPr>
              <a:t>customers</a:t>
            </a:r>
            <a:r>
              <a:rPr sz="2000" spc="-2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44444"/>
                </a:solidFill>
                <a:latin typeface="Times New Roman"/>
                <a:cs typeface="Times New Roman"/>
              </a:rPr>
              <a:t>with more personalized services and</a:t>
            </a:r>
            <a:r>
              <a:rPr sz="2000" spc="-1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44444"/>
                </a:solidFill>
                <a:latin typeface="Times New Roman"/>
                <a:cs typeface="Times New Roman"/>
              </a:rPr>
              <a:t>predict their</a:t>
            </a:r>
            <a:r>
              <a:rPr sz="2000" spc="-1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44444"/>
                </a:solidFill>
                <a:latin typeface="Times New Roman"/>
                <a:cs typeface="Times New Roman"/>
              </a:rPr>
              <a:t>demands</a:t>
            </a:r>
            <a:r>
              <a:rPr sz="2000" spc="-1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44444"/>
                </a:solidFill>
                <a:latin typeface="Times New Roman"/>
                <a:cs typeface="Times New Roman"/>
              </a:rPr>
              <a:t>in advance.</a:t>
            </a:r>
            <a:endParaRPr sz="2000">
              <a:latin typeface="Times New Roman"/>
              <a:cs typeface="Times New Roman"/>
            </a:endParaRPr>
          </a:p>
          <a:p>
            <a:pPr marL="354965" marR="5080" indent="-342900">
              <a:lnSpc>
                <a:spcPct val="100000"/>
              </a:lnSpc>
              <a:spcBef>
                <a:spcPts val="12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444444"/>
                </a:solidFill>
                <a:latin typeface="Times New Roman"/>
                <a:cs typeface="Times New Roman"/>
              </a:rPr>
              <a:t>This helps them in building a loyal customer base. Some of the biggest names in the retail 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44444"/>
                </a:solidFill>
                <a:latin typeface="Times New Roman"/>
                <a:cs typeface="Times New Roman"/>
              </a:rPr>
              <a:t>world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44444"/>
                </a:solidFill>
                <a:latin typeface="Times New Roman"/>
                <a:cs typeface="Times New Roman"/>
              </a:rPr>
              <a:t>like</a:t>
            </a:r>
            <a:r>
              <a:rPr sz="2000" spc="-4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444444"/>
                </a:solidFill>
                <a:latin typeface="Times New Roman"/>
                <a:cs typeface="Times New Roman"/>
              </a:rPr>
              <a:t>Walmart,</a:t>
            </a:r>
            <a:r>
              <a:rPr sz="2000" spc="-1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44444"/>
                </a:solidFill>
                <a:latin typeface="Times New Roman"/>
                <a:cs typeface="Times New Roman"/>
              </a:rPr>
              <a:t>Sears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44444"/>
                </a:solidFill>
                <a:latin typeface="Times New Roman"/>
                <a:cs typeface="Times New Roman"/>
              </a:rPr>
              <a:t>and</a:t>
            </a:r>
            <a:r>
              <a:rPr sz="2000" spc="1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44444"/>
                </a:solidFill>
                <a:latin typeface="Times New Roman"/>
                <a:cs typeface="Times New Roman"/>
              </a:rPr>
              <a:t>Holdings,</a:t>
            </a:r>
            <a:r>
              <a:rPr sz="2000" spc="-1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44444"/>
                </a:solidFill>
                <a:latin typeface="Times New Roman"/>
                <a:cs typeface="Times New Roman"/>
              </a:rPr>
              <a:t>Costco,</a:t>
            </a:r>
            <a:r>
              <a:rPr sz="2000" spc="-4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444444"/>
                </a:solidFill>
                <a:latin typeface="Times New Roman"/>
                <a:cs typeface="Times New Roman"/>
              </a:rPr>
              <a:t>Walgreens,</a:t>
            </a:r>
            <a:r>
              <a:rPr sz="2000" spc="-1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44444"/>
                </a:solidFill>
                <a:latin typeface="Times New Roman"/>
                <a:cs typeface="Times New Roman"/>
              </a:rPr>
              <a:t>and</a:t>
            </a:r>
            <a:r>
              <a:rPr sz="2000" spc="1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44444"/>
                </a:solidFill>
                <a:latin typeface="Times New Roman"/>
                <a:cs typeface="Times New Roman"/>
              </a:rPr>
              <a:t>many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44444"/>
                </a:solidFill>
                <a:latin typeface="Times New Roman"/>
                <a:cs typeface="Times New Roman"/>
              </a:rPr>
              <a:t>more now</a:t>
            </a:r>
            <a:r>
              <a:rPr sz="2000" spc="1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44444"/>
                </a:solidFill>
                <a:latin typeface="Times New Roman"/>
                <a:cs typeface="Times New Roman"/>
              </a:rPr>
              <a:t>have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44444"/>
                </a:solidFill>
                <a:latin typeface="Times New Roman"/>
                <a:cs typeface="Times New Roman"/>
              </a:rPr>
              <a:t>Big </a:t>
            </a:r>
            <a:r>
              <a:rPr sz="2000" spc="-484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44444"/>
                </a:solidFill>
                <a:latin typeface="Times New Roman"/>
                <a:cs typeface="Times New Roman"/>
              </a:rPr>
              <a:t>Data</a:t>
            </a:r>
            <a:r>
              <a:rPr sz="2000" spc="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44444"/>
                </a:solidFill>
                <a:latin typeface="Times New Roman"/>
                <a:cs typeface="Times New Roman"/>
              </a:rPr>
              <a:t>as</a:t>
            </a:r>
            <a:r>
              <a:rPr sz="2000" spc="-1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44444"/>
                </a:solidFill>
                <a:latin typeface="Times New Roman"/>
                <a:cs typeface="Times New Roman"/>
              </a:rPr>
              <a:t>an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44444"/>
                </a:solidFill>
                <a:latin typeface="Times New Roman"/>
                <a:cs typeface="Times New Roman"/>
              </a:rPr>
              <a:t>integral</a:t>
            </a:r>
            <a:r>
              <a:rPr sz="2000" spc="-1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44444"/>
                </a:solidFill>
                <a:latin typeface="Times New Roman"/>
                <a:cs typeface="Times New Roman"/>
              </a:rPr>
              <a:t>part</a:t>
            </a:r>
            <a:r>
              <a:rPr sz="2000" spc="-1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44444"/>
                </a:solidFill>
                <a:latin typeface="Times New Roman"/>
                <a:cs typeface="Times New Roman"/>
              </a:rPr>
              <a:t>of</a:t>
            </a:r>
            <a:r>
              <a:rPr sz="2000" spc="-2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44444"/>
                </a:solidFill>
                <a:latin typeface="Times New Roman"/>
                <a:cs typeface="Times New Roman"/>
              </a:rPr>
              <a:t>their</a:t>
            </a:r>
            <a:r>
              <a:rPr sz="2000" spc="-2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44444"/>
                </a:solidFill>
                <a:latin typeface="Times New Roman"/>
                <a:cs typeface="Times New Roman"/>
              </a:rPr>
              <a:t>organizations.</a:t>
            </a:r>
            <a:endParaRPr sz="2000">
              <a:latin typeface="Times New Roman"/>
              <a:cs typeface="Times New Roman"/>
            </a:endParaRPr>
          </a:p>
          <a:p>
            <a:pPr marL="354965" marR="72390" indent="-342900">
              <a:lnSpc>
                <a:spcPts val="2400"/>
              </a:lnSpc>
              <a:spcBef>
                <a:spcPts val="8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444444"/>
                </a:solidFill>
                <a:latin typeface="Times New Roman"/>
                <a:cs typeface="Times New Roman"/>
              </a:rPr>
              <a:t>A study by the National Retail Federation estimated that sales in November and December </a:t>
            </a:r>
            <a:r>
              <a:rPr sz="2000" spc="-484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44444"/>
                </a:solidFill>
                <a:latin typeface="Times New Roman"/>
                <a:cs typeface="Times New Roman"/>
              </a:rPr>
              <a:t>are responsible</a:t>
            </a:r>
            <a:r>
              <a:rPr sz="2000" spc="-1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44444"/>
                </a:solidFill>
                <a:latin typeface="Times New Roman"/>
                <a:cs typeface="Times New Roman"/>
              </a:rPr>
              <a:t>for</a:t>
            </a:r>
            <a:r>
              <a:rPr sz="2000" spc="-1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44444"/>
                </a:solidFill>
                <a:latin typeface="Times New Roman"/>
                <a:cs typeface="Times New Roman"/>
              </a:rPr>
              <a:t>as much as</a:t>
            </a:r>
            <a:r>
              <a:rPr sz="2000" spc="-1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44444"/>
                </a:solidFill>
                <a:latin typeface="Times New Roman"/>
                <a:cs typeface="Times New Roman"/>
              </a:rPr>
              <a:t>30% of</a:t>
            </a:r>
            <a:r>
              <a:rPr sz="2000" spc="-1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44444"/>
                </a:solidFill>
                <a:latin typeface="Times New Roman"/>
                <a:cs typeface="Times New Roman"/>
              </a:rPr>
              <a:t>retail</a:t>
            </a:r>
            <a:r>
              <a:rPr sz="2000" spc="-2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44444"/>
                </a:solidFill>
                <a:latin typeface="Times New Roman"/>
                <a:cs typeface="Times New Roman"/>
              </a:rPr>
              <a:t>annual</a:t>
            </a:r>
            <a:r>
              <a:rPr sz="2000" spc="-1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44444"/>
                </a:solidFill>
                <a:latin typeface="Times New Roman"/>
                <a:cs typeface="Times New Roman"/>
              </a:rPr>
              <a:t>sales.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375403"/>
            <a:ext cx="12191999" cy="248259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70923" y="563209"/>
            <a:ext cx="31635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2</a:t>
            </a:r>
            <a:r>
              <a:rPr sz="2000" spc="-25" dirty="0"/>
              <a:t>.</a:t>
            </a:r>
            <a:r>
              <a:rPr sz="2000" spc="-95" dirty="0"/>
              <a:t> </a:t>
            </a:r>
            <a:r>
              <a:rPr spc="-30" dirty="0"/>
              <a:t>Big</a:t>
            </a:r>
            <a:r>
              <a:rPr spc="-105" dirty="0"/>
              <a:t> </a:t>
            </a:r>
            <a:r>
              <a:rPr spc="-35" dirty="0"/>
              <a:t>Data</a:t>
            </a:r>
            <a:r>
              <a:rPr spc="-90" dirty="0"/>
              <a:t> </a:t>
            </a:r>
            <a:r>
              <a:rPr spc="-25" dirty="0"/>
              <a:t>in</a:t>
            </a:r>
            <a:r>
              <a:rPr spc="-100" dirty="0"/>
              <a:t> </a:t>
            </a:r>
            <a:r>
              <a:rPr spc="-45" dirty="0"/>
              <a:t>Healthcare</a:t>
            </a:r>
            <a:endParaRPr sz="2000"/>
          </a:p>
        </p:txBody>
      </p:sp>
      <p:sp>
        <p:nvSpPr>
          <p:cNvPr id="4" name="object 4"/>
          <p:cNvSpPr txBox="1"/>
          <p:nvPr/>
        </p:nvSpPr>
        <p:spPr>
          <a:xfrm>
            <a:off x="1003026" y="1070701"/>
            <a:ext cx="9562465" cy="340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80059" marR="5080" indent="-342900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480059" algn="l"/>
                <a:tab pos="480695" algn="l"/>
              </a:tabLst>
            </a:pPr>
            <a:r>
              <a:rPr sz="2000" spc="-5" dirty="0">
                <a:latin typeface="Times New Roman"/>
                <a:cs typeface="Times New Roman"/>
              </a:rPr>
              <a:t>Big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Data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and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healthcare are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ideal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match.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It complements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healthcare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industry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better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than anything ever will. The amount of data the healthcare industry has to deal with is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unimaginable.</a:t>
            </a:r>
            <a:endParaRPr sz="2000">
              <a:latin typeface="Times New Roman"/>
              <a:cs typeface="Times New Roman"/>
            </a:endParaRPr>
          </a:p>
          <a:p>
            <a:pPr marL="422909" marR="227965" indent="-285750" algn="just">
              <a:lnSpc>
                <a:spcPct val="100000"/>
              </a:lnSpc>
              <a:spcBef>
                <a:spcPts val="1200"/>
              </a:spcBef>
              <a:buFont typeface="Wingdings"/>
              <a:buChar char=""/>
              <a:tabLst>
                <a:tab pos="423545" algn="l"/>
              </a:tabLst>
            </a:pPr>
            <a:r>
              <a:rPr sz="2000" spc="-5" dirty="0">
                <a:latin typeface="Times New Roman"/>
                <a:cs typeface="Times New Roman"/>
              </a:rPr>
              <a:t>Gone are the days when healthcare practitioners were incapable of harnessing this data.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From finding a cure to cancer to detecting Ebola and much more, Big Data has got it all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under its belt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researchers have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seen some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life-saving outcomes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through it.</a:t>
            </a:r>
            <a:endParaRPr sz="2000">
              <a:latin typeface="Times New Roman"/>
              <a:cs typeface="Times New Roman"/>
            </a:endParaRPr>
          </a:p>
          <a:p>
            <a:pPr marL="354965" marR="381000" indent="-342900">
              <a:lnSpc>
                <a:spcPct val="100000"/>
              </a:lnSpc>
              <a:spcBef>
                <a:spcPts val="140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spc="-5" dirty="0">
                <a:latin typeface="Times New Roman"/>
                <a:cs typeface="Times New Roman"/>
              </a:rPr>
              <a:t>Big Data and analytics have given them the license to build more personalized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medications.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Data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analysts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are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harnessing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this data to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develop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more and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more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effective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treatments. Identifying unusual patterns of certain medicines to discover ways for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developing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more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economical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solutions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common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practice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these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days.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98954" y="983741"/>
            <a:ext cx="6220205" cy="2874263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072994" y="4300773"/>
            <a:ext cx="8572500" cy="1549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271780" indent="-343535" algn="just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355600" algn="l"/>
              </a:tabLst>
            </a:pPr>
            <a:r>
              <a:rPr sz="2000" b="1" i="1" spc="-5" dirty="0">
                <a:latin typeface="Times New Roman"/>
                <a:cs typeface="Times New Roman"/>
                <a:hlinkClick r:id="rId3"/>
              </a:rPr>
              <a:t>Explore how Big Data helps to speed up the treatment process –</a:t>
            </a:r>
            <a:r>
              <a:rPr sz="2000" b="1" i="1" spc="-5" dirty="0">
                <a:solidFill>
                  <a:srgbClr val="FA49B6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2000" b="1" i="1" u="heavy" spc="-5" dirty="0">
                <a:solidFill>
                  <a:srgbClr val="FA49B6"/>
                </a:solidFill>
                <a:uFill>
                  <a:solidFill>
                    <a:srgbClr val="FA49B6"/>
                  </a:solidFill>
                </a:uFill>
                <a:latin typeface="Times New Roman"/>
                <a:cs typeface="Times New Roman"/>
                <a:hlinkClick r:id="rId3"/>
              </a:rPr>
              <a:t>Big Data in </a:t>
            </a:r>
            <a:r>
              <a:rPr sz="2000" b="1" i="1" spc="-484" dirty="0">
                <a:solidFill>
                  <a:srgbClr val="FA49B6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2000" b="1" i="1" u="heavy" spc="-5" dirty="0">
                <a:solidFill>
                  <a:srgbClr val="FA49B6"/>
                </a:solidFill>
                <a:uFill>
                  <a:solidFill>
                    <a:srgbClr val="FA49B6"/>
                  </a:solidFill>
                </a:uFill>
                <a:latin typeface="Times New Roman"/>
                <a:cs typeface="Times New Roman"/>
                <a:hlinkClick r:id="rId3"/>
              </a:rPr>
              <a:t>Healthcare</a:t>
            </a:r>
            <a:r>
              <a:rPr sz="2000" b="1" i="1" spc="-5" dirty="0">
                <a:latin typeface="Times New Roman"/>
                <a:cs typeface="Times New Roman"/>
                <a:hlinkClick r:id="rId3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354965" marR="5080" indent="-342900" algn="just">
              <a:lnSpc>
                <a:spcPct val="100000"/>
              </a:lnSpc>
              <a:buFont typeface="Wingdings"/>
              <a:buChar char=""/>
              <a:tabLst>
                <a:tab pos="355600" algn="l"/>
              </a:tabLst>
            </a:pPr>
            <a:r>
              <a:rPr sz="2000" spc="-5" dirty="0">
                <a:latin typeface="Times New Roman"/>
                <a:cs typeface="Times New Roman"/>
              </a:rPr>
              <a:t>Smart wearables have gradually gained popularity and are the latest trend among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people of all age groups. This generates massive amounts of real-time data in the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form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of alerts which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helps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 saving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lives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of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 people</a:t>
            </a:r>
            <a:r>
              <a:rPr sz="2000" spc="-5" dirty="0">
                <a:solidFill>
                  <a:srgbClr val="444444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088129"/>
            <a:ext cx="12192000" cy="2769870"/>
            <a:chOff x="0" y="4088129"/>
            <a:chExt cx="12192000" cy="27698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375403"/>
              <a:ext cx="12191999" cy="248259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85160" y="4088129"/>
              <a:ext cx="5436107" cy="2548127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7049" y="216716"/>
            <a:ext cx="362902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20" dirty="0"/>
              <a:t>3.</a:t>
            </a:r>
            <a:r>
              <a:rPr sz="2800" spc="-90" dirty="0"/>
              <a:t> </a:t>
            </a:r>
            <a:r>
              <a:rPr sz="2800" spc="-30" dirty="0"/>
              <a:t>Big</a:t>
            </a:r>
            <a:r>
              <a:rPr sz="2800" spc="-100" dirty="0"/>
              <a:t> </a:t>
            </a:r>
            <a:r>
              <a:rPr sz="2800" spc="-35" dirty="0"/>
              <a:t>Data</a:t>
            </a:r>
            <a:r>
              <a:rPr sz="2800" spc="-85" dirty="0"/>
              <a:t> </a:t>
            </a:r>
            <a:r>
              <a:rPr sz="2800" spc="-25" dirty="0"/>
              <a:t>in</a:t>
            </a:r>
            <a:r>
              <a:rPr sz="2800" spc="-85" dirty="0"/>
              <a:t> </a:t>
            </a:r>
            <a:r>
              <a:rPr sz="2800" spc="-45" dirty="0"/>
              <a:t>Education</a:t>
            </a:r>
            <a:endParaRPr sz="2800"/>
          </a:p>
        </p:txBody>
      </p:sp>
      <p:sp>
        <p:nvSpPr>
          <p:cNvPr id="6" name="object 6"/>
          <p:cNvSpPr txBox="1"/>
          <p:nvPr/>
        </p:nvSpPr>
        <p:spPr>
          <a:xfrm>
            <a:off x="697049" y="786692"/>
            <a:ext cx="9228455" cy="3073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marR="48260" indent="-342900" algn="just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355600" algn="l"/>
              </a:tabLst>
            </a:pPr>
            <a:r>
              <a:rPr sz="2000" spc="-5" dirty="0">
                <a:latin typeface="Times New Roman"/>
                <a:cs typeface="Times New Roman"/>
              </a:rPr>
              <a:t>When you ask people about the use of the data that an educational institute gathers, the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majority of the people will have the same answer that the institute or the student might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need it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for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future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references.</a:t>
            </a:r>
            <a:endParaRPr sz="2000">
              <a:latin typeface="Times New Roman"/>
              <a:cs typeface="Times New Roman"/>
            </a:endParaRPr>
          </a:p>
          <a:p>
            <a:pPr marL="354965" marR="5080" indent="-342900">
              <a:lnSpc>
                <a:spcPct val="100000"/>
              </a:lnSpc>
              <a:spcBef>
                <a:spcPts val="12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spc="-5" dirty="0">
                <a:latin typeface="Times New Roman"/>
                <a:cs typeface="Times New Roman"/>
              </a:rPr>
              <a:t>Even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you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had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 same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perception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about this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data,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didn’t</a:t>
            </a:r>
            <a:r>
              <a:rPr sz="2000" spc="-5" dirty="0">
                <a:latin typeface="Times New Roman"/>
                <a:cs typeface="Times New Roman"/>
              </a:rPr>
              <a:t> you?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But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 fact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is,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this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data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holds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enormous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importance.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Big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Data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 the key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shaping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future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of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people and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has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power to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transform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 education system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for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better.</a:t>
            </a:r>
            <a:endParaRPr sz="2000">
              <a:latin typeface="Times New Roman"/>
              <a:cs typeface="Times New Roman"/>
            </a:endParaRPr>
          </a:p>
          <a:p>
            <a:pPr marL="355600" marR="241935" indent="-343535">
              <a:lnSpc>
                <a:spcPct val="100000"/>
              </a:lnSpc>
              <a:spcBef>
                <a:spcPts val="12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spc="-5" dirty="0">
                <a:latin typeface="Times New Roman"/>
                <a:cs typeface="Times New Roman"/>
              </a:rPr>
              <a:t>Some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of the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top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universities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are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using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Big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Data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as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tool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renovate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their academic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curriculum. </a:t>
            </a:r>
            <a:r>
              <a:rPr sz="2000" spc="-15" dirty="0">
                <a:latin typeface="Times New Roman"/>
                <a:cs typeface="Times New Roman"/>
              </a:rPr>
              <a:t>Additionally, </a:t>
            </a:r>
            <a:r>
              <a:rPr sz="2000" spc="-5" dirty="0">
                <a:latin typeface="Times New Roman"/>
                <a:cs typeface="Times New Roman"/>
              </a:rPr>
              <a:t>universities can even track the dropout rates of the students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and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are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taking 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required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measures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 reduce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this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rate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much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possible.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66977" y="896111"/>
            <a:ext cx="10711815" cy="5474970"/>
          </a:xfrm>
          <a:custGeom>
            <a:avLst/>
            <a:gdLst/>
            <a:ahLst/>
            <a:cxnLst/>
            <a:rect l="l" t="t" r="r" b="b"/>
            <a:pathLst>
              <a:path w="10711815" h="5474970">
                <a:moveTo>
                  <a:pt x="10711434" y="0"/>
                </a:moveTo>
                <a:lnTo>
                  <a:pt x="0" y="0"/>
                </a:lnTo>
                <a:lnTo>
                  <a:pt x="0" y="5474970"/>
                </a:lnTo>
                <a:lnTo>
                  <a:pt x="10711434" y="5474970"/>
                </a:lnTo>
                <a:lnTo>
                  <a:pt x="1071143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45391" y="945211"/>
            <a:ext cx="351662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444444"/>
                </a:solidFill>
              </a:rPr>
              <a:t>4.</a:t>
            </a:r>
            <a:r>
              <a:rPr spc="-25" dirty="0">
                <a:solidFill>
                  <a:srgbClr val="444444"/>
                </a:solidFill>
              </a:rPr>
              <a:t> </a:t>
            </a:r>
            <a:r>
              <a:rPr spc="-5" dirty="0"/>
              <a:t>Big</a:t>
            </a:r>
            <a:r>
              <a:rPr spc="-25" dirty="0"/>
              <a:t> </a:t>
            </a:r>
            <a:r>
              <a:rPr spc="-5" dirty="0"/>
              <a:t>Data</a:t>
            </a:r>
            <a:r>
              <a:rPr spc="-20" dirty="0"/>
              <a:t> </a:t>
            </a:r>
            <a:r>
              <a:rPr spc="-5" dirty="0"/>
              <a:t>in</a:t>
            </a:r>
            <a:r>
              <a:rPr spc="-20" dirty="0"/>
              <a:t> </a:t>
            </a:r>
            <a:r>
              <a:rPr spc="-5" dirty="0"/>
              <a:t>E-commerce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02273" y="1313257"/>
            <a:ext cx="10049510" cy="4902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300355" indent="-342900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355600" algn="l"/>
                <a:tab pos="356235" algn="l"/>
              </a:tabLst>
            </a:pPr>
            <a:r>
              <a:rPr sz="2000" spc="-5" dirty="0">
                <a:latin typeface="Times New Roman"/>
                <a:cs typeface="Times New Roman"/>
              </a:rPr>
              <a:t>One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of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greatest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revolutions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this generation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has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seen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 that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of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E-commerce.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It is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now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part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and parcel of our routine life. Whenever we need to buy something, the first thought that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provokes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our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mind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 E-commerce.</a:t>
            </a:r>
            <a:r>
              <a:rPr sz="2000" spc="-1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And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not your surprise,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Big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Data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has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been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 face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of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it.</a:t>
            </a:r>
            <a:endParaRPr sz="2000">
              <a:latin typeface="Times New Roman"/>
              <a:cs typeface="Times New Roman"/>
            </a:endParaRPr>
          </a:p>
          <a:p>
            <a:pPr marL="354965" marR="163830" indent="-342900">
              <a:lnSpc>
                <a:spcPts val="2400"/>
              </a:lnSpc>
              <a:spcBef>
                <a:spcPts val="8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spc="-5" dirty="0">
                <a:latin typeface="Times New Roman"/>
                <a:cs typeface="Times New Roman"/>
              </a:rPr>
              <a:t>Some of the biggest E-commerce companies of the world like Amazon, Flipkart, Alibaba, and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many more are now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bound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 Big Data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and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analytics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itself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evidence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of the level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of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popularity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Big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Data has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gained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 recent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times.</a:t>
            </a:r>
            <a:endParaRPr sz="2000">
              <a:latin typeface="Times New Roman"/>
              <a:cs typeface="Times New Roman"/>
            </a:endParaRPr>
          </a:p>
          <a:p>
            <a:pPr marL="354965" indent="-342900">
              <a:lnSpc>
                <a:spcPts val="2320"/>
              </a:lnSpc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spc="-5" dirty="0">
                <a:latin typeface="Times New Roman"/>
                <a:cs typeface="Times New Roman"/>
              </a:rPr>
              <a:t>Big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Data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 now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important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anyone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else in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these </a:t>
            </a:r>
            <a:r>
              <a:rPr sz="2000" spc="-10" dirty="0">
                <a:latin typeface="Times New Roman"/>
                <a:cs typeface="Times New Roman"/>
              </a:rPr>
              <a:t>organizations.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Amazon,</a:t>
            </a:r>
            <a:r>
              <a:rPr sz="2000" i="1" spc="2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the biggest</a:t>
            </a:r>
            <a:r>
              <a:rPr sz="2000" i="1" spc="-1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E-</a:t>
            </a:r>
            <a:endParaRPr sz="2000">
              <a:latin typeface="Times New Roman"/>
              <a:cs typeface="Times New Roman"/>
            </a:endParaRPr>
          </a:p>
          <a:p>
            <a:pPr marL="354965" marR="5080" algn="just">
              <a:lnSpc>
                <a:spcPct val="100000"/>
              </a:lnSpc>
            </a:pPr>
            <a:r>
              <a:rPr sz="2000" i="1" spc="-15" dirty="0">
                <a:latin typeface="Times New Roman"/>
                <a:cs typeface="Times New Roman"/>
              </a:rPr>
              <a:t>commerce </a:t>
            </a:r>
            <a:r>
              <a:rPr sz="2000" i="1" spc="-5" dirty="0">
                <a:latin typeface="Times New Roman"/>
                <a:cs typeface="Times New Roman"/>
              </a:rPr>
              <a:t>firm in the world and one of the pioneers of Big Data and analytics, has Big Data as </a:t>
            </a:r>
            <a:r>
              <a:rPr sz="2000" i="1" spc="-484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the backbone of its system. Flipkart, the biggest </a:t>
            </a:r>
            <a:r>
              <a:rPr sz="2000" i="1" spc="-10" dirty="0">
                <a:latin typeface="Times New Roman"/>
                <a:cs typeface="Times New Roman"/>
              </a:rPr>
              <a:t>E-commerce </a:t>
            </a:r>
            <a:r>
              <a:rPr sz="2000" i="1" spc="-5" dirty="0">
                <a:latin typeface="Times New Roman"/>
                <a:cs typeface="Times New Roman"/>
              </a:rPr>
              <a:t>firm in India, has one of the most </a:t>
            </a:r>
            <a:r>
              <a:rPr sz="2000" i="1" dirty="0">
                <a:latin typeface="Times New Roman"/>
                <a:cs typeface="Times New Roman"/>
              </a:rPr>
              <a:t> </a:t>
            </a:r>
            <a:r>
              <a:rPr sz="2000" i="1" spc="-15" dirty="0">
                <a:latin typeface="Times New Roman"/>
                <a:cs typeface="Times New Roman"/>
              </a:rPr>
              <a:t>robust</a:t>
            </a:r>
            <a:r>
              <a:rPr sz="2000" i="1" spc="-2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data</a:t>
            </a:r>
            <a:r>
              <a:rPr sz="2000" i="1" spc="-1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platforms</a:t>
            </a:r>
            <a:r>
              <a:rPr sz="2000" i="1" spc="-1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in</a:t>
            </a:r>
            <a:r>
              <a:rPr sz="2000" i="1" spc="-1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the</a:t>
            </a:r>
            <a:r>
              <a:rPr sz="2000" i="1" spc="-10" dirty="0">
                <a:latin typeface="Times New Roman"/>
                <a:cs typeface="Times New Roman"/>
              </a:rPr>
              <a:t> </a:t>
            </a:r>
            <a:r>
              <a:rPr sz="2000" i="1" spc="-20" dirty="0">
                <a:latin typeface="Times New Roman"/>
                <a:cs typeface="Times New Roman"/>
              </a:rPr>
              <a:t>country.</a:t>
            </a:r>
            <a:endParaRPr sz="2000">
              <a:latin typeface="Times New Roman"/>
              <a:cs typeface="Times New Roman"/>
            </a:endParaRPr>
          </a:p>
          <a:p>
            <a:pPr marL="354965" indent="-342900" algn="just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355600" algn="l"/>
              </a:tabLst>
            </a:pPr>
            <a:r>
              <a:rPr sz="2000" b="1" i="1" spc="-5" dirty="0">
                <a:latin typeface="Times New Roman"/>
                <a:cs typeface="Times New Roman"/>
              </a:rPr>
              <a:t>See</a:t>
            </a:r>
            <a:r>
              <a:rPr sz="2000" b="1" i="1" dirty="0">
                <a:latin typeface="Times New Roman"/>
                <a:cs typeface="Times New Roman"/>
              </a:rPr>
              <a:t> </a:t>
            </a:r>
            <a:r>
              <a:rPr sz="2000" b="1" i="1" spc="-5" dirty="0">
                <a:latin typeface="Times New Roman"/>
                <a:cs typeface="Times New Roman"/>
              </a:rPr>
              <a:t>how</a:t>
            </a:r>
            <a:r>
              <a:rPr sz="2000" b="1" i="1" spc="10" dirty="0">
                <a:solidFill>
                  <a:srgbClr val="FA49B6"/>
                </a:solidFill>
                <a:latin typeface="Times New Roman"/>
                <a:cs typeface="Times New Roman"/>
              </a:rPr>
              <a:t> </a:t>
            </a:r>
            <a:r>
              <a:rPr sz="2000" b="1" i="1" u="heavy" spc="-5" dirty="0">
                <a:solidFill>
                  <a:srgbClr val="FA49B6"/>
                </a:solidFill>
                <a:uFill>
                  <a:solidFill>
                    <a:srgbClr val="FA49B6"/>
                  </a:solidFill>
                </a:uFill>
                <a:latin typeface="Times New Roman"/>
                <a:cs typeface="Times New Roman"/>
                <a:hlinkClick r:id="rId2"/>
              </a:rPr>
              <a:t>Flipkart</a:t>
            </a:r>
            <a:r>
              <a:rPr sz="2000" b="1" i="1" u="heavy" spc="-20" dirty="0">
                <a:solidFill>
                  <a:srgbClr val="FA49B6"/>
                </a:solidFill>
                <a:uFill>
                  <a:solidFill>
                    <a:srgbClr val="FA49B6"/>
                  </a:solidFill>
                </a:uFill>
                <a:latin typeface="Times New Roman"/>
                <a:cs typeface="Times New Roman"/>
                <a:hlinkClick r:id="rId2"/>
              </a:rPr>
              <a:t> </a:t>
            </a:r>
            <a:r>
              <a:rPr sz="2000" b="1" i="1" u="heavy" spc="-5" dirty="0">
                <a:solidFill>
                  <a:srgbClr val="FA49B6"/>
                </a:solidFill>
                <a:uFill>
                  <a:solidFill>
                    <a:srgbClr val="FA49B6"/>
                  </a:solidFill>
                </a:uFill>
                <a:latin typeface="Times New Roman"/>
                <a:cs typeface="Times New Roman"/>
                <a:hlinkClick r:id="rId2"/>
              </a:rPr>
              <a:t>used</a:t>
            </a:r>
            <a:r>
              <a:rPr sz="2000" b="1" i="1" u="heavy" spc="5" dirty="0">
                <a:solidFill>
                  <a:srgbClr val="FA49B6"/>
                </a:solidFill>
                <a:uFill>
                  <a:solidFill>
                    <a:srgbClr val="FA49B6"/>
                  </a:solidFill>
                </a:uFill>
                <a:latin typeface="Times New Roman"/>
                <a:cs typeface="Times New Roman"/>
                <a:hlinkClick r:id="rId2"/>
              </a:rPr>
              <a:t> </a:t>
            </a:r>
            <a:r>
              <a:rPr sz="2000" b="1" i="1" u="heavy" spc="-5" dirty="0">
                <a:solidFill>
                  <a:srgbClr val="FA49B6"/>
                </a:solidFill>
                <a:uFill>
                  <a:solidFill>
                    <a:srgbClr val="FA49B6"/>
                  </a:solidFill>
                </a:uFill>
                <a:latin typeface="Times New Roman"/>
                <a:cs typeface="Times New Roman"/>
                <a:hlinkClick r:id="rId2"/>
              </a:rPr>
              <a:t>Big Data</a:t>
            </a:r>
            <a:r>
              <a:rPr sz="2000" b="1" i="1" spc="5" dirty="0">
                <a:solidFill>
                  <a:srgbClr val="FA49B6"/>
                </a:solidFill>
                <a:latin typeface="Times New Roman"/>
                <a:cs typeface="Times New Roman"/>
                <a:hlinkClick r:id="rId2"/>
              </a:rPr>
              <a:t> </a:t>
            </a:r>
            <a:r>
              <a:rPr sz="2000" b="1" i="1" spc="-5" dirty="0">
                <a:latin typeface="Times New Roman"/>
                <a:cs typeface="Times New Roman"/>
              </a:rPr>
              <a:t>to have</a:t>
            </a:r>
            <a:r>
              <a:rPr sz="2000" b="1" i="1" dirty="0">
                <a:latin typeface="Times New Roman"/>
                <a:cs typeface="Times New Roman"/>
              </a:rPr>
              <a:t> </a:t>
            </a:r>
            <a:r>
              <a:rPr sz="2000" b="1" i="1" spc="-5" dirty="0">
                <a:latin typeface="Times New Roman"/>
                <a:cs typeface="Times New Roman"/>
              </a:rPr>
              <a:t>one</a:t>
            </a:r>
            <a:r>
              <a:rPr sz="2000" b="1" i="1" spc="5" dirty="0">
                <a:latin typeface="Times New Roman"/>
                <a:cs typeface="Times New Roman"/>
              </a:rPr>
              <a:t> </a:t>
            </a:r>
            <a:r>
              <a:rPr sz="2000" b="1" i="1" spc="-5" dirty="0">
                <a:latin typeface="Times New Roman"/>
                <a:cs typeface="Times New Roman"/>
              </a:rPr>
              <a:t>of the most</a:t>
            </a:r>
            <a:r>
              <a:rPr sz="2000" b="1" i="1" spc="-10" dirty="0">
                <a:latin typeface="Times New Roman"/>
                <a:cs typeface="Times New Roman"/>
              </a:rPr>
              <a:t> </a:t>
            </a:r>
            <a:r>
              <a:rPr sz="2000" b="1" i="1" spc="-5" dirty="0">
                <a:latin typeface="Times New Roman"/>
                <a:cs typeface="Times New Roman"/>
              </a:rPr>
              <a:t>robust</a:t>
            </a:r>
            <a:r>
              <a:rPr sz="2000" b="1" i="1" spc="-10" dirty="0">
                <a:latin typeface="Times New Roman"/>
                <a:cs typeface="Times New Roman"/>
              </a:rPr>
              <a:t> </a:t>
            </a:r>
            <a:r>
              <a:rPr sz="2000" b="1" i="1" spc="-5" dirty="0">
                <a:latin typeface="Times New Roman"/>
                <a:cs typeface="Times New Roman"/>
              </a:rPr>
              <a:t>data</a:t>
            </a:r>
            <a:r>
              <a:rPr sz="2000" b="1" i="1" dirty="0">
                <a:latin typeface="Times New Roman"/>
                <a:cs typeface="Times New Roman"/>
              </a:rPr>
              <a:t> </a:t>
            </a:r>
            <a:r>
              <a:rPr sz="2000" b="1" i="1" spc="-5" dirty="0">
                <a:latin typeface="Times New Roman"/>
                <a:cs typeface="Times New Roman"/>
              </a:rPr>
              <a:t>platforms.</a:t>
            </a:r>
            <a:endParaRPr sz="2000">
              <a:latin typeface="Times New Roman"/>
              <a:cs typeface="Times New Roman"/>
            </a:endParaRPr>
          </a:p>
          <a:p>
            <a:pPr marL="355600" marR="24130" indent="-342900" algn="just">
              <a:lnSpc>
                <a:spcPct val="100000"/>
              </a:lnSpc>
              <a:buFont typeface="Wingdings"/>
              <a:buChar char=""/>
              <a:tabLst>
                <a:tab pos="356235" algn="l"/>
              </a:tabLst>
            </a:pPr>
            <a:r>
              <a:rPr sz="2000" spc="-5" dirty="0">
                <a:latin typeface="Times New Roman"/>
                <a:cs typeface="Times New Roman"/>
              </a:rPr>
              <a:t>Big </a:t>
            </a:r>
            <a:r>
              <a:rPr sz="2000" spc="-20" dirty="0">
                <a:latin typeface="Times New Roman"/>
                <a:cs typeface="Times New Roman"/>
              </a:rPr>
              <a:t>Data’s </a:t>
            </a:r>
            <a:r>
              <a:rPr sz="2000" spc="-5" dirty="0">
                <a:latin typeface="Times New Roman"/>
                <a:cs typeface="Times New Roman"/>
              </a:rPr>
              <a:t>recommendation engine is one of the most amazing applications the Big Data world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has ever witnessed.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furnishes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companies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with a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360-degree</a:t>
            </a:r>
            <a:r>
              <a:rPr sz="2000" b="1" spc="-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view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of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its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customers.</a:t>
            </a:r>
            <a:endParaRPr sz="2000">
              <a:latin typeface="Times New Roman"/>
              <a:cs typeface="Times New Roman"/>
            </a:endParaRPr>
          </a:p>
          <a:p>
            <a:pPr marL="354965" marR="80010" indent="-342900" algn="just">
              <a:lnSpc>
                <a:spcPct val="100000"/>
              </a:lnSpc>
              <a:buFont typeface="Wingdings"/>
              <a:buChar char=""/>
              <a:tabLst>
                <a:tab pos="355600" algn="l"/>
              </a:tabLst>
            </a:pPr>
            <a:r>
              <a:rPr sz="2000" spc="-5" dirty="0">
                <a:latin typeface="Times New Roman"/>
                <a:cs typeface="Times New Roman"/>
              </a:rPr>
              <a:t>Companies then suggest customers </a:t>
            </a:r>
            <a:r>
              <a:rPr sz="2000" spc="-15" dirty="0">
                <a:latin typeface="Times New Roman"/>
                <a:cs typeface="Times New Roman"/>
              </a:rPr>
              <a:t>accordingly. </a:t>
            </a:r>
            <a:r>
              <a:rPr sz="2000" spc="-5" dirty="0">
                <a:latin typeface="Times New Roman"/>
                <a:cs typeface="Times New Roman"/>
              </a:rPr>
              <a:t>Customers now experience more personalized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services than they have ever had. Big Data has completely redefined </a:t>
            </a:r>
            <a:r>
              <a:rPr sz="2000" spc="-20" dirty="0">
                <a:latin typeface="Times New Roman"/>
                <a:cs typeface="Times New Roman"/>
              </a:rPr>
              <a:t>people’s </a:t>
            </a:r>
            <a:r>
              <a:rPr sz="2000" spc="-5" dirty="0">
                <a:latin typeface="Times New Roman"/>
                <a:cs typeface="Times New Roman"/>
              </a:rPr>
              <a:t>online shopping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experiences.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2886" y="374141"/>
            <a:ext cx="9448800" cy="1833880"/>
          </a:xfrm>
          <a:custGeom>
            <a:avLst/>
            <a:gdLst/>
            <a:ahLst/>
            <a:cxnLst/>
            <a:rect l="l" t="t" r="r" b="b"/>
            <a:pathLst>
              <a:path w="9448800" h="1833880">
                <a:moveTo>
                  <a:pt x="9448800" y="0"/>
                </a:moveTo>
                <a:lnTo>
                  <a:pt x="0" y="0"/>
                </a:lnTo>
                <a:lnTo>
                  <a:pt x="0" y="1833372"/>
                </a:lnTo>
                <a:lnTo>
                  <a:pt x="9448800" y="1833372"/>
                </a:lnTo>
                <a:lnTo>
                  <a:pt x="9448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71516" y="396392"/>
            <a:ext cx="50679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5.</a:t>
            </a:r>
            <a:r>
              <a:rPr spc="-85" dirty="0"/>
              <a:t> </a:t>
            </a:r>
            <a:r>
              <a:rPr spc="-30" dirty="0"/>
              <a:t>Big</a:t>
            </a:r>
            <a:r>
              <a:rPr spc="-85" dirty="0"/>
              <a:t> </a:t>
            </a:r>
            <a:r>
              <a:rPr spc="-35" dirty="0"/>
              <a:t>Data</a:t>
            </a:r>
            <a:r>
              <a:rPr spc="-75" dirty="0"/>
              <a:t> </a:t>
            </a:r>
            <a:r>
              <a:rPr spc="-25" dirty="0"/>
              <a:t>in</a:t>
            </a:r>
            <a:r>
              <a:rPr spc="-85" dirty="0"/>
              <a:t> </a:t>
            </a:r>
            <a:r>
              <a:rPr spc="-35" dirty="0"/>
              <a:t>Media</a:t>
            </a:r>
            <a:r>
              <a:rPr spc="-85" dirty="0"/>
              <a:t> </a:t>
            </a:r>
            <a:r>
              <a:rPr spc="-35" dirty="0"/>
              <a:t>and</a:t>
            </a:r>
            <a:r>
              <a:rPr spc="-75" dirty="0"/>
              <a:t> </a:t>
            </a:r>
            <a:r>
              <a:rPr spc="-50" dirty="0"/>
              <a:t>Entertainment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71516" y="903884"/>
            <a:ext cx="9079865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spc="-5" dirty="0">
                <a:latin typeface="Times New Roman"/>
                <a:cs typeface="Times New Roman"/>
              </a:rPr>
              <a:t>Media and Entertainment industry is all about art and employing</a:t>
            </a:r>
            <a:r>
              <a:rPr sz="2000" u="sng" spc="-5" dirty="0">
                <a:solidFill>
                  <a:srgbClr val="FA49B6"/>
                </a:solidFill>
                <a:uFill>
                  <a:solidFill>
                    <a:srgbClr val="FA49B6"/>
                  </a:solidFill>
                </a:uFill>
                <a:latin typeface="Times New Roman"/>
                <a:cs typeface="Times New Roman"/>
                <a:hlinkClick r:id="rId2"/>
              </a:rPr>
              <a:t> Big Data</a:t>
            </a:r>
            <a:r>
              <a:rPr sz="2000" spc="-5" dirty="0">
                <a:solidFill>
                  <a:srgbClr val="FA49B6"/>
                </a:solidFill>
                <a:latin typeface="Times New Roman"/>
                <a:cs typeface="Times New Roman"/>
                <a:hlinkClick r:id="rId2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 it is a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sheer piece of art. Art and science are often considered to be the two completely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contrasting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domains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but when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employed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together, </a:t>
            </a:r>
            <a:r>
              <a:rPr sz="2000" spc="-5" dirty="0">
                <a:latin typeface="Times New Roman"/>
                <a:cs typeface="Times New Roman"/>
              </a:rPr>
              <a:t>they do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make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deadly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duo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and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Big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Data’s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endeavors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 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media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industry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are a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perfect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example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of it.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82645" y="2287524"/>
            <a:ext cx="4810947" cy="153542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071516" y="3847700"/>
            <a:ext cx="8625840" cy="2768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marR="186690" indent="-342900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spc="-20" dirty="0">
                <a:latin typeface="Times New Roman"/>
                <a:cs typeface="Times New Roman"/>
              </a:rPr>
              <a:t>Viewers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these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days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need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content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according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their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choices </a:t>
            </a:r>
            <a:r>
              <a:rPr sz="2000" spc="-30" dirty="0">
                <a:latin typeface="Times New Roman"/>
                <a:cs typeface="Times New Roman"/>
              </a:rPr>
              <a:t>only.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Content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that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relatively new to what they saw the previous time. Earlier the companies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broadcasted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-1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Ads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randomly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without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any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kind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of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analysis.</a:t>
            </a:r>
            <a:endParaRPr sz="2000">
              <a:latin typeface="Times New Roman"/>
              <a:cs typeface="Times New Roman"/>
            </a:endParaRPr>
          </a:p>
          <a:p>
            <a:pPr marL="354965" marR="5080" indent="-342900">
              <a:lnSpc>
                <a:spcPct val="100000"/>
              </a:lnSpc>
              <a:spcBef>
                <a:spcPts val="12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spc="-5" dirty="0">
                <a:latin typeface="Times New Roman"/>
                <a:cs typeface="Times New Roman"/>
              </a:rPr>
              <a:t>But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after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 advent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of Big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Data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analytics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 </a:t>
            </a:r>
            <a:r>
              <a:rPr sz="2000" spc="-20" dirty="0">
                <a:latin typeface="Times New Roman"/>
                <a:cs typeface="Times New Roman"/>
              </a:rPr>
              <a:t>industry,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companies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now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are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aware of the kind of Ads that attracts a customer and the most appropriate time to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broadcast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for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seeking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maximum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attention.</a:t>
            </a:r>
            <a:endParaRPr sz="2000">
              <a:latin typeface="Times New Roman"/>
              <a:cs typeface="Times New Roman"/>
            </a:endParaRPr>
          </a:p>
          <a:p>
            <a:pPr marL="354965" marR="474980" indent="-342900">
              <a:lnSpc>
                <a:spcPct val="100000"/>
              </a:lnSpc>
              <a:spcBef>
                <a:spcPts val="12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spc="-5" dirty="0">
                <a:latin typeface="Times New Roman"/>
                <a:cs typeface="Times New Roman"/>
              </a:rPr>
              <a:t>Customers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are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now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 real heroes of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 Media and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entertainment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industry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-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courtesy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 Big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Data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and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Analytics.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4580" y="1329213"/>
            <a:ext cx="27984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>
                <a:solidFill>
                  <a:srgbClr val="444444"/>
                </a:solidFill>
              </a:rPr>
              <a:t>6.</a:t>
            </a:r>
            <a:r>
              <a:rPr spc="-105" dirty="0">
                <a:solidFill>
                  <a:srgbClr val="444444"/>
                </a:solidFill>
              </a:rPr>
              <a:t> </a:t>
            </a:r>
            <a:r>
              <a:rPr spc="-30" dirty="0">
                <a:solidFill>
                  <a:srgbClr val="444444"/>
                </a:solidFill>
              </a:rPr>
              <a:t>Big</a:t>
            </a:r>
            <a:r>
              <a:rPr spc="-105" dirty="0">
                <a:solidFill>
                  <a:srgbClr val="444444"/>
                </a:solidFill>
              </a:rPr>
              <a:t> </a:t>
            </a:r>
            <a:r>
              <a:rPr spc="-35" dirty="0">
                <a:solidFill>
                  <a:srgbClr val="444444"/>
                </a:solidFill>
              </a:rPr>
              <a:t>Data</a:t>
            </a:r>
            <a:r>
              <a:rPr spc="-90" dirty="0">
                <a:solidFill>
                  <a:srgbClr val="444444"/>
                </a:solidFill>
              </a:rPr>
              <a:t> </a:t>
            </a:r>
            <a:r>
              <a:rPr spc="-25" dirty="0">
                <a:solidFill>
                  <a:srgbClr val="444444"/>
                </a:solidFill>
              </a:rPr>
              <a:t>in</a:t>
            </a:r>
            <a:r>
              <a:rPr spc="-105" dirty="0">
                <a:solidFill>
                  <a:srgbClr val="444444"/>
                </a:solidFill>
              </a:rPr>
              <a:t> </a:t>
            </a:r>
            <a:r>
              <a:rPr spc="-45" dirty="0">
                <a:solidFill>
                  <a:srgbClr val="444444"/>
                </a:solidFill>
              </a:rPr>
              <a:t>Finance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41272" y="1836705"/>
            <a:ext cx="9970135" cy="39871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355600" algn="l"/>
                <a:tab pos="356235" algn="l"/>
              </a:tabLst>
            </a:pPr>
            <a:r>
              <a:rPr sz="2000" spc="-5" dirty="0">
                <a:solidFill>
                  <a:srgbClr val="444444"/>
                </a:solidFill>
                <a:latin typeface="Times New Roman"/>
                <a:cs typeface="Times New Roman"/>
              </a:rPr>
              <a:t>The</a:t>
            </a:r>
            <a:r>
              <a:rPr sz="2000" spc="1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44444"/>
                </a:solidFill>
                <a:latin typeface="Times New Roman"/>
                <a:cs typeface="Times New Roman"/>
              </a:rPr>
              <a:t>functioning</a:t>
            </a:r>
            <a:r>
              <a:rPr sz="2000" spc="1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44444"/>
                </a:solidFill>
                <a:latin typeface="Times New Roman"/>
                <a:cs typeface="Times New Roman"/>
              </a:rPr>
              <a:t>of any</a:t>
            </a:r>
            <a:r>
              <a:rPr sz="2000" spc="1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44444"/>
                </a:solidFill>
                <a:latin typeface="Times New Roman"/>
                <a:cs typeface="Times New Roman"/>
              </a:rPr>
              <a:t>financial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44444"/>
                </a:solidFill>
                <a:latin typeface="Times New Roman"/>
                <a:cs typeface="Times New Roman"/>
              </a:rPr>
              <a:t>organization</a:t>
            </a:r>
            <a:r>
              <a:rPr sz="2000" spc="-5" dirty="0">
                <a:solidFill>
                  <a:srgbClr val="444444"/>
                </a:solidFill>
                <a:latin typeface="Times New Roman"/>
                <a:cs typeface="Times New Roman"/>
              </a:rPr>
              <a:t> depends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44444"/>
                </a:solidFill>
                <a:latin typeface="Times New Roman"/>
                <a:cs typeface="Times New Roman"/>
              </a:rPr>
              <a:t>heavily</a:t>
            </a:r>
            <a:r>
              <a:rPr sz="2000" spc="-1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44444"/>
                </a:solidFill>
                <a:latin typeface="Times New Roman"/>
                <a:cs typeface="Times New Roman"/>
              </a:rPr>
              <a:t>on</a:t>
            </a:r>
            <a:r>
              <a:rPr sz="2000" spc="1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44444"/>
                </a:solidFill>
                <a:latin typeface="Times New Roman"/>
                <a:cs typeface="Times New Roman"/>
              </a:rPr>
              <a:t>its</a:t>
            </a:r>
            <a:r>
              <a:rPr sz="2000" spc="-1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44444"/>
                </a:solidFill>
                <a:latin typeface="Times New Roman"/>
                <a:cs typeface="Times New Roman"/>
              </a:rPr>
              <a:t>data</a:t>
            </a:r>
            <a:r>
              <a:rPr sz="2000" spc="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44444"/>
                </a:solidFill>
                <a:latin typeface="Times New Roman"/>
                <a:cs typeface="Times New Roman"/>
              </a:rPr>
              <a:t>and</a:t>
            </a:r>
            <a:r>
              <a:rPr sz="2000" spc="1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44444"/>
                </a:solidFill>
                <a:latin typeface="Times New Roman"/>
                <a:cs typeface="Times New Roman"/>
              </a:rPr>
              <a:t>to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44444"/>
                </a:solidFill>
                <a:latin typeface="Times New Roman"/>
                <a:cs typeface="Times New Roman"/>
              </a:rPr>
              <a:t>safeguard that </a:t>
            </a:r>
            <a:r>
              <a:rPr sz="2000" spc="-484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44444"/>
                </a:solidFill>
                <a:latin typeface="Times New Roman"/>
                <a:cs typeface="Times New Roman"/>
              </a:rPr>
              <a:t>data is one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44444"/>
                </a:solidFill>
                <a:latin typeface="Times New Roman"/>
                <a:cs typeface="Times New Roman"/>
              </a:rPr>
              <a:t>of</a:t>
            </a:r>
            <a:r>
              <a:rPr sz="2000" spc="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44444"/>
                </a:solidFill>
                <a:latin typeface="Times New Roman"/>
                <a:cs typeface="Times New Roman"/>
              </a:rPr>
              <a:t>the toughest challenges</a:t>
            </a:r>
            <a:r>
              <a:rPr sz="2000" spc="-1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44444"/>
                </a:solidFill>
                <a:latin typeface="Times New Roman"/>
                <a:cs typeface="Times New Roman"/>
              </a:rPr>
              <a:t>any</a:t>
            </a:r>
            <a:r>
              <a:rPr sz="2000" spc="1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44444"/>
                </a:solidFill>
                <a:latin typeface="Times New Roman"/>
                <a:cs typeface="Times New Roman"/>
              </a:rPr>
              <a:t>financial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44444"/>
                </a:solidFill>
                <a:latin typeface="Times New Roman"/>
                <a:cs typeface="Times New Roman"/>
              </a:rPr>
              <a:t>firm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44444"/>
                </a:solidFill>
                <a:latin typeface="Times New Roman"/>
                <a:cs typeface="Times New Roman"/>
              </a:rPr>
              <a:t>faces.</a:t>
            </a:r>
            <a:r>
              <a:rPr sz="2000" spc="-1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44444"/>
                </a:solidFill>
                <a:latin typeface="Times New Roman"/>
                <a:cs typeface="Times New Roman"/>
              </a:rPr>
              <a:t>Data</a:t>
            </a:r>
            <a:r>
              <a:rPr sz="2000" spc="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44444"/>
                </a:solidFill>
                <a:latin typeface="Times New Roman"/>
                <a:cs typeface="Times New Roman"/>
              </a:rPr>
              <a:t>has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44444"/>
                </a:solidFill>
                <a:latin typeface="Times New Roman"/>
                <a:cs typeface="Times New Roman"/>
              </a:rPr>
              <a:t>been</a:t>
            </a:r>
            <a:r>
              <a:rPr sz="2000" spc="1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44444"/>
                </a:solidFill>
                <a:latin typeface="Times New Roman"/>
                <a:cs typeface="Times New Roman"/>
              </a:rPr>
              <a:t>the second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44444"/>
                </a:solidFill>
                <a:latin typeface="Times New Roman"/>
                <a:cs typeface="Times New Roman"/>
              </a:rPr>
              <a:t>most 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44444"/>
                </a:solidFill>
                <a:latin typeface="Times New Roman"/>
                <a:cs typeface="Times New Roman"/>
              </a:rPr>
              <a:t>important</a:t>
            </a:r>
            <a:r>
              <a:rPr sz="2000" spc="-3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44444"/>
                </a:solidFill>
                <a:latin typeface="Times New Roman"/>
                <a:cs typeface="Times New Roman"/>
              </a:rPr>
              <a:t>commodity</a:t>
            </a:r>
            <a:r>
              <a:rPr sz="2000" spc="-2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44444"/>
                </a:solidFill>
                <a:latin typeface="Times New Roman"/>
                <a:cs typeface="Times New Roman"/>
              </a:rPr>
              <a:t>for</a:t>
            </a:r>
            <a:r>
              <a:rPr sz="2000" spc="-1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44444"/>
                </a:solidFill>
                <a:latin typeface="Times New Roman"/>
                <a:cs typeface="Times New Roman"/>
              </a:rPr>
              <a:t>them</a:t>
            </a:r>
            <a:r>
              <a:rPr sz="2000" spc="-1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44444"/>
                </a:solidFill>
                <a:latin typeface="Times New Roman"/>
                <a:cs typeface="Times New Roman"/>
              </a:rPr>
              <a:t>after</a:t>
            </a:r>
            <a:r>
              <a:rPr sz="2000" spc="-2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444444"/>
                </a:solidFill>
                <a:latin typeface="Times New Roman"/>
                <a:cs typeface="Times New Roman"/>
              </a:rPr>
              <a:t>money.</a:t>
            </a:r>
            <a:endParaRPr sz="2000">
              <a:latin typeface="Times New Roman"/>
              <a:cs typeface="Times New Roman"/>
            </a:endParaRPr>
          </a:p>
          <a:p>
            <a:pPr marL="355600" marR="212090" indent="-342900">
              <a:lnSpc>
                <a:spcPct val="100000"/>
              </a:lnSpc>
              <a:spcBef>
                <a:spcPts val="1200"/>
              </a:spcBef>
              <a:buFont typeface="Wingdings"/>
              <a:buChar char=""/>
              <a:tabLst>
                <a:tab pos="355600" algn="l"/>
                <a:tab pos="356235" algn="l"/>
              </a:tabLst>
            </a:pPr>
            <a:r>
              <a:rPr sz="2000" spc="-5" dirty="0">
                <a:solidFill>
                  <a:srgbClr val="444444"/>
                </a:solidFill>
                <a:latin typeface="Times New Roman"/>
                <a:cs typeface="Times New Roman"/>
              </a:rPr>
              <a:t>Even</a:t>
            </a:r>
            <a:r>
              <a:rPr sz="2000" spc="1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44444"/>
                </a:solidFill>
                <a:latin typeface="Times New Roman"/>
                <a:cs typeface="Times New Roman"/>
              </a:rPr>
              <a:t>before</a:t>
            </a:r>
            <a:r>
              <a:rPr sz="2000" spc="-1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44444"/>
                </a:solidFill>
                <a:latin typeface="Times New Roman"/>
                <a:cs typeface="Times New Roman"/>
              </a:rPr>
              <a:t>Big</a:t>
            </a:r>
            <a:r>
              <a:rPr sz="2000" spc="1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44444"/>
                </a:solidFill>
                <a:latin typeface="Times New Roman"/>
                <a:cs typeface="Times New Roman"/>
              </a:rPr>
              <a:t>Data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44444"/>
                </a:solidFill>
                <a:latin typeface="Times New Roman"/>
                <a:cs typeface="Times New Roman"/>
              </a:rPr>
              <a:t>gained </a:t>
            </a:r>
            <a:r>
              <a:rPr sz="2000" spc="-15" dirty="0">
                <a:solidFill>
                  <a:srgbClr val="444444"/>
                </a:solidFill>
                <a:latin typeface="Times New Roman"/>
                <a:cs typeface="Times New Roman"/>
              </a:rPr>
              <a:t>popularity, </a:t>
            </a:r>
            <a:r>
              <a:rPr sz="2000" spc="-5" dirty="0">
                <a:solidFill>
                  <a:srgbClr val="444444"/>
                </a:solidFill>
                <a:latin typeface="Times New Roman"/>
                <a:cs typeface="Times New Roman"/>
              </a:rPr>
              <a:t>the finance</a:t>
            </a:r>
            <a:r>
              <a:rPr sz="2000" spc="-1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44444"/>
                </a:solidFill>
                <a:latin typeface="Times New Roman"/>
                <a:cs typeface="Times New Roman"/>
              </a:rPr>
              <a:t>industry</a:t>
            </a:r>
            <a:r>
              <a:rPr sz="2000" spc="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44444"/>
                </a:solidFill>
                <a:latin typeface="Times New Roman"/>
                <a:cs typeface="Times New Roman"/>
              </a:rPr>
              <a:t>was already</a:t>
            </a:r>
            <a:r>
              <a:rPr sz="2000" spc="-1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44444"/>
                </a:solidFill>
                <a:latin typeface="Times New Roman"/>
                <a:cs typeface="Times New Roman"/>
              </a:rPr>
              <a:t>conquering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44444"/>
                </a:solidFill>
                <a:latin typeface="Times New Roman"/>
                <a:cs typeface="Times New Roman"/>
              </a:rPr>
              <a:t>the 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44444"/>
                </a:solidFill>
                <a:latin typeface="Times New Roman"/>
                <a:cs typeface="Times New Roman"/>
              </a:rPr>
              <a:t>technical</a:t>
            </a:r>
            <a:r>
              <a:rPr sz="2000" spc="-1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44444"/>
                </a:solidFill>
                <a:latin typeface="Times New Roman"/>
                <a:cs typeface="Times New Roman"/>
              </a:rPr>
              <a:t>field.</a:t>
            </a:r>
            <a:r>
              <a:rPr sz="2000" spc="-1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44444"/>
                </a:solidFill>
                <a:latin typeface="Times New Roman"/>
                <a:cs typeface="Times New Roman"/>
              </a:rPr>
              <a:t>In</a:t>
            </a:r>
            <a:r>
              <a:rPr sz="2000" spc="1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44444"/>
                </a:solidFill>
                <a:latin typeface="Times New Roman"/>
                <a:cs typeface="Times New Roman"/>
              </a:rPr>
              <a:t>addition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44444"/>
                </a:solidFill>
                <a:latin typeface="Times New Roman"/>
                <a:cs typeface="Times New Roman"/>
              </a:rPr>
              <a:t>to</a:t>
            </a:r>
            <a:r>
              <a:rPr sz="2000" spc="-1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44444"/>
                </a:solidFill>
                <a:latin typeface="Times New Roman"/>
                <a:cs typeface="Times New Roman"/>
              </a:rPr>
              <a:t>it, financial</a:t>
            </a:r>
            <a:r>
              <a:rPr sz="2000" spc="-1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44444"/>
                </a:solidFill>
                <a:latin typeface="Times New Roman"/>
                <a:cs typeface="Times New Roman"/>
              </a:rPr>
              <a:t>firms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44444"/>
                </a:solidFill>
                <a:latin typeface="Times New Roman"/>
                <a:cs typeface="Times New Roman"/>
              </a:rPr>
              <a:t>were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44444"/>
                </a:solidFill>
                <a:latin typeface="Times New Roman"/>
                <a:cs typeface="Times New Roman"/>
              </a:rPr>
              <a:t>among the</a:t>
            </a:r>
            <a:r>
              <a:rPr sz="2000" spc="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44444"/>
                </a:solidFill>
                <a:latin typeface="Times New Roman"/>
                <a:cs typeface="Times New Roman"/>
              </a:rPr>
              <a:t>earliest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44444"/>
                </a:solidFill>
                <a:latin typeface="Times New Roman"/>
                <a:cs typeface="Times New Roman"/>
              </a:rPr>
              <a:t>adopters</a:t>
            </a:r>
            <a:r>
              <a:rPr sz="2000" spc="-1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44444"/>
                </a:solidFill>
                <a:latin typeface="Times New Roman"/>
                <a:cs typeface="Times New Roman"/>
              </a:rPr>
              <a:t>of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44444"/>
                </a:solidFill>
                <a:latin typeface="Times New Roman"/>
                <a:cs typeface="Times New Roman"/>
              </a:rPr>
              <a:t>Big</a:t>
            </a:r>
            <a:r>
              <a:rPr sz="2000" spc="1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44444"/>
                </a:solidFill>
                <a:latin typeface="Times New Roman"/>
                <a:cs typeface="Times New Roman"/>
              </a:rPr>
              <a:t>Data </a:t>
            </a:r>
            <a:r>
              <a:rPr sz="2000" spc="-484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44444"/>
                </a:solidFill>
                <a:latin typeface="Times New Roman"/>
                <a:cs typeface="Times New Roman"/>
              </a:rPr>
              <a:t>and</a:t>
            </a:r>
            <a:r>
              <a:rPr sz="2000" spc="-12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44444"/>
                </a:solidFill>
                <a:latin typeface="Times New Roman"/>
                <a:cs typeface="Times New Roman"/>
              </a:rPr>
              <a:t>Analytics.</a:t>
            </a:r>
            <a:endParaRPr sz="2000">
              <a:latin typeface="Times New Roman"/>
              <a:cs typeface="Times New Roman"/>
            </a:endParaRPr>
          </a:p>
          <a:p>
            <a:pPr marL="355600" marR="176530" indent="-342900">
              <a:lnSpc>
                <a:spcPct val="100000"/>
              </a:lnSpc>
              <a:spcBef>
                <a:spcPts val="1200"/>
              </a:spcBef>
              <a:buFont typeface="Wingdings"/>
              <a:buChar char=""/>
              <a:tabLst>
                <a:tab pos="355600" algn="l"/>
                <a:tab pos="356235" algn="l"/>
              </a:tabLst>
            </a:pPr>
            <a:r>
              <a:rPr sz="2000" b="1" spc="-5" dirty="0">
                <a:solidFill>
                  <a:srgbClr val="444444"/>
                </a:solidFill>
                <a:latin typeface="Times New Roman"/>
                <a:cs typeface="Times New Roman"/>
              </a:rPr>
              <a:t>Digital banking </a:t>
            </a:r>
            <a:r>
              <a:rPr sz="2000" spc="-5" dirty="0">
                <a:solidFill>
                  <a:srgbClr val="444444"/>
                </a:solidFill>
                <a:latin typeface="Times New Roman"/>
                <a:cs typeface="Times New Roman"/>
              </a:rPr>
              <a:t>and</a:t>
            </a:r>
            <a:r>
              <a:rPr sz="2000" spc="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444444"/>
                </a:solidFill>
                <a:latin typeface="Times New Roman"/>
                <a:cs typeface="Times New Roman"/>
              </a:rPr>
              <a:t>payments</a:t>
            </a:r>
            <a:r>
              <a:rPr sz="2000" b="1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44444"/>
                </a:solidFill>
                <a:latin typeface="Times New Roman"/>
                <a:cs typeface="Times New Roman"/>
              </a:rPr>
              <a:t>are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44444"/>
                </a:solidFill>
                <a:latin typeface="Times New Roman"/>
                <a:cs typeface="Times New Roman"/>
              </a:rPr>
              <a:t>two</a:t>
            </a:r>
            <a:r>
              <a:rPr sz="2000" spc="1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44444"/>
                </a:solidFill>
                <a:latin typeface="Times New Roman"/>
                <a:cs typeface="Times New Roman"/>
              </a:rPr>
              <a:t>of</a:t>
            </a:r>
            <a:r>
              <a:rPr sz="2000" spc="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44444"/>
                </a:solidFill>
                <a:latin typeface="Times New Roman"/>
                <a:cs typeface="Times New Roman"/>
              </a:rPr>
              <a:t>the most</a:t>
            </a:r>
            <a:r>
              <a:rPr sz="2000" spc="-1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44444"/>
                </a:solidFill>
                <a:latin typeface="Times New Roman"/>
                <a:cs typeface="Times New Roman"/>
              </a:rPr>
              <a:t>trending</a:t>
            </a:r>
            <a:r>
              <a:rPr sz="2000" spc="-1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44444"/>
                </a:solidFill>
                <a:latin typeface="Times New Roman"/>
                <a:cs typeface="Times New Roman"/>
              </a:rPr>
              <a:t>buzzwords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44444"/>
                </a:solidFill>
                <a:latin typeface="Times New Roman"/>
                <a:cs typeface="Times New Roman"/>
              </a:rPr>
              <a:t>around</a:t>
            </a:r>
            <a:r>
              <a:rPr sz="2000" spc="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44444"/>
                </a:solidFill>
                <a:latin typeface="Times New Roman"/>
                <a:cs typeface="Times New Roman"/>
              </a:rPr>
              <a:t>and</a:t>
            </a:r>
            <a:r>
              <a:rPr sz="2000" spc="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44444"/>
                </a:solidFill>
                <a:latin typeface="Times New Roman"/>
                <a:cs typeface="Times New Roman"/>
              </a:rPr>
              <a:t>Big</a:t>
            </a:r>
            <a:r>
              <a:rPr sz="2000" spc="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44444"/>
                </a:solidFill>
                <a:latin typeface="Times New Roman"/>
                <a:cs typeface="Times New Roman"/>
              </a:rPr>
              <a:t>data </a:t>
            </a:r>
            <a:r>
              <a:rPr sz="2000" spc="-484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44444"/>
                </a:solidFill>
                <a:latin typeface="Times New Roman"/>
                <a:cs typeface="Times New Roman"/>
              </a:rPr>
              <a:t>has been</a:t>
            </a:r>
            <a:r>
              <a:rPr sz="2000" spc="1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44444"/>
                </a:solidFill>
                <a:latin typeface="Times New Roman"/>
                <a:cs typeface="Times New Roman"/>
              </a:rPr>
              <a:t>at the heart</a:t>
            </a:r>
            <a:r>
              <a:rPr sz="2000" spc="-1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44444"/>
                </a:solidFill>
                <a:latin typeface="Times New Roman"/>
                <a:cs typeface="Times New Roman"/>
              </a:rPr>
              <a:t>of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44444"/>
                </a:solidFill>
                <a:latin typeface="Times New Roman"/>
                <a:cs typeface="Times New Roman"/>
              </a:rPr>
              <a:t>it.</a:t>
            </a:r>
            <a:r>
              <a:rPr sz="2000" spc="-1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44444"/>
                </a:solidFill>
                <a:latin typeface="Times New Roman"/>
                <a:cs typeface="Times New Roman"/>
              </a:rPr>
              <a:t>Big</a:t>
            </a:r>
            <a:r>
              <a:rPr sz="2000" spc="1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44444"/>
                </a:solidFill>
                <a:latin typeface="Times New Roman"/>
                <a:cs typeface="Times New Roman"/>
              </a:rPr>
              <a:t>Data</a:t>
            </a:r>
            <a:r>
              <a:rPr sz="2000" spc="1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44444"/>
                </a:solidFill>
                <a:latin typeface="Times New Roman"/>
                <a:cs typeface="Times New Roman"/>
              </a:rPr>
              <a:t>is bossing the</a:t>
            </a:r>
            <a:r>
              <a:rPr sz="2000" spc="-1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44444"/>
                </a:solidFill>
                <a:latin typeface="Times New Roman"/>
                <a:cs typeface="Times New Roman"/>
              </a:rPr>
              <a:t>key</a:t>
            </a:r>
            <a:r>
              <a:rPr sz="2000" spc="1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44444"/>
                </a:solidFill>
                <a:latin typeface="Times New Roman"/>
                <a:cs typeface="Times New Roman"/>
              </a:rPr>
              <a:t>areas of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44444"/>
                </a:solidFill>
                <a:latin typeface="Times New Roman"/>
                <a:cs typeface="Times New Roman"/>
              </a:rPr>
              <a:t>financial firms</a:t>
            </a:r>
            <a:r>
              <a:rPr sz="2000" spc="-1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44444"/>
                </a:solidFill>
                <a:latin typeface="Times New Roman"/>
                <a:cs typeface="Times New Roman"/>
              </a:rPr>
              <a:t>such as</a:t>
            </a:r>
            <a:r>
              <a:rPr sz="2000" spc="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444444"/>
                </a:solidFill>
                <a:latin typeface="Times New Roman"/>
                <a:cs typeface="Times New Roman"/>
              </a:rPr>
              <a:t>fraud </a:t>
            </a:r>
            <a:r>
              <a:rPr sz="2000" b="1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444444"/>
                </a:solidFill>
                <a:latin typeface="Times New Roman"/>
                <a:cs typeface="Times New Roman"/>
              </a:rPr>
              <a:t>detection</a:t>
            </a:r>
            <a:r>
              <a:rPr sz="2000" spc="-5" dirty="0">
                <a:solidFill>
                  <a:srgbClr val="444444"/>
                </a:solidFill>
                <a:latin typeface="Times New Roman"/>
                <a:cs typeface="Times New Roman"/>
              </a:rPr>
              <a:t>,</a:t>
            </a:r>
            <a:r>
              <a:rPr sz="2000" spc="-2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444444"/>
                </a:solidFill>
                <a:latin typeface="Times New Roman"/>
                <a:cs typeface="Times New Roman"/>
              </a:rPr>
              <a:t>risk</a:t>
            </a:r>
            <a:r>
              <a:rPr sz="2000" b="1" spc="-1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444444"/>
                </a:solidFill>
                <a:latin typeface="Times New Roman"/>
                <a:cs typeface="Times New Roman"/>
              </a:rPr>
              <a:t>analysis</a:t>
            </a:r>
            <a:r>
              <a:rPr sz="2000" spc="-5" dirty="0">
                <a:solidFill>
                  <a:srgbClr val="444444"/>
                </a:solidFill>
                <a:latin typeface="Times New Roman"/>
                <a:cs typeface="Times New Roman"/>
              </a:rPr>
              <a:t>,</a:t>
            </a:r>
            <a:r>
              <a:rPr sz="2000" spc="-1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444444"/>
                </a:solidFill>
                <a:latin typeface="Times New Roman"/>
                <a:cs typeface="Times New Roman"/>
              </a:rPr>
              <a:t>algorithmic</a:t>
            </a:r>
            <a:r>
              <a:rPr sz="2000" b="1" spc="-1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444444"/>
                </a:solidFill>
                <a:latin typeface="Times New Roman"/>
                <a:cs typeface="Times New Roman"/>
              </a:rPr>
              <a:t>trading</a:t>
            </a:r>
            <a:r>
              <a:rPr sz="2000" spc="-5" dirty="0">
                <a:solidFill>
                  <a:srgbClr val="444444"/>
                </a:solidFill>
                <a:latin typeface="Times New Roman"/>
                <a:cs typeface="Times New Roman"/>
              </a:rPr>
              <a:t>,</a:t>
            </a:r>
            <a:r>
              <a:rPr sz="2000" spc="-1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44444"/>
                </a:solidFill>
                <a:latin typeface="Times New Roman"/>
                <a:cs typeface="Times New Roman"/>
              </a:rPr>
              <a:t>and </a:t>
            </a:r>
            <a:r>
              <a:rPr sz="2000" b="1" spc="-5" dirty="0">
                <a:solidFill>
                  <a:srgbClr val="444444"/>
                </a:solidFill>
                <a:latin typeface="Times New Roman"/>
                <a:cs typeface="Times New Roman"/>
              </a:rPr>
              <a:t>customer</a:t>
            </a:r>
            <a:r>
              <a:rPr sz="2000" b="1" spc="-4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444444"/>
                </a:solidFill>
                <a:latin typeface="Times New Roman"/>
                <a:cs typeface="Times New Roman"/>
              </a:rPr>
              <a:t>contentment</a:t>
            </a:r>
            <a:r>
              <a:rPr sz="2000" spc="-5" dirty="0">
                <a:solidFill>
                  <a:srgbClr val="444444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354965" marR="82550" indent="-342900">
              <a:lnSpc>
                <a:spcPts val="2400"/>
              </a:lnSpc>
              <a:spcBef>
                <a:spcPts val="8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444444"/>
                </a:solidFill>
                <a:latin typeface="Times New Roman"/>
                <a:cs typeface="Times New Roman"/>
              </a:rPr>
              <a:t>This has brought much-needed fluency in their systems. They are now empowered to focus 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44444"/>
                </a:solidFill>
                <a:latin typeface="Times New Roman"/>
                <a:cs typeface="Times New Roman"/>
              </a:rPr>
              <a:t>more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44444"/>
                </a:solidFill>
                <a:latin typeface="Times New Roman"/>
                <a:cs typeface="Times New Roman"/>
              </a:rPr>
              <a:t>on</a:t>
            </a:r>
            <a:r>
              <a:rPr sz="2000" spc="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44444"/>
                </a:solidFill>
                <a:latin typeface="Times New Roman"/>
                <a:cs typeface="Times New Roman"/>
              </a:rPr>
              <a:t>providing</a:t>
            </a:r>
            <a:r>
              <a:rPr sz="2000" spc="-1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44444"/>
                </a:solidFill>
                <a:latin typeface="Times New Roman"/>
                <a:cs typeface="Times New Roman"/>
              </a:rPr>
              <a:t>better</a:t>
            </a:r>
            <a:r>
              <a:rPr sz="2000" spc="-1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44444"/>
                </a:solidFill>
                <a:latin typeface="Times New Roman"/>
                <a:cs typeface="Times New Roman"/>
              </a:rPr>
              <a:t>services</a:t>
            </a:r>
            <a:r>
              <a:rPr sz="2000" spc="-1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44444"/>
                </a:solidFill>
                <a:latin typeface="Times New Roman"/>
                <a:cs typeface="Times New Roman"/>
              </a:rPr>
              <a:t>to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44444"/>
                </a:solidFill>
                <a:latin typeface="Times New Roman"/>
                <a:cs typeface="Times New Roman"/>
              </a:rPr>
              <a:t>their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44444"/>
                </a:solidFill>
                <a:latin typeface="Times New Roman"/>
                <a:cs typeface="Times New Roman"/>
              </a:rPr>
              <a:t>customers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44444"/>
                </a:solidFill>
                <a:latin typeface="Times New Roman"/>
                <a:cs typeface="Times New Roman"/>
              </a:rPr>
              <a:t>rather</a:t>
            </a:r>
            <a:r>
              <a:rPr sz="2000" spc="-1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44444"/>
                </a:solidFill>
                <a:latin typeface="Times New Roman"/>
                <a:cs typeface="Times New Roman"/>
              </a:rPr>
              <a:t>than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44444"/>
                </a:solidFill>
                <a:latin typeface="Times New Roman"/>
                <a:cs typeface="Times New Roman"/>
              </a:rPr>
              <a:t>focussing</a:t>
            </a:r>
            <a:r>
              <a:rPr sz="2000" spc="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44444"/>
                </a:solidFill>
                <a:latin typeface="Times New Roman"/>
                <a:cs typeface="Times New Roman"/>
              </a:rPr>
              <a:t>on</a:t>
            </a:r>
            <a:r>
              <a:rPr sz="2000" spc="-1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44444"/>
                </a:solidFill>
                <a:latin typeface="Times New Roman"/>
                <a:cs typeface="Times New Roman"/>
              </a:rPr>
              <a:t>security</a:t>
            </a:r>
            <a:r>
              <a:rPr sz="2000" spc="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44444"/>
                </a:solidFill>
                <a:latin typeface="Times New Roman"/>
                <a:cs typeface="Times New Roman"/>
              </a:rPr>
              <a:t>issues. 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44444"/>
                </a:solidFill>
                <a:latin typeface="Times New Roman"/>
                <a:cs typeface="Times New Roman"/>
              </a:rPr>
              <a:t>Big</a:t>
            </a:r>
            <a:r>
              <a:rPr sz="2000" spc="1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44444"/>
                </a:solidFill>
                <a:latin typeface="Times New Roman"/>
                <a:cs typeface="Times New Roman"/>
              </a:rPr>
              <a:t>Data</a:t>
            </a:r>
            <a:r>
              <a:rPr sz="2000" spc="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44444"/>
                </a:solidFill>
                <a:latin typeface="Times New Roman"/>
                <a:cs typeface="Times New Roman"/>
              </a:rPr>
              <a:t>has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44444"/>
                </a:solidFill>
                <a:latin typeface="Times New Roman"/>
                <a:cs typeface="Times New Roman"/>
              </a:rPr>
              <a:t>now</a:t>
            </a:r>
            <a:r>
              <a:rPr sz="2000" spc="1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44444"/>
                </a:solidFill>
                <a:latin typeface="Times New Roman"/>
                <a:cs typeface="Times New Roman"/>
              </a:rPr>
              <a:t>enhanced the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44444"/>
                </a:solidFill>
                <a:latin typeface="Times New Roman"/>
                <a:cs typeface="Times New Roman"/>
              </a:rPr>
              <a:t>financial</a:t>
            </a:r>
            <a:r>
              <a:rPr sz="2000" spc="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44444"/>
                </a:solidFill>
                <a:latin typeface="Times New Roman"/>
                <a:cs typeface="Times New Roman"/>
              </a:rPr>
              <a:t>system</a:t>
            </a:r>
            <a:r>
              <a:rPr sz="2000" spc="-1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44444"/>
                </a:solidFill>
                <a:latin typeface="Times New Roman"/>
                <a:cs typeface="Times New Roman"/>
              </a:rPr>
              <a:t>with</a:t>
            </a:r>
            <a:r>
              <a:rPr sz="2000" spc="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44444"/>
                </a:solidFill>
                <a:latin typeface="Times New Roman"/>
                <a:cs typeface="Times New Roman"/>
              </a:rPr>
              <a:t>answers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44444"/>
                </a:solidFill>
                <a:latin typeface="Times New Roman"/>
                <a:cs typeface="Times New Roman"/>
              </a:rPr>
              <a:t>to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44444"/>
                </a:solidFill>
                <a:latin typeface="Times New Roman"/>
                <a:cs typeface="Times New Roman"/>
              </a:rPr>
              <a:t>its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44444"/>
                </a:solidFill>
                <a:latin typeface="Times New Roman"/>
                <a:cs typeface="Times New Roman"/>
              </a:rPr>
              <a:t>hardest</a:t>
            </a:r>
            <a:r>
              <a:rPr sz="2000" spc="-1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44444"/>
                </a:solidFill>
                <a:latin typeface="Times New Roman"/>
                <a:cs typeface="Times New Roman"/>
              </a:rPr>
              <a:t>of</a:t>
            </a:r>
            <a:r>
              <a:rPr sz="2000" spc="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44444"/>
                </a:solidFill>
                <a:latin typeface="Times New Roman"/>
                <a:cs typeface="Times New Roman"/>
              </a:rPr>
              <a:t>the challenges.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4053" y="274320"/>
            <a:ext cx="10419080" cy="2089785"/>
          </a:xfrm>
          <a:custGeom>
            <a:avLst/>
            <a:gdLst/>
            <a:ahLst/>
            <a:cxnLst/>
            <a:rect l="l" t="t" r="r" b="b"/>
            <a:pathLst>
              <a:path w="10419080" h="2089785">
                <a:moveTo>
                  <a:pt x="10418826" y="0"/>
                </a:moveTo>
                <a:lnTo>
                  <a:pt x="0" y="0"/>
                </a:lnTo>
                <a:lnTo>
                  <a:pt x="0" y="2089403"/>
                </a:lnTo>
                <a:lnTo>
                  <a:pt x="10418826" y="2089403"/>
                </a:lnTo>
                <a:lnTo>
                  <a:pt x="1041882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444444"/>
                </a:solidFill>
              </a:rPr>
              <a:t>7</a:t>
            </a:r>
            <a:r>
              <a:rPr dirty="0"/>
              <a:t>.</a:t>
            </a:r>
            <a:r>
              <a:rPr spc="-15" dirty="0"/>
              <a:t> </a:t>
            </a:r>
            <a:r>
              <a:rPr spc="-5" dirty="0"/>
              <a:t>Big</a:t>
            </a:r>
            <a:r>
              <a:rPr spc="-20" dirty="0"/>
              <a:t> </a:t>
            </a:r>
            <a:r>
              <a:rPr spc="-5" dirty="0"/>
              <a:t>Data</a:t>
            </a:r>
            <a:r>
              <a:rPr spc="-10" dirty="0"/>
              <a:t> </a:t>
            </a:r>
            <a:r>
              <a:rPr spc="-5" dirty="0"/>
              <a:t>in</a:t>
            </a:r>
            <a:r>
              <a:rPr spc="-55" dirty="0"/>
              <a:t> </a:t>
            </a:r>
            <a:r>
              <a:rPr spc="-30" dirty="0"/>
              <a:t>Travel</a:t>
            </a:r>
            <a:r>
              <a:rPr spc="-25" dirty="0"/>
              <a:t> </a:t>
            </a:r>
            <a:r>
              <a:rPr spc="-5" dirty="0"/>
              <a:t>Industry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729739" y="674879"/>
            <a:ext cx="9634855" cy="1549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spc="-5" dirty="0">
                <a:latin typeface="Times New Roman"/>
                <a:cs typeface="Times New Roman"/>
              </a:rPr>
              <a:t>While Big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Data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 spreading like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wildfire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and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various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industries have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been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cooking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its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food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with it,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travel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industry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was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bit late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realize its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worth.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Better late than never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though.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Having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 stress-free traveling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experience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still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like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daydream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for </a:t>
            </a:r>
            <a:r>
              <a:rPr sz="2000" spc="-30" dirty="0">
                <a:latin typeface="Times New Roman"/>
                <a:cs typeface="Times New Roman"/>
              </a:rPr>
              <a:t>many.</a:t>
            </a:r>
            <a:endParaRPr sz="2000">
              <a:latin typeface="Times New Roman"/>
              <a:cs typeface="Times New Roman"/>
            </a:endParaRPr>
          </a:p>
          <a:p>
            <a:pPr marL="354965" marR="490220" indent="-342900">
              <a:lnSpc>
                <a:spcPts val="2400"/>
              </a:lnSpc>
              <a:spcBef>
                <a:spcPts val="8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spc="-5" dirty="0">
                <a:latin typeface="Times New Roman"/>
                <a:cs typeface="Times New Roman"/>
              </a:rPr>
              <a:t>And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now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Big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Data’s</a:t>
            </a:r>
            <a:r>
              <a:rPr sz="2000" spc="-5" dirty="0">
                <a:latin typeface="Times New Roman"/>
                <a:cs typeface="Times New Roman"/>
              </a:rPr>
              <a:t> arrival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like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ray of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hope,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that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will mark the departure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of all the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hindrances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our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smooth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traveling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experience.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95400" y="2145029"/>
            <a:ext cx="3591293" cy="154608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678939" y="3715848"/>
            <a:ext cx="9016365" cy="2311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7815" indent="-285750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297815" algn="l"/>
                <a:tab pos="298450" algn="l"/>
              </a:tabLst>
            </a:pPr>
            <a:r>
              <a:rPr sz="2000" b="1" i="1" spc="-5" dirty="0">
                <a:latin typeface="Times New Roman"/>
                <a:cs typeface="Times New Roman"/>
              </a:rPr>
              <a:t>See</a:t>
            </a:r>
            <a:r>
              <a:rPr sz="2000" b="1" i="1" spc="5" dirty="0">
                <a:latin typeface="Times New Roman"/>
                <a:cs typeface="Times New Roman"/>
              </a:rPr>
              <a:t> </a:t>
            </a:r>
            <a:r>
              <a:rPr sz="2000" b="1" i="1" spc="-5" dirty="0">
                <a:latin typeface="Times New Roman"/>
                <a:cs typeface="Times New Roman"/>
              </a:rPr>
              <a:t>how</a:t>
            </a:r>
            <a:r>
              <a:rPr sz="2000" b="1" i="1" spc="5" dirty="0">
                <a:latin typeface="Times New Roman"/>
                <a:cs typeface="Times New Roman"/>
              </a:rPr>
              <a:t> </a:t>
            </a:r>
            <a:r>
              <a:rPr sz="2000" b="1" i="1" spc="-5" dirty="0">
                <a:latin typeface="Times New Roman"/>
                <a:cs typeface="Times New Roman"/>
              </a:rPr>
              <a:t>Big</a:t>
            </a:r>
            <a:r>
              <a:rPr sz="2000" b="1" i="1" dirty="0">
                <a:latin typeface="Times New Roman"/>
                <a:cs typeface="Times New Roman"/>
              </a:rPr>
              <a:t> </a:t>
            </a:r>
            <a:r>
              <a:rPr sz="2000" b="1" i="1" spc="-5" dirty="0">
                <a:latin typeface="Times New Roman"/>
                <a:cs typeface="Times New Roman"/>
              </a:rPr>
              <a:t>Data</a:t>
            </a:r>
            <a:r>
              <a:rPr sz="2000" b="1" i="1" spc="5" dirty="0">
                <a:latin typeface="Times New Roman"/>
                <a:cs typeface="Times New Roman"/>
              </a:rPr>
              <a:t> </a:t>
            </a:r>
            <a:r>
              <a:rPr sz="2000" b="1" i="1" spc="-5" dirty="0">
                <a:latin typeface="Times New Roman"/>
                <a:cs typeface="Times New Roman"/>
              </a:rPr>
              <a:t>is</a:t>
            </a:r>
            <a:r>
              <a:rPr sz="2000" b="1" i="1" spc="-15" dirty="0">
                <a:latin typeface="Times New Roman"/>
                <a:cs typeface="Times New Roman"/>
              </a:rPr>
              <a:t> </a:t>
            </a:r>
            <a:r>
              <a:rPr sz="2000" b="1" i="1" spc="-5" dirty="0">
                <a:latin typeface="Times New Roman"/>
                <a:cs typeface="Times New Roman"/>
              </a:rPr>
              <a:t>revolutionizing</a:t>
            </a:r>
            <a:r>
              <a:rPr sz="2000" b="1" i="1" spc="-10" dirty="0">
                <a:latin typeface="Times New Roman"/>
                <a:cs typeface="Times New Roman"/>
              </a:rPr>
              <a:t> </a:t>
            </a:r>
            <a:r>
              <a:rPr sz="2000" b="1" i="1" spc="-5" dirty="0">
                <a:latin typeface="Times New Roman"/>
                <a:cs typeface="Times New Roman"/>
              </a:rPr>
              <a:t>the</a:t>
            </a:r>
            <a:r>
              <a:rPr sz="2000" b="1" i="1" spc="-5" dirty="0">
                <a:solidFill>
                  <a:srgbClr val="FA49B6"/>
                </a:solidFill>
                <a:latin typeface="Times New Roman"/>
                <a:cs typeface="Times New Roman"/>
              </a:rPr>
              <a:t> </a:t>
            </a:r>
            <a:r>
              <a:rPr sz="2000" b="1" i="1" u="heavy" spc="-5" dirty="0">
                <a:solidFill>
                  <a:srgbClr val="FA49B6"/>
                </a:solidFill>
                <a:uFill>
                  <a:solidFill>
                    <a:srgbClr val="FA49B6"/>
                  </a:solidFill>
                </a:uFill>
                <a:latin typeface="Times New Roman"/>
                <a:cs typeface="Times New Roman"/>
                <a:hlinkClick r:id="rId3"/>
              </a:rPr>
              <a:t>travel</a:t>
            </a:r>
            <a:r>
              <a:rPr sz="2000" b="1" i="1" u="heavy" spc="-25" dirty="0">
                <a:solidFill>
                  <a:srgbClr val="FA49B6"/>
                </a:solidFill>
                <a:uFill>
                  <a:solidFill>
                    <a:srgbClr val="FA49B6"/>
                  </a:solidFill>
                </a:uFill>
                <a:latin typeface="Times New Roman"/>
                <a:cs typeface="Times New Roman"/>
                <a:hlinkClick r:id="rId3"/>
              </a:rPr>
              <a:t> </a:t>
            </a:r>
            <a:r>
              <a:rPr sz="2000" b="1" i="1" u="heavy" spc="-5" dirty="0">
                <a:solidFill>
                  <a:srgbClr val="FA49B6"/>
                </a:solidFill>
                <a:uFill>
                  <a:solidFill>
                    <a:srgbClr val="FA49B6"/>
                  </a:solidFill>
                </a:uFill>
                <a:latin typeface="Times New Roman"/>
                <a:cs typeface="Times New Roman"/>
                <a:hlinkClick r:id="rId3"/>
              </a:rPr>
              <a:t>&amp;</a:t>
            </a:r>
            <a:r>
              <a:rPr sz="2000" b="1" i="1" u="heavy" dirty="0">
                <a:solidFill>
                  <a:srgbClr val="FA49B6"/>
                </a:solidFill>
                <a:uFill>
                  <a:solidFill>
                    <a:srgbClr val="FA49B6"/>
                  </a:solidFill>
                </a:uFill>
                <a:latin typeface="Times New Roman"/>
                <a:cs typeface="Times New Roman"/>
                <a:hlinkClick r:id="rId3"/>
              </a:rPr>
              <a:t> </a:t>
            </a:r>
            <a:r>
              <a:rPr sz="2000" b="1" i="1" u="heavy" spc="-5" dirty="0">
                <a:solidFill>
                  <a:srgbClr val="FA49B6"/>
                </a:solidFill>
                <a:uFill>
                  <a:solidFill>
                    <a:srgbClr val="FA49B6"/>
                  </a:solidFill>
                </a:uFill>
                <a:latin typeface="Times New Roman"/>
                <a:cs typeface="Times New Roman"/>
                <a:hlinkClick r:id="rId3"/>
              </a:rPr>
              <a:t>tourism</a:t>
            </a:r>
            <a:r>
              <a:rPr sz="2000" b="1" i="1" u="heavy" spc="-10" dirty="0">
                <a:solidFill>
                  <a:srgbClr val="FA49B6"/>
                </a:solidFill>
                <a:uFill>
                  <a:solidFill>
                    <a:srgbClr val="FA49B6"/>
                  </a:solidFill>
                </a:uFill>
                <a:latin typeface="Times New Roman"/>
                <a:cs typeface="Times New Roman"/>
                <a:hlinkClick r:id="rId3"/>
              </a:rPr>
              <a:t> </a:t>
            </a:r>
            <a:r>
              <a:rPr sz="2000" b="1" i="1" u="heavy" spc="-20" dirty="0">
                <a:solidFill>
                  <a:srgbClr val="FA49B6"/>
                </a:solidFill>
                <a:uFill>
                  <a:solidFill>
                    <a:srgbClr val="FA49B6"/>
                  </a:solidFill>
                </a:uFill>
                <a:latin typeface="Times New Roman"/>
                <a:cs typeface="Times New Roman"/>
                <a:hlinkClick r:id="rId3"/>
              </a:rPr>
              <a:t>sector</a:t>
            </a:r>
            <a:r>
              <a:rPr sz="2000" b="1" i="1" spc="-20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354965" marR="231140" indent="-342900">
              <a:lnSpc>
                <a:spcPct val="100000"/>
              </a:lnSpc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spc="-5" dirty="0">
                <a:latin typeface="Times New Roman"/>
                <a:cs typeface="Times New Roman"/>
              </a:rPr>
              <a:t>Through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Big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Data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and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analytics,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travel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companies are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now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able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offer </a:t>
            </a:r>
            <a:r>
              <a:rPr sz="2000" spc="-5" dirty="0">
                <a:latin typeface="Times New Roman"/>
                <a:cs typeface="Times New Roman"/>
              </a:rPr>
              <a:t>more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customized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traveling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experience.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They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are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now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able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understand their</a:t>
            </a:r>
            <a:r>
              <a:rPr sz="2000" spc="-10" dirty="0">
                <a:latin typeface="Times New Roman"/>
                <a:cs typeface="Times New Roman"/>
              </a:rPr>
              <a:t> customer’s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requirements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much-enhanced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70" dirty="0">
                <a:latin typeface="Times New Roman"/>
                <a:cs typeface="Times New Roman"/>
              </a:rPr>
              <a:t>way.</a:t>
            </a:r>
            <a:endParaRPr sz="2000">
              <a:latin typeface="Times New Roman"/>
              <a:cs typeface="Times New Roman"/>
            </a:endParaRPr>
          </a:p>
          <a:p>
            <a:pPr marL="354965" marR="5080" indent="-342900" algn="just">
              <a:lnSpc>
                <a:spcPct val="100000"/>
              </a:lnSpc>
              <a:spcBef>
                <a:spcPts val="1200"/>
              </a:spcBef>
              <a:buFont typeface="Wingdings"/>
              <a:buChar char=""/>
              <a:tabLst>
                <a:tab pos="355600" algn="l"/>
              </a:tabLst>
            </a:pPr>
            <a:r>
              <a:rPr sz="2000" spc="-5" dirty="0">
                <a:latin typeface="Times New Roman"/>
                <a:cs typeface="Times New Roman"/>
              </a:rPr>
              <a:t>From providing them with the best </a:t>
            </a:r>
            <a:r>
              <a:rPr sz="2000" spc="-10" dirty="0">
                <a:latin typeface="Times New Roman"/>
                <a:cs typeface="Times New Roman"/>
              </a:rPr>
              <a:t>offers </a:t>
            </a:r>
            <a:r>
              <a:rPr sz="2000" spc="-5" dirty="0">
                <a:latin typeface="Times New Roman"/>
                <a:cs typeface="Times New Roman"/>
              </a:rPr>
              <a:t>to be able to make suggestions in real-time,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Big Data is certainly a perfect guide for any </a:t>
            </a:r>
            <a:r>
              <a:rPr sz="2000" spc="-15" dirty="0">
                <a:latin typeface="Times New Roman"/>
                <a:cs typeface="Times New Roman"/>
              </a:rPr>
              <a:t>traveler. </a:t>
            </a:r>
            <a:r>
              <a:rPr sz="2000" spc="-5" dirty="0">
                <a:latin typeface="Times New Roman"/>
                <a:cs typeface="Times New Roman"/>
              </a:rPr>
              <a:t>Big Data is gradually taking the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window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seat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travel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industry.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0466" y="483108"/>
            <a:ext cx="10770235" cy="2603500"/>
          </a:xfrm>
          <a:custGeom>
            <a:avLst/>
            <a:gdLst/>
            <a:ahLst/>
            <a:cxnLst/>
            <a:rect l="l" t="t" r="r" b="b"/>
            <a:pathLst>
              <a:path w="10770235" h="2603500">
                <a:moveTo>
                  <a:pt x="10770108" y="0"/>
                </a:moveTo>
                <a:lnTo>
                  <a:pt x="0" y="0"/>
                </a:lnTo>
                <a:lnTo>
                  <a:pt x="0" y="2602991"/>
                </a:lnTo>
                <a:lnTo>
                  <a:pt x="10770108" y="2602991"/>
                </a:lnTo>
                <a:lnTo>
                  <a:pt x="1077010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9459" y="505152"/>
            <a:ext cx="28384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8</a:t>
            </a:r>
            <a:r>
              <a:rPr dirty="0"/>
              <a:t>.</a:t>
            </a:r>
            <a:r>
              <a:rPr spc="-80" dirty="0"/>
              <a:t> </a:t>
            </a:r>
            <a:r>
              <a:rPr spc="-45" dirty="0"/>
              <a:t>Bi</a:t>
            </a:r>
            <a:r>
              <a:rPr dirty="0"/>
              <a:t>g</a:t>
            </a:r>
            <a:r>
              <a:rPr spc="-85" dirty="0"/>
              <a:t> </a:t>
            </a:r>
            <a:r>
              <a:rPr spc="-45" dirty="0"/>
              <a:t>Dat</a:t>
            </a:r>
            <a:r>
              <a:rPr dirty="0"/>
              <a:t>a</a:t>
            </a:r>
            <a:r>
              <a:rPr spc="-70" dirty="0"/>
              <a:t> </a:t>
            </a:r>
            <a:r>
              <a:rPr spc="-45" dirty="0"/>
              <a:t>i</a:t>
            </a:r>
            <a:r>
              <a:rPr dirty="0"/>
              <a:t>n</a:t>
            </a:r>
            <a:r>
              <a:rPr spc="-125" dirty="0"/>
              <a:t> </a:t>
            </a:r>
            <a:r>
              <a:rPr spc="-265" dirty="0"/>
              <a:t>T</a:t>
            </a:r>
            <a:r>
              <a:rPr spc="-45" dirty="0"/>
              <a:t>eleco</a:t>
            </a:r>
            <a:r>
              <a:rPr dirty="0"/>
              <a:t>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16152" y="1012644"/>
            <a:ext cx="9854565" cy="4714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41910" indent="-342900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355600" algn="l"/>
                <a:tab pos="356235" algn="l"/>
              </a:tabLst>
            </a:pP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telecom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industry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 soul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of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every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digital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revolution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that takes place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around the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world.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With </a:t>
            </a:r>
            <a:r>
              <a:rPr sz="2000" spc="-5" dirty="0">
                <a:latin typeface="Times New Roman"/>
                <a:cs typeface="Times New Roman"/>
              </a:rPr>
              <a:t>the ever-increasing popularity of smartphones, it has flooded the telecom industry with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massive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amounts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of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data.</a:t>
            </a:r>
            <a:endParaRPr sz="20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1200"/>
              </a:spcBef>
              <a:buFont typeface="Wingdings"/>
              <a:buChar char=""/>
              <a:tabLst>
                <a:tab pos="355600" algn="l"/>
                <a:tab pos="356235" algn="l"/>
              </a:tabLst>
            </a:pPr>
            <a:r>
              <a:rPr sz="2000" spc="-5" dirty="0">
                <a:latin typeface="Times New Roman"/>
                <a:cs typeface="Times New Roman"/>
              </a:rPr>
              <a:t>And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this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data is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like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 goldmine,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telecom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companies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just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need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 know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how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 dig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properly.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Through Big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Data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and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analytics,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companies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are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able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 provide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customers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with smooth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connectivity, </a:t>
            </a:r>
            <a:r>
              <a:rPr sz="2000" spc="-5" dirty="0">
                <a:latin typeface="Times New Roman"/>
                <a:cs typeface="Times New Roman"/>
              </a:rPr>
              <a:t>thus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eradicating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all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network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barriers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that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customers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have to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deal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with.</a:t>
            </a:r>
            <a:endParaRPr sz="2000">
              <a:latin typeface="Times New Roman"/>
              <a:cs typeface="Times New Roman"/>
            </a:endParaRPr>
          </a:p>
          <a:p>
            <a:pPr marL="297815" marR="44450" indent="-285750">
              <a:lnSpc>
                <a:spcPct val="100000"/>
              </a:lnSpc>
              <a:spcBef>
                <a:spcPts val="919"/>
              </a:spcBef>
              <a:buFont typeface="Wingdings"/>
              <a:buChar char=""/>
              <a:tabLst>
                <a:tab pos="298450" algn="l"/>
                <a:tab pos="299085" algn="l"/>
              </a:tabLst>
            </a:pPr>
            <a:r>
              <a:rPr sz="2000" spc="-5" dirty="0">
                <a:latin typeface="Times New Roman"/>
                <a:cs typeface="Times New Roman"/>
              </a:rPr>
              <a:t>Companies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now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with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 help of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Big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Data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and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analytics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can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track the areas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with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lowest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as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well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as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 highest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network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traffics</a:t>
            </a:r>
            <a:r>
              <a:rPr sz="2000" spc="-5" dirty="0">
                <a:latin typeface="Times New Roman"/>
                <a:cs typeface="Times New Roman"/>
              </a:rPr>
              <a:t> and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thus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doing the needful to ensure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hassle-free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network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connectivity.</a:t>
            </a:r>
            <a:endParaRPr sz="2000">
              <a:latin typeface="Times New Roman"/>
              <a:cs typeface="Times New Roman"/>
            </a:endParaRPr>
          </a:p>
          <a:p>
            <a:pPr marL="297815" marR="204470" indent="-285750">
              <a:lnSpc>
                <a:spcPct val="100000"/>
              </a:lnSpc>
              <a:spcBef>
                <a:spcPts val="1200"/>
              </a:spcBef>
              <a:buFont typeface="Wingdings"/>
              <a:buChar char=""/>
              <a:tabLst>
                <a:tab pos="297815" algn="l"/>
                <a:tab pos="298450" algn="l"/>
              </a:tabLst>
            </a:pPr>
            <a:r>
              <a:rPr sz="2000" spc="-5" dirty="0">
                <a:latin typeface="Times New Roman"/>
                <a:cs typeface="Times New Roman"/>
              </a:rPr>
              <a:t>Big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Data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alike other industries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have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helped the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telecom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industry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understand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its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customers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pretty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well.</a:t>
            </a:r>
            <a:endParaRPr sz="2000">
              <a:latin typeface="Times New Roman"/>
              <a:cs typeface="Times New Roman"/>
            </a:endParaRPr>
          </a:p>
          <a:p>
            <a:pPr marL="297815" indent="-285750">
              <a:lnSpc>
                <a:spcPct val="100000"/>
              </a:lnSpc>
              <a:spcBef>
                <a:spcPts val="1200"/>
              </a:spcBef>
              <a:buFont typeface="Wingdings"/>
              <a:buChar char=""/>
              <a:tabLst>
                <a:tab pos="297815" algn="l"/>
                <a:tab pos="298450" algn="l"/>
              </a:tabLst>
            </a:pPr>
            <a:r>
              <a:rPr sz="2000" spc="-25" dirty="0">
                <a:latin typeface="Times New Roman"/>
                <a:cs typeface="Times New Roman"/>
              </a:rPr>
              <a:t>Telecom</a:t>
            </a:r>
            <a:r>
              <a:rPr sz="2000" spc="-5" dirty="0">
                <a:latin typeface="Times New Roman"/>
                <a:cs typeface="Times New Roman"/>
              </a:rPr>
              <a:t> industries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now provide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customers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with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offers </a:t>
            </a:r>
            <a:r>
              <a:rPr sz="2000" spc="-5" dirty="0">
                <a:latin typeface="Times New Roman"/>
                <a:cs typeface="Times New Roman"/>
              </a:rPr>
              <a:t>as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customized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possible.</a:t>
            </a:r>
            <a:endParaRPr sz="2000">
              <a:latin typeface="Times New Roman"/>
              <a:cs typeface="Times New Roman"/>
            </a:endParaRPr>
          </a:p>
          <a:p>
            <a:pPr marL="361315" indent="-349250">
              <a:lnSpc>
                <a:spcPct val="100000"/>
              </a:lnSpc>
              <a:spcBef>
                <a:spcPts val="1200"/>
              </a:spcBef>
              <a:buFont typeface="Wingdings"/>
              <a:buChar char=""/>
              <a:tabLst>
                <a:tab pos="361315" algn="l"/>
                <a:tab pos="361950" algn="l"/>
              </a:tabLst>
            </a:pPr>
            <a:r>
              <a:rPr sz="2000" spc="-5" dirty="0">
                <a:latin typeface="Times New Roman"/>
                <a:cs typeface="Times New Roman"/>
              </a:rPr>
              <a:t>Big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Data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has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been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behind 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data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revolution we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are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currently experiencing.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6191" y="1112111"/>
            <a:ext cx="9304655" cy="1315085"/>
          </a:xfrm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560705" indent="-548640">
              <a:lnSpc>
                <a:spcPct val="100000"/>
              </a:lnSpc>
              <a:spcBef>
                <a:spcPts val="1035"/>
              </a:spcBef>
              <a:buFont typeface="Wingdings"/>
              <a:buChar char=""/>
              <a:tabLst>
                <a:tab pos="560705" algn="l"/>
                <a:tab pos="561340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Examples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Of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Big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Data</a:t>
            </a:r>
            <a:endParaRPr sz="2400">
              <a:latin typeface="Times New Roman"/>
              <a:cs typeface="Times New Roman"/>
            </a:endParaRPr>
          </a:p>
          <a:p>
            <a:pPr marL="393700">
              <a:lnSpc>
                <a:spcPct val="100000"/>
              </a:lnSpc>
              <a:spcBef>
                <a:spcPts val="780"/>
              </a:spcBef>
            </a:pPr>
            <a:r>
              <a:rPr sz="2000" spc="-5" dirty="0">
                <a:latin typeface="Times New Roman"/>
                <a:cs typeface="Times New Roman"/>
              </a:rPr>
              <a:t>Following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are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some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 examples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of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Big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Data-</a:t>
            </a:r>
            <a:endParaRPr sz="2000">
              <a:latin typeface="Times New Roman"/>
              <a:cs typeface="Times New Roman"/>
            </a:endParaRPr>
          </a:p>
          <a:p>
            <a:pPr marL="299720" indent="-287655">
              <a:lnSpc>
                <a:spcPct val="100000"/>
              </a:lnSpc>
              <a:spcBef>
                <a:spcPts val="755"/>
              </a:spcBef>
              <a:buFont typeface="Wingdings"/>
              <a:buChar char=""/>
              <a:tabLst>
                <a:tab pos="300355" algn="l"/>
              </a:tabLst>
            </a:pP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New</a:t>
            </a:r>
            <a:r>
              <a:rPr sz="2000" b="1" spc="-45" dirty="0">
                <a:latin typeface="Times New Roman"/>
                <a:cs typeface="Times New Roman"/>
              </a:rPr>
              <a:t> </a:t>
            </a:r>
            <a:r>
              <a:rPr sz="2000" b="1" spc="-60" dirty="0">
                <a:latin typeface="Times New Roman"/>
                <a:cs typeface="Times New Roman"/>
              </a:rPr>
              <a:t>York</a:t>
            </a:r>
            <a:r>
              <a:rPr sz="2000" b="1" spc="1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Stock</a:t>
            </a:r>
            <a:r>
              <a:rPr sz="2000" b="1" spc="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Exchange</a:t>
            </a:r>
            <a:r>
              <a:rPr sz="2000" b="1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generates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about </a:t>
            </a:r>
            <a:r>
              <a:rPr sz="2000" b="1" i="1" spc="-5" dirty="0">
                <a:latin typeface="Times New Roman"/>
                <a:cs typeface="Times New Roman"/>
              </a:rPr>
              <a:t>one</a:t>
            </a:r>
            <a:r>
              <a:rPr sz="2000" b="1" i="1" spc="10" dirty="0">
                <a:latin typeface="Times New Roman"/>
                <a:cs typeface="Times New Roman"/>
              </a:rPr>
              <a:t> </a:t>
            </a:r>
            <a:r>
              <a:rPr sz="2000" b="1" i="1" spc="-5" dirty="0">
                <a:latin typeface="Times New Roman"/>
                <a:cs typeface="Times New Roman"/>
              </a:rPr>
              <a:t>terabyte</a:t>
            </a:r>
            <a:r>
              <a:rPr sz="2000" b="1" i="1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of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new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trade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data per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35" dirty="0">
                <a:latin typeface="Times New Roman"/>
                <a:cs typeface="Times New Roman"/>
              </a:rPr>
              <a:t>day.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64257" y="2839211"/>
            <a:ext cx="7628381" cy="3213353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2866" y="466344"/>
            <a:ext cx="10719435" cy="2910840"/>
          </a:xfrm>
          <a:custGeom>
            <a:avLst/>
            <a:gdLst/>
            <a:ahLst/>
            <a:cxnLst/>
            <a:rect l="l" t="t" r="r" b="b"/>
            <a:pathLst>
              <a:path w="10719435" h="2910840">
                <a:moveTo>
                  <a:pt x="10719054" y="0"/>
                </a:moveTo>
                <a:lnTo>
                  <a:pt x="0" y="0"/>
                </a:lnTo>
                <a:lnTo>
                  <a:pt x="0" y="2910840"/>
                </a:lnTo>
                <a:lnTo>
                  <a:pt x="10719054" y="2910840"/>
                </a:lnTo>
                <a:lnTo>
                  <a:pt x="1071905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1860" y="488574"/>
            <a:ext cx="325627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9</a:t>
            </a:r>
            <a:r>
              <a:rPr dirty="0"/>
              <a:t>.</a:t>
            </a:r>
            <a:r>
              <a:rPr spc="-80" dirty="0"/>
              <a:t> </a:t>
            </a:r>
            <a:r>
              <a:rPr spc="-45" dirty="0"/>
              <a:t>Bi</a:t>
            </a:r>
            <a:r>
              <a:rPr dirty="0"/>
              <a:t>g</a:t>
            </a:r>
            <a:r>
              <a:rPr spc="-85" dirty="0"/>
              <a:t> </a:t>
            </a:r>
            <a:r>
              <a:rPr spc="-45" dirty="0"/>
              <a:t>Dat</a:t>
            </a:r>
            <a:r>
              <a:rPr dirty="0"/>
              <a:t>a</a:t>
            </a:r>
            <a:r>
              <a:rPr spc="-70" dirty="0"/>
              <a:t> </a:t>
            </a:r>
            <a:r>
              <a:rPr spc="-45" dirty="0"/>
              <a:t>i</a:t>
            </a:r>
            <a:r>
              <a:rPr dirty="0"/>
              <a:t>n</a:t>
            </a:r>
            <a:r>
              <a:rPr spc="-215" dirty="0"/>
              <a:t> </a:t>
            </a:r>
            <a:r>
              <a:rPr spc="-45" dirty="0"/>
              <a:t>Autom</a:t>
            </a:r>
            <a:r>
              <a:rPr spc="-40" dirty="0"/>
              <a:t>o</a:t>
            </a:r>
            <a:r>
              <a:rPr spc="-45" dirty="0"/>
              <a:t>bile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69060" y="996066"/>
            <a:ext cx="10088880" cy="2311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i="1" spc="-5" dirty="0">
                <a:latin typeface="Times New Roman"/>
                <a:cs typeface="Times New Roman"/>
              </a:rPr>
              <a:t>“A</a:t>
            </a:r>
            <a:r>
              <a:rPr sz="2000" i="1" spc="-2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business</a:t>
            </a:r>
            <a:r>
              <a:rPr sz="2000" i="1" spc="-1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like</a:t>
            </a:r>
            <a:r>
              <a:rPr sz="2000" i="1" spc="-1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an</a:t>
            </a:r>
            <a:r>
              <a:rPr sz="2000" i="1" spc="1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automobile,</a:t>
            </a:r>
            <a:r>
              <a:rPr sz="2000" i="1" spc="-1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has to</a:t>
            </a:r>
            <a:r>
              <a:rPr sz="2000" i="1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be</a:t>
            </a:r>
            <a:r>
              <a:rPr sz="2000" i="1" spc="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driven,</a:t>
            </a:r>
            <a:r>
              <a:rPr sz="2000" i="1" spc="-2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in</a:t>
            </a:r>
            <a:r>
              <a:rPr sz="2000" i="1" dirty="0">
                <a:latin typeface="Times New Roman"/>
                <a:cs typeface="Times New Roman"/>
              </a:rPr>
              <a:t> </a:t>
            </a:r>
            <a:r>
              <a:rPr sz="2000" i="1" spc="-15" dirty="0">
                <a:latin typeface="Times New Roman"/>
                <a:cs typeface="Times New Roman"/>
              </a:rPr>
              <a:t>order </a:t>
            </a:r>
            <a:r>
              <a:rPr sz="2000" i="1" spc="-5" dirty="0">
                <a:latin typeface="Times New Roman"/>
                <a:cs typeface="Times New Roman"/>
              </a:rPr>
              <a:t>to</a:t>
            </a:r>
            <a:r>
              <a:rPr sz="2000" i="1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get</a:t>
            </a:r>
            <a:r>
              <a:rPr sz="2000" i="1" dirty="0">
                <a:latin typeface="Times New Roman"/>
                <a:cs typeface="Times New Roman"/>
              </a:rPr>
              <a:t> </a:t>
            </a:r>
            <a:r>
              <a:rPr sz="2000" i="1" spc="-15" dirty="0">
                <a:latin typeface="Times New Roman"/>
                <a:cs typeface="Times New Roman"/>
              </a:rPr>
              <a:t>results.” </a:t>
            </a:r>
            <a:r>
              <a:rPr sz="2000" i="1" spc="-5" dirty="0">
                <a:latin typeface="Times New Roman"/>
                <a:cs typeface="Times New Roman"/>
              </a:rPr>
              <a:t>B.C.</a:t>
            </a:r>
            <a:r>
              <a:rPr sz="2000" i="1" spc="2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Forbes</a:t>
            </a:r>
            <a:endParaRPr sz="2000">
              <a:latin typeface="Times New Roman"/>
              <a:cs typeface="Times New Roman"/>
            </a:endParaRPr>
          </a:p>
          <a:p>
            <a:pPr marL="354965" marR="382270" indent="-342900">
              <a:lnSpc>
                <a:spcPct val="100000"/>
              </a:lnSpc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spc="-5" dirty="0">
                <a:latin typeface="Times New Roman"/>
                <a:cs typeface="Times New Roman"/>
              </a:rPr>
              <a:t>And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Big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Data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has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now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taken complete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control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of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automobile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industry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and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 driving it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smoothly.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Big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Data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 driving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automobile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industry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towards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some unbelievable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and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never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before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results.</a:t>
            </a:r>
            <a:endParaRPr sz="2000">
              <a:latin typeface="Times New Roman"/>
              <a:cs typeface="Times New Roman"/>
            </a:endParaRPr>
          </a:p>
          <a:p>
            <a:pPr marL="354965" marR="5080" indent="-342900">
              <a:lnSpc>
                <a:spcPct val="100000"/>
              </a:lnSpc>
              <a:spcBef>
                <a:spcPts val="12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automobile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industry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on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roll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and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Big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Data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its wheels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or I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must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say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Big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Data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has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given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wings to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it.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Big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Data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has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helped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 automobile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industry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achieve things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that were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beyond our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imaginations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33394" y="3073907"/>
            <a:ext cx="6128765" cy="174191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369060" y="5211000"/>
            <a:ext cx="9669780" cy="939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spc="-5" dirty="0">
                <a:latin typeface="Times New Roman"/>
                <a:cs typeface="Times New Roman"/>
              </a:rPr>
              <a:t>From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analyzing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trends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understanding the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supply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chain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management,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from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taking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care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of its customers to turning our wildest dream of connected cars a </a:t>
            </a:r>
            <a:r>
              <a:rPr sz="2000" spc="-20" dirty="0">
                <a:latin typeface="Times New Roman"/>
                <a:cs typeface="Times New Roman"/>
              </a:rPr>
              <a:t>reality, </a:t>
            </a:r>
            <a:r>
              <a:rPr sz="2000" spc="-5" dirty="0">
                <a:latin typeface="Times New Roman"/>
                <a:cs typeface="Times New Roman"/>
              </a:rPr>
              <a:t>Big Data is well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and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truly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driving 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automobile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industry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crazy.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5721" y="1010996"/>
            <a:ext cx="9241155" cy="1631314"/>
          </a:xfrm>
          <a:prstGeom prst="rect">
            <a:avLst/>
          </a:prstGeom>
        </p:spPr>
        <p:txBody>
          <a:bodyPr vert="horz" wrap="square" lIns="0" tIns="167005" rIns="0" bIns="0" rtlCol="0">
            <a:spAutoFit/>
          </a:bodyPr>
          <a:lstStyle/>
          <a:p>
            <a:pPr marL="361315" indent="-349250">
              <a:lnSpc>
                <a:spcPct val="100000"/>
              </a:lnSpc>
              <a:spcBef>
                <a:spcPts val="1315"/>
              </a:spcBef>
              <a:buSzPct val="83333"/>
              <a:buFont typeface="Wingdings"/>
              <a:buChar char=""/>
              <a:tabLst>
                <a:tab pos="361950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Social</a:t>
            </a:r>
            <a:r>
              <a:rPr sz="2400" b="1" spc="-7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Media</a:t>
            </a:r>
            <a:endParaRPr sz="24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7000"/>
              </a:lnSpc>
              <a:spcBef>
                <a:spcPts val="844"/>
              </a:spcBef>
            </a:pPr>
            <a:r>
              <a:rPr sz="2000" spc="-5" dirty="0">
                <a:latin typeface="Times New Roman"/>
                <a:cs typeface="Times New Roman"/>
              </a:rPr>
              <a:t>The statistic shows that </a:t>
            </a:r>
            <a:r>
              <a:rPr sz="2000" b="1" i="1" spc="-5" dirty="0">
                <a:latin typeface="Times New Roman"/>
                <a:cs typeface="Times New Roman"/>
              </a:rPr>
              <a:t>500+terabytes </a:t>
            </a:r>
            <a:r>
              <a:rPr sz="2000" spc="-5" dirty="0">
                <a:latin typeface="Times New Roman"/>
                <a:cs typeface="Times New Roman"/>
              </a:rPr>
              <a:t>of new data get ingested into the databases of social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media site </a:t>
            </a:r>
            <a:r>
              <a:rPr sz="2000" b="1" spc="-5" dirty="0">
                <a:latin typeface="Times New Roman"/>
                <a:cs typeface="Times New Roman"/>
              </a:rPr>
              <a:t>Facebook</a:t>
            </a:r>
            <a:r>
              <a:rPr sz="2000" spc="-5" dirty="0">
                <a:latin typeface="Times New Roman"/>
                <a:cs typeface="Times New Roman"/>
              </a:rPr>
              <a:t>, every </a:t>
            </a:r>
            <a:r>
              <a:rPr sz="2000" spc="-35" dirty="0">
                <a:latin typeface="Times New Roman"/>
                <a:cs typeface="Times New Roman"/>
              </a:rPr>
              <a:t>day. </a:t>
            </a:r>
            <a:r>
              <a:rPr sz="2000" spc="-5" dirty="0">
                <a:latin typeface="Times New Roman"/>
                <a:cs typeface="Times New Roman"/>
              </a:rPr>
              <a:t>This data is mainly generated in terms of photo and video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uploads,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message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exchanges,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putting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comments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etc.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75721" y="4433216"/>
            <a:ext cx="8968105" cy="612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5080" indent="-286385">
              <a:lnSpc>
                <a:spcPct val="106900"/>
              </a:lnSpc>
              <a:spcBef>
                <a:spcPts val="100"/>
              </a:spcBef>
              <a:buFont typeface="Wingdings"/>
              <a:buChar char=""/>
              <a:tabLst>
                <a:tab pos="298450" algn="l"/>
              </a:tabLst>
            </a:pP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single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Jet</a:t>
            </a:r>
            <a:r>
              <a:rPr sz="1800" b="1" spc="1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engine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can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generate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b="1" i="1" spc="-5" dirty="0">
                <a:latin typeface="Times New Roman"/>
                <a:cs typeface="Times New Roman"/>
              </a:rPr>
              <a:t>10+terabytes</a:t>
            </a:r>
            <a:r>
              <a:rPr sz="1800" b="1" i="1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data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in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b="1" i="1" dirty="0">
                <a:latin typeface="Times New Roman"/>
                <a:cs typeface="Times New Roman"/>
              </a:rPr>
              <a:t>30</a:t>
            </a:r>
            <a:r>
              <a:rPr sz="1800" b="1" i="1" spc="10" dirty="0">
                <a:latin typeface="Times New Roman"/>
                <a:cs typeface="Times New Roman"/>
              </a:rPr>
              <a:t> </a:t>
            </a:r>
            <a:r>
              <a:rPr sz="1800" b="1" i="1" spc="-5" dirty="0">
                <a:latin typeface="Times New Roman"/>
                <a:cs typeface="Times New Roman"/>
              </a:rPr>
              <a:t>minutes</a:t>
            </a:r>
            <a:r>
              <a:rPr sz="1800" b="1" i="1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flight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time.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With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many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thousand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flights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per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35" dirty="0">
                <a:latin typeface="Times New Roman"/>
                <a:cs typeface="Times New Roman"/>
              </a:rPr>
              <a:t>day,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generation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5" dirty="0">
                <a:latin typeface="Times New Roman"/>
                <a:cs typeface="Times New Roman"/>
              </a:rPr>
              <a:t>data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reaches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up </a:t>
            </a:r>
            <a:r>
              <a:rPr sz="1800" spc="-5" dirty="0">
                <a:latin typeface="Times New Roman"/>
                <a:cs typeface="Times New Roman"/>
              </a:rPr>
              <a:t>to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many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b="1" i="1" spc="-5" dirty="0">
                <a:latin typeface="Times New Roman"/>
                <a:cs typeface="Times New Roman"/>
              </a:rPr>
              <a:t>Petabytes</a:t>
            </a:r>
            <a:r>
              <a:rPr sz="1800" b="1" i="1" spc="-5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6874" y="2734817"/>
            <a:ext cx="2878823" cy="148893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75709" y="5089398"/>
            <a:ext cx="3200399" cy="135482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379775" y="3206883"/>
            <a:ext cx="1128898" cy="9338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178427" y="2853308"/>
            <a:ext cx="1428750" cy="208279"/>
          </a:xfrm>
          <a:prstGeom prst="rect">
            <a:avLst/>
          </a:prstGeom>
          <a:solidFill>
            <a:srgbClr val="E4214E"/>
          </a:solidFill>
        </p:spPr>
        <p:txBody>
          <a:bodyPr vert="horz" wrap="square" lIns="0" tIns="0" rIns="0" bIns="0" rtlCol="0">
            <a:spAutoFit/>
          </a:bodyPr>
          <a:lstStyle/>
          <a:p>
            <a:pPr marL="297815">
              <a:lnSpc>
                <a:spcPts val="1639"/>
              </a:lnSpc>
            </a:pPr>
            <a:r>
              <a:rPr sz="1600" spc="-70" dirty="0">
                <a:solidFill>
                  <a:srgbClr val="FFFFFF"/>
                </a:solidFill>
                <a:latin typeface="Times New Roman"/>
                <a:cs typeface="Times New Roman"/>
              </a:rPr>
              <a:t>TWITTER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567678" y="2852166"/>
            <a:ext cx="3281933" cy="148894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5953" y="1831848"/>
            <a:ext cx="9330690" cy="4140695"/>
          </a:xfrm>
          <a:prstGeom prst="rect">
            <a:avLst/>
          </a:prstGeom>
        </p:spPr>
      </p:pic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213618" y="1870862"/>
          <a:ext cx="9197340" cy="40058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2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7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97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735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500" spc="3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Name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500" spc="-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15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qual</a:t>
                      </a:r>
                      <a:r>
                        <a:rPr sz="1500" spc="-12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500" spc="-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T</a:t>
                      </a:r>
                      <a:r>
                        <a:rPr sz="15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o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5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S</a:t>
                      </a:r>
                      <a:r>
                        <a:rPr sz="1500" spc="-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ize(</a:t>
                      </a:r>
                      <a:r>
                        <a:rPr sz="15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In</a:t>
                      </a:r>
                      <a:r>
                        <a:rPr sz="1500" spc="-12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5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B</a:t>
                      </a:r>
                      <a:r>
                        <a:rPr sz="1500" spc="-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y</a:t>
                      </a:r>
                      <a:r>
                        <a:rPr sz="15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t</a:t>
                      </a:r>
                      <a:r>
                        <a:rPr sz="1500" spc="-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15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s)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6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500" spc="-1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Bit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5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</a:t>
                      </a:r>
                      <a:r>
                        <a:rPr sz="1500" spc="-114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5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b</a:t>
                      </a:r>
                      <a:r>
                        <a:rPr sz="1500" spc="-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15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t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500" spc="-9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1/8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266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5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Nibble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5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4</a:t>
                      </a:r>
                      <a:r>
                        <a:rPr sz="1500" spc="-114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5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b</a:t>
                      </a:r>
                      <a:r>
                        <a:rPr sz="1500" spc="-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15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ts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5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</a:t>
                      </a:r>
                      <a:r>
                        <a:rPr sz="1500" spc="-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/</a:t>
                      </a:r>
                      <a:r>
                        <a:rPr sz="15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2</a:t>
                      </a:r>
                      <a:r>
                        <a:rPr sz="1500" spc="-114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500" spc="-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(r</a:t>
                      </a:r>
                      <a:r>
                        <a:rPr sz="15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1500" spc="-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re</a:t>
                      </a:r>
                      <a:r>
                        <a:rPr sz="15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)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266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500" spc="-6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Byte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5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8</a:t>
                      </a:r>
                      <a:r>
                        <a:rPr sz="1500" spc="-114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5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b</a:t>
                      </a:r>
                      <a:r>
                        <a:rPr sz="1500" spc="-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15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ts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5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26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500" spc="-4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Kilobyte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5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1024</a:t>
                      </a:r>
                      <a:r>
                        <a:rPr sz="1500" spc="-1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5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b</a:t>
                      </a:r>
                      <a:r>
                        <a:rPr sz="1500" spc="-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y</a:t>
                      </a:r>
                      <a:r>
                        <a:rPr sz="15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t</a:t>
                      </a:r>
                      <a:r>
                        <a:rPr sz="1500" spc="-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15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s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500" spc="-1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1024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26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500" spc="4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Megabyte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5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1,</a:t>
                      </a:r>
                      <a:r>
                        <a:rPr sz="1500" spc="-12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5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024</a:t>
                      </a:r>
                      <a:r>
                        <a:rPr sz="1500" spc="-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kil</a:t>
                      </a:r>
                      <a:r>
                        <a:rPr sz="15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ob</a:t>
                      </a:r>
                      <a:r>
                        <a:rPr sz="1500" spc="-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y</a:t>
                      </a:r>
                      <a:r>
                        <a:rPr sz="15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t</a:t>
                      </a:r>
                      <a:r>
                        <a:rPr sz="1500" spc="-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15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s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5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1,</a:t>
                      </a:r>
                      <a:r>
                        <a:rPr sz="1500" spc="-12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5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048,</a:t>
                      </a:r>
                      <a:r>
                        <a:rPr sz="1500" spc="-1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5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576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266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500" spc="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Gigabyte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5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1,</a:t>
                      </a:r>
                      <a:r>
                        <a:rPr sz="1500" spc="-12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5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024</a:t>
                      </a:r>
                      <a:r>
                        <a:rPr sz="1500" spc="-1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500" spc="-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meg</a:t>
                      </a:r>
                      <a:r>
                        <a:rPr sz="15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ab</a:t>
                      </a:r>
                      <a:r>
                        <a:rPr sz="1500" spc="-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y</a:t>
                      </a:r>
                      <a:r>
                        <a:rPr sz="15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t</a:t>
                      </a:r>
                      <a:r>
                        <a:rPr sz="1500" spc="-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15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s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5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1,</a:t>
                      </a:r>
                      <a:r>
                        <a:rPr sz="1500" spc="-12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5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073,</a:t>
                      </a:r>
                      <a:r>
                        <a:rPr sz="1500" spc="-1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5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741,</a:t>
                      </a:r>
                      <a:r>
                        <a:rPr sz="1500" spc="-10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5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824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266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500" spc="-5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Terrabyte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5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1,</a:t>
                      </a:r>
                      <a:r>
                        <a:rPr sz="1500" spc="-12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5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024</a:t>
                      </a:r>
                      <a:r>
                        <a:rPr sz="1500" spc="-1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500" spc="-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gig</a:t>
                      </a:r>
                      <a:r>
                        <a:rPr sz="15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ab</a:t>
                      </a:r>
                      <a:r>
                        <a:rPr sz="1500" spc="-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y</a:t>
                      </a:r>
                      <a:r>
                        <a:rPr sz="15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t</a:t>
                      </a:r>
                      <a:r>
                        <a:rPr sz="1500" spc="-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15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s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5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1,</a:t>
                      </a:r>
                      <a:r>
                        <a:rPr sz="1500" spc="-12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5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099,</a:t>
                      </a:r>
                      <a:r>
                        <a:rPr sz="1500" spc="-1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5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511,</a:t>
                      </a:r>
                      <a:r>
                        <a:rPr sz="1500" spc="-10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5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627,</a:t>
                      </a:r>
                      <a:r>
                        <a:rPr sz="1500" spc="-1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5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776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F1BCC2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26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spc="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Petabyte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1,</a:t>
                      </a:r>
                      <a:r>
                        <a:rPr sz="1500" spc="-12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5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024</a:t>
                      </a:r>
                      <a:r>
                        <a:rPr sz="1500" spc="-1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5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t</a:t>
                      </a:r>
                      <a:r>
                        <a:rPr sz="1500" spc="-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err</a:t>
                      </a:r>
                      <a:r>
                        <a:rPr sz="15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ab</a:t>
                      </a:r>
                      <a:r>
                        <a:rPr sz="1500" spc="-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y</a:t>
                      </a:r>
                      <a:r>
                        <a:rPr sz="15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t</a:t>
                      </a:r>
                      <a:r>
                        <a:rPr sz="1500" spc="-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15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s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1,</a:t>
                      </a:r>
                      <a:r>
                        <a:rPr sz="1500" spc="-12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5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125,</a:t>
                      </a:r>
                      <a:r>
                        <a:rPr sz="1500" spc="-1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5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899,</a:t>
                      </a:r>
                      <a:r>
                        <a:rPr sz="1500" spc="-10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5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906,</a:t>
                      </a:r>
                      <a:r>
                        <a:rPr sz="1500" spc="-1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5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842,</a:t>
                      </a:r>
                      <a:r>
                        <a:rPr sz="1500" spc="-1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5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624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266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spc="-3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Exabyte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1,</a:t>
                      </a:r>
                      <a:r>
                        <a:rPr sz="1500" spc="-12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5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024</a:t>
                      </a:r>
                      <a:r>
                        <a:rPr sz="1500" spc="-1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5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p</a:t>
                      </a:r>
                      <a:r>
                        <a:rPr sz="1500" spc="-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15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tab</a:t>
                      </a:r>
                      <a:r>
                        <a:rPr sz="1500" spc="-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y</a:t>
                      </a:r>
                      <a:r>
                        <a:rPr sz="15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t</a:t>
                      </a:r>
                      <a:r>
                        <a:rPr sz="1500" spc="-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15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s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1,</a:t>
                      </a:r>
                      <a:r>
                        <a:rPr sz="1500" spc="-12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5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152,</a:t>
                      </a:r>
                      <a:r>
                        <a:rPr sz="1500" spc="-1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5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921,</a:t>
                      </a:r>
                      <a:r>
                        <a:rPr sz="1500" spc="-10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5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504,</a:t>
                      </a:r>
                      <a:r>
                        <a:rPr sz="1500" spc="-1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5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606,</a:t>
                      </a:r>
                      <a:r>
                        <a:rPr sz="1500" spc="-1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5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846,</a:t>
                      </a:r>
                      <a:r>
                        <a:rPr sz="1500" spc="-1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5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976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3757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500" spc="-3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Zettabyte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1009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5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1,</a:t>
                      </a:r>
                      <a:r>
                        <a:rPr sz="1500" spc="-12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5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024</a:t>
                      </a:r>
                      <a:r>
                        <a:rPr sz="1500" spc="-1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500" spc="-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15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xab</a:t>
                      </a:r>
                      <a:r>
                        <a:rPr sz="1500" spc="-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y</a:t>
                      </a:r>
                      <a:r>
                        <a:rPr sz="15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t</a:t>
                      </a:r>
                      <a:r>
                        <a:rPr sz="1500" spc="-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es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1009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5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1,</a:t>
                      </a:r>
                      <a:r>
                        <a:rPr sz="1500" spc="-12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5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180,</a:t>
                      </a:r>
                      <a:r>
                        <a:rPr sz="1500" spc="-1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5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591,</a:t>
                      </a:r>
                      <a:r>
                        <a:rPr sz="1500" spc="-10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5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620,</a:t>
                      </a:r>
                      <a:r>
                        <a:rPr sz="1500" spc="-1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5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717,</a:t>
                      </a:r>
                      <a:r>
                        <a:rPr sz="1500" spc="-1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5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411,</a:t>
                      </a:r>
                      <a:r>
                        <a:rPr sz="1500" spc="-1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5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303,</a:t>
                      </a:r>
                      <a:r>
                        <a:rPr sz="1500" spc="-10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5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424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1009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168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5"/>
                        </a:spcBef>
                      </a:pPr>
                      <a:r>
                        <a:rPr sz="1500" spc="-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Yottabyte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1403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5"/>
                        </a:spcBef>
                      </a:pPr>
                      <a:r>
                        <a:rPr sz="15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1,</a:t>
                      </a:r>
                      <a:r>
                        <a:rPr sz="1500" spc="-12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5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024</a:t>
                      </a:r>
                      <a:r>
                        <a:rPr sz="1500" spc="-1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500" spc="-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ze</a:t>
                      </a:r>
                      <a:r>
                        <a:rPr sz="15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ttab</a:t>
                      </a:r>
                      <a:r>
                        <a:rPr sz="1500" spc="-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y</a:t>
                      </a:r>
                      <a:r>
                        <a:rPr sz="15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t</a:t>
                      </a:r>
                      <a:r>
                        <a:rPr sz="1500" spc="-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15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s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1403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5"/>
                        </a:spcBef>
                      </a:pPr>
                      <a:r>
                        <a:rPr sz="15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1,</a:t>
                      </a:r>
                      <a:r>
                        <a:rPr sz="1500" spc="-12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5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208,</a:t>
                      </a:r>
                      <a:r>
                        <a:rPr sz="1500" spc="-1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5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925,</a:t>
                      </a:r>
                      <a:r>
                        <a:rPr sz="1500" spc="-10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5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819,</a:t>
                      </a:r>
                      <a:r>
                        <a:rPr sz="1500" spc="-1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5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614,</a:t>
                      </a:r>
                      <a:r>
                        <a:rPr sz="1500" spc="-1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5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629,</a:t>
                      </a:r>
                      <a:r>
                        <a:rPr sz="1500" spc="-1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5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174,</a:t>
                      </a:r>
                      <a:r>
                        <a:rPr sz="1500" spc="-10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5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706,</a:t>
                      </a:r>
                      <a:r>
                        <a:rPr sz="1500" spc="-1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5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176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1403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1213618" y="1870866"/>
            <a:ext cx="9209405" cy="4013835"/>
            <a:chOff x="1213618" y="1870866"/>
            <a:chExt cx="9209405" cy="401383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9967" y="1877212"/>
              <a:ext cx="9196572" cy="400583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13618" y="1870866"/>
              <a:ext cx="9208947" cy="33553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18450" y="2202599"/>
              <a:ext cx="9199618" cy="30631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18444" y="2505104"/>
              <a:ext cx="9199625" cy="30708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18450" y="2808389"/>
              <a:ext cx="9199618" cy="30631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18444" y="3110894"/>
              <a:ext cx="9199625" cy="30632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18444" y="3413408"/>
              <a:ext cx="9199625" cy="306323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18450" y="3715931"/>
              <a:ext cx="9199618" cy="30631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18444" y="4018436"/>
              <a:ext cx="9199625" cy="30708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18450" y="4321721"/>
              <a:ext cx="9199618" cy="30631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18444" y="4624226"/>
              <a:ext cx="9199625" cy="306323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18444" y="4926740"/>
              <a:ext cx="9199625" cy="441197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18444" y="5364128"/>
              <a:ext cx="9199625" cy="520445"/>
            </a:xfrm>
            <a:prstGeom prst="rect">
              <a:avLst/>
            </a:prstGeom>
          </p:spPr>
        </p:pic>
      </p:grp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2206751" y="816102"/>
            <a:ext cx="7222490" cy="523875"/>
          </a:xfrm>
          <a:prstGeom prst="rect">
            <a:avLst/>
          </a:prstGeom>
          <a:solidFill>
            <a:srgbClr val="FFFFFF"/>
          </a:solidFill>
          <a:ln w="38100">
            <a:solidFill>
              <a:srgbClr val="C4EAF8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125095">
              <a:lnSpc>
                <a:spcPct val="100000"/>
              </a:lnSpc>
              <a:spcBef>
                <a:spcPts val="265"/>
              </a:spcBef>
            </a:pPr>
            <a:r>
              <a:rPr sz="2800" b="0" spc="-30" dirty="0">
                <a:solidFill>
                  <a:srgbClr val="00AF50"/>
                </a:solidFill>
                <a:latin typeface="Times New Roman"/>
                <a:cs typeface="Times New Roman"/>
              </a:rPr>
              <a:t>Tabular</a:t>
            </a:r>
            <a:r>
              <a:rPr sz="2800" b="0" spc="-1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800" b="0" spc="-5" dirty="0">
                <a:solidFill>
                  <a:srgbClr val="00AF50"/>
                </a:solidFill>
                <a:latin typeface="Times New Roman"/>
                <a:cs typeface="Times New Roman"/>
              </a:rPr>
              <a:t>Representation</a:t>
            </a:r>
            <a:r>
              <a:rPr sz="2800" b="0" spc="-2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800" b="0" dirty="0">
                <a:solidFill>
                  <a:srgbClr val="00AF50"/>
                </a:solidFill>
                <a:latin typeface="Times New Roman"/>
                <a:cs typeface="Times New Roman"/>
              </a:rPr>
              <a:t>of </a:t>
            </a:r>
            <a:r>
              <a:rPr sz="2800" b="0" spc="-5" dirty="0">
                <a:solidFill>
                  <a:srgbClr val="00AF50"/>
                </a:solidFill>
                <a:latin typeface="Times New Roman"/>
                <a:cs typeface="Times New Roman"/>
              </a:rPr>
              <a:t>various</a:t>
            </a:r>
            <a:r>
              <a:rPr sz="2800" b="0" spc="-2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800" b="0" spc="-5" dirty="0">
                <a:solidFill>
                  <a:srgbClr val="00AF50"/>
                </a:solidFill>
                <a:latin typeface="Times New Roman"/>
                <a:cs typeface="Times New Roman"/>
              </a:rPr>
              <a:t>Memory</a:t>
            </a:r>
            <a:r>
              <a:rPr sz="2800" b="0" spc="-1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800" b="0" spc="-5" dirty="0">
                <a:solidFill>
                  <a:srgbClr val="00AF50"/>
                </a:solidFill>
                <a:latin typeface="Times New Roman"/>
                <a:cs typeface="Times New Roman"/>
              </a:rPr>
              <a:t>Sizes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77133" y="390906"/>
            <a:ext cx="4567555" cy="55372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1750" rIns="0" bIns="0" rtlCol="0">
            <a:spAutoFit/>
          </a:bodyPr>
          <a:lstStyle/>
          <a:p>
            <a:pPr marL="497840" indent="-407670">
              <a:lnSpc>
                <a:spcPct val="100000"/>
              </a:lnSpc>
              <a:spcBef>
                <a:spcPts val="250"/>
              </a:spcBef>
              <a:buFont typeface="Wingdings"/>
              <a:buChar char=""/>
              <a:tabLst>
                <a:tab pos="498475" algn="l"/>
              </a:tabLst>
            </a:pPr>
            <a:r>
              <a:rPr sz="2800" spc="-5" dirty="0">
                <a:latin typeface="Times New Roman"/>
                <a:cs typeface="Times New Roman"/>
              </a:rPr>
              <a:t>Characteristics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Of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Big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Data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59346" y="1094723"/>
            <a:ext cx="7689850" cy="4088765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934085" indent="-342900">
              <a:lnSpc>
                <a:spcPct val="100000"/>
              </a:lnSpc>
              <a:spcBef>
                <a:spcPts val="825"/>
              </a:spcBef>
              <a:buFont typeface="Arial MT"/>
              <a:buChar char="•"/>
              <a:tabLst>
                <a:tab pos="934085" algn="l"/>
                <a:tab pos="934719" algn="l"/>
              </a:tabLst>
            </a:pP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following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are known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as “Big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Data Characteristics”.</a:t>
            </a:r>
            <a:endParaRPr sz="2000">
              <a:latin typeface="Times New Roman"/>
              <a:cs typeface="Times New Roman"/>
            </a:endParaRPr>
          </a:p>
          <a:p>
            <a:pPr marL="1885314" lvl="1" indent="-249554">
              <a:lnSpc>
                <a:spcPct val="100000"/>
              </a:lnSpc>
              <a:spcBef>
                <a:spcPts val="730"/>
              </a:spcBef>
              <a:buAutoNum type="arabicPeriod"/>
              <a:tabLst>
                <a:tab pos="1885950" algn="l"/>
              </a:tabLst>
            </a:pPr>
            <a:r>
              <a:rPr sz="2000" spc="-50" dirty="0">
                <a:latin typeface="Times New Roman"/>
                <a:cs typeface="Times New Roman"/>
              </a:rPr>
              <a:t>Volume</a:t>
            </a:r>
            <a:endParaRPr sz="2000">
              <a:latin typeface="Times New Roman"/>
              <a:cs typeface="Times New Roman"/>
            </a:endParaRPr>
          </a:p>
          <a:p>
            <a:pPr marL="1885314" lvl="1" indent="-249554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1885950" algn="l"/>
              </a:tabLst>
            </a:pPr>
            <a:r>
              <a:rPr sz="2000" spc="-30" dirty="0">
                <a:latin typeface="Times New Roman"/>
                <a:cs typeface="Times New Roman"/>
              </a:rPr>
              <a:t>Velocity</a:t>
            </a:r>
            <a:endParaRPr sz="2000">
              <a:latin typeface="Times New Roman"/>
              <a:cs typeface="Times New Roman"/>
            </a:endParaRPr>
          </a:p>
          <a:p>
            <a:pPr marL="1885314" lvl="1" indent="-249554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1885950" algn="l"/>
              </a:tabLst>
            </a:pPr>
            <a:r>
              <a:rPr sz="2000" spc="-35" dirty="0">
                <a:latin typeface="Times New Roman"/>
                <a:cs typeface="Times New Roman"/>
              </a:rPr>
              <a:t>Variety</a:t>
            </a:r>
            <a:endParaRPr sz="2000">
              <a:latin typeface="Times New Roman"/>
              <a:cs typeface="Times New Roman"/>
            </a:endParaRPr>
          </a:p>
          <a:p>
            <a:pPr marL="1890395" lvl="1" indent="-254635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1891030" algn="l"/>
              </a:tabLst>
            </a:pPr>
            <a:r>
              <a:rPr sz="2000" spc="-30" dirty="0">
                <a:latin typeface="Times New Roman"/>
                <a:cs typeface="Times New Roman"/>
              </a:rPr>
              <a:t>Veracity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35"/>
              </a:spcBef>
            </a:pPr>
            <a:r>
              <a:rPr sz="2400" b="1" dirty="0">
                <a:latin typeface="Times New Roman"/>
                <a:cs typeface="Times New Roman"/>
              </a:rPr>
              <a:t>1.</a:t>
            </a:r>
            <a:r>
              <a:rPr sz="2400" b="1" spc="-85" dirty="0">
                <a:latin typeface="Times New Roman"/>
                <a:cs typeface="Times New Roman"/>
              </a:rPr>
              <a:t> </a:t>
            </a:r>
            <a:r>
              <a:rPr sz="2400" b="1" spc="-35" dirty="0">
                <a:latin typeface="Times New Roman"/>
                <a:cs typeface="Times New Roman"/>
              </a:rPr>
              <a:t>Volume:</a:t>
            </a:r>
            <a:endParaRPr sz="2400">
              <a:latin typeface="Times New Roman"/>
              <a:cs typeface="Times New Roman"/>
            </a:endParaRPr>
          </a:p>
          <a:p>
            <a:pPr marL="469900" marR="5080">
              <a:lnSpc>
                <a:spcPct val="100000"/>
              </a:lnSpc>
              <a:spcBef>
                <a:spcPts val="1620"/>
              </a:spcBef>
            </a:pPr>
            <a:r>
              <a:rPr sz="2000" spc="-50" dirty="0">
                <a:latin typeface="Times New Roman"/>
                <a:cs typeface="Times New Roman"/>
              </a:rPr>
              <a:t>Volume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means “How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much Data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generated”.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Now-a-days,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Organizations or Human Beings or Systems are generating or getting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very vast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amount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of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Data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say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TB(Tera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Bytes) to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PB(Peta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Bytes) to Exa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Byte(EB)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and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more</a:t>
            </a:r>
            <a:r>
              <a:rPr sz="1800" spc="-5" dirty="0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368546" y="5153659"/>
            <a:ext cx="4864735" cy="1480820"/>
            <a:chOff x="4368546" y="5153659"/>
            <a:chExt cx="4864735" cy="148082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56938" y="5241797"/>
              <a:ext cx="4687823" cy="130378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368546" y="5153659"/>
              <a:ext cx="4864735" cy="1480820"/>
            </a:xfrm>
            <a:custGeom>
              <a:avLst/>
              <a:gdLst/>
              <a:ahLst/>
              <a:cxnLst/>
              <a:rect l="l" t="t" r="r" b="b"/>
              <a:pathLst>
                <a:path w="4864734" h="1480820">
                  <a:moveTo>
                    <a:pt x="4793285" y="71120"/>
                  </a:moveTo>
                  <a:lnTo>
                    <a:pt x="4775454" y="71120"/>
                  </a:lnTo>
                  <a:lnTo>
                    <a:pt x="4775454" y="88900"/>
                  </a:lnTo>
                  <a:lnTo>
                    <a:pt x="4775454" y="1390650"/>
                  </a:lnTo>
                  <a:lnTo>
                    <a:pt x="89154" y="1390650"/>
                  </a:lnTo>
                  <a:lnTo>
                    <a:pt x="89154" y="88900"/>
                  </a:lnTo>
                  <a:lnTo>
                    <a:pt x="4775454" y="88900"/>
                  </a:lnTo>
                  <a:lnTo>
                    <a:pt x="4775454" y="71120"/>
                  </a:lnTo>
                  <a:lnTo>
                    <a:pt x="71323" y="71120"/>
                  </a:lnTo>
                  <a:lnTo>
                    <a:pt x="71323" y="88900"/>
                  </a:lnTo>
                  <a:lnTo>
                    <a:pt x="71323" y="1390650"/>
                  </a:lnTo>
                  <a:lnTo>
                    <a:pt x="71323" y="1408430"/>
                  </a:lnTo>
                  <a:lnTo>
                    <a:pt x="4793285" y="1408430"/>
                  </a:lnTo>
                  <a:lnTo>
                    <a:pt x="4793285" y="1391170"/>
                  </a:lnTo>
                  <a:lnTo>
                    <a:pt x="4793285" y="1390650"/>
                  </a:lnTo>
                  <a:lnTo>
                    <a:pt x="4793285" y="88900"/>
                  </a:lnTo>
                  <a:lnTo>
                    <a:pt x="4793285" y="71120"/>
                  </a:lnTo>
                  <a:close/>
                </a:path>
                <a:path w="4864734" h="1480820">
                  <a:moveTo>
                    <a:pt x="4864608" y="0"/>
                  </a:moveTo>
                  <a:lnTo>
                    <a:pt x="4811115" y="0"/>
                  </a:lnTo>
                  <a:lnTo>
                    <a:pt x="4811115" y="53340"/>
                  </a:lnTo>
                  <a:lnTo>
                    <a:pt x="4811115" y="1426210"/>
                  </a:lnTo>
                  <a:lnTo>
                    <a:pt x="53492" y="1426210"/>
                  </a:lnTo>
                  <a:lnTo>
                    <a:pt x="53492" y="53340"/>
                  </a:lnTo>
                  <a:lnTo>
                    <a:pt x="4811115" y="53340"/>
                  </a:lnTo>
                  <a:lnTo>
                    <a:pt x="4811115" y="0"/>
                  </a:lnTo>
                  <a:lnTo>
                    <a:pt x="0" y="0"/>
                  </a:lnTo>
                  <a:lnTo>
                    <a:pt x="0" y="53340"/>
                  </a:lnTo>
                  <a:lnTo>
                    <a:pt x="0" y="1426210"/>
                  </a:lnTo>
                  <a:lnTo>
                    <a:pt x="0" y="1480820"/>
                  </a:lnTo>
                  <a:lnTo>
                    <a:pt x="4864608" y="1480820"/>
                  </a:lnTo>
                  <a:lnTo>
                    <a:pt x="4864608" y="1426819"/>
                  </a:lnTo>
                  <a:lnTo>
                    <a:pt x="4864608" y="1426210"/>
                  </a:lnTo>
                  <a:lnTo>
                    <a:pt x="4864608" y="53340"/>
                  </a:lnTo>
                  <a:lnTo>
                    <a:pt x="48646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11448" y="1554298"/>
            <a:ext cx="146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2.</a:t>
            </a:r>
            <a:r>
              <a:rPr spc="-114" dirty="0"/>
              <a:t> </a:t>
            </a:r>
            <a:r>
              <a:rPr spc="-30" dirty="0"/>
              <a:t>Velocity: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68648" y="2077793"/>
            <a:ext cx="7406640" cy="78740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2700" marR="5080">
              <a:lnSpc>
                <a:spcPct val="75000"/>
              </a:lnSpc>
              <a:spcBef>
                <a:spcPts val="695"/>
              </a:spcBef>
            </a:pPr>
            <a:r>
              <a:rPr sz="2000" spc="-30" dirty="0">
                <a:latin typeface="Times New Roman"/>
                <a:cs typeface="Times New Roman"/>
              </a:rPr>
              <a:t>Velocity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means “How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fast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produce Data”.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Now-a-days,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Organizations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or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Human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Beings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or Systems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are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generating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huge amounts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Data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at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very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fast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rate.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021073" y="2715260"/>
            <a:ext cx="4463415" cy="1262380"/>
            <a:chOff x="4021073" y="2715260"/>
            <a:chExt cx="4463415" cy="126238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09465" y="2803398"/>
              <a:ext cx="4286249" cy="108584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021074" y="2715259"/>
              <a:ext cx="4463415" cy="1262380"/>
            </a:xfrm>
            <a:custGeom>
              <a:avLst/>
              <a:gdLst/>
              <a:ahLst/>
              <a:cxnLst/>
              <a:rect l="l" t="t" r="r" b="b"/>
              <a:pathLst>
                <a:path w="4463415" h="1262379">
                  <a:moveTo>
                    <a:pt x="4391711" y="71120"/>
                  </a:moveTo>
                  <a:lnTo>
                    <a:pt x="71323" y="71120"/>
                  </a:lnTo>
                  <a:lnTo>
                    <a:pt x="71323" y="88900"/>
                  </a:lnTo>
                  <a:lnTo>
                    <a:pt x="71323" y="1173480"/>
                  </a:lnTo>
                  <a:lnTo>
                    <a:pt x="71323" y="1191260"/>
                  </a:lnTo>
                  <a:lnTo>
                    <a:pt x="4391711" y="1191260"/>
                  </a:lnTo>
                  <a:lnTo>
                    <a:pt x="4391711" y="1173480"/>
                  </a:lnTo>
                  <a:lnTo>
                    <a:pt x="89154" y="1173480"/>
                  </a:lnTo>
                  <a:lnTo>
                    <a:pt x="89154" y="88900"/>
                  </a:lnTo>
                  <a:lnTo>
                    <a:pt x="4373880" y="88900"/>
                  </a:lnTo>
                  <a:lnTo>
                    <a:pt x="4373880" y="1173226"/>
                  </a:lnTo>
                  <a:lnTo>
                    <a:pt x="4391711" y="1173226"/>
                  </a:lnTo>
                  <a:lnTo>
                    <a:pt x="4391711" y="88900"/>
                  </a:lnTo>
                  <a:lnTo>
                    <a:pt x="4391711" y="71120"/>
                  </a:lnTo>
                  <a:close/>
                </a:path>
                <a:path w="4463415" h="1262379">
                  <a:moveTo>
                    <a:pt x="4463034" y="0"/>
                  </a:moveTo>
                  <a:lnTo>
                    <a:pt x="0" y="0"/>
                  </a:lnTo>
                  <a:lnTo>
                    <a:pt x="0" y="53340"/>
                  </a:lnTo>
                  <a:lnTo>
                    <a:pt x="0" y="1209040"/>
                  </a:lnTo>
                  <a:lnTo>
                    <a:pt x="0" y="1262380"/>
                  </a:lnTo>
                  <a:lnTo>
                    <a:pt x="4463034" y="1262380"/>
                  </a:lnTo>
                  <a:lnTo>
                    <a:pt x="4463034" y="1209040"/>
                  </a:lnTo>
                  <a:lnTo>
                    <a:pt x="53492" y="1209040"/>
                  </a:lnTo>
                  <a:lnTo>
                    <a:pt x="53492" y="53340"/>
                  </a:lnTo>
                  <a:lnTo>
                    <a:pt x="4409541" y="53340"/>
                  </a:lnTo>
                  <a:lnTo>
                    <a:pt x="4409541" y="1208887"/>
                  </a:lnTo>
                  <a:lnTo>
                    <a:pt x="4463034" y="1208887"/>
                  </a:lnTo>
                  <a:lnTo>
                    <a:pt x="4463034" y="53340"/>
                  </a:lnTo>
                  <a:lnTo>
                    <a:pt x="446303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611448" y="3720690"/>
            <a:ext cx="8534400" cy="1729105"/>
          </a:xfrm>
          <a:prstGeom prst="rect">
            <a:avLst/>
          </a:prstGeom>
        </p:spPr>
        <p:txBody>
          <a:bodyPr vert="horz" wrap="square" lIns="0" tIns="2019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90"/>
              </a:spcBef>
            </a:pPr>
            <a:r>
              <a:rPr sz="2400" b="1" spc="-5" dirty="0">
                <a:latin typeface="Arial"/>
                <a:cs typeface="Arial"/>
              </a:rPr>
              <a:t>3</a:t>
            </a:r>
            <a:r>
              <a:rPr sz="2400" b="1" spc="-5" dirty="0">
                <a:latin typeface="Times New Roman"/>
                <a:cs typeface="Times New Roman"/>
              </a:rPr>
              <a:t>.</a:t>
            </a:r>
            <a:r>
              <a:rPr sz="2400" b="1" spc="-80" dirty="0">
                <a:latin typeface="Times New Roman"/>
                <a:cs typeface="Times New Roman"/>
              </a:rPr>
              <a:t> </a:t>
            </a:r>
            <a:r>
              <a:rPr sz="2400" b="1" spc="-30" dirty="0">
                <a:latin typeface="Times New Roman"/>
                <a:cs typeface="Times New Roman"/>
              </a:rPr>
              <a:t>Variety:</a:t>
            </a:r>
            <a:endParaRPr sz="2400">
              <a:latin typeface="Times New Roman"/>
              <a:cs typeface="Times New Roman"/>
            </a:endParaRPr>
          </a:p>
          <a:p>
            <a:pPr marL="469900" marR="5080">
              <a:lnSpc>
                <a:spcPct val="75000"/>
              </a:lnSpc>
              <a:spcBef>
                <a:spcPts val="1839"/>
              </a:spcBef>
            </a:pPr>
            <a:r>
              <a:rPr sz="2000" spc="-35" dirty="0">
                <a:latin typeface="Times New Roman"/>
                <a:cs typeface="Times New Roman"/>
              </a:rPr>
              <a:t>Variety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means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“Different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forms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of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Data”.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Now-a-days,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Organizations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or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Human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Beings or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Systems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are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generating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very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huge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amount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of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data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at very fast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rate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different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formats.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85" dirty="0">
                <a:latin typeface="Times New Roman"/>
                <a:cs typeface="Times New Roman"/>
              </a:rPr>
              <a:t>We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will discuss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details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about</a:t>
            </a:r>
            <a:r>
              <a:rPr sz="2000" spc="-10" dirty="0">
                <a:latin typeface="Times New Roman"/>
                <a:cs typeface="Times New Roman"/>
              </a:rPr>
              <a:t> different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formats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of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Data soon.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021073" y="5415279"/>
            <a:ext cx="4463415" cy="1245870"/>
            <a:chOff x="4021073" y="5415279"/>
            <a:chExt cx="4463415" cy="124587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09465" y="5503925"/>
              <a:ext cx="4286249" cy="1068323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021074" y="5415279"/>
              <a:ext cx="4463415" cy="1245870"/>
            </a:xfrm>
            <a:custGeom>
              <a:avLst/>
              <a:gdLst/>
              <a:ahLst/>
              <a:cxnLst/>
              <a:rect l="l" t="t" r="r" b="b"/>
              <a:pathLst>
                <a:path w="4463415" h="1245870">
                  <a:moveTo>
                    <a:pt x="4391711" y="71120"/>
                  </a:moveTo>
                  <a:lnTo>
                    <a:pt x="71323" y="71120"/>
                  </a:lnTo>
                  <a:lnTo>
                    <a:pt x="71323" y="88900"/>
                  </a:lnTo>
                  <a:lnTo>
                    <a:pt x="71323" y="1155700"/>
                  </a:lnTo>
                  <a:lnTo>
                    <a:pt x="71323" y="1173480"/>
                  </a:lnTo>
                  <a:lnTo>
                    <a:pt x="4391711" y="1173480"/>
                  </a:lnTo>
                  <a:lnTo>
                    <a:pt x="4391711" y="1156208"/>
                  </a:lnTo>
                  <a:lnTo>
                    <a:pt x="4391711" y="1155700"/>
                  </a:lnTo>
                  <a:lnTo>
                    <a:pt x="4391711" y="89408"/>
                  </a:lnTo>
                  <a:lnTo>
                    <a:pt x="4373880" y="89408"/>
                  </a:lnTo>
                  <a:lnTo>
                    <a:pt x="4373880" y="1155700"/>
                  </a:lnTo>
                  <a:lnTo>
                    <a:pt x="89154" y="1155700"/>
                  </a:lnTo>
                  <a:lnTo>
                    <a:pt x="89154" y="88900"/>
                  </a:lnTo>
                  <a:lnTo>
                    <a:pt x="4391711" y="88900"/>
                  </a:lnTo>
                  <a:lnTo>
                    <a:pt x="4391711" y="71120"/>
                  </a:lnTo>
                  <a:close/>
                </a:path>
                <a:path w="4463415" h="1245870">
                  <a:moveTo>
                    <a:pt x="4463034" y="0"/>
                  </a:moveTo>
                  <a:lnTo>
                    <a:pt x="0" y="0"/>
                  </a:lnTo>
                  <a:lnTo>
                    <a:pt x="0" y="53340"/>
                  </a:lnTo>
                  <a:lnTo>
                    <a:pt x="0" y="1191260"/>
                  </a:lnTo>
                  <a:lnTo>
                    <a:pt x="0" y="1245870"/>
                  </a:lnTo>
                  <a:lnTo>
                    <a:pt x="4463034" y="1245870"/>
                  </a:lnTo>
                  <a:lnTo>
                    <a:pt x="4463034" y="1191882"/>
                  </a:lnTo>
                  <a:lnTo>
                    <a:pt x="4463034" y="1191260"/>
                  </a:lnTo>
                  <a:lnTo>
                    <a:pt x="4463034" y="53746"/>
                  </a:lnTo>
                  <a:lnTo>
                    <a:pt x="4409541" y="53746"/>
                  </a:lnTo>
                  <a:lnTo>
                    <a:pt x="4409541" y="1191260"/>
                  </a:lnTo>
                  <a:lnTo>
                    <a:pt x="53492" y="1191260"/>
                  </a:lnTo>
                  <a:lnTo>
                    <a:pt x="53492" y="53340"/>
                  </a:lnTo>
                  <a:lnTo>
                    <a:pt x="4463034" y="53340"/>
                  </a:lnTo>
                  <a:lnTo>
                    <a:pt x="446303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68203" y="1380126"/>
            <a:ext cx="13950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4</a:t>
            </a:r>
            <a:r>
              <a:rPr sz="2000" spc="-5" dirty="0"/>
              <a:t>.</a:t>
            </a:r>
            <a:r>
              <a:rPr sz="2000" spc="-90" dirty="0"/>
              <a:t> </a:t>
            </a:r>
            <a:r>
              <a:rPr spc="-30" dirty="0"/>
              <a:t>Veracity</a:t>
            </a:r>
            <a:endParaRPr sz="2000"/>
          </a:p>
        </p:txBody>
      </p:sp>
      <p:sp>
        <p:nvSpPr>
          <p:cNvPr id="3" name="object 3"/>
          <p:cNvSpPr txBox="1"/>
          <p:nvPr/>
        </p:nvSpPr>
        <p:spPr>
          <a:xfrm>
            <a:off x="2225403" y="1992774"/>
            <a:ext cx="8090534" cy="1016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100"/>
              </a:lnSpc>
              <a:spcBef>
                <a:spcPts val="95"/>
              </a:spcBef>
            </a:pPr>
            <a:r>
              <a:rPr sz="2000" spc="-30" dirty="0">
                <a:latin typeface="Times New Roman"/>
                <a:cs typeface="Times New Roman"/>
              </a:rPr>
              <a:t>Veracity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means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“The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Quality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or Correctness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or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Accuracy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of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Captured Data”.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1800"/>
              </a:lnSpc>
            </a:pPr>
            <a:r>
              <a:rPr sz="2000" spc="-5" dirty="0">
                <a:latin typeface="Times New Roman"/>
                <a:cs typeface="Times New Roman"/>
              </a:rPr>
              <a:t>Out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of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4Vs,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it is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most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important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V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for any Big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Data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Solutions.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Because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without</a:t>
            </a:r>
            <a:endParaRPr sz="2000">
              <a:latin typeface="Times New Roman"/>
              <a:cs typeface="Times New Roman"/>
            </a:endParaRPr>
          </a:p>
          <a:p>
            <a:pPr marL="12700" marR="196850">
              <a:lnSpc>
                <a:spcPct val="75000"/>
              </a:lnSpc>
              <a:spcBef>
                <a:spcPts val="300"/>
              </a:spcBef>
            </a:pPr>
            <a:r>
              <a:rPr sz="2000" spc="-5" dirty="0">
                <a:latin typeface="Times New Roman"/>
                <a:cs typeface="Times New Roman"/>
              </a:rPr>
              <a:t>Correct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Information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or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Data,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there is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no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use of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storing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large</a:t>
            </a:r>
            <a:r>
              <a:rPr sz="2000" spc="-5" dirty="0">
                <a:latin typeface="Times New Roman"/>
                <a:cs typeface="Times New Roman"/>
              </a:rPr>
              <a:t> amount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of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data at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fast rate and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different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formats.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That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data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should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give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correct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business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value</a:t>
            </a:r>
            <a:r>
              <a:rPr sz="1800" spc="-5" dirty="0">
                <a:latin typeface="Arial MT"/>
                <a:cs typeface="Arial MT"/>
              </a:rPr>
              <a:t>.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838194" y="3590290"/>
            <a:ext cx="4463415" cy="1262380"/>
            <a:chOff x="3838194" y="3590290"/>
            <a:chExt cx="4463415" cy="126238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26586" y="3678174"/>
              <a:ext cx="4286249" cy="108661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838194" y="3590289"/>
              <a:ext cx="4463415" cy="1262380"/>
            </a:xfrm>
            <a:custGeom>
              <a:avLst/>
              <a:gdLst/>
              <a:ahLst/>
              <a:cxnLst/>
              <a:rect l="l" t="t" r="r" b="b"/>
              <a:pathLst>
                <a:path w="4463415" h="1262379">
                  <a:moveTo>
                    <a:pt x="4391711" y="71120"/>
                  </a:moveTo>
                  <a:lnTo>
                    <a:pt x="4373880" y="71120"/>
                  </a:lnTo>
                  <a:lnTo>
                    <a:pt x="4373880" y="88900"/>
                  </a:lnTo>
                  <a:lnTo>
                    <a:pt x="4373880" y="1173480"/>
                  </a:lnTo>
                  <a:lnTo>
                    <a:pt x="89154" y="1173480"/>
                  </a:lnTo>
                  <a:lnTo>
                    <a:pt x="89154" y="88900"/>
                  </a:lnTo>
                  <a:lnTo>
                    <a:pt x="4373880" y="88900"/>
                  </a:lnTo>
                  <a:lnTo>
                    <a:pt x="4373880" y="71120"/>
                  </a:lnTo>
                  <a:lnTo>
                    <a:pt x="71323" y="71120"/>
                  </a:lnTo>
                  <a:lnTo>
                    <a:pt x="71323" y="88900"/>
                  </a:lnTo>
                  <a:lnTo>
                    <a:pt x="71323" y="1173480"/>
                  </a:lnTo>
                  <a:lnTo>
                    <a:pt x="71323" y="1191260"/>
                  </a:lnTo>
                  <a:lnTo>
                    <a:pt x="4391711" y="1191260"/>
                  </a:lnTo>
                  <a:lnTo>
                    <a:pt x="4391711" y="1173734"/>
                  </a:lnTo>
                  <a:lnTo>
                    <a:pt x="4391711" y="1173480"/>
                  </a:lnTo>
                  <a:lnTo>
                    <a:pt x="4391711" y="88900"/>
                  </a:lnTo>
                  <a:lnTo>
                    <a:pt x="4391711" y="88646"/>
                  </a:lnTo>
                  <a:lnTo>
                    <a:pt x="4391711" y="71120"/>
                  </a:lnTo>
                  <a:close/>
                </a:path>
                <a:path w="4463415" h="1262379">
                  <a:moveTo>
                    <a:pt x="4463034" y="0"/>
                  </a:moveTo>
                  <a:lnTo>
                    <a:pt x="4409541" y="0"/>
                  </a:lnTo>
                  <a:lnTo>
                    <a:pt x="4409541" y="53340"/>
                  </a:lnTo>
                  <a:lnTo>
                    <a:pt x="4409541" y="1209040"/>
                  </a:lnTo>
                  <a:lnTo>
                    <a:pt x="53492" y="1209040"/>
                  </a:lnTo>
                  <a:lnTo>
                    <a:pt x="53492" y="53340"/>
                  </a:lnTo>
                  <a:lnTo>
                    <a:pt x="4409541" y="53340"/>
                  </a:lnTo>
                  <a:lnTo>
                    <a:pt x="4409541" y="0"/>
                  </a:lnTo>
                  <a:lnTo>
                    <a:pt x="0" y="0"/>
                  </a:lnTo>
                  <a:lnTo>
                    <a:pt x="0" y="53340"/>
                  </a:lnTo>
                  <a:lnTo>
                    <a:pt x="0" y="1209040"/>
                  </a:lnTo>
                  <a:lnTo>
                    <a:pt x="0" y="1262380"/>
                  </a:lnTo>
                  <a:lnTo>
                    <a:pt x="4463034" y="1262380"/>
                  </a:lnTo>
                  <a:lnTo>
                    <a:pt x="4463034" y="1209395"/>
                  </a:lnTo>
                  <a:lnTo>
                    <a:pt x="4463034" y="1209040"/>
                  </a:lnTo>
                  <a:lnTo>
                    <a:pt x="4463034" y="53340"/>
                  </a:lnTo>
                  <a:lnTo>
                    <a:pt x="4463034" y="52984"/>
                  </a:lnTo>
                  <a:lnTo>
                    <a:pt x="446303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15211" y="223265"/>
            <a:ext cx="4441190" cy="58547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1750" rIns="0" bIns="0" rtlCol="0">
            <a:spAutoFit/>
          </a:bodyPr>
          <a:lstStyle/>
          <a:p>
            <a:pPr marL="547370" indent="-457200">
              <a:lnSpc>
                <a:spcPct val="100000"/>
              </a:lnSpc>
              <a:spcBef>
                <a:spcPts val="250"/>
              </a:spcBef>
              <a:buFont typeface="Wingdings"/>
              <a:buChar char=""/>
              <a:tabLst>
                <a:tab pos="548005" algn="l"/>
              </a:tabLst>
            </a:pPr>
            <a:r>
              <a:rPr sz="3200" spc="-45" dirty="0">
                <a:latin typeface="Times New Roman"/>
                <a:cs typeface="Times New Roman"/>
              </a:rPr>
              <a:t>Types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of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Digital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Data</a:t>
            </a:r>
            <a:endParaRPr sz="32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4940" y="5381244"/>
            <a:ext cx="9960863" cy="99593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381032" y="835410"/>
            <a:ext cx="9939020" cy="5473700"/>
          </a:xfrm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/>
          <a:p>
            <a:pPr marL="2229485" indent="-254635">
              <a:lnSpc>
                <a:spcPct val="100000"/>
              </a:lnSpc>
              <a:spcBef>
                <a:spcPts val="1045"/>
              </a:spcBef>
              <a:buAutoNum type="arabicPeriod"/>
              <a:tabLst>
                <a:tab pos="2230120" algn="l"/>
              </a:tabLst>
            </a:pPr>
            <a:r>
              <a:rPr sz="1800" b="1" spc="-5" dirty="0">
                <a:latin typeface="Arial"/>
                <a:cs typeface="Arial"/>
              </a:rPr>
              <a:t>Structured</a:t>
            </a:r>
            <a:endParaRPr sz="1800">
              <a:latin typeface="Arial"/>
              <a:cs typeface="Arial"/>
            </a:endParaRPr>
          </a:p>
          <a:p>
            <a:pPr marL="2229485" indent="-254635">
              <a:lnSpc>
                <a:spcPct val="100000"/>
              </a:lnSpc>
              <a:spcBef>
                <a:spcPts val="950"/>
              </a:spcBef>
              <a:buAutoNum type="arabicPeriod"/>
              <a:tabLst>
                <a:tab pos="2230120" algn="l"/>
              </a:tabLst>
            </a:pPr>
            <a:r>
              <a:rPr sz="1800" b="1" spc="-5" dirty="0">
                <a:latin typeface="Arial"/>
                <a:cs typeface="Arial"/>
              </a:rPr>
              <a:t>Unstructured</a:t>
            </a:r>
            <a:endParaRPr sz="1800">
              <a:latin typeface="Arial"/>
              <a:cs typeface="Arial"/>
            </a:endParaRPr>
          </a:p>
          <a:p>
            <a:pPr marL="2229485" indent="-254635">
              <a:lnSpc>
                <a:spcPct val="100000"/>
              </a:lnSpc>
              <a:spcBef>
                <a:spcPts val="955"/>
              </a:spcBef>
              <a:buAutoNum type="arabicPeriod"/>
              <a:tabLst>
                <a:tab pos="2230120" algn="l"/>
              </a:tabLst>
            </a:pPr>
            <a:r>
              <a:rPr sz="1800" b="1" spc="-5" dirty="0">
                <a:latin typeface="Arial"/>
                <a:cs typeface="Arial"/>
              </a:rPr>
              <a:t>Semi-structured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50">
              <a:latin typeface="Arial"/>
              <a:cs typeface="Arial"/>
            </a:endParaRPr>
          </a:p>
          <a:p>
            <a:pPr marL="368300" indent="-342900">
              <a:lnSpc>
                <a:spcPct val="100000"/>
              </a:lnSpc>
              <a:buFont typeface="Wingdings"/>
              <a:buChar char=""/>
              <a:tabLst>
                <a:tab pos="368300" algn="l"/>
              </a:tabLst>
            </a:pPr>
            <a:r>
              <a:rPr sz="2400" b="1" spc="-10" dirty="0">
                <a:latin typeface="Times New Roman"/>
                <a:cs typeface="Times New Roman"/>
              </a:rPr>
              <a:t>Structured</a:t>
            </a:r>
            <a:endParaRPr sz="2400">
              <a:latin typeface="Times New Roman"/>
              <a:cs typeface="Times New Roman"/>
            </a:endParaRPr>
          </a:p>
          <a:p>
            <a:pPr marL="824865" marR="808355" lvl="1" indent="-342900">
              <a:lnSpc>
                <a:spcPct val="100000"/>
              </a:lnSpc>
              <a:spcBef>
                <a:spcPts val="1025"/>
              </a:spcBef>
              <a:buFont typeface="Wingdings"/>
              <a:buChar char=""/>
              <a:tabLst>
                <a:tab pos="824865" algn="l"/>
                <a:tab pos="825500" algn="l"/>
              </a:tabLst>
            </a:pPr>
            <a:r>
              <a:rPr sz="2000" spc="-5" dirty="0">
                <a:latin typeface="Times New Roman"/>
                <a:cs typeface="Times New Roman"/>
              </a:rPr>
              <a:t>Any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data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that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can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stored,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accessed and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processed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form of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fixed format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termed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as a 'structured'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data.</a:t>
            </a:r>
            <a:endParaRPr sz="2000">
              <a:latin typeface="Times New Roman"/>
              <a:cs typeface="Times New Roman"/>
            </a:endParaRPr>
          </a:p>
          <a:p>
            <a:pPr marL="824865" marR="632460" lvl="1" indent="-342900">
              <a:lnSpc>
                <a:spcPct val="100000"/>
              </a:lnSpc>
              <a:spcBef>
                <a:spcPts val="800"/>
              </a:spcBef>
              <a:buFont typeface="Wingdings"/>
              <a:buChar char=""/>
              <a:tabLst>
                <a:tab pos="824865" algn="l"/>
                <a:tab pos="825500" algn="l"/>
              </a:tabLst>
            </a:pPr>
            <a:r>
              <a:rPr sz="2000" spc="-5" dirty="0">
                <a:latin typeface="Times New Roman"/>
                <a:cs typeface="Times New Roman"/>
              </a:rPr>
              <a:t>Over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period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of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time,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talent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computer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science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has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achieved greater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success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developing techniques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for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working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with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such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kind of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data (where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format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well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known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advance)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and also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deriving value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out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of it.</a:t>
            </a:r>
            <a:endParaRPr sz="2000">
              <a:latin typeface="Times New Roman"/>
              <a:cs typeface="Times New Roman"/>
            </a:endParaRPr>
          </a:p>
          <a:p>
            <a:pPr marL="825500" marR="180975" lvl="1" indent="-343535">
              <a:lnSpc>
                <a:spcPct val="100000"/>
              </a:lnSpc>
              <a:spcBef>
                <a:spcPts val="805"/>
              </a:spcBef>
              <a:buFont typeface="Wingdings"/>
              <a:buChar char=""/>
              <a:tabLst>
                <a:tab pos="888365" algn="l"/>
                <a:tab pos="889000" algn="l"/>
              </a:tabLst>
            </a:pPr>
            <a:r>
              <a:rPr dirty="0"/>
              <a:t>	</a:t>
            </a:r>
            <a:r>
              <a:rPr sz="2000" spc="-15" dirty="0">
                <a:latin typeface="Times New Roman"/>
                <a:cs typeface="Times New Roman"/>
              </a:rPr>
              <a:t>However,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nowadays,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we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are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foreseeing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issues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when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size of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such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data grows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huge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extent,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typical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sizes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are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being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 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range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of multiple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zettabytes.</a:t>
            </a:r>
            <a:endParaRPr sz="20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Wingdings"/>
              <a:buChar char=""/>
            </a:pPr>
            <a:endParaRPr sz="2250">
              <a:latin typeface="Times New Roman"/>
              <a:cs typeface="Times New Roman"/>
            </a:endParaRPr>
          </a:p>
          <a:p>
            <a:pPr marL="955675" marR="43180" lvl="2" indent="-342900">
              <a:lnSpc>
                <a:spcPct val="100499"/>
              </a:lnSpc>
              <a:buFont typeface="Wingdings"/>
              <a:buChar char=""/>
              <a:tabLst>
                <a:tab pos="955675" algn="l"/>
                <a:tab pos="956310" algn="l"/>
              </a:tabLst>
            </a:pPr>
            <a:r>
              <a:rPr sz="2000" b="1" i="1" spc="-5" dirty="0">
                <a:latin typeface="Times New Roman"/>
                <a:cs typeface="Times New Roman"/>
              </a:rPr>
              <a:t>Do you know? </a:t>
            </a:r>
            <a:r>
              <a:rPr sz="2000" b="1" i="1" spc="5" dirty="0">
                <a:latin typeface="Times New Roman"/>
                <a:cs typeface="Times New Roman"/>
              </a:rPr>
              <a:t>10</a:t>
            </a:r>
            <a:r>
              <a:rPr sz="1950" b="1" i="1" spc="7" baseline="25641" dirty="0">
                <a:latin typeface="Times New Roman"/>
                <a:cs typeface="Times New Roman"/>
              </a:rPr>
              <a:t>21</a:t>
            </a:r>
            <a:r>
              <a:rPr sz="1950" b="1" i="1" spc="15" baseline="25641" dirty="0">
                <a:latin typeface="Times New Roman"/>
                <a:cs typeface="Times New Roman"/>
              </a:rPr>
              <a:t> </a:t>
            </a:r>
            <a:r>
              <a:rPr sz="2000" b="1" i="1" spc="-5" dirty="0">
                <a:latin typeface="Times New Roman"/>
                <a:cs typeface="Times New Roman"/>
              </a:rPr>
              <a:t>bytes </a:t>
            </a:r>
            <a:r>
              <a:rPr sz="2000" spc="-5" dirty="0">
                <a:latin typeface="Times New Roman"/>
                <a:cs typeface="Times New Roman"/>
              </a:rPr>
              <a:t>equal to </a:t>
            </a:r>
            <a:r>
              <a:rPr sz="2000" b="1" i="1" spc="-5" dirty="0">
                <a:latin typeface="Times New Roman"/>
                <a:cs typeface="Times New Roman"/>
              </a:rPr>
              <a:t>1 zettabyte </a:t>
            </a:r>
            <a:r>
              <a:rPr sz="2000" spc="-5" dirty="0">
                <a:latin typeface="Times New Roman"/>
                <a:cs typeface="Times New Roman"/>
              </a:rPr>
              <a:t>or </a:t>
            </a:r>
            <a:r>
              <a:rPr sz="2000" b="1" i="1" spc="-5" dirty="0">
                <a:latin typeface="Times New Roman"/>
                <a:cs typeface="Times New Roman"/>
              </a:rPr>
              <a:t>one billion terabytes </a:t>
            </a:r>
            <a:r>
              <a:rPr sz="2000" spc="-5" dirty="0">
                <a:latin typeface="Times New Roman"/>
                <a:cs typeface="Times New Roman"/>
              </a:rPr>
              <a:t>forms </a:t>
            </a:r>
            <a:r>
              <a:rPr sz="2000" b="1" i="1" spc="-5" dirty="0">
                <a:latin typeface="Times New Roman"/>
                <a:cs typeface="Times New Roman"/>
              </a:rPr>
              <a:t>a zettabyte</a:t>
            </a:r>
            <a:r>
              <a:rPr sz="2000" spc="-5" dirty="0">
                <a:latin typeface="Times New Roman"/>
                <a:cs typeface="Times New Roman"/>
              </a:rPr>
              <a:t>.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1800" spc="-40" dirty="0">
                <a:latin typeface="Verdana"/>
                <a:cs typeface="Verdana"/>
              </a:rPr>
              <a:t>Looking </a:t>
            </a:r>
            <a:r>
              <a:rPr sz="1800" spc="20" dirty="0">
                <a:latin typeface="Verdana"/>
                <a:cs typeface="Verdana"/>
              </a:rPr>
              <a:t>at </a:t>
            </a:r>
            <a:r>
              <a:rPr sz="1800" spc="-40" dirty="0">
                <a:latin typeface="Verdana"/>
                <a:cs typeface="Verdana"/>
              </a:rPr>
              <a:t>these </a:t>
            </a:r>
            <a:r>
              <a:rPr sz="1800" spc="-80" dirty="0">
                <a:latin typeface="Verdana"/>
                <a:cs typeface="Verdana"/>
              </a:rPr>
              <a:t>figures </a:t>
            </a:r>
            <a:r>
              <a:rPr sz="1800" spc="45" dirty="0">
                <a:latin typeface="Verdana"/>
                <a:cs typeface="Verdana"/>
              </a:rPr>
              <a:t>one </a:t>
            </a:r>
            <a:r>
              <a:rPr sz="1800" spc="110" dirty="0">
                <a:latin typeface="Verdana"/>
                <a:cs typeface="Verdana"/>
              </a:rPr>
              <a:t>can </a:t>
            </a:r>
            <a:r>
              <a:rPr sz="1800" spc="-65" dirty="0">
                <a:latin typeface="Verdana"/>
                <a:cs typeface="Verdana"/>
              </a:rPr>
              <a:t>easily </a:t>
            </a:r>
            <a:r>
              <a:rPr sz="1800" spc="-25" dirty="0">
                <a:latin typeface="Verdana"/>
                <a:cs typeface="Verdana"/>
              </a:rPr>
              <a:t>understand </a:t>
            </a:r>
            <a:r>
              <a:rPr sz="1800" spc="-45" dirty="0">
                <a:latin typeface="Verdana"/>
                <a:cs typeface="Verdana"/>
              </a:rPr>
              <a:t>why </a:t>
            </a:r>
            <a:r>
              <a:rPr sz="1800" spc="-15" dirty="0">
                <a:latin typeface="Verdana"/>
                <a:cs typeface="Verdana"/>
              </a:rPr>
              <a:t>the </a:t>
            </a:r>
            <a:r>
              <a:rPr sz="1800" spc="30" dirty="0">
                <a:latin typeface="Verdana"/>
                <a:cs typeface="Verdana"/>
              </a:rPr>
              <a:t>name </a:t>
            </a:r>
            <a:r>
              <a:rPr sz="1800" spc="-85" dirty="0">
                <a:latin typeface="Verdana"/>
                <a:cs typeface="Verdana"/>
              </a:rPr>
              <a:t>Big </a:t>
            </a:r>
            <a:r>
              <a:rPr sz="1800" spc="35" dirty="0">
                <a:latin typeface="Verdana"/>
                <a:cs typeface="Verdana"/>
              </a:rPr>
              <a:t>Data </a:t>
            </a:r>
            <a:r>
              <a:rPr sz="1800" spc="-195" dirty="0">
                <a:latin typeface="Verdana"/>
                <a:cs typeface="Verdana"/>
              </a:rPr>
              <a:t>is </a:t>
            </a:r>
            <a:r>
              <a:rPr sz="1800" spc="-190" dirty="0">
                <a:latin typeface="Verdana"/>
                <a:cs typeface="Verdana"/>
              </a:rPr>
              <a:t> </a:t>
            </a:r>
            <a:r>
              <a:rPr sz="1800" spc="-15" dirty="0">
                <a:latin typeface="Verdana"/>
                <a:cs typeface="Verdana"/>
              </a:rPr>
              <a:t>given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65" dirty="0">
                <a:latin typeface="Verdana"/>
                <a:cs typeface="Verdana"/>
              </a:rPr>
              <a:t>and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imagine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-15" dirty="0">
                <a:latin typeface="Verdana"/>
                <a:cs typeface="Verdana"/>
              </a:rPr>
              <a:t>the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5" dirty="0">
                <a:latin typeface="Verdana"/>
                <a:cs typeface="Verdana"/>
              </a:rPr>
              <a:t>challenges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involved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spc="-90" dirty="0">
                <a:latin typeface="Verdana"/>
                <a:cs typeface="Verdana"/>
              </a:rPr>
              <a:t>in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-160" dirty="0">
                <a:latin typeface="Verdana"/>
                <a:cs typeface="Verdana"/>
              </a:rPr>
              <a:t>its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storage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65" dirty="0">
                <a:latin typeface="Verdana"/>
                <a:cs typeface="Verdana"/>
              </a:rPr>
              <a:t>and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-45" dirty="0">
                <a:latin typeface="Verdana"/>
                <a:cs typeface="Verdana"/>
              </a:rPr>
              <a:t>processing.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3399</Words>
  <Application>Microsoft Office PowerPoint</Application>
  <PresentationFormat>Widescreen</PresentationFormat>
  <Paragraphs>227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Arial</vt:lpstr>
      <vt:lpstr>Arial MT</vt:lpstr>
      <vt:lpstr>Calibri</vt:lpstr>
      <vt:lpstr>Sitka Subheading</vt:lpstr>
      <vt:lpstr>Symbol</vt:lpstr>
      <vt:lpstr>Times New Roman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Tabular Representation of various Memory Sizes</vt:lpstr>
      <vt:lpstr>PowerPoint Presentation</vt:lpstr>
      <vt:lpstr>2. Velocity:</vt:lpstr>
      <vt:lpstr>4. Veracity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2. Big Data in Healthcare</vt:lpstr>
      <vt:lpstr>PowerPoint Presentation</vt:lpstr>
      <vt:lpstr>3. Big Data in Education</vt:lpstr>
      <vt:lpstr>4. Big Data in E-commerce</vt:lpstr>
      <vt:lpstr>5. Big Data in Media and Entertainment</vt:lpstr>
      <vt:lpstr>6. Big Data in Finance</vt:lpstr>
      <vt:lpstr>7. Big Data in Travel Industry</vt:lpstr>
      <vt:lpstr>8. Big Data in Telecom</vt:lpstr>
      <vt:lpstr>9. Big Data in Automobile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– 1 introduction to big data</dc:title>
  <dc:creator>shubham kumawat</dc:creator>
  <cp:lastModifiedBy>sarutigupta</cp:lastModifiedBy>
  <cp:revision>1</cp:revision>
  <dcterms:created xsi:type="dcterms:W3CDTF">2024-03-26T04:09:49Z</dcterms:created>
  <dcterms:modified xsi:type="dcterms:W3CDTF">2024-03-26T04:10:33Z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2020-08-15T00:00:00Z</vt:filetime>
  </property>
  <property fmtid="{D5CDD505-2E9C-101B-9397-08002B2CF9AE}" pid="3" name="Creator">
    <vt:lpwstr>Acrobat PDFMaker 20 for PowerPoint</vt:lpwstr>
  </property>
  <property fmtid="{D5CDD505-2E9C-101B-9397-08002B2CF9AE}" pid="4" name="LastSaved">
    <vt:filetime>2024-03-26T00:00:00Z</vt:filetime>
  </property>
</Properties>
</file>