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1" r:id="rId8"/>
    <p:sldId id="282" r:id="rId9"/>
    <p:sldId id="283" r:id="rId10"/>
    <p:sldId id="284" r:id="rId11"/>
    <p:sldId id="285" r:id="rId12"/>
    <p:sldId id="286" r:id="rId13"/>
    <p:sldId id="287" r:id="rId14"/>
    <p:sldId id="288" r:id="rId15"/>
    <p:sldId id="295"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94619" autoAdjust="0"/>
  </p:normalViewPr>
  <p:slideViewPr>
    <p:cSldViewPr snapToGrid="0">
      <p:cViewPr varScale="1">
        <p:scale>
          <a:sx n="68" d="100"/>
          <a:sy n="68"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23557" y="323556"/>
            <a:ext cx="11544886" cy="6175717"/>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1028" name="Picture 4" descr="Indian Institute of Information Technology, Kalyani - Wikipedia">
            <a:extLst>
              <a:ext uri="{FF2B5EF4-FFF2-40B4-BE49-F238E27FC236}">
                <a16:creationId xmlns:a16="http://schemas.microsoft.com/office/drawing/2014/main" id="{FF365A19-E397-4507-8FFF-F5A009F864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9658" y="1525371"/>
            <a:ext cx="835715" cy="1071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4904571-1B75-4DB3-ABAB-A2B83C2082C7}"/>
              </a:ext>
            </a:extLst>
          </p:cNvPr>
          <p:cNvSpPr txBox="1"/>
          <p:nvPr/>
        </p:nvSpPr>
        <p:spPr>
          <a:xfrm>
            <a:off x="7608701" y="3220126"/>
            <a:ext cx="3077615" cy="369332"/>
          </a:xfrm>
          <a:prstGeom prst="rect">
            <a:avLst/>
          </a:prstGeom>
          <a:noFill/>
        </p:spPr>
        <p:txBody>
          <a:bodyPr wrap="square" rtlCol="0">
            <a:spAutoFit/>
          </a:bodyPr>
          <a:lstStyle/>
          <a:p>
            <a:pPr algn="ctr"/>
            <a:r>
              <a:rPr lang="en-US" dirty="0"/>
              <a:t>FINAL PROJECT REPORT </a:t>
            </a:r>
            <a:endParaRPr lang="en-IN" dirty="0"/>
          </a:p>
        </p:txBody>
      </p:sp>
      <p:sp>
        <p:nvSpPr>
          <p:cNvPr id="14" name="TextBox 13">
            <a:extLst>
              <a:ext uri="{FF2B5EF4-FFF2-40B4-BE49-F238E27FC236}">
                <a16:creationId xmlns:a16="http://schemas.microsoft.com/office/drawing/2014/main" id="{77C6FCE1-7677-4566-B98C-230553C288D5}"/>
              </a:ext>
            </a:extLst>
          </p:cNvPr>
          <p:cNvSpPr txBox="1"/>
          <p:nvPr/>
        </p:nvSpPr>
        <p:spPr>
          <a:xfrm>
            <a:off x="7097299" y="2570188"/>
            <a:ext cx="4100418" cy="246221"/>
          </a:xfrm>
          <a:prstGeom prst="rect">
            <a:avLst/>
          </a:prstGeom>
          <a:noFill/>
        </p:spPr>
        <p:txBody>
          <a:bodyPr wrap="square" rtlCol="0">
            <a:spAutoFit/>
          </a:bodyPr>
          <a:lstStyle/>
          <a:p>
            <a:pPr algn="ctr"/>
            <a:r>
              <a:rPr lang="en-US" sz="1000" b="1" dirty="0"/>
              <a:t>INDIAN INSTITUTE OF INFORMATION TECHNOLOGY, KALYANI</a:t>
            </a:r>
            <a:endParaRPr lang="en-IN" sz="1000" b="1" dirty="0"/>
          </a:p>
        </p:txBody>
      </p:sp>
      <p:sp>
        <p:nvSpPr>
          <p:cNvPr id="12" name="TextBox 11">
            <a:extLst>
              <a:ext uri="{FF2B5EF4-FFF2-40B4-BE49-F238E27FC236}">
                <a16:creationId xmlns:a16="http://schemas.microsoft.com/office/drawing/2014/main" id="{845E7C7E-9E5B-41FF-8FA5-01C4C205732C}"/>
              </a:ext>
            </a:extLst>
          </p:cNvPr>
          <p:cNvSpPr txBox="1"/>
          <p:nvPr/>
        </p:nvSpPr>
        <p:spPr>
          <a:xfrm>
            <a:off x="7188083" y="3812868"/>
            <a:ext cx="3918853" cy="1061829"/>
          </a:xfrm>
          <a:prstGeom prst="rect">
            <a:avLst/>
          </a:prstGeom>
          <a:noFill/>
        </p:spPr>
        <p:txBody>
          <a:bodyPr wrap="square" rtlCol="0">
            <a:spAutoFit/>
          </a:bodyPr>
          <a:lstStyle/>
          <a:p>
            <a:pPr algn="ctr"/>
            <a:r>
              <a:rPr lang="en-US" sz="2100" b="1" dirty="0"/>
              <a:t>WATER BODY DETECTION AND ANALYSIS ON SATELLITE IMAGES</a:t>
            </a:r>
            <a:endParaRPr lang="en-IN" sz="2100" b="1"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403DBA-C6B6-4067-BC55-8578814D7E0C}"/>
              </a:ext>
            </a:extLst>
          </p:cNvPr>
          <p:cNvSpPr txBox="1"/>
          <p:nvPr/>
        </p:nvSpPr>
        <p:spPr>
          <a:xfrm>
            <a:off x="143522" y="0"/>
            <a:ext cx="11904955" cy="4564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effectLst/>
                <a:latin typeface="Cambria" panose="02040503050406030204" pitchFamily="18" charset="0"/>
                <a:ea typeface="Cambria" panose="02040503050406030204" pitchFamily="18" charset="0"/>
              </a:rPr>
              <a:t>Implementation of Connecting components :</a:t>
            </a:r>
            <a:endParaRPr lang="en-IN" dirty="0">
              <a:effectLst/>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0BAD999-9259-4BBF-8565-400A152F9DB0}"/>
              </a:ext>
            </a:extLst>
          </p:cNvPr>
          <p:cNvSpPr txBox="1"/>
          <p:nvPr/>
        </p:nvSpPr>
        <p:spPr>
          <a:xfrm>
            <a:off x="720296" y="456472"/>
            <a:ext cx="10350978" cy="5162888"/>
          </a:xfrm>
          <a:prstGeom prst="rect">
            <a:avLst/>
          </a:prstGeom>
          <a:noFill/>
        </p:spPr>
        <p:txBody>
          <a:bodyPr wrap="square">
            <a:spAutoFit/>
          </a:bodyPr>
          <a:lstStyle/>
          <a:p>
            <a:pPr algn="just">
              <a:lnSpc>
                <a:spcPct val="150000"/>
              </a:lnSpc>
            </a:pPr>
            <a:r>
              <a:rPr lang="en-IN" b="1" dirty="0">
                <a:latin typeface="Cambria" panose="02040503050406030204" pitchFamily="18" charset="0"/>
                <a:ea typeface="Cambria" panose="02040503050406030204" pitchFamily="18" charset="0"/>
              </a:rPr>
              <a:t>On the first pass:</a:t>
            </a:r>
          </a:p>
          <a:p>
            <a:pPr algn="just">
              <a:lnSpc>
                <a:spcPct val="150000"/>
              </a:lnSpc>
              <a:spcBef>
                <a:spcPts val="500"/>
              </a:spcBef>
              <a:spcAft>
                <a:spcPts val="500"/>
              </a:spcAft>
            </a:pPr>
            <a:r>
              <a:rPr lang="en-IN" b="1" dirty="0">
                <a:latin typeface="Cambria" panose="02040503050406030204" pitchFamily="18" charset="0"/>
                <a:ea typeface="Cambria" panose="02040503050406030204" pitchFamily="18" charset="0"/>
              </a:rPr>
              <a:t>1.  </a:t>
            </a:r>
            <a:r>
              <a:rPr lang="en-IN" u="none" strike="noStrike" dirty="0">
                <a:effectLst/>
                <a:latin typeface="Cambria" panose="02040503050406030204" pitchFamily="18" charset="0"/>
                <a:ea typeface="Cambria" panose="02040503050406030204" pitchFamily="18" charset="0"/>
              </a:rPr>
              <a:t>Iterate through each element of the data by column, then by row (Raster Scanning)</a:t>
            </a:r>
          </a:p>
          <a:p>
            <a:pPr algn="just">
              <a:lnSpc>
                <a:spcPct val="150000"/>
              </a:lnSpc>
              <a:spcBef>
                <a:spcPts val="600"/>
              </a:spcBef>
              <a:spcAft>
                <a:spcPts val="100"/>
              </a:spcAft>
            </a:pPr>
            <a:r>
              <a:rPr lang="en-IN" dirty="0">
                <a:effectLst/>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a:t>
            </a:r>
            <a:r>
              <a:rPr lang="en-IN" u="none" strike="noStrike" dirty="0">
                <a:effectLst/>
                <a:latin typeface="Cambria" panose="02040503050406030204" pitchFamily="18" charset="0"/>
                <a:ea typeface="Cambria" panose="02040503050406030204" pitchFamily="18" charset="0"/>
              </a:rPr>
              <a:t>If the element is not the background</a:t>
            </a:r>
          </a:p>
          <a:p>
            <a:pPr marL="742950" lvl="1" indent="-285750" algn="just">
              <a:lnSpc>
                <a:spcPct val="150000"/>
              </a:lnSpc>
              <a:buFont typeface="+mj-lt"/>
              <a:buAutoNum type="alphaLcPeriod"/>
            </a:pPr>
            <a:r>
              <a:rPr lang="en-IN" u="none" strike="noStrike" dirty="0">
                <a:effectLst/>
                <a:latin typeface="Cambria" panose="02040503050406030204" pitchFamily="18" charset="0"/>
                <a:ea typeface="Cambria" panose="02040503050406030204" pitchFamily="18" charset="0"/>
              </a:rPr>
              <a:t>Get the neighbouring elements of the current element</a:t>
            </a:r>
          </a:p>
          <a:p>
            <a:pPr marL="742950" lvl="1" indent="-285750" algn="just">
              <a:lnSpc>
                <a:spcPct val="150000"/>
              </a:lnSpc>
              <a:buFont typeface="+mj-lt"/>
              <a:buAutoNum type="alphaLcPeriod"/>
            </a:pPr>
            <a:r>
              <a:rPr lang="en-IN" u="none" strike="noStrike" dirty="0">
                <a:effectLst/>
                <a:latin typeface="Cambria" panose="02040503050406030204" pitchFamily="18" charset="0"/>
                <a:ea typeface="Cambria" panose="02040503050406030204" pitchFamily="18" charset="0"/>
              </a:rPr>
              <a:t>If there are no neighbours, uniquely label the current element and continue</a:t>
            </a:r>
          </a:p>
          <a:p>
            <a:pPr marL="742950" lvl="1" indent="-285750" algn="just">
              <a:lnSpc>
                <a:spcPct val="150000"/>
              </a:lnSpc>
              <a:buFont typeface="+mj-lt"/>
              <a:buAutoNum type="alphaLcPeriod"/>
            </a:pPr>
            <a:r>
              <a:rPr lang="en-IN" u="none" strike="noStrike" dirty="0">
                <a:effectLst/>
                <a:latin typeface="Cambria" panose="02040503050406030204" pitchFamily="18" charset="0"/>
                <a:ea typeface="Cambria" panose="02040503050406030204" pitchFamily="18" charset="0"/>
              </a:rPr>
              <a:t>Otherwise, find the neighbour with the smallest label and assign it to the current element</a:t>
            </a:r>
          </a:p>
          <a:p>
            <a:pPr marL="742950" lvl="1" indent="-285750" algn="just">
              <a:lnSpc>
                <a:spcPct val="150000"/>
              </a:lnSpc>
              <a:spcAft>
                <a:spcPts val="200"/>
              </a:spcAft>
              <a:buFont typeface="+mj-lt"/>
              <a:buAutoNum type="alphaLcPeriod"/>
            </a:pPr>
            <a:r>
              <a:rPr lang="en-IN" u="none" strike="noStrike" dirty="0">
                <a:effectLst/>
                <a:latin typeface="Cambria" panose="02040503050406030204" pitchFamily="18" charset="0"/>
                <a:ea typeface="Cambria" panose="02040503050406030204" pitchFamily="18" charset="0"/>
              </a:rPr>
              <a:t>Store the equivalence between neighbouring labels</a:t>
            </a:r>
            <a:endParaRPr lang="en-IN" dirty="0">
              <a:effectLst/>
              <a:latin typeface="Cambria" panose="02040503050406030204" pitchFamily="18" charset="0"/>
              <a:ea typeface="Cambria" panose="02040503050406030204" pitchFamily="18" charset="0"/>
            </a:endParaRPr>
          </a:p>
          <a:p>
            <a:pPr algn="just">
              <a:lnSpc>
                <a:spcPct val="150000"/>
              </a:lnSpc>
              <a:spcBef>
                <a:spcPts val="500"/>
              </a:spcBef>
              <a:spcAft>
                <a:spcPts val="500"/>
              </a:spcAft>
            </a:pPr>
            <a:r>
              <a:rPr lang="en-IN" b="1" dirty="0">
                <a:effectLst/>
                <a:latin typeface="Cambria" panose="02040503050406030204" pitchFamily="18" charset="0"/>
                <a:ea typeface="Cambria" panose="02040503050406030204" pitchFamily="18" charset="0"/>
              </a:rPr>
              <a:t>On the second pass:</a:t>
            </a:r>
            <a:endParaRPr lang="en-IN" dirty="0">
              <a:effectLst/>
              <a:latin typeface="Cambria" panose="02040503050406030204" pitchFamily="18" charset="0"/>
              <a:ea typeface="Cambria" panose="02040503050406030204" pitchFamily="18" charset="0"/>
            </a:endParaRPr>
          </a:p>
          <a:p>
            <a:pPr lvl="0" algn="just">
              <a:lnSpc>
                <a:spcPct val="150000"/>
              </a:lnSpc>
              <a:spcBef>
                <a:spcPts val="600"/>
              </a:spcBef>
              <a:spcAft>
                <a:spcPts val="100"/>
              </a:spcAft>
            </a:pPr>
            <a:r>
              <a:rPr lang="en-IN" u="none" strike="noStrike" dirty="0">
                <a:effectLst/>
                <a:latin typeface="Cambria" panose="02040503050406030204" pitchFamily="18" charset="0"/>
                <a:ea typeface="Cambria" panose="02040503050406030204" pitchFamily="18" charset="0"/>
              </a:rPr>
              <a:t>1. Iterate through each element of the data by column, then by row</a:t>
            </a:r>
          </a:p>
          <a:p>
            <a:pPr algn="just">
              <a:lnSpc>
                <a:spcPct val="150000"/>
              </a:lnSpc>
              <a:spcBef>
                <a:spcPts val="600"/>
              </a:spcBef>
              <a:spcAft>
                <a:spcPts val="100"/>
              </a:spcAft>
            </a:pPr>
            <a:r>
              <a:rPr lang="en-IN" u="none" strike="noStrike" dirty="0">
                <a:latin typeface="Cambria" panose="02040503050406030204" pitchFamily="18" charset="0"/>
                <a:ea typeface="Cambria" panose="02040503050406030204" pitchFamily="18" charset="0"/>
              </a:rPr>
              <a:t>2. </a:t>
            </a:r>
            <a:r>
              <a:rPr lang="en-IN" u="none" strike="noStrike" dirty="0">
                <a:effectLst/>
                <a:latin typeface="Cambria" panose="02040503050406030204" pitchFamily="18" charset="0"/>
                <a:ea typeface="Cambria" panose="02040503050406030204" pitchFamily="18" charset="0"/>
              </a:rPr>
              <a:t>If the element is not the background</a:t>
            </a:r>
          </a:p>
          <a:p>
            <a:pPr marL="742950" lvl="1" indent="-285750" algn="just">
              <a:lnSpc>
                <a:spcPct val="150000"/>
              </a:lnSpc>
              <a:spcAft>
                <a:spcPts val="200"/>
              </a:spcAft>
              <a:buFont typeface="+mj-lt"/>
              <a:buAutoNum type="alphaLcPeriod"/>
            </a:pPr>
            <a:r>
              <a:rPr lang="en-IN" u="none" strike="noStrike" dirty="0">
                <a:effectLst/>
                <a:latin typeface="Cambria" panose="02040503050406030204" pitchFamily="18" charset="0"/>
                <a:ea typeface="Cambria" panose="02040503050406030204" pitchFamily="18" charset="0"/>
              </a:rPr>
              <a:t>Relabel the element with the lowest equivalent label</a:t>
            </a:r>
          </a:p>
        </p:txBody>
      </p:sp>
    </p:spTree>
    <p:extLst>
      <p:ext uri="{BB962C8B-B14F-4D97-AF65-F5344CB8AC3E}">
        <p14:creationId xmlns:p14="http://schemas.microsoft.com/office/powerpoint/2010/main" val="296026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9C962-2BDB-4512-BF1B-F4DB94812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428" y="818082"/>
            <a:ext cx="8078172" cy="1822482"/>
          </a:xfrm>
          <a:prstGeom prst="rect">
            <a:avLst/>
          </a:prstGeom>
        </p:spPr>
      </p:pic>
      <p:pic>
        <p:nvPicPr>
          <p:cNvPr id="7" name="Picture 6">
            <a:extLst>
              <a:ext uri="{FF2B5EF4-FFF2-40B4-BE49-F238E27FC236}">
                <a16:creationId xmlns:a16="http://schemas.microsoft.com/office/drawing/2014/main" id="{A3B71BC4-5536-4709-A427-ACA4BB0A4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428" y="2840728"/>
            <a:ext cx="8078172" cy="1822482"/>
          </a:xfrm>
          <a:prstGeom prst="rect">
            <a:avLst/>
          </a:prstGeom>
        </p:spPr>
      </p:pic>
      <p:pic>
        <p:nvPicPr>
          <p:cNvPr id="8" name="Picture 7">
            <a:extLst>
              <a:ext uri="{FF2B5EF4-FFF2-40B4-BE49-F238E27FC236}">
                <a16:creationId xmlns:a16="http://schemas.microsoft.com/office/drawing/2014/main" id="{27EE84A2-8A08-485C-A90B-6C591E110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7428" y="4863374"/>
            <a:ext cx="8078172" cy="1822482"/>
          </a:xfrm>
          <a:prstGeom prst="rect">
            <a:avLst/>
          </a:prstGeom>
        </p:spPr>
      </p:pic>
      <p:sp>
        <p:nvSpPr>
          <p:cNvPr id="9" name="TextBox 8">
            <a:extLst>
              <a:ext uri="{FF2B5EF4-FFF2-40B4-BE49-F238E27FC236}">
                <a16:creationId xmlns:a16="http://schemas.microsoft.com/office/drawing/2014/main" id="{4C649F1F-F8A7-4AFB-B863-B58F16751F1A}"/>
              </a:ext>
            </a:extLst>
          </p:cNvPr>
          <p:cNvSpPr txBox="1"/>
          <p:nvPr/>
        </p:nvSpPr>
        <p:spPr>
          <a:xfrm>
            <a:off x="877078" y="1548882"/>
            <a:ext cx="1511559" cy="30777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NIR</a:t>
            </a:r>
            <a:endParaRPr lang="en-IN" sz="14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B9F78169-47DE-420A-B3C5-580426094B2A}"/>
              </a:ext>
            </a:extLst>
          </p:cNvPr>
          <p:cNvSpPr txBox="1"/>
          <p:nvPr/>
        </p:nvSpPr>
        <p:spPr>
          <a:xfrm>
            <a:off x="765111" y="3368351"/>
            <a:ext cx="1511559" cy="30777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SWIR-1</a:t>
            </a:r>
            <a:endParaRPr lang="en-IN" sz="14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7C021AAF-6138-444C-9767-0192D862E059}"/>
              </a:ext>
            </a:extLst>
          </p:cNvPr>
          <p:cNvSpPr txBox="1"/>
          <p:nvPr/>
        </p:nvSpPr>
        <p:spPr>
          <a:xfrm>
            <a:off x="765111" y="5543782"/>
            <a:ext cx="1511559" cy="30777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SWIR-2</a:t>
            </a:r>
            <a:endParaRPr lang="en-IN" sz="14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80DF7C5C-0336-4D36-9721-2A6B2EEF22B6}"/>
              </a:ext>
            </a:extLst>
          </p:cNvPr>
          <p:cNvSpPr txBox="1"/>
          <p:nvPr/>
        </p:nvSpPr>
        <p:spPr>
          <a:xfrm>
            <a:off x="3387013" y="330616"/>
            <a:ext cx="951722" cy="30777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Base</a:t>
            </a:r>
            <a:endParaRPr lang="en-IN" sz="14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035046CD-B073-4C93-871B-4DDBEB4670B7}"/>
              </a:ext>
            </a:extLst>
          </p:cNvPr>
          <p:cNvSpPr txBox="1"/>
          <p:nvPr/>
        </p:nvSpPr>
        <p:spPr>
          <a:xfrm>
            <a:off x="5760098" y="374294"/>
            <a:ext cx="1779034" cy="30777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Median Filter</a:t>
            </a:r>
            <a:endParaRPr lang="en-IN" sz="1400"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39F5964-10CC-4DD1-A879-D6661A73E979}"/>
              </a:ext>
            </a:extLst>
          </p:cNvPr>
          <p:cNvSpPr txBox="1"/>
          <p:nvPr/>
        </p:nvSpPr>
        <p:spPr>
          <a:xfrm>
            <a:off x="8361785" y="172144"/>
            <a:ext cx="1779034" cy="523220"/>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Connected Components</a:t>
            </a:r>
            <a:endParaRPr lang="en-IN" sz="14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123F1D18-6C68-4836-9B5F-C9A6A13B0DD5}"/>
              </a:ext>
            </a:extLst>
          </p:cNvPr>
          <p:cNvSpPr txBox="1"/>
          <p:nvPr/>
        </p:nvSpPr>
        <p:spPr>
          <a:xfrm>
            <a:off x="765111" y="172144"/>
            <a:ext cx="2737744" cy="369332"/>
          </a:xfrm>
          <a:prstGeom prst="rect">
            <a:avLst/>
          </a:prstGeom>
          <a:noFill/>
        </p:spPr>
        <p:txBody>
          <a:bodyPr wrap="square" rtlCol="0">
            <a:spAutoFit/>
          </a:bodyPr>
          <a:lstStyle/>
          <a:p>
            <a:pPr marL="285750" indent="-285750">
              <a:buFont typeface="Arial" panose="020B0604020202020204" pitchFamily="34" charset="0"/>
              <a:buChar char="•"/>
            </a:pPr>
            <a:r>
              <a:rPr lang="en-US" dirty="0"/>
              <a:t>Experimental Results</a:t>
            </a:r>
          </a:p>
        </p:txBody>
      </p:sp>
    </p:spTree>
    <p:extLst>
      <p:ext uri="{BB962C8B-B14F-4D97-AF65-F5344CB8AC3E}">
        <p14:creationId xmlns:p14="http://schemas.microsoft.com/office/powerpoint/2010/main" val="359230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644B7-D845-400E-A61A-903038FFA02D}"/>
              </a:ext>
            </a:extLst>
          </p:cNvPr>
          <p:cNvSpPr txBox="1"/>
          <p:nvPr/>
        </p:nvSpPr>
        <p:spPr>
          <a:xfrm>
            <a:off x="1026941" y="500025"/>
            <a:ext cx="8957388" cy="58579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NIR</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Base : 3.3909186207713016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Median Filter : 3.1232392062161805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Connected Components : 3.083140621074842 KM2</a:t>
            </a:r>
          </a:p>
          <a:p>
            <a:pPr lvl="1">
              <a:lnSpc>
                <a:spcPct val="150000"/>
              </a:lnSpc>
            </a:pPr>
            <a:endParaRPr lang="en-IN" dirty="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SWIR1 </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Base : 4.09051357105924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Median Filter : 3.6689060687717525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Connected Components : 3.583258930643658 KM2</a:t>
            </a:r>
          </a:p>
          <a:p>
            <a:pPr lvl="1">
              <a:lnSpc>
                <a:spcPct val="150000"/>
              </a:lnSpc>
            </a:pPr>
            <a:endParaRPr lang="en-IN" dirty="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SWIR2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Base : 7.941295564721472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Median Filter : 6.313888260618718 KM2</a:t>
            </a:r>
          </a:p>
          <a:p>
            <a:pPr marL="800100" lvl="1" indent="-342900">
              <a:lnSpc>
                <a:spcPct val="150000"/>
              </a:lnSpc>
              <a:buFont typeface="+mj-lt"/>
              <a:buAutoNum type="arabicPeriod"/>
            </a:pPr>
            <a:r>
              <a:rPr lang="en-IN" dirty="0">
                <a:latin typeface="Cambria" panose="02040503050406030204" pitchFamily="18" charset="0"/>
                <a:ea typeface="Cambria" panose="02040503050406030204" pitchFamily="18" charset="0"/>
              </a:rPr>
              <a:t>Connected Components : 5.690112637590087 KM2</a:t>
            </a:r>
          </a:p>
        </p:txBody>
      </p:sp>
      <p:sp>
        <p:nvSpPr>
          <p:cNvPr id="5" name="TextBox 4">
            <a:extLst>
              <a:ext uri="{FF2B5EF4-FFF2-40B4-BE49-F238E27FC236}">
                <a16:creationId xmlns:a16="http://schemas.microsoft.com/office/drawing/2014/main" id="{304817AE-CC7D-4935-810A-CDECE2786B78}"/>
              </a:ext>
            </a:extLst>
          </p:cNvPr>
          <p:cNvSpPr txBox="1"/>
          <p:nvPr/>
        </p:nvSpPr>
        <p:spPr>
          <a:xfrm>
            <a:off x="618978" y="195084"/>
            <a:ext cx="464233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Observation</a:t>
            </a:r>
            <a:endParaRPr lang="en-IN" sz="2000" b="1" dirty="0"/>
          </a:p>
        </p:txBody>
      </p:sp>
    </p:spTree>
    <p:extLst>
      <p:ext uri="{BB962C8B-B14F-4D97-AF65-F5344CB8AC3E}">
        <p14:creationId xmlns:p14="http://schemas.microsoft.com/office/powerpoint/2010/main" val="55294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802741-B0D4-4AA1-B4AD-DE53AA5EB785}"/>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8186E1B3-1F5C-4116-9A3F-1CB3CFC3A58D}"/>
              </a:ext>
            </a:extLst>
          </p:cNvPr>
          <p:cNvSpPr txBox="1"/>
          <p:nvPr/>
        </p:nvSpPr>
        <p:spPr>
          <a:xfrm>
            <a:off x="2720834" y="140171"/>
            <a:ext cx="6750328" cy="461665"/>
          </a:xfrm>
          <a:prstGeom prst="rect">
            <a:avLst/>
          </a:prstGeom>
          <a:noFill/>
        </p:spPr>
        <p:txBody>
          <a:bodyPr wrap="square" rtlCol="0">
            <a:spAutoFit/>
          </a:bodyPr>
          <a:lstStyle/>
          <a:p>
            <a:pPr algn="ctr"/>
            <a:r>
              <a:rPr lang="en-US" sz="2400" b="1" dirty="0"/>
              <a:t>EDGE DETECTION</a:t>
            </a:r>
          </a:p>
        </p:txBody>
      </p:sp>
      <p:sp>
        <p:nvSpPr>
          <p:cNvPr id="9" name="TextBox 8">
            <a:extLst>
              <a:ext uri="{FF2B5EF4-FFF2-40B4-BE49-F238E27FC236}">
                <a16:creationId xmlns:a16="http://schemas.microsoft.com/office/drawing/2014/main" id="{5B97E119-15DF-496A-BBDC-E1E0655900FB}"/>
              </a:ext>
            </a:extLst>
          </p:cNvPr>
          <p:cNvSpPr txBox="1"/>
          <p:nvPr/>
        </p:nvSpPr>
        <p:spPr>
          <a:xfrm>
            <a:off x="1103086" y="981278"/>
            <a:ext cx="10837121" cy="1427570"/>
          </a:xfrm>
          <a:prstGeom prst="rect">
            <a:avLst/>
          </a:prstGeom>
          <a:noFill/>
        </p:spPr>
        <p:txBody>
          <a:bodyPr wrap="square">
            <a:spAutoFit/>
          </a:bodyPr>
          <a:lstStyle>
            <a:defPPr>
              <a:defRPr lang="en-US"/>
            </a:defPPr>
            <a:lvl1pPr>
              <a:lnSpc>
                <a:spcPct val="150000"/>
              </a:lnSpc>
              <a:defRPr sz="2000"/>
            </a:lvl1pPr>
          </a:lstStyle>
          <a:p>
            <a:pPr marL="342900" indent="-342900">
              <a:buFont typeface="Arial" panose="020B0604020202020204" pitchFamily="34" charset="0"/>
              <a:buChar char="•"/>
            </a:pPr>
            <a:r>
              <a:rPr lang="en-US" dirty="0"/>
              <a:t>Edge detection is a technique of image processing used to identify points in a digital image with discontinuities, simply to say, sharp changes in the image brightness. These points where the image brightness varies sharply are called the edges (or boundaries) of the image.</a:t>
            </a:r>
            <a:endParaRPr lang="en-IN" dirty="0"/>
          </a:p>
        </p:txBody>
      </p:sp>
      <p:sp>
        <p:nvSpPr>
          <p:cNvPr id="11" name="TextBox 10">
            <a:extLst>
              <a:ext uri="{FF2B5EF4-FFF2-40B4-BE49-F238E27FC236}">
                <a16:creationId xmlns:a16="http://schemas.microsoft.com/office/drawing/2014/main" id="{8883C5C8-7064-44B4-BEF4-1CB217856DB4}"/>
              </a:ext>
            </a:extLst>
          </p:cNvPr>
          <p:cNvSpPr txBox="1"/>
          <p:nvPr/>
        </p:nvSpPr>
        <p:spPr>
          <a:xfrm>
            <a:off x="1103086" y="2416053"/>
            <a:ext cx="10516828" cy="504241"/>
          </a:xfrm>
          <a:prstGeom prst="rect">
            <a:avLst/>
          </a:prstGeom>
          <a:noFill/>
        </p:spPr>
        <p:txBody>
          <a:bodyPr wrap="square">
            <a:spAutoFit/>
          </a:bodyPr>
          <a:lstStyle>
            <a:defPPr>
              <a:defRPr lang="en-US"/>
            </a:defPPr>
            <a:lvl1pPr>
              <a:lnSpc>
                <a:spcPct val="150000"/>
              </a:lnSpc>
              <a:defRPr sz="2000"/>
            </a:lvl1pPr>
          </a:lstStyle>
          <a:p>
            <a:pPr marL="342900" indent="-342900">
              <a:buFont typeface="Arial" panose="020B0604020202020204" pitchFamily="34" charset="0"/>
              <a:buChar char="•"/>
            </a:pPr>
            <a:r>
              <a:rPr lang="en-US" dirty="0"/>
              <a:t>It is one of the basic steps in image processing, pattern recognition in images and computer vision.</a:t>
            </a:r>
            <a:endParaRPr lang="en-IN" dirty="0"/>
          </a:p>
        </p:txBody>
      </p:sp>
      <p:pic>
        <p:nvPicPr>
          <p:cNvPr id="1026" name="Picture 2">
            <a:extLst>
              <a:ext uri="{FF2B5EF4-FFF2-40B4-BE49-F238E27FC236}">
                <a16:creationId xmlns:a16="http://schemas.microsoft.com/office/drawing/2014/main" id="{4FDD6961-0AD5-4AFB-AB34-D9540485C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884" y="4565179"/>
            <a:ext cx="6905625" cy="21526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2BFDC5F-9015-4AFE-8D72-81A4F65C8CFA}"/>
              </a:ext>
            </a:extLst>
          </p:cNvPr>
          <p:cNvSpPr txBox="1"/>
          <p:nvPr/>
        </p:nvSpPr>
        <p:spPr>
          <a:xfrm>
            <a:off x="1094824" y="3021583"/>
            <a:ext cx="10713776" cy="1427570"/>
          </a:xfrm>
          <a:prstGeom prst="rect">
            <a:avLst/>
          </a:prstGeom>
          <a:noFill/>
        </p:spPr>
        <p:txBody>
          <a:bodyPr wrap="square">
            <a:spAutoFit/>
          </a:bodyPr>
          <a:lstStyle>
            <a:defPPr>
              <a:defRPr lang="en-US"/>
            </a:defPPr>
            <a:lvl1pPr marL="342900" indent="-342900">
              <a:lnSpc>
                <a:spcPct val="150000"/>
              </a:lnSpc>
              <a:buFont typeface="Arial" panose="020B0604020202020204" pitchFamily="34" charset="0"/>
              <a:buChar char="•"/>
              <a:defRPr sz="2000"/>
            </a:lvl1pPr>
          </a:lstStyle>
          <a:p>
            <a:r>
              <a:rPr lang="en-US" b="1" dirty="0"/>
              <a:t>Sobel Edge Detection</a:t>
            </a:r>
            <a:r>
              <a:rPr lang="en-US" dirty="0"/>
              <a:t>: This uses a filter that gives more emphasis to the </a:t>
            </a:r>
            <a:r>
              <a:rPr lang="en-US" dirty="0" err="1"/>
              <a:t>centre</a:t>
            </a:r>
            <a:r>
              <a:rPr lang="en-US" dirty="0"/>
              <a:t> of the filter. It is one of the most commonly used edge detectors and helps reduce noise and provides differentiating, giving edge response simultaneously. The following are the filters used in this method-</a:t>
            </a:r>
            <a:endParaRPr lang="en-IN" dirty="0"/>
          </a:p>
        </p:txBody>
      </p:sp>
    </p:spTree>
    <p:extLst>
      <p:ext uri="{BB962C8B-B14F-4D97-AF65-F5344CB8AC3E}">
        <p14:creationId xmlns:p14="http://schemas.microsoft.com/office/powerpoint/2010/main" val="73982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AA63DF-9112-4EC1-859D-AE9EF56CCDD8}"/>
              </a:ext>
            </a:extLst>
          </p:cNvPr>
          <p:cNvSpPr txBox="1"/>
          <p:nvPr/>
        </p:nvSpPr>
        <p:spPr>
          <a:xfrm>
            <a:off x="618978" y="464234"/>
            <a:ext cx="464233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Experimental Results</a:t>
            </a:r>
            <a:endParaRPr lang="en-IN" sz="2000" b="1" dirty="0"/>
          </a:p>
        </p:txBody>
      </p:sp>
      <p:pic>
        <p:nvPicPr>
          <p:cNvPr id="6" name="Picture 5">
            <a:extLst>
              <a:ext uri="{FF2B5EF4-FFF2-40B4-BE49-F238E27FC236}">
                <a16:creationId xmlns:a16="http://schemas.microsoft.com/office/drawing/2014/main" id="{29605D31-75BA-4340-97CE-76864EE4FBD4}"/>
              </a:ext>
            </a:extLst>
          </p:cNvPr>
          <p:cNvPicPr>
            <a:picLocks noChangeAspect="1"/>
          </p:cNvPicPr>
          <p:nvPr/>
        </p:nvPicPr>
        <p:blipFill>
          <a:blip r:embed="rId2"/>
          <a:stretch>
            <a:fillRect/>
          </a:stretch>
        </p:blipFill>
        <p:spPr>
          <a:xfrm>
            <a:off x="618978" y="1154246"/>
            <a:ext cx="3393831" cy="3393831"/>
          </a:xfrm>
          <a:prstGeom prst="rect">
            <a:avLst/>
          </a:prstGeom>
        </p:spPr>
      </p:pic>
      <p:pic>
        <p:nvPicPr>
          <p:cNvPr id="8" name="Picture 7">
            <a:extLst>
              <a:ext uri="{FF2B5EF4-FFF2-40B4-BE49-F238E27FC236}">
                <a16:creationId xmlns:a16="http://schemas.microsoft.com/office/drawing/2014/main" id="{AAE74A1C-CAF2-4074-997B-AA4109326DF6}"/>
              </a:ext>
            </a:extLst>
          </p:cNvPr>
          <p:cNvPicPr>
            <a:picLocks noChangeAspect="1"/>
          </p:cNvPicPr>
          <p:nvPr/>
        </p:nvPicPr>
        <p:blipFill>
          <a:blip r:embed="rId3"/>
          <a:stretch>
            <a:fillRect/>
          </a:stretch>
        </p:blipFill>
        <p:spPr>
          <a:xfrm>
            <a:off x="4399084" y="1154244"/>
            <a:ext cx="3393831" cy="3393831"/>
          </a:xfrm>
          <a:prstGeom prst="rect">
            <a:avLst/>
          </a:prstGeom>
        </p:spPr>
      </p:pic>
      <p:pic>
        <p:nvPicPr>
          <p:cNvPr id="10" name="Picture 9">
            <a:extLst>
              <a:ext uri="{FF2B5EF4-FFF2-40B4-BE49-F238E27FC236}">
                <a16:creationId xmlns:a16="http://schemas.microsoft.com/office/drawing/2014/main" id="{D741B910-3A38-47C8-A608-3EDC05894069}"/>
              </a:ext>
            </a:extLst>
          </p:cNvPr>
          <p:cNvPicPr>
            <a:picLocks noChangeAspect="1"/>
          </p:cNvPicPr>
          <p:nvPr/>
        </p:nvPicPr>
        <p:blipFill>
          <a:blip r:embed="rId4"/>
          <a:stretch>
            <a:fillRect/>
          </a:stretch>
        </p:blipFill>
        <p:spPr>
          <a:xfrm>
            <a:off x="8379877" y="1154244"/>
            <a:ext cx="3393831" cy="3393831"/>
          </a:xfrm>
          <a:prstGeom prst="rect">
            <a:avLst/>
          </a:prstGeom>
        </p:spPr>
      </p:pic>
      <p:sp>
        <p:nvSpPr>
          <p:cNvPr id="11" name="TextBox 10">
            <a:extLst>
              <a:ext uri="{FF2B5EF4-FFF2-40B4-BE49-F238E27FC236}">
                <a16:creationId xmlns:a16="http://schemas.microsoft.com/office/drawing/2014/main" id="{2D2826A8-E7CF-4C56-8412-65924723F930}"/>
              </a:ext>
            </a:extLst>
          </p:cNvPr>
          <p:cNvSpPr txBox="1"/>
          <p:nvPr/>
        </p:nvSpPr>
        <p:spPr>
          <a:xfrm>
            <a:off x="1448972" y="4653313"/>
            <a:ext cx="1842868" cy="369332"/>
          </a:xfrm>
          <a:prstGeom prst="rect">
            <a:avLst/>
          </a:prstGeom>
          <a:noFill/>
        </p:spPr>
        <p:txBody>
          <a:bodyPr wrap="square" rtlCol="0">
            <a:spAutoFit/>
          </a:bodyPr>
          <a:lstStyle/>
          <a:p>
            <a:pPr algn="ctr"/>
            <a:r>
              <a:rPr lang="en-US" dirty="0"/>
              <a:t>NIR Edges</a:t>
            </a:r>
            <a:endParaRPr lang="en-IN" dirty="0"/>
          </a:p>
        </p:txBody>
      </p:sp>
      <p:sp>
        <p:nvSpPr>
          <p:cNvPr id="12" name="TextBox 11">
            <a:extLst>
              <a:ext uri="{FF2B5EF4-FFF2-40B4-BE49-F238E27FC236}">
                <a16:creationId xmlns:a16="http://schemas.microsoft.com/office/drawing/2014/main" id="{A93CF730-3484-4C85-985D-22D47F49CB34}"/>
              </a:ext>
            </a:extLst>
          </p:cNvPr>
          <p:cNvSpPr txBox="1"/>
          <p:nvPr/>
        </p:nvSpPr>
        <p:spPr>
          <a:xfrm>
            <a:off x="5261317" y="4653309"/>
            <a:ext cx="1842868" cy="369332"/>
          </a:xfrm>
          <a:prstGeom prst="rect">
            <a:avLst/>
          </a:prstGeom>
          <a:noFill/>
        </p:spPr>
        <p:txBody>
          <a:bodyPr wrap="square" rtlCol="0">
            <a:spAutoFit/>
          </a:bodyPr>
          <a:lstStyle/>
          <a:p>
            <a:pPr algn="ctr"/>
            <a:r>
              <a:rPr lang="en-US" dirty="0"/>
              <a:t>SWIR1 Edges</a:t>
            </a:r>
            <a:endParaRPr lang="en-IN" dirty="0"/>
          </a:p>
        </p:txBody>
      </p:sp>
      <p:sp>
        <p:nvSpPr>
          <p:cNvPr id="13" name="TextBox 12">
            <a:extLst>
              <a:ext uri="{FF2B5EF4-FFF2-40B4-BE49-F238E27FC236}">
                <a16:creationId xmlns:a16="http://schemas.microsoft.com/office/drawing/2014/main" id="{1F9C0340-82F6-4D6E-9D6C-6B0DC75C1ABA}"/>
              </a:ext>
            </a:extLst>
          </p:cNvPr>
          <p:cNvSpPr txBox="1"/>
          <p:nvPr/>
        </p:nvSpPr>
        <p:spPr>
          <a:xfrm>
            <a:off x="9423009" y="4653309"/>
            <a:ext cx="1842868" cy="369332"/>
          </a:xfrm>
          <a:prstGeom prst="rect">
            <a:avLst/>
          </a:prstGeom>
          <a:noFill/>
        </p:spPr>
        <p:txBody>
          <a:bodyPr wrap="square" rtlCol="0">
            <a:spAutoFit/>
          </a:bodyPr>
          <a:lstStyle/>
          <a:p>
            <a:pPr algn="ctr"/>
            <a:r>
              <a:rPr lang="en-US" dirty="0"/>
              <a:t>SWIR2 Edges</a:t>
            </a:r>
            <a:endParaRPr lang="en-IN" dirty="0"/>
          </a:p>
        </p:txBody>
      </p:sp>
    </p:spTree>
    <p:extLst>
      <p:ext uri="{BB962C8B-B14F-4D97-AF65-F5344CB8AC3E}">
        <p14:creationId xmlns:p14="http://schemas.microsoft.com/office/powerpoint/2010/main" val="300141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4A135C4-AF5F-492D-8F84-BF6AC4BAC8A1}"/>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F0F62643-8916-4791-B136-DA55B34B7137}"/>
              </a:ext>
            </a:extLst>
          </p:cNvPr>
          <p:cNvSpPr txBox="1"/>
          <p:nvPr/>
        </p:nvSpPr>
        <p:spPr>
          <a:xfrm>
            <a:off x="2720834" y="126103"/>
            <a:ext cx="6750328" cy="461665"/>
          </a:xfrm>
          <a:prstGeom prst="rect">
            <a:avLst/>
          </a:prstGeom>
          <a:noFill/>
        </p:spPr>
        <p:txBody>
          <a:bodyPr wrap="square" rtlCol="0">
            <a:spAutoFit/>
          </a:bodyPr>
          <a:lstStyle/>
          <a:p>
            <a:pPr algn="ctr"/>
            <a:r>
              <a:rPr lang="en-US" sz="2400" b="1" dirty="0"/>
              <a:t>DISCUSSION</a:t>
            </a:r>
          </a:p>
        </p:txBody>
      </p:sp>
      <p:sp>
        <p:nvSpPr>
          <p:cNvPr id="7" name="TextBox 6">
            <a:extLst>
              <a:ext uri="{FF2B5EF4-FFF2-40B4-BE49-F238E27FC236}">
                <a16:creationId xmlns:a16="http://schemas.microsoft.com/office/drawing/2014/main" id="{30F2FB0C-DC2B-40FF-8639-294D31102135}"/>
              </a:ext>
            </a:extLst>
          </p:cNvPr>
          <p:cNvSpPr txBox="1"/>
          <p:nvPr/>
        </p:nvSpPr>
        <p:spPr>
          <a:xfrm>
            <a:off x="689319" y="978982"/>
            <a:ext cx="10072467" cy="8785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we have performed analysis on the same region which was collected on 03/11/2021. (The Analysis was performed on SWIR1 band)</a:t>
            </a:r>
          </a:p>
        </p:txBody>
      </p:sp>
      <p:pic>
        <p:nvPicPr>
          <p:cNvPr id="2050" name="Picture 2">
            <a:extLst>
              <a:ext uri="{FF2B5EF4-FFF2-40B4-BE49-F238E27FC236}">
                <a16:creationId xmlns:a16="http://schemas.microsoft.com/office/drawing/2014/main" id="{69C4DFDB-CE72-49D4-AF0E-B3347D09A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434" y="1991677"/>
            <a:ext cx="3324810" cy="33248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6B8D820-2807-46C8-8863-011D4C174EFA}"/>
              </a:ext>
            </a:extLst>
          </p:cNvPr>
          <p:cNvPicPr>
            <a:picLocks noChangeAspect="1"/>
          </p:cNvPicPr>
          <p:nvPr/>
        </p:nvPicPr>
        <p:blipFill>
          <a:blip r:embed="rId3"/>
          <a:stretch>
            <a:fillRect/>
          </a:stretch>
        </p:blipFill>
        <p:spPr>
          <a:xfrm>
            <a:off x="689319" y="1991676"/>
            <a:ext cx="3251772" cy="3324811"/>
          </a:xfrm>
          <a:prstGeom prst="rect">
            <a:avLst/>
          </a:prstGeom>
        </p:spPr>
      </p:pic>
      <p:pic>
        <p:nvPicPr>
          <p:cNvPr id="2056" name="Picture 8">
            <a:extLst>
              <a:ext uri="{FF2B5EF4-FFF2-40B4-BE49-F238E27FC236}">
                <a16:creationId xmlns:a16="http://schemas.microsoft.com/office/drawing/2014/main" id="{FD783121-13ED-4B94-9EFB-2DECAD835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0587" y="1948758"/>
            <a:ext cx="3410645" cy="341064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ED1FF1DD-5FA5-4C79-8BC1-FD5E7E6E8C26}"/>
              </a:ext>
            </a:extLst>
          </p:cNvPr>
          <p:cNvCxnSpPr/>
          <p:nvPr/>
        </p:nvCxnSpPr>
        <p:spPr>
          <a:xfrm>
            <a:off x="4121834" y="3654080"/>
            <a:ext cx="35169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1E9F8F9-A7E4-44E9-B1AE-52ABD7BA7A6F}"/>
              </a:ext>
            </a:extLst>
          </p:cNvPr>
          <p:cNvCxnSpPr/>
          <p:nvPr/>
        </p:nvCxnSpPr>
        <p:spPr>
          <a:xfrm>
            <a:off x="8170985" y="3654080"/>
            <a:ext cx="35169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1644AE2-8F30-4ABE-AFE3-1F9621CFC581}"/>
                  </a:ext>
                </a:extLst>
              </p:cNvPr>
              <p:cNvSpPr txBox="1"/>
              <p:nvPr/>
            </p:nvSpPr>
            <p:spPr>
              <a:xfrm>
                <a:off x="689319" y="5563991"/>
                <a:ext cx="5894361" cy="877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calculated the area of the water bodies.</a:t>
                </a:r>
              </a:p>
              <a:p>
                <a:pPr>
                  <a:lnSpc>
                    <a:spcPct val="150000"/>
                  </a:lnSpc>
                </a:pPr>
                <a:r>
                  <a:rPr lang="en-IN" dirty="0"/>
                  <a:t>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𝐴𝑟𝑒𝑎</m:t>
                        </m:r>
                      </m:e>
                      <m:sub>
                        <m:r>
                          <a:rPr lang="en-US" b="0" i="1" smtClean="0">
                            <a:latin typeface="Cambria Math" panose="02040503050406030204" pitchFamily="18" charset="0"/>
                          </a:rPr>
                          <m:t>𝑆𝑊𝐼𝑅</m:t>
                        </m:r>
                        <m:r>
                          <a:rPr lang="en-US" b="0" i="1" smtClean="0">
                            <a:latin typeface="Cambria Math" panose="02040503050406030204" pitchFamily="18" charset="0"/>
                          </a:rPr>
                          <m:t>1</m:t>
                        </m:r>
                      </m:sub>
                    </m:sSub>
                  </m:oMath>
                </a14:m>
                <a:r>
                  <a:rPr lang="en-IN" dirty="0"/>
                  <a:t> =  5.36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𝑘𝑚</m:t>
                        </m:r>
                      </m:e>
                      <m:sup>
                        <m:r>
                          <a:rPr lang="en-US" i="1">
                            <a:latin typeface="Cambria Math" panose="02040503050406030204" pitchFamily="18" charset="0"/>
                          </a:rPr>
                          <m:t>2</m:t>
                        </m:r>
                      </m:sup>
                    </m:sSup>
                    <m:r>
                      <a:rPr lang="en-US" i="1">
                        <a:latin typeface="Cambria Math" panose="02040503050406030204" pitchFamily="18" charset="0"/>
                      </a:rPr>
                      <m:t> </m:t>
                    </m:r>
                  </m:oMath>
                </a14:m>
                <a:endParaRPr lang="en-IN" dirty="0"/>
              </a:p>
            </p:txBody>
          </p:sp>
        </mc:Choice>
        <mc:Fallback>
          <p:sp>
            <p:nvSpPr>
              <p:cNvPr id="14" name="TextBox 13">
                <a:extLst>
                  <a:ext uri="{FF2B5EF4-FFF2-40B4-BE49-F238E27FC236}">
                    <a16:creationId xmlns:a16="http://schemas.microsoft.com/office/drawing/2014/main" id="{C1644AE2-8F30-4ABE-AFE3-1F9621CFC581}"/>
                  </a:ext>
                </a:extLst>
              </p:cNvPr>
              <p:cNvSpPr txBox="1">
                <a:spLocks noRot="1" noChangeAspect="1" noMove="1" noResize="1" noEditPoints="1" noAdjustHandles="1" noChangeArrowheads="1" noChangeShapeType="1" noTextEdit="1"/>
              </p:cNvSpPr>
              <p:nvPr/>
            </p:nvSpPr>
            <p:spPr>
              <a:xfrm>
                <a:off x="689319" y="5563991"/>
                <a:ext cx="5894361" cy="877100"/>
              </a:xfrm>
              <a:prstGeom prst="rect">
                <a:avLst/>
              </a:prstGeom>
              <a:blipFill>
                <a:blip r:embed="rId5"/>
                <a:stretch>
                  <a:fillRect l="-620" b="-10417"/>
                </a:stretch>
              </a:blipFill>
            </p:spPr>
            <p:txBody>
              <a:bodyPr/>
              <a:lstStyle/>
              <a:p>
                <a:r>
                  <a:rPr lang="en-IN">
                    <a:noFill/>
                  </a:rPr>
                  <a:t> </a:t>
                </a:r>
              </a:p>
            </p:txBody>
          </p:sp>
        </mc:Fallback>
      </mc:AlternateContent>
    </p:spTree>
    <p:extLst>
      <p:ext uri="{BB962C8B-B14F-4D97-AF65-F5344CB8AC3E}">
        <p14:creationId xmlns:p14="http://schemas.microsoft.com/office/powerpoint/2010/main" val="72481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183F8C3-75C8-4A6D-8D0D-3D1EE320C14C}"/>
                  </a:ext>
                </a:extLst>
              </p:cNvPr>
              <p:cNvSpPr txBox="1"/>
              <p:nvPr/>
            </p:nvSpPr>
            <p:spPr>
              <a:xfrm>
                <a:off x="1111346" y="858129"/>
                <a:ext cx="10564838" cy="373589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t>Previously calculated Area was 3.5</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𝐾𝑀</m:t>
                        </m:r>
                      </m:e>
                      <m:sup>
                        <m:r>
                          <a:rPr lang="en-US" sz="2000" b="0" i="1" smtClean="0">
                            <a:latin typeface="Cambria Math" panose="02040503050406030204" pitchFamily="18" charset="0"/>
                          </a:rPr>
                          <m:t>2</m:t>
                        </m:r>
                      </m:sup>
                    </m:sSup>
                  </m:oMath>
                </a14:m>
                <a:endParaRPr lang="en-IN" sz="2000" dirty="0"/>
              </a:p>
              <a:p>
                <a:pPr marL="285750" indent="-285750">
                  <a:lnSpc>
                    <a:spcPct val="150000"/>
                  </a:lnSpc>
                  <a:buFont typeface="Wingdings" panose="05000000000000000000" pitchFamily="2" charset="2"/>
                  <a:buChar char="§"/>
                </a:pPr>
                <a:r>
                  <a:rPr lang="en-IN" sz="2000" dirty="0"/>
                  <a:t>So the Area of the water body have increased by 2.</a:t>
                </a:r>
              </a:p>
              <a:p>
                <a:pPr marL="285750" indent="-285750">
                  <a:lnSpc>
                    <a:spcPct val="150000"/>
                  </a:lnSpc>
                  <a:buFont typeface="Wingdings" panose="05000000000000000000" pitchFamily="2" charset="2"/>
                  <a:buChar char="§"/>
                </a:pPr>
                <a:r>
                  <a:rPr lang="en-US" sz="2000" dirty="0"/>
                  <a:t>The amount of water in rivers and lakes is always changing due to inflows and outflows. Inflows to these water bodies will be from precipitation overland runoff, groundwater seepage, and tributary inflows. Outflows from lakes and rivers include evaporation.</a:t>
                </a:r>
              </a:p>
              <a:p>
                <a:pPr marL="285750" indent="-285750">
                  <a:lnSpc>
                    <a:spcPct val="150000"/>
                  </a:lnSpc>
                  <a:buFont typeface="Wingdings" panose="05000000000000000000" pitchFamily="2" charset="2"/>
                  <a:buChar char="§"/>
                </a:pPr>
                <a:r>
                  <a:rPr lang="en-US" sz="2000" dirty="0"/>
                  <a:t>Moreover May is the peak of Summer season which resulted in the decrease of Water level from the </a:t>
                </a:r>
                <a:r>
                  <a:rPr lang="en-US" sz="2000" dirty="0" err="1"/>
                  <a:t>Hirakud</a:t>
                </a:r>
                <a:r>
                  <a:rPr lang="en-US" sz="2000" dirty="0"/>
                  <a:t> lake region.</a:t>
                </a:r>
              </a:p>
              <a:p>
                <a:pPr marL="285750" indent="-285750">
                  <a:lnSpc>
                    <a:spcPct val="150000"/>
                  </a:lnSpc>
                  <a:buFont typeface="Wingdings" panose="05000000000000000000" pitchFamily="2" charset="2"/>
                  <a:buChar char="§"/>
                </a:pPr>
                <a:r>
                  <a:rPr lang="en-US" sz="2000" dirty="0"/>
                  <a:t>So this might be the reason for the increase in the area of the Water region</a:t>
                </a:r>
                <a:endParaRPr lang="en-IN" sz="2000" dirty="0"/>
              </a:p>
            </p:txBody>
          </p:sp>
        </mc:Choice>
        <mc:Fallback>
          <p:sp>
            <p:nvSpPr>
              <p:cNvPr id="4" name="TextBox 3">
                <a:extLst>
                  <a:ext uri="{FF2B5EF4-FFF2-40B4-BE49-F238E27FC236}">
                    <a16:creationId xmlns:a16="http://schemas.microsoft.com/office/drawing/2014/main" id="{2183F8C3-75C8-4A6D-8D0D-3D1EE320C14C}"/>
                  </a:ext>
                </a:extLst>
              </p:cNvPr>
              <p:cNvSpPr txBox="1">
                <a:spLocks noRot="1" noChangeAspect="1" noMove="1" noResize="1" noEditPoints="1" noAdjustHandles="1" noChangeArrowheads="1" noChangeShapeType="1" noTextEdit="1"/>
              </p:cNvSpPr>
              <p:nvPr/>
            </p:nvSpPr>
            <p:spPr>
              <a:xfrm>
                <a:off x="1111346" y="858129"/>
                <a:ext cx="10564838" cy="3735895"/>
              </a:xfrm>
              <a:prstGeom prst="rect">
                <a:avLst/>
              </a:prstGeom>
              <a:blipFill>
                <a:blip r:embed="rId2"/>
                <a:stretch>
                  <a:fillRect l="-519" b="-195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1C2FE617-EB94-4E96-A9BA-1E97971D8C69}"/>
              </a:ext>
            </a:extLst>
          </p:cNvPr>
          <p:cNvSpPr txBox="1"/>
          <p:nvPr/>
        </p:nvSpPr>
        <p:spPr>
          <a:xfrm>
            <a:off x="787789" y="418458"/>
            <a:ext cx="3249637"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Inference</a:t>
            </a:r>
            <a:endParaRPr lang="en-IN" sz="2000" b="1" dirty="0"/>
          </a:p>
        </p:txBody>
      </p:sp>
    </p:spTree>
    <p:extLst>
      <p:ext uri="{BB962C8B-B14F-4D97-AF65-F5344CB8AC3E}">
        <p14:creationId xmlns:p14="http://schemas.microsoft.com/office/powerpoint/2010/main" val="358323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A1BF2BB-34D6-4760-B270-008AD866C773}"/>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8C71B04F-8EF6-454B-99E5-C931E652D7ED}"/>
              </a:ext>
            </a:extLst>
          </p:cNvPr>
          <p:cNvSpPr txBox="1"/>
          <p:nvPr/>
        </p:nvSpPr>
        <p:spPr>
          <a:xfrm>
            <a:off x="2720834" y="126103"/>
            <a:ext cx="6750328" cy="461665"/>
          </a:xfrm>
          <a:prstGeom prst="rect">
            <a:avLst/>
          </a:prstGeom>
          <a:noFill/>
        </p:spPr>
        <p:txBody>
          <a:bodyPr wrap="square" rtlCol="0">
            <a:spAutoFit/>
          </a:bodyPr>
          <a:lstStyle/>
          <a:p>
            <a:pPr algn="ctr"/>
            <a:r>
              <a:rPr lang="en-US" sz="2400" b="1" dirty="0"/>
              <a:t>FUTURE SCOPE</a:t>
            </a:r>
          </a:p>
        </p:txBody>
      </p:sp>
      <p:sp>
        <p:nvSpPr>
          <p:cNvPr id="6" name="TextBox 5">
            <a:extLst>
              <a:ext uri="{FF2B5EF4-FFF2-40B4-BE49-F238E27FC236}">
                <a16:creationId xmlns:a16="http://schemas.microsoft.com/office/drawing/2014/main" id="{D1F5059E-8483-444C-90EA-11967FD9965E}"/>
              </a:ext>
            </a:extLst>
          </p:cNvPr>
          <p:cNvSpPr txBox="1"/>
          <p:nvPr/>
        </p:nvSpPr>
        <p:spPr>
          <a:xfrm>
            <a:off x="811237" y="1267878"/>
            <a:ext cx="10789920" cy="23509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We would perform analysis on the previous satellite images of this region and collect information such as Area and other small connected water bodies near it.</a:t>
            </a:r>
          </a:p>
          <a:p>
            <a:pPr marL="285750" indent="-285750">
              <a:lnSpc>
                <a:spcPct val="150000"/>
              </a:lnSpc>
              <a:buFont typeface="Arial" panose="020B0604020202020204" pitchFamily="34" charset="0"/>
              <a:buChar char="•"/>
            </a:pPr>
            <a:r>
              <a:rPr lang="en-US" sz="2000" dirty="0"/>
              <a:t>We further would develop a machine learning model which would predict the future changes that can be occurred in that region.</a:t>
            </a:r>
          </a:p>
          <a:p>
            <a:pPr marL="285750" indent="-285750">
              <a:lnSpc>
                <a:spcPct val="150000"/>
              </a:lnSpc>
              <a:buFont typeface="Arial" panose="020B0604020202020204" pitchFamily="34" charset="0"/>
              <a:buChar char="•"/>
            </a:pPr>
            <a:r>
              <a:rPr lang="en-US" sz="2000" dirty="0"/>
              <a:t>Generalize the model for any Water body region.</a:t>
            </a:r>
            <a:endParaRPr lang="en-IN" sz="2000" dirty="0"/>
          </a:p>
        </p:txBody>
      </p:sp>
    </p:spTree>
    <p:extLst>
      <p:ext uri="{BB962C8B-B14F-4D97-AF65-F5344CB8AC3E}">
        <p14:creationId xmlns:p14="http://schemas.microsoft.com/office/powerpoint/2010/main" val="139678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B08C7E-3717-4E34-AD00-7CEF10EC0F7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288387" y="298938"/>
            <a:ext cx="11615225" cy="6260123"/>
          </a:xfrm>
          <a:prstGeom prst="rect">
            <a:avLst/>
          </a:prstGeom>
        </p:spPr>
      </p:pic>
      <p:sp>
        <p:nvSpPr>
          <p:cNvPr id="5" name="TextBox 4">
            <a:extLst>
              <a:ext uri="{FF2B5EF4-FFF2-40B4-BE49-F238E27FC236}">
                <a16:creationId xmlns:a16="http://schemas.microsoft.com/office/drawing/2014/main" id="{61F030B5-4241-4442-B233-FC0700A6760D}"/>
              </a:ext>
            </a:extLst>
          </p:cNvPr>
          <p:cNvSpPr txBox="1"/>
          <p:nvPr/>
        </p:nvSpPr>
        <p:spPr>
          <a:xfrm>
            <a:off x="1896792" y="2598003"/>
            <a:ext cx="8398413" cy="830997"/>
          </a:xfrm>
          <a:prstGeom prst="rect">
            <a:avLst/>
          </a:prstGeom>
          <a:noFill/>
        </p:spPr>
        <p:txBody>
          <a:bodyPr wrap="square" rtlCol="0">
            <a:spAutoFit/>
          </a:bodyPr>
          <a:lstStyle/>
          <a:p>
            <a:pPr algn="ctr"/>
            <a:r>
              <a:rPr lang="en-US" sz="4800" b="1" dirty="0">
                <a:solidFill>
                  <a:schemeClr val="bg1"/>
                </a:solidFill>
              </a:rPr>
              <a:t>THANK YOU</a:t>
            </a:r>
            <a:endParaRPr lang="en-IN" sz="4800" b="1" dirty="0">
              <a:solidFill>
                <a:schemeClr val="bg1"/>
              </a:solidFill>
            </a:endParaRPr>
          </a:p>
        </p:txBody>
      </p:sp>
      <p:sp>
        <p:nvSpPr>
          <p:cNvPr id="7" name="TextBox 6">
            <a:extLst>
              <a:ext uri="{FF2B5EF4-FFF2-40B4-BE49-F238E27FC236}">
                <a16:creationId xmlns:a16="http://schemas.microsoft.com/office/drawing/2014/main" id="{44BFE9C2-5B83-42EE-93D6-E17E33579169}"/>
              </a:ext>
            </a:extLst>
          </p:cNvPr>
          <p:cNvSpPr txBox="1"/>
          <p:nvPr/>
        </p:nvSpPr>
        <p:spPr>
          <a:xfrm>
            <a:off x="6695048" y="5266400"/>
            <a:ext cx="5208564" cy="923330"/>
          </a:xfrm>
          <a:prstGeom prst="rect">
            <a:avLst/>
          </a:prstGeom>
          <a:noFill/>
        </p:spPr>
        <p:txBody>
          <a:bodyPr wrap="square">
            <a:spAutoFit/>
          </a:bodyPr>
          <a:lstStyle/>
          <a:p>
            <a:pPr marL="342900" indent="-342900">
              <a:buFont typeface="+mj-lt"/>
              <a:buAutoNum type="arabicPeriod"/>
            </a:pPr>
            <a:r>
              <a:rPr lang="en-US" sz="1800" b="1" dirty="0">
                <a:solidFill>
                  <a:schemeClr val="bg1"/>
                </a:solidFill>
              </a:rPr>
              <a:t>Allu Vamsi Pavan Kumar (CSE/19010/437),</a:t>
            </a:r>
          </a:p>
          <a:p>
            <a:pPr marL="342900" indent="-342900">
              <a:buFont typeface="+mj-lt"/>
              <a:buAutoNum type="arabicPeriod"/>
            </a:pPr>
            <a:r>
              <a:rPr lang="en-US" sz="1800" b="1" dirty="0" err="1">
                <a:solidFill>
                  <a:schemeClr val="bg1"/>
                </a:solidFill>
              </a:rPr>
              <a:t>Vedant</a:t>
            </a:r>
            <a:r>
              <a:rPr lang="en-US" sz="1800" b="1" dirty="0">
                <a:solidFill>
                  <a:schemeClr val="bg1"/>
                </a:solidFill>
              </a:rPr>
              <a:t> Gupta (CSE/190</a:t>
            </a:r>
            <a:r>
              <a:rPr lang="en-US" b="1" dirty="0">
                <a:solidFill>
                  <a:schemeClr val="bg1"/>
                </a:solidFill>
              </a:rPr>
              <a:t>69</a:t>
            </a:r>
            <a:r>
              <a:rPr lang="en-US" sz="1800" b="1" dirty="0">
                <a:solidFill>
                  <a:schemeClr val="bg1"/>
                </a:solidFill>
              </a:rPr>
              <a:t>/4</a:t>
            </a:r>
            <a:r>
              <a:rPr lang="en-US" b="1" dirty="0">
                <a:solidFill>
                  <a:schemeClr val="bg1"/>
                </a:solidFill>
              </a:rPr>
              <a:t>96</a:t>
            </a:r>
            <a:r>
              <a:rPr lang="en-US" sz="1800" b="1" dirty="0">
                <a:solidFill>
                  <a:schemeClr val="bg1"/>
                </a:solidFill>
              </a:rPr>
              <a:t>),</a:t>
            </a:r>
          </a:p>
          <a:p>
            <a:pPr marL="342900" indent="-342900">
              <a:buFont typeface="+mj-lt"/>
              <a:buAutoNum type="arabicPeriod"/>
            </a:pPr>
            <a:r>
              <a:rPr lang="en-US" sz="1800" b="1" dirty="0" err="1">
                <a:solidFill>
                  <a:schemeClr val="bg1"/>
                </a:solidFill>
              </a:rPr>
              <a:t>Vineel</a:t>
            </a:r>
            <a:r>
              <a:rPr lang="en-US" sz="1800" b="1" dirty="0">
                <a:solidFill>
                  <a:schemeClr val="bg1"/>
                </a:solidFill>
              </a:rPr>
              <a:t> Sai (CSE/190</a:t>
            </a:r>
            <a:r>
              <a:rPr lang="en-US" b="1" dirty="0">
                <a:solidFill>
                  <a:schemeClr val="bg1"/>
                </a:solidFill>
              </a:rPr>
              <a:t>71</a:t>
            </a:r>
            <a:r>
              <a:rPr lang="en-US" sz="1800" b="1" dirty="0">
                <a:solidFill>
                  <a:schemeClr val="bg1"/>
                </a:solidFill>
              </a:rPr>
              <a:t>/4</a:t>
            </a:r>
            <a:r>
              <a:rPr lang="en-US" b="1" dirty="0">
                <a:solidFill>
                  <a:schemeClr val="bg1"/>
                </a:solidFill>
              </a:rPr>
              <a:t>98</a:t>
            </a:r>
            <a:r>
              <a:rPr lang="en-US" sz="1800" b="1" dirty="0">
                <a:solidFill>
                  <a:schemeClr val="bg1"/>
                </a:solidFill>
              </a:rPr>
              <a:t>)</a:t>
            </a:r>
            <a:endParaRPr lang="en-IN" sz="1800" b="1" dirty="0">
              <a:solidFill>
                <a:schemeClr val="bg1"/>
              </a:solidFill>
            </a:endParaRPr>
          </a:p>
        </p:txBody>
      </p:sp>
    </p:spTree>
    <p:extLst>
      <p:ext uri="{BB962C8B-B14F-4D97-AF65-F5344CB8AC3E}">
        <p14:creationId xmlns:p14="http://schemas.microsoft.com/office/powerpoint/2010/main" val="364886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extBox 5">
            <a:extLst>
              <a:ext uri="{FF2B5EF4-FFF2-40B4-BE49-F238E27FC236}">
                <a16:creationId xmlns:a16="http://schemas.microsoft.com/office/drawing/2014/main" id="{0F167F00-B59C-4C50-B5B5-242BB4A15860}"/>
              </a:ext>
            </a:extLst>
          </p:cNvPr>
          <p:cNvSpPr txBox="1"/>
          <p:nvPr/>
        </p:nvSpPr>
        <p:spPr>
          <a:xfrm>
            <a:off x="7269816" y="535617"/>
            <a:ext cx="3909392" cy="461665"/>
          </a:xfrm>
          <a:prstGeom prst="rect">
            <a:avLst/>
          </a:prstGeom>
          <a:noFill/>
        </p:spPr>
        <p:txBody>
          <a:bodyPr wrap="square" rtlCol="0">
            <a:spAutoFit/>
          </a:bodyPr>
          <a:lstStyle/>
          <a:p>
            <a:pPr algn="ctr"/>
            <a:r>
              <a:rPr lang="en-US" sz="2400" b="1" dirty="0"/>
              <a:t>TABLE OF CONTENT</a:t>
            </a:r>
            <a:endParaRPr lang="en-IN" sz="2400" b="1" dirty="0"/>
          </a:p>
        </p:txBody>
      </p:sp>
      <p:sp>
        <p:nvSpPr>
          <p:cNvPr id="10" name="TextBox 9">
            <a:extLst>
              <a:ext uri="{FF2B5EF4-FFF2-40B4-BE49-F238E27FC236}">
                <a16:creationId xmlns:a16="http://schemas.microsoft.com/office/drawing/2014/main" id="{84A9E625-D5C0-4D50-9CF7-F09D6A5D783C}"/>
              </a:ext>
            </a:extLst>
          </p:cNvPr>
          <p:cNvSpPr txBox="1"/>
          <p:nvPr/>
        </p:nvSpPr>
        <p:spPr>
          <a:xfrm>
            <a:off x="586792" y="2711407"/>
            <a:ext cx="4922415" cy="1077218"/>
          </a:xfrm>
          <a:prstGeom prst="rect">
            <a:avLst/>
          </a:prstGeom>
          <a:noFill/>
        </p:spPr>
        <p:txBody>
          <a:bodyPr wrap="square" rtlCol="0">
            <a:spAutoFit/>
          </a:bodyPr>
          <a:lstStyle/>
          <a:p>
            <a:pPr algn="ctr"/>
            <a:r>
              <a:rPr lang="en-US" sz="1600" b="1" dirty="0">
                <a:solidFill>
                  <a:schemeClr val="bg1"/>
                </a:solidFill>
              </a:rPr>
              <a:t>Bachelor Thesis by</a:t>
            </a:r>
          </a:p>
          <a:p>
            <a:pPr algn="ctr"/>
            <a:r>
              <a:rPr lang="en-US" sz="1600" b="1" dirty="0">
                <a:solidFill>
                  <a:schemeClr val="bg1"/>
                </a:solidFill>
              </a:rPr>
              <a:t>Allu Vamsi Pavan Kumar (CSE/19010/437),</a:t>
            </a:r>
          </a:p>
          <a:p>
            <a:pPr algn="ctr"/>
            <a:r>
              <a:rPr lang="en-US" sz="1600" b="1" dirty="0" err="1">
                <a:solidFill>
                  <a:schemeClr val="bg1"/>
                </a:solidFill>
              </a:rPr>
              <a:t>Vedant</a:t>
            </a:r>
            <a:r>
              <a:rPr lang="en-US" sz="1600" b="1" dirty="0">
                <a:solidFill>
                  <a:schemeClr val="bg1"/>
                </a:solidFill>
              </a:rPr>
              <a:t> Gupta (CSE/19069/496),</a:t>
            </a:r>
          </a:p>
          <a:p>
            <a:pPr algn="ctr"/>
            <a:r>
              <a:rPr lang="en-US" sz="1600" b="1" dirty="0" err="1">
                <a:solidFill>
                  <a:schemeClr val="bg1"/>
                </a:solidFill>
              </a:rPr>
              <a:t>Vineel</a:t>
            </a:r>
            <a:r>
              <a:rPr lang="en-US" sz="1600" b="1" dirty="0">
                <a:solidFill>
                  <a:schemeClr val="bg1"/>
                </a:solidFill>
              </a:rPr>
              <a:t> Sai (CSE/19071/498)</a:t>
            </a:r>
            <a:endParaRPr lang="en-IN" sz="1600" b="1" dirty="0">
              <a:solidFill>
                <a:schemeClr val="bg1"/>
              </a:solidFill>
            </a:endParaRPr>
          </a:p>
        </p:txBody>
      </p:sp>
      <p:sp>
        <p:nvSpPr>
          <p:cNvPr id="7" name="TextBox 6">
            <a:extLst>
              <a:ext uri="{FF2B5EF4-FFF2-40B4-BE49-F238E27FC236}">
                <a16:creationId xmlns:a16="http://schemas.microsoft.com/office/drawing/2014/main" id="{B72634D3-27F7-401E-B2E0-21EB2ACDD7D0}"/>
              </a:ext>
            </a:extLst>
          </p:cNvPr>
          <p:cNvSpPr txBox="1"/>
          <p:nvPr/>
        </p:nvSpPr>
        <p:spPr>
          <a:xfrm>
            <a:off x="1086677" y="4353816"/>
            <a:ext cx="3922643" cy="646331"/>
          </a:xfrm>
          <a:prstGeom prst="rect">
            <a:avLst/>
          </a:prstGeom>
          <a:noFill/>
        </p:spPr>
        <p:txBody>
          <a:bodyPr wrap="square" rtlCol="0">
            <a:spAutoFit/>
          </a:bodyPr>
          <a:lstStyle/>
          <a:p>
            <a:pPr algn="ctr"/>
            <a:r>
              <a:rPr lang="en-US" b="1" dirty="0">
                <a:solidFill>
                  <a:schemeClr val="bg1"/>
                </a:solidFill>
              </a:rPr>
              <a:t>Under the supervision of</a:t>
            </a:r>
          </a:p>
          <a:p>
            <a:pPr algn="ctr"/>
            <a:r>
              <a:rPr lang="en-US" b="1" dirty="0">
                <a:solidFill>
                  <a:schemeClr val="bg1"/>
                </a:solidFill>
              </a:rPr>
              <a:t>Dr. Pratik Chakraborty</a:t>
            </a:r>
            <a:endParaRPr lang="en-IN" b="1" dirty="0">
              <a:solidFill>
                <a:schemeClr val="bg1"/>
              </a:solidFill>
            </a:endParaRPr>
          </a:p>
        </p:txBody>
      </p:sp>
      <p:pic>
        <p:nvPicPr>
          <p:cNvPr id="12" name="Picture 4" descr="Indian Institute of Information Technology, Kalyani - Wikipedia">
            <a:extLst>
              <a:ext uri="{FF2B5EF4-FFF2-40B4-BE49-F238E27FC236}">
                <a16:creationId xmlns:a16="http://schemas.microsoft.com/office/drawing/2014/main" id="{61F03A73-1DFB-48EC-B8B7-BDCC8C07B3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0140" y="0"/>
            <a:ext cx="835715" cy="10712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E2C038F-F593-4B05-B760-74456BFAE4BC}"/>
              </a:ext>
            </a:extLst>
          </p:cNvPr>
          <p:cNvSpPr txBox="1"/>
          <p:nvPr/>
        </p:nvSpPr>
        <p:spPr>
          <a:xfrm>
            <a:off x="463587" y="1071235"/>
            <a:ext cx="5329853" cy="584775"/>
          </a:xfrm>
          <a:prstGeom prst="rect">
            <a:avLst/>
          </a:prstGeom>
          <a:noFill/>
        </p:spPr>
        <p:txBody>
          <a:bodyPr wrap="square" rtlCol="0">
            <a:spAutoFit/>
          </a:bodyPr>
          <a:lstStyle/>
          <a:p>
            <a:pPr algn="ctr"/>
            <a:r>
              <a:rPr lang="en-US" sz="1600" b="1" dirty="0">
                <a:solidFill>
                  <a:schemeClr val="bg1"/>
                </a:solidFill>
              </a:rPr>
              <a:t>INDIAN INSTITUTE OF INFORMATION TECHNOLOGY, KALYANI</a:t>
            </a:r>
            <a:endParaRPr lang="en-IN" sz="1600" b="1" dirty="0">
              <a:solidFill>
                <a:schemeClr val="bg1"/>
              </a:solidFill>
            </a:endParaRPr>
          </a:p>
        </p:txBody>
      </p:sp>
      <p:sp>
        <p:nvSpPr>
          <p:cNvPr id="8" name="TextBox 7">
            <a:extLst>
              <a:ext uri="{FF2B5EF4-FFF2-40B4-BE49-F238E27FC236}">
                <a16:creationId xmlns:a16="http://schemas.microsoft.com/office/drawing/2014/main" id="{0E0F61FF-CEBA-46E5-80F8-E3266A5CD1E7}"/>
              </a:ext>
            </a:extLst>
          </p:cNvPr>
          <p:cNvSpPr txBox="1"/>
          <p:nvPr/>
        </p:nvSpPr>
        <p:spPr>
          <a:xfrm>
            <a:off x="7951155" y="1532898"/>
            <a:ext cx="3511976" cy="3735190"/>
          </a:xfrm>
          <a:prstGeom prst="rect">
            <a:avLst/>
          </a:prstGeom>
          <a:noFill/>
        </p:spPr>
        <p:txBody>
          <a:bodyPr wrap="square" rtlCol="0">
            <a:spAutoFit/>
          </a:bodyPr>
          <a:lstStyle/>
          <a:p>
            <a:pPr marL="342900" indent="-342900">
              <a:lnSpc>
                <a:spcPct val="150000"/>
              </a:lnSpc>
              <a:buAutoNum type="arabicPeriod"/>
            </a:pPr>
            <a:r>
              <a:rPr lang="en-US" sz="2000" b="1" dirty="0"/>
              <a:t>Acknowledgements</a:t>
            </a:r>
          </a:p>
          <a:p>
            <a:pPr marL="342900" indent="-342900">
              <a:lnSpc>
                <a:spcPct val="150000"/>
              </a:lnSpc>
              <a:buAutoNum type="arabicPeriod"/>
            </a:pPr>
            <a:r>
              <a:rPr lang="en-US" sz="2000" b="1" dirty="0"/>
              <a:t>Abstract</a:t>
            </a:r>
          </a:p>
          <a:p>
            <a:pPr marL="342900" indent="-342900">
              <a:lnSpc>
                <a:spcPct val="150000"/>
              </a:lnSpc>
              <a:buAutoNum type="arabicPeriod"/>
            </a:pPr>
            <a:r>
              <a:rPr lang="en-IN" sz="2000" b="1" dirty="0"/>
              <a:t>Water Body detection</a:t>
            </a:r>
          </a:p>
          <a:p>
            <a:pPr marL="342900" indent="-342900">
              <a:lnSpc>
                <a:spcPct val="150000"/>
              </a:lnSpc>
              <a:buAutoNum type="arabicPeriod"/>
            </a:pPr>
            <a:r>
              <a:rPr lang="en-IN" sz="2000" b="1" dirty="0"/>
              <a:t>NIR vs SWIR1 vs SWIR2</a:t>
            </a:r>
          </a:p>
          <a:p>
            <a:pPr marL="342900" indent="-342900">
              <a:lnSpc>
                <a:spcPct val="150000"/>
              </a:lnSpc>
              <a:buAutoNum type="arabicPeriod"/>
            </a:pPr>
            <a:r>
              <a:rPr lang="en-IN" sz="2000" b="1" dirty="0"/>
              <a:t>Noise removal techniques</a:t>
            </a:r>
          </a:p>
          <a:p>
            <a:pPr marL="342900" indent="-342900">
              <a:lnSpc>
                <a:spcPct val="150000"/>
              </a:lnSpc>
              <a:buAutoNum type="arabicPeriod"/>
            </a:pPr>
            <a:r>
              <a:rPr lang="en-IN" sz="2000" b="1" dirty="0"/>
              <a:t>Edge detection</a:t>
            </a:r>
          </a:p>
          <a:p>
            <a:pPr marL="342900" indent="-342900">
              <a:lnSpc>
                <a:spcPct val="150000"/>
              </a:lnSpc>
              <a:buAutoNum type="arabicPeriod"/>
            </a:pPr>
            <a:r>
              <a:rPr lang="en-IN" sz="2000" b="1" dirty="0"/>
              <a:t>Discussion</a:t>
            </a:r>
          </a:p>
          <a:p>
            <a:pPr marL="342900" indent="-342900">
              <a:lnSpc>
                <a:spcPct val="150000"/>
              </a:lnSpc>
              <a:buAutoNum type="arabicPeriod"/>
            </a:pPr>
            <a:r>
              <a:rPr lang="en-IN" sz="2000" b="1" dirty="0"/>
              <a:t>Future scope</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72CE5-0799-47B6-BC35-851272798C3D}"/>
              </a:ext>
            </a:extLst>
          </p:cNvPr>
          <p:cNvSpPr txBox="1"/>
          <p:nvPr/>
        </p:nvSpPr>
        <p:spPr>
          <a:xfrm>
            <a:off x="3650972" y="344217"/>
            <a:ext cx="4890052" cy="461665"/>
          </a:xfrm>
          <a:prstGeom prst="rect">
            <a:avLst/>
          </a:prstGeom>
          <a:noFill/>
        </p:spPr>
        <p:txBody>
          <a:bodyPr wrap="square" rtlCol="0">
            <a:spAutoFit/>
          </a:bodyPr>
          <a:lstStyle/>
          <a:p>
            <a:pPr algn="ctr"/>
            <a:r>
              <a:rPr lang="en-US" sz="2400" b="1" dirty="0"/>
              <a:t>ACKNOWLEDGEMENTS</a:t>
            </a:r>
            <a:endParaRPr lang="en-IN" sz="2400" b="1" dirty="0"/>
          </a:p>
        </p:txBody>
      </p:sp>
      <p:sp>
        <p:nvSpPr>
          <p:cNvPr id="7" name="TextBox 6">
            <a:extLst>
              <a:ext uri="{FF2B5EF4-FFF2-40B4-BE49-F238E27FC236}">
                <a16:creationId xmlns:a16="http://schemas.microsoft.com/office/drawing/2014/main" id="{CF00648B-ECA8-48C0-8E8A-57EA4D06ABAC}"/>
              </a:ext>
            </a:extLst>
          </p:cNvPr>
          <p:cNvSpPr txBox="1"/>
          <p:nvPr/>
        </p:nvSpPr>
        <p:spPr>
          <a:xfrm>
            <a:off x="768626" y="1791885"/>
            <a:ext cx="10946295" cy="3274230"/>
          </a:xfrm>
          <a:prstGeom prst="rect">
            <a:avLst/>
          </a:prstGeom>
          <a:noFill/>
        </p:spPr>
        <p:txBody>
          <a:bodyPr wrap="square">
            <a:spAutoFit/>
          </a:bodyPr>
          <a:lstStyle/>
          <a:p>
            <a:pPr>
              <a:lnSpc>
                <a:spcPct val="150000"/>
              </a:lnSpc>
            </a:pPr>
            <a:r>
              <a:rPr lang="en-IN" sz="2000" dirty="0"/>
              <a:t>        We would like to express our sincere thanks and gratitude to our Super-visor </a:t>
            </a:r>
            <a:r>
              <a:rPr lang="en-IN" sz="2000" b="1" dirty="0" err="1"/>
              <a:t>Dr.</a:t>
            </a:r>
            <a:r>
              <a:rPr lang="en-IN" sz="2000" b="1" dirty="0"/>
              <a:t> Pratik Chakraborty</a:t>
            </a:r>
            <a:r>
              <a:rPr lang="en-IN" sz="2000" dirty="0"/>
              <a:t>, who gave us the golden opportunity to do this wonderful project and guided us immensely through the course of the project. We came to know about so many new things, all thanks to him.</a:t>
            </a:r>
          </a:p>
          <a:p>
            <a:pPr>
              <a:lnSpc>
                <a:spcPct val="150000"/>
              </a:lnSpc>
            </a:pPr>
            <a:r>
              <a:rPr lang="en-IN" sz="2000" dirty="0"/>
              <a:t>         We would alike to express our sincere thanks to </a:t>
            </a:r>
            <a:r>
              <a:rPr lang="en-IN" sz="2000" b="1" dirty="0" err="1"/>
              <a:t>Dr.</a:t>
            </a:r>
            <a:r>
              <a:rPr lang="en-IN" sz="2000" b="1" dirty="0"/>
              <a:t> </a:t>
            </a:r>
            <a:r>
              <a:rPr lang="en-IN" sz="2000" b="1" dirty="0" err="1"/>
              <a:t>Oishila</a:t>
            </a:r>
            <a:r>
              <a:rPr lang="en-IN" sz="2000" b="1" dirty="0"/>
              <a:t> </a:t>
            </a:r>
            <a:r>
              <a:rPr lang="en-IN" sz="2000" b="1" dirty="0" err="1"/>
              <a:t>Bandhopadhyay</a:t>
            </a:r>
            <a:r>
              <a:rPr lang="en-IN" sz="2000" dirty="0"/>
              <a:t>, who guided us regarding the project and we were lucky that we have learnt a lots of concepts from her. </a:t>
            </a:r>
            <a:r>
              <a:rPr lang="en-US" sz="2000" dirty="0"/>
              <a:t>We must thank to our classmates for their timely help and support for completion of this project. Last but not the least, We would like to thank all those who had helped directly or indirectly in this project.</a:t>
            </a:r>
            <a:endParaRPr lang="en-IN" sz="2000" dirty="0"/>
          </a:p>
        </p:txBody>
      </p:sp>
      <p:cxnSp>
        <p:nvCxnSpPr>
          <p:cNvPr id="8" name="Straight Connector 7">
            <a:extLst>
              <a:ext uri="{FF2B5EF4-FFF2-40B4-BE49-F238E27FC236}">
                <a16:creationId xmlns:a16="http://schemas.microsoft.com/office/drawing/2014/main" id="{20F0A818-335A-4415-A58E-4F97B74E0632}"/>
              </a:ext>
            </a:extLst>
          </p:cNvPr>
          <p:cNvCxnSpPr>
            <a:cxnSpLocks/>
          </p:cNvCxnSpPr>
          <p:nvPr/>
        </p:nvCxnSpPr>
        <p:spPr>
          <a:xfrm>
            <a:off x="251790" y="98066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0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D8687DF-77C0-4389-93CE-68B605EA3648}"/>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49189C1E-9BB9-40C9-92B9-2ABD04657FF3}"/>
              </a:ext>
            </a:extLst>
          </p:cNvPr>
          <p:cNvSpPr txBox="1"/>
          <p:nvPr/>
        </p:nvSpPr>
        <p:spPr>
          <a:xfrm>
            <a:off x="3650972" y="138370"/>
            <a:ext cx="4890052" cy="461665"/>
          </a:xfrm>
          <a:prstGeom prst="rect">
            <a:avLst/>
          </a:prstGeom>
          <a:noFill/>
        </p:spPr>
        <p:txBody>
          <a:bodyPr wrap="square" rtlCol="0">
            <a:spAutoFit/>
          </a:bodyPr>
          <a:lstStyle/>
          <a:p>
            <a:pPr algn="ctr"/>
            <a:r>
              <a:rPr lang="en-US" sz="2400" b="1" dirty="0"/>
              <a:t>ABSTRACT</a:t>
            </a:r>
            <a:endParaRPr lang="en-IN" sz="2400" b="1" dirty="0"/>
          </a:p>
        </p:txBody>
      </p:sp>
      <p:sp>
        <p:nvSpPr>
          <p:cNvPr id="12" name="TextBox 11">
            <a:extLst>
              <a:ext uri="{FF2B5EF4-FFF2-40B4-BE49-F238E27FC236}">
                <a16:creationId xmlns:a16="http://schemas.microsoft.com/office/drawing/2014/main" id="{DE92870C-BA45-4AD6-B1B8-ED9A233C3FB4}"/>
              </a:ext>
            </a:extLst>
          </p:cNvPr>
          <p:cNvSpPr txBox="1"/>
          <p:nvPr/>
        </p:nvSpPr>
        <p:spPr>
          <a:xfrm>
            <a:off x="773723" y="823259"/>
            <a:ext cx="11166483" cy="2540504"/>
          </a:xfrm>
          <a:prstGeom prst="rect">
            <a:avLst/>
          </a:prstGeom>
          <a:noFill/>
        </p:spPr>
        <p:txBody>
          <a:bodyPr wrap="square" rtlCol="0">
            <a:spAutoFit/>
          </a:bodyPr>
          <a:lstStyle/>
          <a:p>
            <a:pPr>
              <a:lnSpc>
                <a:spcPct val="150000"/>
              </a:lnSpc>
            </a:pPr>
            <a:r>
              <a:rPr lang="en-US" dirty="0"/>
              <a:t>	The size, Shape, Connectivity of waterbodies can have drastic effects ecological communities and ecosystem processes. In this we have analyzed the water body detection capability of three NDWI models (SWIR1, SWIR2 and NIR)</a:t>
            </a:r>
            <a:r>
              <a:rPr lang="en-IN" dirty="0"/>
              <a:t> generated using Landsat-8 OLI multispectral satellite images on </a:t>
            </a:r>
            <a:r>
              <a:rPr lang="en-IN" b="1" dirty="0" err="1"/>
              <a:t>Hirakud</a:t>
            </a:r>
            <a:r>
              <a:rPr lang="en-IN" b="1" dirty="0"/>
              <a:t> Lake Region from the timestamp 25/05/2020 </a:t>
            </a:r>
            <a:r>
              <a:rPr lang="en-IN" dirty="0"/>
              <a:t>. </a:t>
            </a:r>
            <a:r>
              <a:rPr lang="en-US" dirty="0"/>
              <a:t>It analyses </a:t>
            </a:r>
            <a:r>
              <a:rPr lang="en-US" dirty="0" err="1"/>
              <a:t>claculates</a:t>
            </a:r>
            <a:r>
              <a:rPr lang="en-US" dirty="0"/>
              <a:t> the area of a particular Water body, and calculates the area and figures out the difference between the areas and change in the shape of the water bodies. This study mainly focuses on the changes in the Area of the waterbody occurred from past few years.</a:t>
            </a:r>
            <a:endParaRPr lang="en-IN" dirty="0"/>
          </a:p>
        </p:txBody>
      </p:sp>
      <p:pic>
        <p:nvPicPr>
          <p:cNvPr id="14" name="Picture 13">
            <a:extLst>
              <a:ext uri="{FF2B5EF4-FFF2-40B4-BE49-F238E27FC236}">
                <a16:creationId xmlns:a16="http://schemas.microsoft.com/office/drawing/2014/main" id="{E94D3DAF-7136-4128-BDDA-592345503B64}"/>
              </a:ext>
            </a:extLst>
          </p:cNvPr>
          <p:cNvPicPr>
            <a:picLocks noChangeAspect="1"/>
          </p:cNvPicPr>
          <p:nvPr/>
        </p:nvPicPr>
        <p:blipFill>
          <a:blip r:embed="rId2"/>
          <a:stretch>
            <a:fillRect/>
          </a:stretch>
        </p:blipFill>
        <p:spPr>
          <a:xfrm>
            <a:off x="4593518" y="3363763"/>
            <a:ext cx="3004960" cy="2881493"/>
          </a:xfrm>
          <a:prstGeom prst="rect">
            <a:avLst/>
          </a:prstGeom>
        </p:spPr>
      </p:pic>
    </p:spTree>
    <p:extLst>
      <p:ext uri="{BB962C8B-B14F-4D97-AF65-F5344CB8AC3E}">
        <p14:creationId xmlns:p14="http://schemas.microsoft.com/office/powerpoint/2010/main" val="322126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5B10D71-986F-49E2-B367-CFD7388B52EB}"/>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2D39AD34-03BC-40B0-B118-6B122C433E07}"/>
              </a:ext>
            </a:extLst>
          </p:cNvPr>
          <p:cNvSpPr txBox="1"/>
          <p:nvPr/>
        </p:nvSpPr>
        <p:spPr>
          <a:xfrm>
            <a:off x="3206472" y="151070"/>
            <a:ext cx="6750328" cy="461665"/>
          </a:xfrm>
          <a:prstGeom prst="rect">
            <a:avLst/>
          </a:prstGeom>
          <a:noFill/>
        </p:spPr>
        <p:txBody>
          <a:bodyPr wrap="square" rtlCol="0">
            <a:spAutoFit/>
          </a:bodyPr>
          <a:lstStyle/>
          <a:p>
            <a:pPr algn="ctr"/>
            <a:r>
              <a:rPr lang="en-US" sz="2400" b="1" dirty="0"/>
              <a:t>WATERBODY DETECTION</a:t>
            </a:r>
            <a:endParaRPr lang="en-IN" sz="2400" b="1" dirty="0"/>
          </a:p>
        </p:txBody>
      </p:sp>
      <p:sp>
        <p:nvSpPr>
          <p:cNvPr id="8" name="TextBox 7">
            <a:extLst>
              <a:ext uri="{FF2B5EF4-FFF2-40B4-BE49-F238E27FC236}">
                <a16:creationId xmlns:a16="http://schemas.microsoft.com/office/drawing/2014/main" id="{D66EE4F0-77AC-482C-B08E-EA8001C8F07C}"/>
              </a:ext>
            </a:extLst>
          </p:cNvPr>
          <p:cNvSpPr txBox="1"/>
          <p:nvPr/>
        </p:nvSpPr>
        <p:spPr>
          <a:xfrm>
            <a:off x="660398" y="939800"/>
            <a:ext cx="543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Methods of waterbody Extraction</a:t>
            </a:r>
          </a:p>
        </p:txBody>
      </p:sp>
      <p:sp>
        <p:nvSpPr>
          <p:cNvPr id="9" name="TextBox 8">
            <a:extLst>
              <a:ext uri="{FF2B5EF4-FFF2-40B4-BE49-F238E27FC236}">
                <a16:creationId xmlns:a16="http://schemas.microsoft.com/office/drawing/2014/main" id="{6E762BBE-88FE-447D-BBD0-1FA5EDD05928}"/>
              </a:ext>
            </a:extLst>
          </p:cNvPr>
          <p:cNvSpPr txBox="1"/>
          <p:nvPr/>
        </p:nvSpPr>
        <p:spPr>
          <a:xfrm>
            <a:off x="1152386" y="1380530"/>
            <a:ext cx="10858500" cy="461799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err="1"/>
              <a:t>Color</a:t>
            </a:r>
            <a:r>
              <a:rPr lang="en-IN" b="1" dirty="0"/>
              <a:t> Detection :</a:t>
            </a:r>
          </a:p>
          <a:p>
            <a:pPr>
              <a:lnSpc>
                <a:spcPct val="150000"/>
              </a:lnSpc>
            </a:pPr>
            <a:r>
              <a:rPr lang="en-IN" dirty="0"/>
              <a:t>Using basic OpenCV </a:t>
            </a:r>
            <a:r>
              <a:rPr lang="en-IN" dirty="0" err="1"/>
              <a:t>color</a:t>
            </a:r>
            <a:r>
              <a:rPr lang="en-IN" dirty="0"/>
              <a:t> detection we could extract the water bodies based on the </a:t>
            </a:r>
            <a:r>
              <a:rPr lang="en-IN" dirty="0" err="1"/>
              <a:t>color</a:t>
            </a:r>
            <a:r>
              <a:rPr lang="en-IN" dirty="0"/>
              <a:t> of the water.</a:t>
            </a:r>
          </a:p>
          <a:p>
            <a:pPr marL="285750" indent="-285750">
              <a:lnSpc>
                <a:spcPct val="150000"/>
              </a:lnSpc>
              <a:buFont typeface="Wingdings" panose="05000000000000000000" pitchFamily="2" charset="2"/>
              <a:buChar char="§"/>
            </a:pPr>
            <a:r>
              <a:rPr lang="en-IN" b="1" dirty="0"/>
              <a:t>Deep learning : </a:t>
            </a:r>
          </a:p>
          <a:p>
            <a:pPr>
              <a:lnSpc>
                <a:spcPct val="150000"/>
              </a:lnSpc>
            </a:pPr>
            <a:r>
              <a:rPr lang="en-US" dirty="0"/>
              <a:t>Based on deep learning framework, multi-layer perceptron(MLP) is used in this study to extract surface water. In this model, each neuron in each layer need to be fully connected.</a:t>
            </a:r>
            <a:endParaRPr lang="en-IN" dirty="0"/>
          </a:p>
          <a:p>
            <a:pPr marL="285750" indent="-285750">
              <a:lnSpc>
                <a:spcPct val="150000"/>
              </a:lnSpc>
              <a:buFont typeface="Wingdings" panose="05000000000000000000" pitchFamily="2" charset="2"/>
              <a:buChar char="§"/>
            </a:pPr>
            <a:r>
              <a:rPr lang="en-IN" b="1" dirty="0"/>
              <a:t>Maximum Likelihood : </a:t>
            </a:r>
          </a:p>
          <a:p>
            <a:pPr>
              <a:lnSpc>
                <a:spcPct val="150000"/>
              </a:lnSpc>
            </a:pPr>
            <a:r>
              <a:rPr lang="en-US" dirty="0"/>
              <a:t>Maximum likelihood is a type of classical supervision classification method based on statistical analysis. The training samples are assumed to be distributed in Gaussian normal distribution, and then are selected for estimating parameter of distribution function.</a:t>
            </a:r>
          </a:p>
          <a:p>
            <a:pPr marL="285750" indent="-285750">
              <a:lnSpc>
                <a:spcPct val="150000"/>
              </a:lnSpc>
              <a:buFont typeface="Wingdings" panose="05000000000000000000" pitchFamily="2" charset="2"/>
              <a:buChar char="§"/>
            </a:pPr>
            <a:r>
              <a:rPr lang="en-US" b="1" dirty="0"/>
              <a:t>NDWI :</a:t>
            </a:r>
          </a:p>
          <a:p>
            <a:pPr>
              <a:lnSpc>
                <a:spcPct val="150000"/>
              </a:lnSpc>
            </a:pPr>
            <a:r>
              <a:rPr lang="en-US" dirty="0"/>
              <a:t>Normalized difference water index(NDWI) is the most used index to enhance the water information.</a:t>
            </a:r>
          </a:p>
        </p:txBody>
      </p:sp>
    </p:spTree>
    <p:extLst>
      <p:ext uri="{BB962C8B-B14F-4D97-AF65-F5344CB8AC3E}">
        <p14:creationId xmlns:p14="http://schemas.microsoft.com/office/powerpoint/2010/main" val="289100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6FD06-788F-40B9-B517-A1D30C651D54}"/>
              </a:ext>
            </a:extLst>
          </p:cNvPr>
          <p:cNvSpPr txBox="1"/>
          <p:nvPr/>
        </p:nvSpPr>
        <p:spPr>
          <a:xfrm>
            <a:off x="660400" y="748656"/>
            <a:ext cx="8388626" cy="877163"/>
          </a:xfrm>
          <a:prstGeom prst="rect">
            <a:avLst/>
          </a:prstGeom>
          <a:noFill/>
        </p:spPr>
        <p:txBody>
          <a:bodyPr wrap="square" rtlCol="0">
            <a:spAutoFit/>
          </a:bodyPr>
          <a:lstStyle>
            <a:defPPr>
              <a:defRPr lang="en-US"/>
            </a:defPPr>
            <a:lvl1pPr>
              <a:lnSpc>
                <a:spcPct val="150000"/>
              </a:lnSpc>
            </a:lvl1pPr>
          </a:lstStyle>
          <a:p>
            <a:pPr marL="285750" indent="-285750">
              <a:buFont typeface="Arial" panose="020B0604020202020204" pitchFamily="34" charset="0"/>
              <a:buChar char="•"/>
            </a:pPr>
            <a:r>
              <a:rPr lang="en-US" dirty="0"/>
              <a:t>Normalized Difference Water Index (NDWI) may refer to one of at least two remote sensing indexes related to liquid water.</a:t>
            </a:r>
            <a:endParaRPr lang="en-IN"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28FA0A5-526C-489F-A685-C3F8E4D29460}"/>
                  </a:ext>
                </a:extLst>
              </p:cNvPr>
              <p:cNvSpPr txBox="1"/>
              <p:nvPr/>
            </p:nvSpPr>
            <p:spPr>
              <a:xfrm>
                <a:off x="695185" y="1802205"/>
                <a:ext cx="5022574" cy="3475054"/>
              </a:xfrm>
              <a:prstGeom prst="rect">
                <a:avLst/>
              </a:prstGeom>
              <a:noFill/>
            </p:spPr>
            <p:txBody>
              <a:bodyPr wrap="square" rtlCol="0">
                <a:spAutoFit/>
              </a:bodyPr>
              <a:lstStyle>
                <a:defPPr>
                  <a:defRPr lang="en-US"/>
                </a:defPPr>
                <a:lvl1pPr>
                  <a:lnSpc>
                    <a:spcPct val="150000"/>
                  </a:lnSpc>
                </a:lvl1pPr>
              </a:lstStyle>
              <a:p>
                <a:pPr marL="285750" indent="-285750">
                  <a:buFont typeface="Arial" panose="020B0604020202020204" pitchFamily="34" charset="0"/>
                  <a:buChar char="•"/>
                </a:pPr>
                <a:r>
                  <a:rPr lang="en-US" dirty="0"/>
                  <a:t>Formula</a:t>
                </a:r>
              </a:p>
              <a:p>
                <a:pPr lvl="1"/>
                <a:r>
                  <a:rPr lang="en-IN" dirty="0"/>
                  <a:t>For NIR</a:t>
                </a:r>
              </a:p>
              <a:p>
                <a:pPr lvl="1"/>
                <a:r>
                  <a:rPr lang="en-IN" dirty="0"/>
                  <a:t>	NDWI =  </a:t>
                </a:r>
                <a14:m>
                  <m:oMath xmlns:m="http://schemas.openxmlformats.org/officeDocument/2006/math">
                    <m:f>
                      <m:fPr>
                        <m:ctrlPr>
                          <a:rPr lang="en-US" dirty="0"/>
                        </m:ctrlPr>
                      </m:fPr>
                      <m:num>
                        <m:r>
                          <a:rPr lang="en-US" dirty="0"/>
                          <m:t>𝑔𝑟𝑒𝑒𝑛</m:t>
                        </m:r>
                        <m:r>
                          <a:rPr lang="en-US" dirty="0"/>
                          <m:t> </m:t>
                        </m:r>
                        <m:r>
                          <a:rPr lang="en-US" dirty="0"/>
                          <m:t>−</m:t>
                        </m:r>
                        <m:r>
                          <a:rPr lang="en-US" dirty="0"/>
                          <m:t> </m:t>
                        </m:r>
                        <m:r>
                          <a:rPr lang="en-US" dirty="0"/>
                          <m:t>𝑁𝐼𝑅</m:t>
                        </m:r>
                      </m:num>
                      <m:den>
                        <m:r>
                          <a:rPr lang="en-US" dirty="0"/>
                          <m:t>𝑔𝑟𝑒𝑒𝑛</m:t>
                        </m:r>
                        <m:r>
                          <a:rPr lang="en-US" dirty="0"/>
                          <m:t> + </m:t>
                        </m:r>
                        <m:r>
                          <a:rPr lang="en-US" dirty="0"/>
                          <m:t>𝑁𝐼𝑅</m:t>
                        </m:r>
                      </m:den>
                    </m:f>
                  </m:oMath>
                </a14:m>
                <a:endParaRPr lang="en-IN" dirty="0"/>
              </a:p>
              <a:p>
                <a:pPr lvl="1"/>
                <a:endParaRPr lang="en-IN" dirty="0"/>
              </a:p>
              <a:p>
                <a:pPr lvl="1"/>
                <a:r>
                  <a:rPr lang="en-IN" dirty="0"/>
                  <a:t>2.   For SWIR1</a:t>
                </a:r>
              </a:p>
              <a:p>
                <a:pPr lvl="1"/>
                <a:r>
                  <a:rPr lang="en-IN" dirty="0"/>
                  <a:t>	NDWI = </a:t>
                </a:r>
                <a14:m>
                  <m:oMath xmlns:m="http://schemas.openxmlformats.org/officeDocument/2006/math">
                    <m:f>
                      <m:fPr>
                        <m:ctrlPr>
                          <a:rPr lang="en-US" dirty="0"/>
                        </m:ctrlPr>
                      </m:fPr>
                      <m:num>
                        <m:r>
                          <a:rPr lang="en-US" dirty="0"/>
                          <m:t>𝑔𝑟𝑒𝑒𝑛</m:t>
                        </m:r>
                        <m:r>
                          <a:rPr lang="en-US" dirty="0"/>
                          <m:t> </m:t>
                        </m:r>
                        <m:r>
                          <a:rPr lang="en-US" dirty="0"/>
                          <m:t>−</m:t>
                        </m:r>
                        <m:r>
                          <a:rPr lang="en-US" dirty="0"/>
                          <m:t>𝑆𝑊𝐼𝑅</m:t>
                        </m:r>
                        <m:r>
                          <a:rPr lang="en-US" dirty="0"/>
                          <m:t>1</m:t>
                        </m:r>
                      </m:num>
                      <m:den>
                        <m:r>
                          <a:rPr lang="en-US" dirty="0"/>
                          <m:t>𝑔𝑟𝑒𝑒𝑛</m:t>
                        </m:r>
                        <m:r>
                          <a:rPr lang="en-US" dirty="0"/>
                          <m:t> +</m:t>
                        </m:r>
                        <m:r>
                          <a:rPr lang="en-US" dirty="0"/>
                          <m:t>𝑆𝑊𝐼𝑅</m:t>
                        </m:r>
                        <m:r>
                          <a:rPr lang="en-US" dirty="0"/>
                          <m:t>1</m:t>
                        </m:r>
                      </m:den>
                    </m:f>
                  </m:oMath>
                </a14:m>
                <a:endParaRPr lang="en-US" dirty="0"/>
              </a:p>
              <a:p>
                <a:pPr lvl="1"/>
                <a14:m>
                  <m:oMathPara xmlns:m="http://schemas.openxmlformats.org/officeDocument/2006/math">
                    <m:oMathParaPr>
                      <m:jc m:val="centerGroup"/>
                    </m:oMathParaPr>
                    <m:oMath xmlns:m="http://schemas.openxmlformats.org/officeDocument/2006/math">
                      <m:r>
                        <a:rPr lang="en-US" dirty="0"/>
                        <m:t> </m:t>
                      </m:r>
                    </m:oMath>
                  </m:oMathPara>
                </a14:m>
                <a:endParaRPr lang="en-IN" dirty="0"/>
              </a:p>
              <a:p>
                <a:pPr lvl="1"/>
                <a:r>
                  <a:rPr lang="en-IN" dirty="0"/>
                  <a:t>3.  For SWIR2</a:t>
                </a:r>
              </a:p>
              <a:p>
                <a:pPr lvl="2"/>
                <a:r>
                  <a:rPr lang="en-IN" dirty="0"/>
                  <a:t>NDWI  = </a:t>
                </a:r>
                <a14:m>
                  <m:oMath xmlns:m="http://schemas.openxmlformats.org/officeDocument/2006/math">
                    <m:f>
                      <m:fPr>
                        <m:ctrlPr>
                          <a:rPr lang="en-US" dirty="0"/>
                        </m:ctrlPr>
                      </m:fPr>
                      <m:num>
                        <m:r>
                          <a:rPr lang="en-US" dirty="0"/>
                          <m:t>𝑔𝑟𝑒𝑒𝑛</m:t>
                        </m:r>
                        <m:r>
                          <a:rPr lang="en-US" dirty="0"/>
                          <m:t> </m:t>
                        </m:r>
                        <m:r>
                          <a:rPr lang="en-US" dirty="0"/>
                          <m:t>−</m:t>
                        </m:r>
                        <m:r>
                          <a:rPr lang="en-US" dirty="0"/>
                          <m:t>𝑆𝑊𝐼𝑅</m:t>
                        </m:r>
                        <m:r>
                          <a:rPr lang="en-US" dirty="0"/>
                          <m:t>2</m:t>
                        </m:r>
                      </m:num>
                      <m:den>
                        <m:r>
                          <a:rPr lang="en-US" dirty="0"/>
                          <m:t>𝑔𝑟𝑒𝑒𝑛</m:t>
                        </m:r>
                        <m:r>
                          <a:rPr lang="en-US" dirty="0"/>
                          <m:t> +</m:t>
                        </m:r>
                        <m:r>
                          <a:rPr lang="en-US" dirty="0"/>
                          <m:t>𝑆𝑊𝐼𝑅</m:t>
                        </m:r>
                        <m:r>
                          <a:rPr lang="en-US" dirty="0"/>
                          <m:t>2</m:t>
                        </m:r>
                      </m:den>
                    </m:f>
                  </m:oMath>
                </a14:m>
                <a:endParaRPr lang="en-IN" dirty="0"/>
              </a:p>
              <a:p>
                <a:pPr lvl="1"/>
                <a:endParaRPr lang="en-US" dirty="0"/>
              </a:p>
            </p:txBody>
          </p:sp>
        </mc:Choice>
        <mc:Fallback>
          <p:sp>
            <p:nvSpPr>
              <p:cNvPr id="4" name="TextBox 3">
                <a:extLst>
                  <a:ext uri="{FF2B5EF4-FFF2-40B4-BE49-F238E27FC236}">
                    <a16:creationId xmlns:a16="http://schemas.microsoft.com/office/drawing/2014/main" id="{F28FA0A5-526C-489F-A685-C3F8E4D29460}"/>
                  </a:ext>
                </a:extLst>
              </p:cNvPr>
              <p:cNvSpPr txBox="1">
                <a:spLocks noRot="1" noChangeAspect="1" noMove="1" noResize="1" noEditPoints="1" noAdjustHandles="1" noChangeArrowheads="1" noChangeShapeType="1" noTextEdit="1"/>
              </p:cNvSpPr>
              <p:nvPr/>
            </p:nvSpPr>
            <p:spPr>
              <a:xfrm>
                <a:off x="695185" y="1802205"/>
                <a:ext cx="5022574" cy="3475054"/>
              </a:xfrm>
              <a:prstGeom prst="rect">
                <a:avLst/>
              </a:prstGeom>
              <a:blipFill>
                <a:blip r:embed="rId2"/>
                <a:stretch>
                  <a:fillRect l="-728"/>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3B71E990-B7C2-4D19-A2EA-2380D463254B}"/>
              </a:ext>
            </a:extLst>
          </p:cNvPr>
          <p:cNvSpPr txBox="1"/>
          <p:nvPr/>
        </p:nvSpPr>
        <p:spPr>
          <a:xfrm>
            <a:off x="660400" y="5277259"/>
            <a:ext cx="10500139" cy="12940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have used NDWI model to extract the water bodies from the satellite images of the </a:t>
            </a:r>
            <a:r>
              <a:rPr lang="en-US" dirty="0" err="1"/>
              <a:t>Hirakud</a:t>
            </a:r>
            <a:r>
              <a:rPr lang="en-US" dirty="0"/>
              <a:t> dam area.</a:t>
            </a:r>
          </a:p>
          <a:p>
            <a:pPr marL="285750" indent="-285750">
              <a:lnSpc>
                <a:spcPct val="150000"/>
              </a:lnSpc>
              <a:buFont typeface="Arial" panose="020B0604020202020204" pitchFamily="34" charset="0"/>
              <a:buChar char="•"/>
            </a:pPr>
            <a:r>
              <a:rPr lang="en-US" dirty="0"/>
              <a:t>The extraction is done in on NIR ,SWIR1 and SWIR2 bands.</a:t>
            </a:r>
          </a:p>
          <a:p>
            <a:pPr>
              <a:lnSpc>
                <a:spcPct val="150000"/>
              </a:lnSpc>
            </a:pPr>
            <a:endParaRPr lang="en-IN" dirty="0"/>
          </a:p>
        </p:txBody>
      </p:sp>
      <p:cxnSp>
        <p:nvCxnSpPr>
          <p:cNvPr id="6" name="Straight Connector 5">
            <a:extLst>
              <a:ext uri="{FF2B5EF4-FFF2-40B4-BE49-F238E27FC236}">
                <a16:creationId xmlns:a16="http://schemas.microsoft.com/office/drawing/2014/main" id="{B14B5B3F-CEBE-404E-BC5A-CE28348A8795}"/>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B4A2A83E-78DA-41B8-93A4-4E5F3587AEEE}"/>
              </a:ext>
            </a:extLst>
          </p:cNvPr>
          <p:cNvSpPr txBox="1"/>
          <p:nvPr/>
        </p:nvSpPr>
        <p:spPr>
          <a:xfrm>
            <a:off x="2720834" y="83900"/>
            <a:ext cx="6750328" cy="461665"/>
          </a:xfrm>
          <a:prstGeom prst="rect">
            <a:avLst/>
          </a:prstGeom>
          <a:noFill/>
        </p:spPr>
        <p:txBody>
          <a:bodyPr wrap="square" rtlCol="0">
            <a:spAutoFit/>
          </a:bodyPr>
          <a:lstStyle/>
          <a:p>
            <a:pPr algn="ctr"/>
            <a:r>
              <a:rPr lang="en-US" sz="2400" b="1" dirty="0"/>
              <a:t>NIR vs SWIR1 vs SWIR2</a:t>
            </a:r>
            <a:endParaRPr lang="en-IN" sz="2400" b="1" dirty="0"/>
          </a:p>
        </p:txBody>
      </p:sp>
    </p:spTree>
    <p:extLst>
      <p:ext uri="{BB962C8B-B14F-4D97-AF65-F5344CB8AC3E}">
        <p14:creationId xmlns:p14="http://schemas.microsoft.com/office/powerpoint/2010/main" val="280737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18BF5E-C957-42E0-9E66-098C39191201}"/>
              </a:ext>
            </a:extLst>
          </p:cNvPr>
          <p:cNvSpPr txBox="1"/>
          <p:nvPr/>
        </p:nvSpPr>
        <p:spPr>
          <a:xfrm>
            <a:off x="773587" y="3059668"/>
            <a:ext cx="4206240" cy="369332"/>
          </a:xfrm>
          <a:prstGeom prst="rect">
            <a:avLst/>
          </a:prstGeom>
          <a:noFill/>
        </p:spPr>
        <p:txBody>
          <a:bodyPr wrap="square" rtlCol="0">
            <a:spAutoFit/>
          </a:bodyPr>
          <a:lstStyle/>
          <a:p>
            <a:pPr marL="285750" indent="-285750">
              <a:buFont typeface="Arial" panose="020B0604020202020204" pitchFamily="34" charset="0"/>
              <a:buChar char="•"/>
            </a:pPr>
            <a:r>
              <a:rPr lang="en-US" dirty="0"/>
              <a:t>Experimental Results</a:t>
            </a:r>
          </a:p>
        </p:txBody>
      </p:sp>
      <p:sp>
        <p:nvSpPr>
          <p:cNvPr id="5" name="TextBox 4">
            <a:extLst>
              <a:ext uri="{FF2B5EF4-FFF2-40B4-BE49-F238E27FC236}">
                <a16:creationId xmlns:a16="http://schemas.microsoft.com/office/drawing/2014/main" id="{6C69F1F3-7BB1-4EF3-9AED-1F146CC38E5E}"/>
              </a:ext>
            </a:extLst>
          </p:cNvPr>
          <p:cNvSpPr txBox="1"/>
          <p:nvPr/>
        </p:nvSpPr>
        <p:spPr>
          <a:xfrm>
            <a:off x="773451" y="101750"/>
            <a:ext cx="8806647" cy="2679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Bands Used</a:t>
            </a:r>
          </a:p>
          <a:p>
            <a:pPr marL="800100" lvl="1" indent="-342900">
              <a:buFont typeface="+mj-lt"/>
              <a:buAutoNum type="arabicPeriod"/>
            </a:pPr>
            <a:r>
              <a:rPr lang="en-US" dirty="0"/>
              <a:t>Band3 - green (0.53 – 0.59) </a:t>
            </a:r>
          </a:p>
          <a:p>
            <a:pPr marL="800100" lvl="1" indent="-342900">
              <a:buFont typeface="+mj-lt"/>
              <a:buAutoNum type="arabicPeriod"/>
            </a:pPr>
            <a:r>
              <a:rPr lang="en-US" dirty="0"/>
              <a:t>Band5 - NIR (0.85 – 0.88) </a:t>
            </a:r>
          </a:p>
          <a:p>
            <a:pPr marL="800100" lvl="1" indent="-342900">
              <a:buFont typeface="+mj-lt"/>
              <a:buAutoNum type="arabicPeriod"/>
            </a:pPr>
            <a:r>
              <a:rPr lang="en-US" dirty="0"/>
              <a:t>Band6 - SWIR1 (1.57 – 1.65)</a:t>
            </a:r>
          </a:p>
          <a:p>
            <a:pPr marL="800100" lvl="1" indent="-342900">
              <a:buFont typeface="+mj-lt"/>
              <a:buAutoNum type="arabicPeriod"/>
            </a:pPr>
            <a:r>
              <a:rPr lang="en-US" dirty="0"/>
              <a:t>Band7 – SWIR2 (2.11 -  2.29)</a:t>
            </a:r>
          </a:p>
          <a:p>
            <a:pPr lvl="1"/>
            <a:endParaRPr lang="en-US" dirty="0"/>
          </a:p>
          <a:p>
            <a:pPr lvl="1">
              <a:lnSpc>
                <a:spcPct val="150000"/>
              </a:lnSpc>
            </a:pPr>
            <a:r>
              <a:rPr lang="en-US" dirty="0"/>
              <a:t>SWIR1 - Discriminates moisture content of soil and vegetation; penetrates thin clouds</a:t>
            </a:r>
            <a:endParaRPr lang="en-IN" dirty="0"/>
          </a:p>
          <a:p>
            <a:pPr lvl="1">
              <a:lnSpc>
                <a:spcPct val="150000"/>
              </a:lnSpc>
            </a:pPr>
            <a:r>
              <a:rPr lang="en-US" dirty="0"/>
              <a:t>SWIR2 - Improved moisture content of soil and vegetation; penetrates thin clouds</a:t>
            </a:r>
          </a:p>
        </p:txBody>
      </p:sp>
      <p:pic>
        <p:nvPicPr>
          <p:cNvPr id="7" name="Picture 6">
            <a:extLst>
              <a:ext uri="{FF2B5EF4-FFF2-40B4-BE49-F238E27FC236}">
                <a16:creationId xmlns:a16="http://schemas.microsoft.com/office/drawing/2014/main" id="{CAB19F25-9240-4F49-814B-B71771FE0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70" y="3468363"/>
            <a:ext cx="2858836" cy="2489415"/>
          </a:xfrm>
          <a:prstGeom prst="rect">
            <a:avLst/>
          </a:prstGeom>
        </p:spPr>
      </p:pic>
      <p:pic>
        <p:nvPicPr>
          <p:cNvPr id="8" name="Picture 7">
            <a:extLst>
              <a:ext uri="{FF2B5EF4-FFF2-40B4-BE49-F238E27FC236}">
                <a16:creationId xmlns:a16="http://schemas.microsoft.com/office/drawing/2014/main" id="{4D449B21-75A9-46B2-B309-E6F695672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522" y="3468363"/>
            <a:ext cx="2858836" cy="2489415"/>
          </a:xfrm>
          <a:prstGeom prst="rect">
            <a:avLst/>
          </a:prstGeom>
        </p:spPr>
      </p:pic>
      <p:pic>
        <p:nvPicPr>
          <p:cNvPr id="9" name="Picture 8">
            <a:extLst>
              <a:ext uri="{FF2B5EF4-FFF2-40B4-BE49-F238E27FC236}">
                <a16:creationId xmlns:a16="http://schemas.microsoft.com/office/drawing/2014/main" id="{20830F01-C56A-49E1-BC5E-EEC9F9E7C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196" y="3434170"/>
            <a:ext cx="2858836" cy="2489415"/>
          </a:xfrm>
          <a:prstGeom prst="rect">
            <a:avLst/>
          </a:prstGeom>
        </p:spPr>
      </p:pic>
      <p:sp>
        <p:nvSpPr>
          <p:cNvPr id="10" name="TextBox 9">
            <a:extLst>
              <a:ext uri="{FF2B5EF4-FFF2-40B4-BE49-F238E27FC236}">
                <a16:creationId xmlns:a16="http://schemas.microsoft.com/office/drawing/2014/main" id="{4C3E2E9A-AACA-4B64-9934-02B132DC4A92}"/>
              </a:ext>
            </a:extLst>
          </p:cNvPr>
          <p:cNvSpPr txBox="1"/>
          <p:nvPr/>
        </p:nvSpPr>
        <p:spPr>
          <a:xfrm>
            <a:off x="1646201" y="6087571"/>
            <a:ext cx="139270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NIR band</a:t>
            </a:r>
            <a:endParaRPr lang="en-IN" sz="16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F30964C-A24E-4044-ABCE-7FF02C12F0C0}"/>
              </a:ext>
            </a:extLst>
          </p:cNvPr>
          <p:cNvSpPr txBox="1"/>
          <p:nvPr/>
        </p:nvSpPr>
        <p:spPr>
          <a:xfrm>
            <a:off x="5315589" y="6064376"/>
            <a:ext cx="139270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SWIR1 band</a:t>
            </a:r>
            <a:endParaRPr lang="en-IN" sz="16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9AF89469-7A4A-4E1C-BE1D-AFFFDEF94BC5}"/>
              </a:ext>
            </a:extLst>
          </p:cNvPr>
          <p:cNvSpPr txBox="1"/>
          <p:nvPr/>
        </p:nvSpPr>
        <p:spPr>
          <a:xfrm>
            <a:off x="9341110" y="6005978"/>
            <a:ext cx="1392700"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SWIR2 band</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977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70FED7C-E43E-43A7-9F1F-6F5D005D2AFD}"/>
                  </a:ext>
                </a:extLst>
              </p:cNvPr>
              <p:cNvSpPr txBox="1"/>
              <p:nvPr/>
            </p:nvSpPr>
            <p:spPr>
              <a:xfrm>
                <a:off x="1027820" y="375023"/>
                <a:ext cx="10557364" cy="337150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dirty="0"/>
                  <a:t>From the meta data provided by the Geo-Earth i.e. the Latitudes and Longitudes Area of the tile is calculated which helps in the calculation of the area covered by the waterbody</a:t>
                </a:r>
              </a:p>
              <a:p>
                <a:pPr marL="285750" indent="-285750">
                  <a:lnSpc>
                    <a:spcPct val="150000"/>
                  </a:lnSpc>
                  <a:buFont typeface="Wingdings" panose="05000000000000000000" pitchFamily="2" charset="2"/>
                  <a:buChar char="§"/>
                </a:pPr>
                <a:r>
                  <a:rPr lang="en-IN" dirty="0"/>
                  <a:t>Area of the Tile = 323</a:t>
                </a:r>
              </a:p>
              <a:p>
                <a:pPr marL="285750" indent="-285750">
                  <a:lnSpc>
                    <a:spcPct val="150000"/>
                  </a:lnSpc>
                  <a:buFont typeface="Wingdings" panose="05000000000000000000" pitchFamily="2" charset="2"/>
                  <a:buChar char="§"/>
                </a:pPr>
                <a:r>
                  <a:rPr lang="en-IN" dirty="0"/>
                  <a:t>And Calculated the Area covered by Water bodies in the tile. (i.e. the area of the white pixels in the tile.)</a:t>
                </a:r>
              </a:p>
              <a:p>
                <a:pPr marL="285750" indent="-285750">
                  <a:lnSpc>
                    <a:spcPct val="150000"/>
                  </a:lnSpc>
                  <a:buFont typeface="Wingdings" panose="05000000000000000000" pitchFamily="2" charset="2"/>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𝐴𝑟𝑒𝑎</m:t>
                        </m:r>
                      </m:e>
                      <m:sub>
                        <m:r>
                          <a:rPr lang="en-US" b="0" i="1" smtClean="0">
                            <a:latin typeface="Cambria Math" panose="02040503050406030204" pitchFamily="18" charset="0"/>
                          </a:rPr>
                          <m:t>𝑁𝐼𝑅</m:t>
                        </m:r>
                      </m:sub>
                    </m:sSub>
                  </m:oMath>
                </a14:m>
                <a:r>
                  <a:rPr lang="en-IN" dirty="0"/>
                  <a:t> = 2.0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𝑘𝑚</m:t>
                        </m:r>
                      </m:e>
                      <m:sup>
                        <m:r>
                          <a:rPr lang="en-US" b="0" i="1" smtClean="0">
                            <a:latin typeface="Cambria Math" panose="02040503050406030204" pitchFamily="18" charset="0"/>
                          </a:rPr>
                          <m:t>2</m:t>
                        </m:r>
                      </m:sup>
                    </m:sSup>
                  </m:oMath>
                </a14:m>
                <a:endParaRPr lang="en-IN" dirty="0"/>
              </a:p>
              <a:p>
                <a:pPr marL="285750" indent="-285750">
                  <a:lnSpc>
                    <a:spcPct val="150000"/>
                  </a:lnSpc>
                  <a:buFont typeface="Wingdings" panose="05000000000000000000" pitchFamily="2" charset="2"/>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𝐴𝑟𝑒𝑎</m:t>
                        </m:r>
                      </m:e>
                      <m:sub>
                        <m:r>
                          <a:rPr lang="en-US" b="0" i="1" smtClean="0">
                            <a:latin typeface="Cambria Math" panose="02040503050406030204" pitchFamily="18" charset="0"/>
                          </a:rPr>
                          <m:t>𝑆𝑊𝐼𝑅</m:t>
                        </m:r>
                        <m:r>
                          <a:rPr lang="en-US" b="0" i="1" smtClean="0">
                            <a:latin typeface="Cambria Math" panose="02040503050406030204" pitchFamily="18" charset="0"/>
                          </a:rPr>
                          <m:t>1</m:t>
                        </m:r>
                      </m:sub>
                    </m:sSub>
                  </m:oMath>
                </a14:m>
                <a:r>
                  <a:rPr lang="en-IN" dirty="0"/>
                  <a:t> =  3.0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𝑘𝑚</m:t>
                        </m:r>
                      </m:e>
                      <m:sup>
                        <m:r>
                          <a:rPr lang="en-US" i="1">
                            <a:latin typeface="Cambria Math" panose="02040503050406030204" pitchFamily="18" charset="0"/>
                          </a:rPr>
                          <m:t>2</m:t>
                        </m:r>
                      </m:sup>
                    </m:sSup>
                    <m:r>
                      <a:rPr lang="en-US" i="1">
                        <a:latin typeface="Cambria Math" panose="02040503050406030204" pitchFamily="18" charset="0"/>
                      </a:rPr>
                      <m:t> </m:t>
                    </m:r>
                  </m:oMath>
                </a14:m>
                <a:endParaRPr lang="en-IN" dirty="0"/>
              </a:p>
              <a:p>
                <a:pPr marL="285750" indent="-285750">
                  <a:lnSpc>
                    <a:spcPct val="150000"/>
                  </a:lnSpc>
                  <a:buFont typeface="Wingdings" panose="05000000000000000000" pitchFamily="2" charset="2"/>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𝐴𝑟𝑒𝑎</m:t>
                        </m:r>
                      </m:e>
                      <m:sub>
                        <m:r>
                          <a:rPr lang="en-US" b="0" i="1" smtClean="0">
                            <a:latin typeface="Cambria Math" panose="02040503050406030204" pitchFamily="18" charset="0"/>
                          </a:rPr>
                          <m:t>𝑆𝑊𝐼𝑅</m:t>
                        </m:r>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IN" dirty="0"/>
                  <a:t> = 6.0 KM</a:t>
                </a:r>
              </a:p>
              <a:p>
                <a:pPr marL="285750" indent="-285750">
                  <a:lnSpc>
                    <a:spcPct val="150000"/>
                  </a:lnSpc>
                  <a:buFont typeface="Wingdings" panose="05000000000000000000" pitchFamily="2" charset="2"/>
                  <a:buChar char="§"/>
                </a:pPr>
                <a:r>
                  <a:rPr lang="en-IN" dirty="0"/>
                  <a:t>It can be observed that there are a lot of noise in SWIR2 band images.</a:t>
                </a:r>
              </a:p>
            </p:txBody>
          </p:sp>
        </mc:Choice>
        <mc:Fallback>
          <p:sp>
            <p:nvSpPr>
              <p:cNvPr id="5" name="TextBox 4">
                <a:extLst>
                  <a:ext uri="{FF2B5EF4-FFF2-40B4-BE49-F238E27FC236}">
                    <a16:creationId xmlns:a16="http://schemas.microsoft.com/office/drawing/2014/main" id="{770FED7C-E43E-43A7-9F1F-6F5D005D2AFD}"/>
                  </a:ext>
                </a:extLst>
              </p:cNvPr>
              <p:cNvSpPr txBox="1">
                <a:spLocks noRot="1" noChangeAspect="1" noMove="1" noResize="1" noEditPoints="1" noAdjustHandles="1" noChangeArrowheads="1" noChangeShapeType="1" noTextEdit="1"/>
              </p:cNvSpPr>
              <p:nvPr/>
            </p:nvSpPr>
            <p:spPr>
              <a:xfrm>
                <a:off x="1027820" y="375023"/>
                <a:ext cx="10557364" cy="3371500"/>
              </a:xfrm>
              <a:prstGeom prst="rect">
                <a:avLst/>
              </a:prstGeom>
              <a:blipFill>
                <a:blip r:embed="rId2"/>
                <a:stretch>
                  <a:fillRect l="-404" b="-1989"/>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2003A83C-A857-461D-A030-0EEE1A811419}"/>
              </a:ext>
            </a:extLst>
          </p:cNvPr>
          <p:cNvSpPr txBox="1"/>
          <p:nvPr/>
        </p:nvSpPr>
        <p:spPr>
          <a:xfrm>
            <a:off x="787791" y="99304"/>
            <a:ext cx="196947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Observations</a:t>
            </a:r>
            <a:endParaRPr lang="en-IN" b="1" dirty="0"/>
          </a:p>
        </p:txBody>
      </p:sp>
      <p:sp>
        <p:nvSpPr>
          <p:cNvPr id="8" name="TextBox 7">
            <a:extLst>
              <a:ext uri="{FF2B5EF4-FFF2-40B4-BE49-F238E27FC236}">
                <a16:creationId xmlns:a16="http://schemas.microsoft.com/office/drawing/2014/main" id="{2338FC28-4BE5-48CC-9644-714B8AF640BC}"/>
              </a:ext>
            </a:extLst>
          </p:cNvPr>
          <p:cNvSpPr txBox="1"/>
          <p:nvPr/>
        </p:nvSpPr>
        <p:spPr>
          <a:xfrm>
            <a:off x="759656" y="3616204"/>
            <a:ext cx="6098344" cy="4630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t>Observed from the Meta data : </a:t>
            </a:r>
          </a:p>
        </p:txBody>
      </p:sp>
      <p:sp>
        <p:nvSpPr>
          <p:cNvPr id="10" name="TextBox 9">
            <a:extLst>
              <a:ext uri="{FF2B5EF4-FFF2-40B4-BE49-F238E27FC236}">
                <a16:creationId xmlns:a16="http://schemas.microsoft.com/office/drawing/2014/main" id="{DECA7DEA-356F-46C5-A7C0-55C1851EB325}"/>
              </a:ext>
            </a:extLst>
          </p:cNvPr>
          <p:cNvSpPr txBox="1"/>
          <p:nvPr/>
        </p:nvSpPr>
        <p:spPr>
          <a:xfrm>
            <a:off x="1027820" y="4115921"/>
            <a:ext cx="6098344" cy="264277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400" dirty="0"/>
              <a:t>CORNER_UL_LAT_PRODUCT = 16.94510    </a:t>
            </a:r>
          </a:p>
          <a:p>
            <a:pPr marL="285750" indent="-285750">
              <a:lnSpc>
                <a:spcPct val="150000"/>
              </a:lnSpc>
              <a:buFont typeface="Wingdings" panose="05000000000000000000" pitchFamily="2" charset="2"/>
              <a:buChar char="§"/>
            </a:pPr>
            <a:r>
              <a:rPr lang="en-IN" sz="1400" dirty="0"/>
              <a:t>CORNER_UL_LON_PRODUCT = 79.91622    </a:t>
            </a:r>
          </a:p>
          <a:p>
            <a:pPr marL="285750" indent="-285750">
              <a:lnSpc>
                <a:spcPct val="150000"/>
              </a:lnSpc>
              <a:buFont typeface="Wingdings" panose="05000000000000000000" pitchFamily="2" charset="2"/>
              <a:buChar char="§"/>
            </a:pPr>
            <a:r>
              <a:rPr lang="en-IN" sz="1400" dirty="0"/>
              <a:t>CORNER_UR_LAT_PRODUCT = 16.94524   </a:t>
            </a:r>
          </a:p>
          <a:p>
            <a:pPr marL="285750" indent="-285750">
              <a:lnSpc>
                <a:spcPct val="150000"/>
              </a:lnSpc>
              <a:buFont typeface="Wingdings" panose="05000000000000000000" pitchFamily="2" charset="2"/>
              <a:buChar char="§"/>
            </a:pPr>
            <a:r>
              <a:rPr lang="en-IN" sz="1400" dirty="0"/>
              <a:t>CORNER_UR_LON_PRODUCT = 82.05748    </a:t>
            </a:r>
          </a:p>
          <a:p>
            <a:pPr marL="285750" indent="-285750">
              <a:lnSpc>
                <a:spcPct val="150000"/>
              </a:lnSpc>
              <a:buFont typeface="Wingdings" panose="05000000000000000000" pitchFamily="2" charset="2"/>
              <a:buChar char="§"/>
            </a:pPr>
            <a:r>
              <a:rPr lang="en-IN" sz="1400" dirty="0"/>
              <a:t>CORNER_LL_LAT_PRODUCT = 14.84356    </a:t>
            </a:r>
          </a:p>
          <a:p>
            <a:pPr marL="285750" indent="-285750">
              <a:lnSpc>
                <a:spcPct val="150000"/>
              </a:lnSpc>
              <a:buFont typeface="Wingdings" panose="05000000000000000000" pitchFamily="2" charset="2"/>
              <a:buChar char="§"/>
            </a:pPr>
            <a:r>
              <a:rPr lang="en-IN" sz="1400" dirty="0"/>
              <a:t>CORNER_LL_LON_PRODUCT = 79.92742    </a:t>
            </a:r>
          </a:p>
          <a:p>
            <a:pPr marL="285750" indent="-285750">
              <a:lnSpc>
                <a:spcPct val="150000"/>
              </a:lnSpc>
              <a:buFont typeface="Wingdings" panose="05000000000000000000" pitchFamily="2" charset="2"/>
              <a:buChar char="§"/>
            </a:pPr>
            <a:r>
              <a:rPr lang="en-IN" sz="1400" dirty="0"/>
              <a:t>CORNER_LR_LAT_PRODUCT = 14.84368    </a:t>
            </a:r>
          </a:p>
          <a:p>
            <a:pPr marL="285750" indent="-285750">
              <a:lnSpc>
                <a:spcPct val="150000"/>
              </a:lnSpc>
              <a:buFont typeface="Wingdings" panose="05000000000000000000" pitchFamily="2" charset="2"/>
              <a:buChar char="§"/>
            </a:pPr>
            <a:r>
              <a:rPr lang="en-IN" sz="1400" dirty="0"/>
              <a:t>CORNER_LR_LON_PRODUCT = 82.04656</a:t>
            </a:r>
          </a:p>
        </p:txBody>
      </p:sp>
    </p:spTree>
    <p:extLst>
      <p:ext uri="{BB962C8B-B14F-4D97-AF65-F5344CB8AC3E}">
        <p14:creationId xmlns:p14="http://schemas.microsoft.com/office/powerpoint/2010/main" val="276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58C4E81-BA23-4129-A9A5-2F2E1E63BC93}"/>
              </a:ext>
            </a:extLst>
          </p:cNvPr>
          <p:cNvCxnSpPr>
            <a:cxnSpLocks/>
          </p:cNvCxnSpPr>
          <p:nvPr/>
        </p:nvCxnSpPr>
        <p:spPr>
          <a:xfrm>
            <a:off x="251790" y="721951"/>
            <a:ext cx="11688417"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4978C2C3-442D-4BC6-8DCE-0DCBF4FB5996}"/>
              </a:ext>
            </a:extLst>
          </p:cNvPr>
          <p:cNvSpPr txBox="1"/>
          <p:nvPr/>
        </p:nvSpPr>
        <p:spPr>
          <a:xfrm>
            <a:off x="2720834" y="140171"/>
            <a:ext cx="6750328" cy="461665"/>
          </a:xfrm>
          <a:prstGeom prst="rect">
            <a:avLst/>
          </a:prstGeom>
          <a:noFill/>
        </p:spPr>
        <p:txBody>
          <a:bodyPr wrap="square" rtlCol="0">
            <a:spAutoFit/>
          </a:bodyPr>
          <a:lstStyle/>
          <a:p>
            <a:pPr algn="ctr"/>
            <a:r>
              <a:rPr lang="en-US" sz="2400" b="1" dirty="0"/>
              <a:t>NOISE REMOVAL TECHNIQUES</a:t>
            </a:r>
            <a:endParaRPr lang="en-IN" sz="2400" b="1" dirty="0"/>
          </a:p>
        </p:txBody>
      </p:sp>
      <p:sp>
        <p:nvSpPr>
          <p:cNvPr id="6" name="TextBox 5">
            <a:extLst>
              <a:ext uri="{FF2B5EF4-FFF2-40B4-BE49-F238E27FC236}">
                <a16:creationId xmlns:a16="http://schemas.microsoft.com/office/drawing/2014/main" id="{63EB29DF-DB79-446E-A1A9-7B6F225F2449}"/>
              </a:ext>
            </a:extLst>
          </p:cNvPr>
          <p:cNvSpPr txBox="1"/>
          <p:nvPr/>
        </p:nvSpPr>
        <p:spPr>
          <a:xfrm>
            <a:off x="649333" y="842067"/>
            <a:ext cx="7956885" cy="461665"/>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a:lvl1pPr>
          </a:lstStyle>
          <a:p>
            <a:r>
              <a:rPr lang="en-IN" dirty="0"/>
              <a:t>1 .  Connected Component Analysis</a:t>
            </a:r>
          </a:p>
        </p:txBody>
      </p:sp>
      <p:sp>
        <p:nvSpPr>
          <p:cNvPr id="7" name="TextBox 6">
            <a:extLst>
              <a:ext uri="{FF2B5EF4-FFF2-40B4-BE49-F238E27FC236}">
                <a16:creationId xmlns:a16="http://schemas.microsoft.com/office/drawing/2014/main" id="{1E77F6A3-2469-4554-9E6E-784ACD78AE87}"/>
              </a:ext>
            </a:extLst>
          </p:cNvPr>
          <p:cNvSpPr txBox="1"/>
          <p:nvPr/>
        </p:nvSpPr>
        <p:spPr>
          <a:xfrm>
            <a:off x="1413944" y="1392634"/>
            <a:ext cx="8245642" cy="1294009"/>
          </a:xfrm>
          <a:prstGeom prst="rect">
            <a:avLst/>
          </a:prstGeom>
          <a:noFill/>
        </p:spPr>
        <p:txBody>
          <a:bodyPr wrap="square" rtlCol="0">
            <a:spAutoFit/>
          </a:bodyPr>
          <a:lstStyle>
            <a:defPPr>
              <a:defRPr lang="en-US"/>
            </a:defPPr>
            <a:lvl1pPr>
              <a:lnSpc>
                <a:spcPct val="150000"/>
              </a:lnSpc>
            </a:lvl1pPr>
          </a:lstStyle>
          <a:p>
            <a:r>
              <a:rPr lang="en-IN" dirty="0"/>
              <a:t>Connected Component Analysis can be of two types</a:t>
            </a:r>
          </a:p>
          <a:p>
            <a:r>
              <a:rPr lang="en-IN" dirty="0"/>
              <a:t>4 Connected Neighbour</a:t>
            </a:r>
          </a:p>
          <a:p>
            <a:r>
              <a:rPr lang="en-IN" dirty="0"/>
              <a:t>8 Connected Neighbour</a:t>
            </a:r>
          </a:p>
        </p:txBody>
      </p:sp>
      <p:pic>
        <p:nvPicPr>
          <p:cNvPr id="8" name="image5.png">
            <a:extLst>
              <a:ext uri="{FF2B5EF4-FFF2-40B4-BE49-F238E27FC236}">
                <a16:creationId xmlns:a16="http://schemas.microsoft.com/office/drawing/2014/main" id="{053D572C-B0C2-4830-80EC-B206D4DD69AB}"/>
              </a:ext>
            </a:extLst>
          </p:cNvPr>
          <p:cNvPicPr/>
          <p:nvPr/>
        </p:nvPicPr>
        <p:blipFill>
          <a:blip r:embed="rId2"/>
          <a:srcRect/>
          <a:stretch>
            <a:fillRect/>
          </a:stretch>
        </p:blipFill>
        <p:spPr>
          <a:xfrm>
            <a:off x="6743633" y="842067"/>
            <a:ext cx="2195530" cy="1862655"/>
          </a:xfrm>
          <a:prstGeom prst="rect">
            <a:avLst/>
          </a:prstGeom>
          <a:ln/>
        </p:spPr>
      </p:pic>
      <p:pic>
        <p:nvPicPr>
          <p:cNvPr id="10" name="image4.png">
            <a:extLst>
              <a:ext uri="{FF2B5EF4-FFF2-40B4-BE49-F238E27FC236}">
                <a16:creationId xmlns:a16="http://schemas.microsoft.com/office/drawing/2014/main" id="{D336F5D0-C311-4288-808E-BC15A4228B83}"/>
              </a:ext>
            </a:extLst>
          </p:cNvPr>
          <p:cNvPicPr/>
          <p:nvPr/>
        </p:nvPicPr>
        <p:blipFill>
          <a:blip r:embed="rId3"/>
          <a:srcRect/>
          <a:stretch>
            <a:fillRect/>
          </a:stretch>
        </p:blipFill>
        <p:spPr>
          <a:xfrm>
            <a:off x="9659586" y="823988"/>
            <a:ext cx="2195530" cy="1862655"/>
          </a:xfrm>
          <a:prstGeom prst="rect">
            <a:avLst/>
          </a:prstGeom>
          <a:ln/>
        </p:spPr>
      </p:pic>
      <p:sp>
        <p:nvSpPr>
          <p:cNvPr id="12" name="TextBox 11">
            <a:extLst>
              <a:ext uri="{FF2B5EF4-FFF2-40B4-BE49-F238E27FC236}">
                <a16:creationId xmlns:a16="http://schemas.microsoft.com/office/drawing/2014/main" id="{DDFF28E0-C485-470E-B7BD-F8DA7A1B1559}"/>
              </a:ext>
            </a:extLst>
          </p:cNvPr>
          <p:cNvSpPr txBox="1"/>
          <p:nvPr/>
        </p:nvSpPr>
        <p:spPr>
          <a:xfrm>
            <a:off x="6586420" y="2775545"/>
            <a:ext cx="2509955" cy="369332"/>
          </a:xfrm>
          <a:prstGeom prst="rect">
            <a:avLst/>
          </a:prstGeom>
          <a:noFill/>
        </p:spPr>
        <p:txBody>
          <a:bodyPr wrap="square">
            <a:spAutoFit/>
          </a:bodyPr>
          <a:lstStyle/>
          <a:p>
            <a:r>
              <a:rPr lang="en-IN" dirty="0"/>
              <a:t>4 Connected Neighbour</a:t>
            </a:r>
          </a:p>
        </p:txBody>
      </p:sp>
      <p:sp>
        <p:nvSpPr>
          <p:cNvPr id="13" name="TextBox 12">
            <a:extLst>
              <a:ext uri="{FF2B5EF4-FFF2-40B4-BE49-F238E27FC236}">
                <a16:creationId xmlns:a16="http://schemas.microsoft.com/office/drawing/2014/main" id="{81DC723A-8FD9-4C1C-AF93-8A4723967F14}"/>
              </a:ext>
            </a:extLst>
          </p:cNvPr>
          <p:cNvSpPr txBox="1"/>
          <p:nvPr/>
        </p:nvSpPr>
        <p:spPr>
          <a:xfrm>
            <a:off x="9625774" y="2801550"/>
            <a:ext cx="2484076" cy="369332"/>
          </a:xfrm>
          <a:prstGeom prst="rect">
            <a:avLst/>
          </a:prstGeom>
          <a:noFill/>
        </p:spPr>
        <p:txBody>
          <a:bodyPr wrap="square">
            <a:spAutoFit/>
          </a:bodyPr>
          <a:lstStyle/>
          <a:p>
            <a:r>
              <a:rPr lang="en-IN" dirty="0"/>
              <a:t>8 Connected Neighbour</a:t>
            </a:r>
          </a:p>
        </p:txBody>
      </p:sp>
      <p:sp>
        <p:nvSpPr>
          <p:cNvPr id="14" name="TextBox 13">
            <a:extLst>
              <a:ext uri="{FF2B5EF4-FFF2-40B4-BE49-F238E27FC236}">
                <a16:creationId xmlns:a16="http://schemas.microsoft.com/office/drawing/2014/main" id="{3A846979-EF45-4875-A3B8-AF5DB05926A6}"/>
              </a:ext>
            </a:extLst>
          </p:cNvPr>
          <p:cNvSpPr txBox="1"/>
          <p:nvPr/>
        </p:nvSpPr>
        <p:spPr>
          <a:xfrm>
            <a:off x="649333" y="3280481"/>
            <a:ext cx="10459453" cy="1247842"/>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a:lvl1pPr>
          </a:lstStyle>
          <a:p>
            <a:r>
              <a:rPr lang="en-US" dirty="0"/>
              <a:t>2. Median Filter:</a:t>
            </a:r>
          </a:p>
          <a:p>
            <a:pPr lvl="1">
              <a:lnSpc>
                <a:spcPct val="150000"/>
              </a:lnSpc>
            </a:pPr>
            <a:r>
              <a:rPr lang="en-US" dirty="0"/>
              <a:t>Mean filter is a simple sliding window that replace the center value with the Median of all pixel values in the window. The window or kernel is usually a square but it can be of any shape.</a:t>
            </a:r>
          </a:p>
        </p:txBody>
      </p:sp>
      <p:pic>
        <p:nvPicPr>
          <p:cNvPr id="15" name="Picture 2">
            <a:extLst>
              <a:ext uri="{FF2B5EF4-FFF2-40B4-BE49-F238E27FC236}">
                <a16:creationId xmlns:a16="http://schemas.microsoft.com/office/drawing/2014/main" id="{7138449C-DD18-4CC4-8D72-F91EDAF6C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828" y="4637922"/>
            <a:ext cx="7409365" cy="206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646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{EBBE4C24-2A1E-4DEC-BB75-0C0AC6B925F6}tf55705232_win32</Template>
  <TotalTime>1082</TotalTime>
  <Words>1380</Words>
  <Application>Microsoft Office PowerPoint</Application>
  <PresentationFormat>Widescreen</PresentationFormat>
  <Paragraphs>146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Cambria Math</vt:lpstr>
      <vt:lpstr>Goudy Old Style</vt:lpstr>
      <vt:lpstr>Wingdings</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pavan kumar allu</dc:creator>
  <cp:lastModifiedBy>vamsi pavan kumar allu</cp:lastModifiedBy>
  <cp:revision>6</cp:revision>
  <dcterms:created xsi:type="dcterms:W3CDTF">2021-11-10T11:51:20Z</dcterms:created>
  <dcterms:modified xsi:type="dcterms:W3CDTF">2021-11-11T16:23:01Z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