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1" name="Shape 11"/>
        <p:cNvGrpSpPr/>
        <p:nvPr/>
      </p:nvGrpSpPr>
      <p:grpSpPr>
        <a:xfrm>
          <a:off x="0" y="0"/>
          <a:ext cx="0" cy="0"/>
          <a:chOff x="0" y="0"/>
          <a:chExt cx="0" cy="0"/>
        </a:xfrm>
      </p:grpSpPr>
      <p:pic>
        <p:nvPicPr>
          <p:cNvPr descr="Celestia-R1---OverlayTitleHD.png" id="12" name="Google Shape;12;p2"/>
          <p:cNvPicPr preferRelativeResize="0"/>
          <p:nvPr/>
        </p:nvPicPr>
        <p:blipFill rotWithShape="1">
          <a:blip r:embed="rId3">
            <a:alphaModFix/>
          </a:blip>
          <a:srcRect b="0" l="0" r="0" t="0"/>
          <a:stretch/>
        </p:blipFill>
        <p:spPr>
          <a:xfrm>
            <a:off x="0" y="0"/>
            <a:ext cx="12188825" cy="6856214"/>
          </a:xfrm>
          <a:prstGeom prst="rect">
            <a:avLst/>
          </a:prstGeom>
          <a:noFill/>
          <a:ln>
            <a:noFill/>
          </a:ln>
        </p:spPr>
      </p:pic>
      <p:sp>
        <p:nvSpPr>
          <p:cNvPr id="13" name="Google Shape;13;p2"/>
          <p:cNvSpPr txBox="1"/>
          <p:nvPr>
            <p:ph type="ctrTitle"/>
          </p:nvPr>
        </p:nvSpPr>
        <p:spPr>
          <a:xfrm>
            <a:off x="3962399" y="1964267"/>
            <a:ext cx="7197726" cy="2421464"/>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lt1"/>
              </a:buClr>
              <a:buSzPts val="4800"/>
              <a:buFont typeface="Calibri"/>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 type="subTitle"/>
          </p:nvPr>
        </p:nvSpPr>
        <p:spPr>
          <a:xfrm>
            <a:off x="3962399" y="4385732"/>
            <a:ext cx="7197726" cy="1405467"/>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SzPts val="1800"/>
              <a:buNone/>
              <a:defRPr sz="1800" cap="none">
                <a:solidFill>
                  <a:schemeClr val="lt1"/>
                </a:solidFill>
              </a:defRPr>
            </a:lvl1pPr>
            <a:lvl2pPr lvl="1" algn="ctr">
              <a:spcBef>
                <a:spcPts val="1000"/>
              </a:spcBef>
              <a:spcAft>
                <a:spcPts val="0"/>
              </a:spcAft>
              <a:buSzPts val="1600"/>
              <a:buNone/>
              <a:defRPr>
                <a:solidFill>
                  <a:schemeClr val="lt1"/>
                </a:solidFill>
              </a:defRPr>
            </a:lvl2pPr>
            <a:lvl3pPr lvl="2" algn="ctr">
              <a:spcBef>
                <a:spcPts val="1000"/>
              </a:spcBef>
              <a:spcAft>
                <a:spcPts val="0"/>
              </a:spcAft>
              <a:buSzPts val="1400"/>
              <a:buNone/>
              <a:defRPr>
                <a:solidFill>
                  <a:schemeClr val="lt1"/>
                </a:solidFill>
              </a:defRPr>
            </a:lvl3pPr>
            <a:lvl4pPr lvl="3" algn="ctr">
              <a:spcBef>
                <a:spcPts val="1000"/>
              </a:spcBef>
              <a:spcAft>
                <a:spcPts val="0"/>
              </a:spcAft>
              <a:buSzPts val="1200"/>
              <a:buNone/>
              <a:defRPr>
                <a:solidFill>
                  <a:schemeClr val="lt1"/>
                </a:solidFill>
              </a:defRPr>
            </a:lvl4pPr>
            <a:lvl5pPr lvl="4" algn="ctr">
              <a:spcBef>
                <a:spcPts val="1000"/>
              </a:spcBef>
              <a:spcAft>
                <a:spcPts val="0"/>
              </a:spcAft>
              <a:buSzPts val="1200"/>
              <a:buNone/>
              <a:defRPr>
                <a:solidFill>
                  <a:schemeClr val="lt1"/>
                </a:solidFill>
              </a:defRPr>
            </a:lvl5pPr>
            <a:lvl6pPr lvl="5" algn="ctr">
              <a:spcBef>
                <a:spcPts val="1000"/>
              </a:spcBef>
              <a:spcAft>
                <a:spcPts val="0"/>
              </a:spcAft>
              <a:buSzPts val="1200"/>
              <a:buNone/>
              <a:defRPr>
                <a:solidFill>
                  <a:schemeClr val="lt1"/>
                </a:solidFill>
              </a:defRPr>
            </a:lvl6pPr>
            <a:lvl7pPr lvl="6" algn="ctr">
              <a:spcBef>
                <a:spcPts val="1000"/>
              </a:spcBef>
              <a:spcAft>
                <a:spcPts val="0"/>
              </a:spcAft>
              <a:buSzPts val="1200"/>
              <a:buNone/>
              <a:defRPr>
                <a:solidFill>
                  <a:schemeClr val="lt1"/>
                </a:solidFill>
              </a:defRPr>
            </a:lvl7pPr>
            <a:lvl8pPr lvl="7" algn="ctr">
              <a:spcBef>
                <a:spcPts val="1000"/>
              </a:spcBef>
              <a:spcAft>
                <a:spcPts val="0"/>
              </a:spcAft>
              <a:buSzPts val="1200"/>
              <a:buNone/>
              <a:defRPr>
                <a:solidFill>
                  <a:schemeClr val="lt1"/>
                </a:solidFill>
              </a:defRPr>
            </a:lvl8pPr>
            <a:lvl9pPr lvl="8" algn="ctr">
              <a:spcBef>
                <a:spcPts val="1000"/>
              </a:spcBef>
              <a:spcAft>
                <a:spcPts val="1000"/>
              </a:spcAft>
              <a:buSzPts val="1200"/>
              <a:buNone/>
              <a:defRPr>
                <a:solidFill>
                  <a:schemeClr val="lt1"/>
                </a:solidFill>
              </a:defRPr>
            </a:lvl9pPr>
          </a:lstStyle>
          <a:p/>
        </p:txBody>
      </p:sp>
      <p:sp>
        <p:nvSpPr>
          <p:cNvPr id="15" name="Google Shape;15;p2"/>
          <p:cNvSpPr txBox="1"/>
          <p:nvPr>
            <p:ph idx="10" type="dt"/>
          </p:nvPr>
        </p:nvSpPr>
        <p:spPr>
          <a:xfrm>
            <a:off x="8932558"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1" type="ftr"/>
          </p:nvPr>
        </p:nvSpPr>
        <p:spPr>
          <a:xfrm>
            <a:off x="3962399" y="5870575"/>
            <a:ext cx="4893958"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2" type="sldNum"/>
          </p:nvPr>
        </p:nvSpPr>
        <p:spPr>
          <a:xfrm>
            <a:off x="10608958"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6" name="Shape 76"/>
        <p:cNvGrpSpPr/>
        <p:nvPr/>
      </p:nvGrpSpPr>
      <p:grpSpPr>
        <a:xfrm>
          <a:off x="0" y="0"/>
          <a:ext cx="0" cy="0"/>
          <a:chOff x="0" y="0"/>
          <a:chExt cx="0" cy="0"/>
        </a:xfrm>
      </p:grpSpPr>
      <p:pic>
        <p:nvPicPr>
          <p:cNvPr descr="Celestia-R1---OverlayContentHD.png" id="77" name="Google Shape;77;p11"/>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78" name="Google Shape;78;p11"/>
          <p:cNvSpPr txBox="1"/>
          <p:nvPr>
            <p:ph type="title"/>
          </p:nvPr>
        </p:nvSpPr>
        <p:spPr>
          <a:xfrm>
            <a:off x="685800" y="4732865"/>
            <a:ext cx="1013142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400"/>
              <a:buFont typeface="Calibri"/>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p:nvPr>
            <p:ph idx="2" type="pic"/>
          </p:nvPr>
        </p:nvSpPr>
        <p:spPr>
          <a:xfrm>
            <a:off x="1371600" y="932112"/>
            <a:ext cx="8759827" cy="3164976"/>
          </a:xfrm>
          <a:prstGeom prst="roundRect">
            <a:avLst>
              <a:gd fmla="val 43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sp>
      <p:sp>
        <p:nvSpPr>
          <p:cNvPr id="80" name="Google Shape;80;p11"/>
          <p:cNvSpPr txBox="1"/>
          <p:nvPr>
            <p:ph idx="1" type="body"/>
          </p:nvPr>
        </p:nvSpPr>
        <p:spPr>
          <a:xfrm>
            <a:off x="685800" y="5299603"/>
            <a:ext cx="10131427"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81" name="Google Shape;81;p11"/>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1"/>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1"/>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4" name="Shape 84"/>
        <p:cNvGrpSpPr/>
        <p:nvPr/>
      </p:nvGrpSpPr>
      <p:grpSpPr>
        <a:xfrm>
          <a:off x="0" y="0"/>
          <a:ext cx="0" cy="0"/>
          <a:chOff x="0" y="0"/>
          <a:chExt cx="0" cy="0"/>
        </a:xfrm>
      </p:grpSpPr>
      <p:pic>
        <p:nvPicPr>
          <p:cNvPr descr="Celestia-R1---OverlayContentHD.png" id="85" name="Google Shape;85;p12"/>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86" name="Google Shape;86;p12"/>
          <p:cNvSpPr txBox="1"/>
          <p:nvPr>
            <p:ph type="title"/>
          </p:nvPr>
        </p:nvSpPr>
        <p:spPr>
          <a:xfrm>
            <a:off x="685801" y="609601"/>
            <a:ext cx="10131427" cy="3124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2"/>
          <p:cNvSpPr txBox="1"/>
          <p:nvPr>
            <p:ph idx="1" type="body"/>
          </p:nvPr>
        </p:nvSpPr>
        <p:spPr>
          <a:xfrm>
            <a:off x="685800" y="4343400"/>
            <a:ext cx="10131428" cy="14478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88" name="Google Shape;88;p12"/>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2"/>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1" name="Shape 91"/>
        <p:cNvGrpSpPr/>
        <p:nvPr/>
      </p:nvGrpSpPr>
      <p:grpSpPr>
        <a:xfrm>
          <a:off x="0" y="0"/>
          <a:ext cx="0" cy="0"/>
          <a:chOff x="0" y="0"/>
          <a:chExt cx="0" cy="0"/>
        </a:xfrm>
      </p:grpSpPr>
      <p:pic>
        <p:nvPicPr>
          <p:cNvPr descr="Celestia-R1---OverlayContentHD.png" id="92" name="Google Shape;92;p13"/>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93" name="Google Shape;93;p13"/>
          <p:cNvSpPr txBox="1"/>
          <p:nvPr/>
        </p:nvSpPr>
        <p:spPr>
          <a:xfrm>
            <a:off x="10237867" y="274320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lang="en-IN" sz="8000" cap="none">
                <a:solidFill>
                  <a:schemeClr val="lt1"/>
                </a:solidFill>
                <a:latin typeface="Calibri"/>
                <a:ea typeface="Calibri"/>
                <a:cs typeface="Calibri"/>
                <a:sym typeface="Calibri"/>
              </a:rPr>
              <a:t>”</a:t>
            </a:r>
            <a:endParaRPr/>
          </a:p>
        </p:txBody>
      </p:sp>
      <p:sp>
        <p:nvSpPr>
          <p:cNvPr id="94" name="Google Shape;94;p13"/>
          <p:cNvSpPr txBox="1"/>
          <p:nvPr/>
        </p:nvSpPr>
        <p:spPr>
          <a:xfrm>
            <a:off x="488275" y="823337"/>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lang="en-IN" sz="8000" cap="none">
                <a:solidFill>
                  <a:schemeClr val="lt1"/>
                </a:solidFill>
                <a:latin typeface="Calibri"/>
                <a:ea typeface="Calibri"/>
                <a:cs typeface="Calibri"/>
                <a:sym typeface="Calibri"/>
              </a:rPr>
              <a:t>“</a:t>
            </a:r>
            <a:endParaRPr/>
          </a:p>
        </p:txBody>
      </p:sp>
      <p:sp>
        <p:nvSpPr>
          <p:cNvPr id="95" name="Google Shape;95;p13"/>
          <p:cNvSpPr txBox="1"/>
          <p:nvPr>
            <p:ph type="title"/>
          </p:nvPr>
        </p:nvSpPr>
        <p:spPr>
          <a:xfrm>
            <a:off x="992267" y="609601"/>
            <a:ext cx="9550399"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3"/>
          <p:cNvSpPr txBox="1"/>
          <p:nvPr>
            <p:ph idx="1" type="body"/>
          </p:nvPr>
        </p:nvSpPr>
        <p:spPr>
          <a:xfrm>
            <a:off x="1097875" y="3352800"/>
            <a:ext cx="9339184" cy="3810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1800"/>
              <a:buFont typeface="Calibri"/>
              <a:buNone/>
              <a:defRPr/>
            </a:lvl1pPr>
            <a:lvl2pPr indent="-228600" lvl="1" marL="914400" algn="l">
              <a:spcBef>
                <a:spcPts val="1000"/>
              </a:spcBef>
              <a:spcAft>
                <a:spcPts val="0"/>
              </a:spcAft>
              <a:buSzPts val="1600"/>
              <a:buFont typeface="Calibri"/>
              <a:buNone/>
              <a:defRPr/>
            </a:lvl2pPr>
            <a:lvl3pPr indent="-228600" lvl="2" marL="1371600" algn="l">
              <a:spcBef>
                <a:spcPts val="1000"/>
              </a:spcBef>
              <a:spcAft>
                <a:spcPts val="0"/>
              </a:spcAft>
              <a:buSzPts val="1400"/>
              <a:buFont typeface="Calibri"/>
              <a:buNone/>
              <a:defRPr/>
            </a:lvl3pPr>
            <a:lvl4pPr indent="-228600" lvl="3" marL="1828800" algn="l">
              <a:spcBef>
                <a:spcPts val="1000"/>
              </a:spcBef>
              <a:spcAft>
                <a:spcPts val="0"/>
              </a:spcAft>
              <a:buSzPts val="1200"/>
              <a:buFont typeface="Calibri"/>
              <a:buNone/>
              <a:defRPr/>
            </a:lvl4pPr>
            <a:lvl5pPr indent="-228600" lvl="4" marL="2286000" algn="l">
              <a:spcBef>
                <a:spcPts val="1000"/>
              </a:spcBef>
              <a:spcAft>
                <a:spcPts val="0"/>
              </a:spcAft>
              <a:buSzPts val="1200"/>
              <a:buFont typeface="Calibri"/>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97" name="Google Shape;97;p13"/>
          <p:cNvSpPr txBox="1"/>
          <p:nvPr>
            <p:ph idx="2" type="body"/>
          </p:nvPr>
        </p:nvSpPr>
        <p:spPr>
          <a:xfrm>
            <a:off x="687465" y="4343400"/>
            <a:ext cx="10152367" cy="14478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98" name="Google Shape;98;p13"/>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3"/>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3"/>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1" name="Shape 101"/>
        <p:cNvGrpSpPr/>
        <p:nvPr/>
      </p:nvGrpSpPr>
      <p:grpSpPr>
        <a:xfrm>
          <a:off x="0" y="0"/>
          <a:ext cx="0" cy="0"/>
          <a:chOff x="0" y="0"/>
          <a:chExt cx="0" cy="0"/>
        </a:xfrm>
      </p:grpSpPr>
      <p:pic>
        <p:nvPicPr>
          <p:cNvPr descr="Celestia-R1---OverlayContentHD.png" id="102" name="Google Shape;102;p14"/>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03" name="Google Shape;103;p14"/>
          <p:cNvSpPr txBox="1"/>
          <p:nvPr>
            <p:ph type="title"/>
          </p:nvPr>
        </p:nvSpPr>
        <p:spPr>
          <a:xfrm>
            <a:off x="685802" y="3308581"/>
            <a:ext cx="10131425"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4"/>
          <p:cNvSpPr txBox="1"/>
          <p:nvPr>
            <p:ph idx="1" type="body"/>
          </p:nvPr>
        </p:nvSpPr>
        <p:spPr>
          <a:xfrm>
            <a:off x="685801" y="4777381"/>
            <a:ext cx="10131426"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05" name="Google Shape;105;p14"/>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4"/>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4"/>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08" name="Shape 108"/>
        <p:cNvGrpSpPr/>
        <p:nvPr/>
      </p:nvGrpSpPr>
      <p:grpSpPr>
        <a:xfrm>
          <a:off x="0" y="0"/>
          <a:ext cx="0" cy="0"/>
          <a:chOff x="0" y="0"/>
          <a:chExt cx="0" cy="0"/>
        </a:xfrm>
      </p:grpSpPr>
      <p:pic>
        <p:nvPicPr>
          <p:cNvPr descr="Celestia-R1---OverlayContentHD.png" id="109" name="Google Shape;109;p15"/>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10" name="Google Shape;110;p15"/>
          <p:cNvSpPr txBox="1"/>
          <p:nvPr/>
        </p:nvSpPr>
        <p:spPr>
          <a:xfrm>
            <a:off x="10237867" y="274320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lang="en-IN" sz="8000" cap="none">
                <a:solidFill>
                  <a:schemeClr val="lt1"/>
                </a:solidFill>
                <a:latin typeface="Calibri"/>
                <a:ea typeface="Calibri"/>
                <a:cs typeface="Calibri"/>
                <a:sym typeface="Calibri"/>
              </a:rPr>
              <a:t>”</a:t>
            </a:r>
            <a:endParaRPr/>
          </a:p>
        </p:txBody>
      </p:sp>
      <p:sp>
        <p:nvSpPr>
          <p:cNvPr id="111" name="Google Shape;111;p15"/>
          <p:cNvSpPr txBox="1"/>
          <p:nvPr/>
        </p:nvSpPr>
        <p:spPr>
          <a:xfrm>
            <a:off x="488275" y="823337"/>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lang="en-IN" sz="8000" cap="none">
                <a:solidFill>
                  <a:schemeClr val="lt1"/>
                </a:solidFill>
                <a:latin typeface="Calibri"/>
                <a:ea typeface="Calibri"/>
                <a:cs typeface="Calibri"/>
                <a:sym typeface="Calibri"/>
              </a:rPr>
              <a:t>“</a:t>
            </a:r>
            <a:endParaRPr/>
          </a:p>
        </p:txBody>
      </p:sp>
      <p:sp>
        <p:nvSpPr>
          <p:cNvPr id="112" name="Google Shape;112;p15"/>
          <p:cNvSpPr txBox="1"/>
          <p:nvPr>
            <p:ph type="title"/>
          </p:nvPr>
        </p:nvSpPr>
        <p:spPr>
          <a:xfrm>
            <a:off x="992267" y="609601"/>
            <a:ext cx="9550399"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5"/>
          <p:cNvSpPr txBox="1"/>
          <p:nvPr>
            <p:ph idx="1" type="body"/>
          </p:nvPr>
        </p:nvSpPr>
        <p:spPr>
          <a:xfrm>
            <a:off x="685800" y="3886200"/>
            <a:ext cx="10135436" cy="889000"/>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400"/>
              <a:buNone/>
              <a:defRPr b="0" sz="2400" cap="none">
                <a:solidFill>
                  <a:schemeClr val="lt1"/>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14" name="Google Shape;114;p15"/>
          <p:cNvSpPr txBox="1"/>
          <p:nvPr>
            <p:ph idx="2" type="body"/>
          </p:nvPr>
        </p:nvSpPr>
        <p:spPr>
          <a:xfrm>
            <a:off x="685799" y="4775200"/>
            <a:ext cx="10135436" cy="10160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15" name="Google Shape;115;p15"/>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5"/>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5"/>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18" name="Shape 118"/>
        <p:cNvGrpSpPr/>
        <p:nvPr/>
      </p:nvGrpSpPr>
      <p:grpSpPr>
        <a:xfrm>
          <a:off x="0" y="0"/>
          <a:ext cx="0" cy="0"/>
          <a:chOff x="0" y="0"/>
          <a:chExt cx="0" cy="0"/>
        </a:xfrm>
      </p:grpSpPr>
      <p:pic>
        <p:nvPicPr>
          <p:cNvPr descr="Celestia-R1---OverlayContentHD.png" id="119" name="Google Shape;119;p16"/>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20" name="Google Shape;120;p16"/>
          <p:cNvSpPr txBox="1"/>
          <p:nvPr>
            <p:ph type="title"/>
          </p:nvPr>
        </p:nvSpPr>
        <p:spPr>
          <a:xfrm>
            <a:off x="685801" y="609601"/>
            <a:ext cx="10131427"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alibri"/>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6"/>
          <p:cNvSpPr txBox="1"/>
          <p:nvPr>
            <p:ph idx="1" type="body"/>
          </p:nvPr>
        </p:nvSpPr>
        <p:spPr>
          <a:xfrm>
            <a:off x="685801" y="3505200"/>
            <a:ext cx="10131428" cy="838200"/>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800"/>
              <a:buNone/>
              <a:defRPr b="0" sz="2800" cap="none">
                <a:solidFill>
                  <a:schemeClr val="lt1"/>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22" name="Google Shape;122;p16"/>
          <p:cNvSpPr txBox="1"/>
          <p:nvPr>
            <p:ph idx="2" type="body"/>
          </p:nvPr>
        </p:nvSpPr>
        <p:spPr>
          <a:xfrm>
            <a:off x="685800" y="4343400"/>
            <a:ext cx="10131428" cy="1447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23" name="Google Shape;123;p16"/>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16"/>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6"/>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6" name="Shape 126"/>
        <p:cNvGrpSpPr/>
        <p:nvPr/>
      </p:nvGrpSpPr>
      <p:grpSpPr>
        <a:xfrm>
          <a:off x="0" y="0"/>
          <a:ext cx="0" cy="0"/>
          <a:chOff x="0" y="0"/>
          <a:chExt cx="0" cy="0"/>
        </a:xfrm>
      </p:grpSpPr>
      <p:pic>
        <p:nvPicPr>
          <p:cNvPr descr="Celestia-R1---OverlayContentHD.png" id="127" name="Google Shape;127;p17"/>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28" name="Google Shape;128;p17"/>
          <p:cNvSpPr txBox="1"/>
          <p:nvPr>
            <p:ph idx="1" type="body"/>
          </p:nvPr>
        </p:nvSpPr>
        <p:spPr>
          <a:xfrm rot="5400000">
            <a:off x="3926947" y="-1099079"/>
            <a:ext cx="3649133" cy="10131425"/>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29" name="Google Shape;129;p17"/>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7"/>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7"/>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132" name="Google Shape;132;p17"/>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pic>
        <p:nvPicPr>
          <p:cNvPr descr="Celestia-R1---OverlayContentHD.png" id="134" name="Google Shape;134;p18"/>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35" name="Google Shape;135;p18"/>
          <p:cNvSpPr txBox="1"/>
          <p:nvPr>
            <p:ph type="title"/>
          </p:nvPr>
        </p:nvSpPr>
        <p:spPr>
          <a:xfrm rot="5400000">
            <a:off x="7147151" y="2121124"/>
            <a:ext cx="5181601" cy="2158552"/>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8"/>
          <p:cNvSpPr txBox="1"/>
          <p:nvPr>
            <p:ph idx="1" type="body"/>
          </p:nvPr>
        </p:nvSpPr>
        <p:spPr>
          <a:xfrm rot="5400000">
            <a:off x="2011058" y="-715658"/>
            <a:ext cx="5181600" cy="7832116"/>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37" name="Google Shape;137;p18"/>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8"/>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8"/>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 name="Shape 18"/>
        <p:cNvGrpSpPr/>
        <p:nvPr/>
      </p:nvGrpSpPr>
      <p:grpSpPr>
        <a:xfrm>
          <a:off x="0" y="0"/>
          <a:ext cx="0" cy="0"/>
          <a:chOff x="0" y="0"/>
          <a:chExt cx="0" cy="0"/>
        </a:xfrm>
      </p:grpSpPr>
      <p:pic>
        <p:nvPicPr>
          <p:cNvPr descr="Celestia-R1---OverlayContentHD.png" id="19" name="Google Shape;19;p3"/>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20" name="Google Shape;20;p3"/>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pic>
        <p:nvPicPr>
          <p:cNvPr descr="Celestia-R1---OverlayContentHD.png" id="24" name="Google Shape;24;p4"/>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25" name="Google Shape;25;p4"/>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27" name="Google Shape;27;p4"/>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pic>
        <p:nvPicPr>
          <p:cNvPr descr="Celestia-R1---OverlayContentHD.png" id="31" name="Google Shape;31;p5"/>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32" name="Google Shape;32;p5"/>
          <p:cNvSpPr txBox="1"/>
          <p:nvPr>
            <p:ph type="title"/>
          </p:nvPr>
        </p:nvSpPr>
        <p:spPr>
          <a:xfrm>
            <a:off x="685800" y="3308581"/>
            <a:ext cx="10131427"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000"/>
              <a:buFont typeface="Calibri"/>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
          <p:cNvSpPr txBox="1"/>
          <p:nvPr>
            <p:ph idx="1" type="body"/>
          </p:nvPr>
        </p:nvSpPr>
        <p:spPr>
          <a:xfrm>
            <a:off x="685799" y="4777381"/>
            <a:ext cx="1013142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2000"/>
              <a:buNone/>
              <a:defRPr sz="2000" cap="none">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34" name="Google Shape;34;p5"/>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pic>
        <p:nvPicPr>
          <p:cNvPr descr="Celestia-R1---OverlayContentHD.png" id="38" name="Google Shape;38;p6"/>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39" name="Google Shape;39;p6"/>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
          <p:cNvSpPr txBox="1"/>
          <p:nvPr>
            <p:ph idx="1" type="body"/>
          </p:nvPr>
        </p:nvSpPr>
        <p:spPr>
          <a:xfrm>
            <a:off x="685802" y="2142067"/>
            <a:ext cx="4995334" cy="3649134"/>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41" name="Google Shape;41;p6"/>
          <p:cNvSpPr txBox="1"/>
          <p:nvPr>
            <p:ph idx="2" type="body"/>
          </p:nvPr>
        </p:nvSpPr>
        <p:spPr>
          <a:xfrm>
            <a:off x="5821895" y="2142067"/>
            <a:ext cx="4995332" cy="3649133"/>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42" name="Google Shape;42;p6"/>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7"/>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 type="body"/>
          </p:nvPr>
        </p:nvSpPr>
        <p:spPr>
          <a:xfrm>
            <a:off x="973670" y="2218267"/>
            <a:ext cx="4709054" cy="576262"/>
          </a:xfrm>
          <a:prstGeom prst="rect">
            <a:avLst/>
          </a:prstGeom>
          <a:noFill/>
          <a:ln>
            <a:noFill/>
          </a:ln>
        </p:spPr>
        <p:txBody>
          <a:bodyPr anchorCtr="0" anchor="b" bIns="45700" lIns="91425" spcFirstLastPara="1" rIns="91425" wrap="square" tIns="45700">
            <a:noAutofit/>
          </a:bodyPr>
          <a:lstStyle>
            <a:lvl1pPr indent="-228600" lvl="0" marL="457200" algn="l">
              <a:spcBef>
                <a:spcPts val="0"/>
              </a:spcBef>
              <a:spcAft>
                <a:spcPts val="0"/>
              </a:spcAft>
              <a:buSzPts val="2800"/>
              <a:buNone/>
              <a:defRPr b="0" sz="28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1000"/>
              </a:spcAft>
              <a:buSzPts val="1600"/>
              <a:buNone/>
              <a:defRPr b="1" sz="1600"/>
            </a:lvl9pPr>
          </a:lstStyle>
          <a:p/>
        </p:txBody>
      </p:sp>
      <p:sp>
        <p:nvSpPr>
          <p:cNvPr id="48" name="Google Shape;48;p7"/>
          <p:cNvSpPr txBox="1"/>
          <p:nvPr>
            <p:ph idx="2" type="body"/>
          </p:nvPr>
        </p:nvSpPr>
        <p:spPr>
          <a:xfrm>
            <a:off x="685801" y="2870201"/>
            <a:ext cx="4996923" cy="2920998"/>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49" name="Google Shape;49;p7"/>
          <p:cNvSpPr txBox="1"/>
          <p:nvPr>
            <p:ph idx="3" type="body"/>
          </p:nvPr>
        </p:nvSpPr>
        <p:spPr>
          <a:xfrm>
            <a:off x="6096003" y="2226734"/>
            <a:ext cx="47228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0"/>
              </a:spcBef>
              <a:spcAft>
                <a:spcPts val="0"/>
              </a:spcAft>
              <a:buSzPts val="2800"/>
              <a:buNone/>
              <a:defRPr b="0" sz="28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1000"/>
              </a:spcAft>
              <a:buSzPts val="1600"/>
              <a:buNone/>
              <a:defRPr b="1" sz="1600"/>
            </a:lvl9pPr>
          </a:lstStyle>
          <a:p/>
        </p:txBody>
      </p:sp>
      <p:sp>
        <p:nvSpPr>
          <p:cNvPr id="50" name="Google Shape;50;p7"/>
          <p:cNvSpPr txBox="1"/>
          <p:nvPr>
            <p:ph idx="4" type="body"/>
          </p:nvPr>
        </p:nvSpPr>
        <p:spPr>
          <a:xfrm>
            <a:off x="5823483" y="2870201"/>
            <a:ext cx="4995334" cy="2920998"/>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51" name="Google Shape;51;p7"/>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pic>
        <p:nvPicPr>
          <p:cNvPr descr="Celestia-R1---OverlayContentHD.png" id="55" name="Google Shape;55;p8"/>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56" name="Google Shape;56;p8"/>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pic>
        <p:nvPicPr>
          <p:cNvPr descr="Celestia-R1---OverlayContentHD.png" id="61" name="Google Shape;61;p9"/>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62" name="Google Shape;62;p9"/>
          <p:cNvSpPr txBox="1"/>
          <p:nvPr>
            <p:ph type="title"/>
          </p:nvPr>
        </p:nvSpPr>
        <p:spPr>
          <a:xfrm>
            <a:off x="685800" y="2074333"/>
            <a:ext cx="3680885"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400"/>
              <a:buFont typeface="Calibri"/>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 type="body"/>
          </p:nvPr>
        </p:nvSpPr>
        <p:spPr>
          <a:xfrm>
            <a:off x="4648201" y="609601"/>
            <a:ext cx="6169026" cy="5181600"/>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64" name="Google Shape;64;p9"/>
          <p:cNvSpPr txBox="1"/>
          <p:nvPr>
            <p:ph idx="2" type="body"/>
          </p:nvPr>
        </p:nvSpPr>
        <p:spPr>
          <a:xfrm>
            <a:off x="685800" y="3445933"/>
            <a:ext cx="3680885" cy="1828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600"/>
              <a:buNone/>
              <a:defRPr sz="16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65" name="Google Shape;65;p9"/>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pic>
        <p:nvPicPr>
          <p:cNvPr descr="Celestia-R1---OverlayContentHD.png" id="69" name="Google Shape;69;p10"/>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70" name="Google Shape;70;p10"/>
          <p:cNvSpPr txBox="1"/>
          <p:nvPr>
            <p:ph type="title"/>
          </p:nvPr>
        </p:nvSpPr>
        <p:spPr>
          <a:xfrm>
            <a:off x="685800" y="1600200"/>
            <a:ext cx="6164653"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800"/>
              <a:buFont typeface="Calibri"/>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p:nvPr>
            <p:ph idx="2" type="pic"/>
          </p:nvPr>
        </p:nvSpPr>
        <p:spPr>
          <a:xfrm>
            <a:off x="7536253" y="914400"/>
            <a:ext cx="3280974" cy="4572000"/>
          </a:xfrm>
          <a:prstGeom prst="roundRect">
            <a:avLst>
              <a:gd fmla="val 42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sp>
      <p:sp>
        <p:nvSpPr>
          <p:cNvPr id="72" name="Google Shape;72;p10"/>
          <p:cNvSpPr txBox="1"/>
          <p:nvPr>
            <p:ph idx="1" type="body"/>
          </p:nvPr>
        </p:nvSpPr>
        <p:spPr>
          <a:xfrm>
            <a:off x="685800" y="2971800"/>
            <a:ext cx="6164653" cy="1828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73" name="Google Shape;73;p10"/>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0"/>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lt1"/>
              </a:buClr>
              <a:buSzPts val="3600"/>
              <a:buFont typeface="Calibri"/>
              <a:buNone/>
              <a:defRPr b="0" i="0" sz="36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7" name="Google Shape;7;p1"/>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lvl1pPr indent="-342900" lvl="0" marL="457200" marR="0" rtl="0" algn="l">
              <a:spcBef>
                <a:spcPts val="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1pPr>
            <a:lvl2pPr indent="-330200" lvl="1" marL="914400" marR="0" rtl="0" algn="l">
              <a:spcBef>
                <a:spcPts val="100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2pPr>
            <a:lvl3pPr indent="-317500" lvl="2" marL="1371600" marR="0" rtl="0" algn="l">
              <a:spcBef>
                <a:spcPts val="10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3pPr>
            <a:lvl4pPr indent="-304800" lvl="3" marL="18288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4pPr>
            <a:lvl5pPr indent="-304800" lvl="4" marL="22860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5pPr>
            <a:lvl6pPr indent="-304800" lvl="5" marL="27432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6pPr>
            <a:lvl7pPr indent="-304800" lvl="6" marL="32004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7pPr>
            <a:lvl8pPr indent="-304800" lvl="7" marL="36576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8pPr>
            <a:lvl9pPr indent="-304800" lvl="8" marL="4114800" marR="0" rtl="0" algn="l">
              <a:spcBef>
                <a:spcPts val="1000"/>
              </a:spcBef>
              <a:spcAft>
                <a:spcPts val="100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9pPr>
          </a:lstStyle>
          <a:p/>
        </p:txBody>
      </p:sp>
      <p:sp>
        <p:nvSpPr>
          <p:cNvPr id="8" name="Google Shape;8;p1"/>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9" name="Google Shape;9;p1"/>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0" name="Google Shape;10;p1"/>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lt1"/>
                </a:solidFill>
                <a:latin typeface="Calibri"/>
                <a:ea typeface="Calibri"/>
                <a:cs typeface="Calibri"/>
                <a:sym typeface="Calibri"/>
              </a:defRPr>
            </a:lvl1pPr>
            <a:lvl2pPr indent="0" lvl="1" marL="0" marR="0" rtl="0" algn="r">
              <a:spcBef>
                <a:spcPts val="0"/>
              </a:spcBef>
              <a:buNone/>
              <a:defRPr b="0" i="0" sz="1000" u="none" cap="none" strike="noStrike">
                <a:solidFill>
                  <a:schemeClr val="lt1"/>
                </a:solidFill>
                <a:latin typeface="Calibri"/>
                <a:ea typeface="Calibri"/>
                <a:cs typeface="Calibri"/>
                <a:sym typeface="Calibri"/>
              </a:defRPr>
            </a:lvl2pPr>
            <a:lvl3pPr indent="0" lvl="2" marL="0" marR="0" rtl="0" algn="r">
              <a:spcBef>
                <a:spcPts val="0"/>
              </a:spcBef>
              <a:buNone/>
              <a:defRPr b="0" i="0" sz="1000" u="none" cap="none" strike="noStrike">
                <a:solidFill>
                  <a:schemeClr val="lt1"/>
                </a:solidFill>
                <a:latin typeface="Calibri"/>
                <a:ea typeface="Calibri"/>
                <a:cs typeface="Calibri"/>
                <a:sym typeface="Calibri"/>
              </a:defRPr>
            </a:lvl3pPr>
            <a:lvl4pPr indent="0" lvl="3" marL="0" marR="0" rtl="0" algn="r">
              <a:spcBef>
                <a:spcPts val="0"/>
              </a:spcBef>
              <a:buNone/>
              <a:defRPr b="0" i="0" sz="1000" u="none" cap="none" strike="noStrike">
                <a:solidFill>
                  <a:schemeClr val="lt1"/>
                </a:solidFill>
                <a:latin typeface="Calibri"/>
                <a:ea typeface="Calibri"/>
                <a:cs typeface="Calibri"/>
                <a:sym typeface="Calibri"/>
              </a:defRPr>
            </a:lvl4pPr>
            <a:lvl5pPr indent="0" lvl="4" marL="0" marR="0" rtl="0" algn="r">
              <a:spcBef>
                <a:spcPts val="0"/>
              </a:spcBef>
              <a:buNone/>
              <a:defRPr b="0" i="0" sz="1000" u="none" cap="none" strike="noStrike">
                <a:solidFill>
                  <a:schemeClr val="lt1"/>
                </a:solidFill>
                <a:latin typeface="Calibri"/>
                <a:ea typeface="Calibri"/>
                <a:cs typeface="Calibri"/>
                <a:sym typeface="Calibri"/>
              </a:defRPr>
            </a:lvl5pPr>
            <a:lvl6pPr indent="0" lvl="5" marL="0" marR="0" rtl="0" algn="r">
              <a:spcBef>
                <a:spcPts val="0"/>
              </a:spcBef>
              <a:buNone/>
              <a:defRPr b="0" i="0" sz="1000" u="none" cap="none" strike="noStrike">
                <a:solidFill>
                  <a:schemeClr val="lt1"/>
                </a:solidFill>
                <a:latin typeface="Calibri"/>
                <a:ea typeface="Calibri"/>
                <a:cs typeface="Calibri"/>
                <a:sym typeface="Calibri"/>
              </a:defRPr>
            </a:lvl6pPr>
            <a:lvl7pPr indent="0" lvl="6" marL="0" marR="0" rtl="0" algn="r">
              <a:spcBef>
                <a:spcPts val="0"/>
              </a:spcBef>
              <a:buNone/>
              <a:defRPr b="0" i="0" sz="1000" u="none" cap="none" strike="noStrike">
                <a:solidFill>
                  <a:schemeClr val="lt1"/>
                </a:solidFill>
                <a:latin typeface="Calibri"/>
                <a:ea typeface="Calibri"/>
                <a:cs typeface="Calibri"/>
                <a:sym typeface="Calibri"/>
              </a:defRPr>
            </a:lvl7pPr>
            <a:lvl8pPr indent="0" lvl="7" marL="0" marR="0" rtl="0" algn="r">
              <a:spcBef>
                <a:spcPts val="0"/>
              </a:spcBef>
              <a:buNone/>
              <a:defRPr b="0" i="0" sz="1000" u="none" cap="none" strike="noStrike">
                <a:solidFill>
                  <a:schemeClr val="lt1"/>
                </a:solidFill>
                <a:latin typeface="Calibri"/>
                <a:ea typeface="Calibri"/>
                <a:cs typeface="Calibri"/>
                <a:sym typeface="Calibri"/>
              </a:defRPr>
            </a:lvl8pPr>
            <a:lvl9pPr indent="0" lvl="8" marL="0" marR="0" rtl="0" algn="r">
              <a:spcBef>
                <a:spcPts val="0"/>
              </a:spcBef>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9"/>
          <p:cNvSpPr txBox="1"/>
          <p:nvPr>
            <p:ph type="ctrTitle"/>
          </p:nvPr>
        </p:nvSpPr>
        <p:spPr>
          <a:xfrm>
            <a:off x="3962399" y="1964267"/>
            <a:ext cx="7197726" cy="2421464"/>
          </a:xfrm>
          <a:prstGeom prst="rect">
            <a:avLst/>
          </a:prstGeom>
          <a:noFill/>
          <a:ln>
            <a:noFill/>
          </a:ln>
        </p:spPr>
        <p:txBody>
          <a:bodyPr anchorCtr="0" anchor="b" bIns="45700" lIns="91425" spcFirstLastPara="1" rIns="91425" wrap="square" tIns="45700">
            <a:normAutofit/>
          </a:bodyPr>
          <a:lstStyle/>
          <a:p>
            <a:pPr indent="0" lvl="0" marL="0" rtl="0" algn="r">
              <a:spcBef>
                <a:spcPts val="0"/>
              </a:spcBef>
              <a:spcAft>
                <a:spcPts val="0"/>
              </a:spcAft>
              <a:buClr>
                <a:schemeClr val="lt1"/>
              </a:buClr>
              <a:buSzPts val="4800"/>
              <a:buFont typeface="Calibri"/>
              <a:buNone/>
            </a:pPr>
            <a:r>
              <a:rPr lang="en-IN"/>
              <a:t>PROJECT REPORT</a:t>
            </a:r>
            <a:endParaRPr/>
          </a:p>
        </p:txBody>
      </p:sp>
      <p:sp>
        <p:nvSpPr>
          <p:cNvPr id="145" name="Google Shape;145;p19"/>
          <p:cNvSpPr txBox="1"/>
          <p:nvPr>
            <p:ph idx="1" type="subTitle"/>
          </p:nvPr>
        </p:nvSpPr>
        <p:spPr>
          <a:xfrm>
            <a:off x="3962399" y="4385732"/>
            <a:ext cx="7197726" cy="1405467"/>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SzPts val="1800"/>
              <a:buNone/>
            </a:pPr>
            <a:r>
              <a:rPr lang="en-IN"/>
              <a:t>SATELLITE IMAGE ANALYSIS</a:t>
            </a:r>
            <a:endParaRPr/>
          </a:p>
          <a:p>
            <a:pPr indent="0" lvl="0" marL="0" rtl="0" algn="r">
              <a:spcBef>
                <a:spcPts val="1000"/>
              </a:spcBef>
              <a:spcAft>
                <a:spcPts val="0"/>
              </a:spcAft>
              <a:buSzPts val="18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8"/>
          <p:cNvSpPr txBox="1"/>
          <p:nvPr/>
        </p:nvSpPr>
        <p:spPr>
          <a:xfrm>
            <a:off x="597763" y="292079"/>
            <a:ext cx="60960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400">
                <a:solidFill>
                  <a:schemeClr val="lt1"/>
                </a:solidFill>
                <a:latin typeface="Cambria"/>
                <a:ea typeface="Cambria"/>
                <a:cs typeface="Cambria"/>
                <a:sym typeface="Cambria"/>
              </a:rPr>
              <a:t>Noise filtering in Digital Image Processing</a:t>
            </a:r>
            <a:endParaRPr b="0" i="0" sz="2400">
              <a:solidFill>
                <a:schemeClr val="lt1"/>
              </a:solidFill>
              <a:latin typeface="Cambria"/>
              <a:ea typeface="Cambria"/>
              <a:cs typeface="Cambria"/>
              <a:sym typeface="Cambria"/>
            </a:endParaRPr>
          </a:p>
        </p:txBody>
      </p:sp>
      <p:sp>
        <p:nvSpPr>
          <p:cNvPr id="199" name="Google Shape;199;p28"/>
          <p:cNvSpPr txBox="1"/>
          <p:nvPr/>
        </p:nvSpPr>
        <p:spPr>
          <a:xfrm>
            <a:off x="597763" y="1024372"/>
            <a:ext cx="9909816" cy="1938992"/>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lt1"/>
              </a:buClr>
              <a:buSzPts val="2000"/>
              <a:buFont typeface="Arial"/>
              <a:buChar char="•"/>
            </a:pPr>
            <a:r>
              <a:rPr b="0" i="0" lang="en-IN" sz="2000">
                <a:solidFill>
                  <a:schemeClr val="lt1"/>
                </a:solidFill>
                <a:latin typeface="Cambria"/>
                <a:ea typeface="Cambria"/>
                <a:cs typeface="Cambria"/>
                <a:sym typeface="Cambria"/>
              </a:rPr>
              <a:t>Noise is always presents in digital images during image acquisition, coding, transmission, and processing steps.</a:t>
            </a:r>
            <a:endParaRPr/>
          </a:p>
          <a:p>
            <a:pPr indent="-342900" lvl="0" marL="342900" marR="0" rtl="0" algn="l">
              <a:spcBef>
                <a:spcPts val="0"/>
              </a:spcBef>
              <a:spcAft>
                <a:spcPts val="0"/>
              </a:spcAft>
              <a:buClr>
                <a:schemeClr val="lt1"/>
              </a:buClr>
              <a:buSzPts val="2000"/>
              <a:buFont typeface="Arial"/>
              <a:buChar char="•"/>
            </a:pPr>
            <a:r>
              <a:rPr b="0" i="0" lang="en-IN" sz="2000">
                <a:solidFill>
                  <a:schemeClr val="lt1"/>
                </a:solidFill>
                <a:latin typeface="Cambria"/>
                <a:ea typeface="Cambria"/>
                <a:cs typeface="Cambria"/>
                <a:sym typeface="Cambria"/>
              </a:rPr>
              <a:t>Filtering image data is a standard process used in almost every image processing system. Filters are used for this purpose. They remove noise from images by preserving the details of the same. The choice of filter depends on the filter behaviour and type of data.</a:t>
            </a:r>
            <a:endParaRPr sz="2000">
              <a:solidFill>
                <a:schemeClr val="lt1"/>
              </a:solidFill>
              <a:latin typeface="Cambria"/>
              <a:ea typeface="Cambria"/>
              <a:cs typeface="Cambria"/>
              <a:sym typeface="Cambria"/>
            </a:endParaRPr>
          </a:p>
        </p:txBody>
      </p:sp>
      <p:sp>
        <p:nvSpPr>
          <p:cNvPr id="200" name="Google Shape;200;p28"/>
          <p:cNvSpPr txBox="1"/>
          <p:nvPr/>
        </p:nvSpPr>
        <p:spPr>
          <a:xfrm>
            <a:off x="721894" y="3233992"/>
            <a:ext cx="10299032"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400">
                <a:solidFill>
                  <a:schemeClr val="lt1"/>
                </a:solidFill>
                <a:latin typeface="Cambria"/>
                <a:ea typeface="Cambria"/>
                <a:cs typeface="Cambria"/>
                <a:sym typeface="Cambria"/>
              </a:rPr>
              <a:t>Assumption:</a:t>
            </a:r>
            <a:endParaRPr b="0" i="0" sz="2400">
              <a:solidFill>
                <a:schemeClr val="lt1"/>
              </a:solidFill>
              <a:latin typeface="Cambria"/>
              <a:ea typeface="Cambria"/>
              <a:cs typeface="Cambria"/>
              <a:sym typeface="Cambria"/>
            </a:endParaRPr>
          </a:p>
          <a:p>
            <a:pPr indent="-152400" lvl="0" marL="0" marR="0" rtl="0" algn="l">
              <a:spcBef>
                <a:spcPts val="0"/>
              </a:spcBef>
              <a:spcAft>
                <a:spcPts val="0"/>
              </a:spcAft>
              <a:buClr>
                <a:schemeClr val="lt1"/>
              </a:buClr>
              <a:buSzPts val="2400"/>
              <a:buFont typeface="Calibri"/>
              <a:buAutoNum type="arabicPeriod"/>
            </a:pPr>
            <a:r>
              <a:rPr b="0" i="0" lang="en-IN" sz="2400">
                <a:solidFill>
                  <a:schemeClr val="lt1"/>
                </a:solidFill>
                <a:latin typeface="Cambria"/>
                <a:ea typeface="Cambria"/>
                <a:cs typeface="Cambria"/>
                <a:sym typeface="Cambria"/>
              </a:rPr>
              <a:t>     The true value of pixels are similar to true value of pixels nearby</a:t>
            </a:r>
            <a:endParaRPr/>
          </a:p>
          <a:p>
            <a:pPr indent="-152400" lvl="0" marL="0" marR="0" rtl="0" algn="l">
              <a:spcBef>
                <a:spcPts val="0"/>
              </a:spcBef>
              <a:spcAft>
                <a:spcPts val="0"/>
              </a:spcAft>
              <a:buClr>
                <a:schemeClr val="lt1"/>
              </a:buClr>
              <a:buSzPts val="2400"/>
              <a:buFont typeface="Calibri"/>
              <a:buAutoNum type="arabicPeriod"/>
            </a:pPr>
            <a:r>
              <a:rPr b="0" i="0" lang="en-IN" sz="2400">
                <a:solidFill>
                  <a:schemeClr val="lt1"/>
                </a:solidFill>
                <a:latin typeface="Cambria"/>
                <a:ea typeface="Cambria"/>
                <a:cs typeface="Cambria"/>
                <a:sym typeface="Cambria"/>
              </a:rPr>
              <a:t>     The noise is added to each pixel independently.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9"/>
          <p:cNvSpPr txBox="1"/>
          <p:nvPr/>
        </p:nvSpPr>
        <p:spPr>
          <a:xfrm>
            <a:off x="336884" y="280555"/>
            <a:ext cx="60960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2800">
                <a:solidFill>
                  <a:schemeClr val="lt1"/>
                </a:solidFill>
                <a:latin typeface="Cambria"/>
                <a:ea typeface="Cambria"/>
                <a:cs typeface="Cambria"/>
                <a:sym typeface="Cambria"/>
              </a:rPr>
              <a:t>Types of Image noise filters:</a:t>
            </a:r>
            <a:endParaRPr/>
          </a:p>
        </p:txBody>
      </p:sp>
      <p:sp>
        <p:nvSpPr>
          <p:cNvPr id="206" name="Google Shape;206;p29"/>
          <p:cNvSpPr txBox="1"/>
          <p:nvPr/>
        </p:nvSpPr>
        <p:spPr>
          <a:xfrm>
            <a:off x="689809" y="1405099"/>
            <a:ext cx="9047749" cy="1569660"/>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lt1"/>
              </a:buClr>
              <a:buSzPts val="2400"/>
              <a:buFont typeface="Calibri"/>
              <a:buAutoNum type="arabicPeriod"/>
            </a:pPr>
            <a:r>
              <a:rPr b="0" i="0" lang="en-IN" sz="2400">
                <a:solidFill>
                  <a:schemeClr val="lt1"/>
                </a:solidFill>
                <a:latin typeface="Cambria"/>
                <a:ea typeface="Cambria"/>
                <a:cs typeface="Cambria"/>
                <a:sym typeface="Cambria"/>
              </a:rPr>
              <a:t>Mean Filter:</a:t>
            </a:r>
            <a:endParaRPr/>
          </a:p>
          <a:p>
            <a:pPr indent="0" lvl="1" marL="457200" marR="0" rtl="0" algn="l">
              <a:spcBef>
                <a:spcPts val="0"/>
              </a:spcBef>
              <a:spcAft>
                <a:spcPts val="0"/>
              </a:spcAft>
              <a:buNone/>
            </a:pPr>
            <a:r>
              <a:rPr b="0" i="0" lang="en-IN" sz="2400" u="none" cap="none" strike="noStrike">
                <a:solidFill>
                  <a:schemeClr val="lt1"/>
                </a:solidFill>
                <a:latin typeface="Cambria"/>
                <a:ea typeface="Cambria"/>
                <a:cs typeface="Cambria"/>
                <a:sym typeface="Cambria"/>
              </a:rPr>
              <a:t>Mean filter is a simple sliding window that replace the center value with the average of all pixel values in the window. The window or kernel is usually a square but it can be of any shape</a:t>
            </a:r>
            <a:endParaRPr/>
          </a:p>
        </p:txBody>
      </p:sp>
      <p:pic>
        <p:nvPicPr>
          <p:cNvPr id="207" name="Google Shape;207;p29"/>
          <p:cNvPicPr preferRelativeResize="0"/>
          <p:nvPr/>
        </p:nvPicPr>
        <p:blipFill rotWithShape="1">
          <a:blip r:embed="rId3">
            <a:alphaModFix/>
          </a:blip>
          <a:srcRect b="0" l="0" r="0" t="0"/>
          <a:stretch/>
        </p:blipFill>
        <p:spPr>
          <a:xfrm>
            <a:off x="1789194" y="3604157"/>
            <a:ext cx="7132949" cy="184874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0"/>
          <p:cNvSpPr txBox="1"/>
          <p:nvPr/>
        </p:nvSpPr>
        <p:spPr>
          <a:xfrm>
            <a:off x="802104" y="955920"/>
            <a:ext cx="10459453"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2400">
                <a:solidFill>
                  <a:schemeClr val="lt1"/>
                </a:solidFill>
                <a:latin typeface="Cambria"/>
                <a:ea typeface="Cambria"/>
                <a:cs typeface="Cambria"/>
                <a:sym typeface="Cambria"/>
              </a:rPr>
              <a:t>2.	Median Filter:</a:t>
            </a:r>
            <a:endParaRPr/>
          </a:p>
          <a:p>
            <a:pPr indent="0" lvl="1" marL="457200" marR="0" rtl="0" algn="l">
              <a:spcBef>
                <a:spcPts val="0"/>
              </a:spcBef>
              <a:spcAft>
                <a:spcPts val="0"/>
              </a:spcAft>
              <a:buNone/>
            </a:pPr>
            <a:r>
              <a:rPr b="0" i="0" lang="en-IN" sz="2400" u="none" cap="none" strike="noStrike">
                <a:solidFill>
                  <a:schemeClr val="lt1"/>
                </a:solidFill>
                <a:latin typeface="Cambria"/>
                <a:ea typeface="Cambria"/>
                <a:cs typeface="Cambria"/>
                <a:sym typeface="Cambria"/>
              </a:rPr>
              <a:t>Mean filter is a simple sliding window that replace the center value with the Median of all pixel values in the window. The window or kernel is usually a square but it can be of any shape.</a:t>
            </a:r>
            <a:endParaRPr/>
          </a:p>
        </p:txBody>
      </p:sp>
      <p:pic>
        <p:nvPicPr>
          <p:cNvPr id="213" name="Google Shape;213;p30"/>
          <p:cNvPicPr preferRelativeResize="0"/>
          <p:nvPr/>
        </p:nvPicPr>
        <p:blipFill rotWithShape="1">
          <a:blip r:embed="rId3">
            <a:alphaModFix/>
          </a:blip>
          <a:srcRect b="0" l="0" r="0" t="0"/>
          <a:stretch/>
        </p:blipFill>
        <p:spPr>
          <a:xfrm>
            <a:off x="1628272" y="3429000"/>
            <a:ext cx="7804485" cy="217875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1"/>
          <p:cNvSpPr txBox="1"/>
          <p:nvPr/>
        </p:nvSpPr>
        <p:spPr>
          <a:xfrm>
            <a:off x="529389" y="486416"/>
            <a:ext cx="11133221"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2400">
                <a:solidFill>
                  <a:schemeClr val="lt1"/>
                </a:solidFill>
                <a:latin typeface="Cambria"/>
                <a:ea typeface="Cambria"/>
                <a:cs typeface="Cambria"/>
                <a:sym typeface="Cambria"/>
              </a:rPr>
              <a:t> 3.	Gaussian Filter:</a:t>
            </a:r>
            <a:endParaRPr/>
          </a:p>
          <a:p>
            <a:pPr indent="0" lvl="1" marL="457200" marR="0" rtl="0" algn="l">
              <a:spcBef>
                <a:spcPts val="0"/>
              </a:spcBef>
              <a:spcAft>
                <a:spcPts val="0"/>
              </a:spcAft>
              <a:buNone/>
            </a:pPr>
            <a:r>
              <a:rPr b="0" i="0" lang="en-IN" sz="2400" u="none" cap="none" strike="noStrike">
                <a:solidFill>
                  <a:schemeClr val="lt1"/>
                </a:solidFill>
                <a:latin typeface="Cambria"/>
                <a:ea typeface="Cambria"/>
                <a:cs typeface="Cambria"/>
                <a:sym typeface="Cambria"/>
              </a:rPr>
              <a:t>In </a:t>
            </a:r>
            <a:r>
              <a:rPr b="1" i="0" lang="en-IN" sz="2400" u="none" cap="none" strike="noStrike">
                <a:solidFill>
                  <a:schemeClr val="lt1"/>
                </a:solidFill>
                <a:latin typeface="Cambria"/>
                <a:ea typeface="Cambria"/>
                <a:cs typeface="Cambria"/>
                <a:sym typeface="Cambria"/>
              </a:rPr>
              <a:t>image processing</a:t>
            </a:r>
            <a:r>
              <a:rPr b="0" i="0" lang="en-IN" sz="2400" u="none" cap="none" strike="noStrike">
                <a:solidFill>
                  <a:schemeClr val="lt1"/>
                </a:solidFill>
                <a:latin typeface="Cambria"/>
                <a:ea typeface="Cambria"/>
                <a:cs typeface="Cambria"/>
                <a:sym typeface="Cambria"/>
              </a:rPr>
              <a:t>, a </a:t>
            </a:r>
            <a:r>
              <a:rPr b="1" i="0" lang="en-IN" sz="2400" u="none" cap="none" strike="noStrike">
                <a:solidFill>
                  <a:schemeClr val="lt1"/>
                </a:solidFill>
                <a:latin typeface="Cambria"/>
                <a:ea typeface="Cambria"/>
                <a:cs typeface="Cambria"/>
                <a:sym typeface="Cambria"/>
              </a:rPr>
              <a:t>Gaussian</a:t>
            </a:r>
            <a:r>
              <a:rPr b="0" i="0" lang="en-IN" sz="2400" u="none" cap="none" strike="noStrike">
                <a:solidFill>
                  <a:schemeClr val="lt1"/>
                </a:solidFill>
                <a:latin typeface="Cambria"/>
                <a:ea typeface="Cambria"/>
                <a:cs typeface="Cambria"/>
                <a:sym typeface="Cambria"/>
              </a:rPr>
              <a:t> blur (also known as </a:t>
            </a:r>
            <a:r>
              <a:rPr b="1" i="0" lang="en-IN" sz="2400" u="none" cap="none" strike="noStrike">
                <a:solidFill>
                  <a:schemeClr val="lt1"/>
                </a:solidFill>
                <a:latin typeface="Cambria"/>
                <a:ea typeface="Cambria"/>
                <a:cs typeface="Cambria"/>
                <a:sym typeface="Cambria"/>
              </a:rPr>
              <a:t>Gaussian</a:t>
            </a:r>
            <a:r>
              <a:rPr b="0" i="0" lang="en-IN" sz="2400" u="none" cap="none" strike="noStrike">
                <a:solidFill>
                  <a:schemeClr val="lt1"/>
                </a:solidFill>
                <a:latin typeface="Cambria"/>
                <a:ea typeface="Cambria"/>
                <a:cs typeface="Cambria"/>
                <a:sym typeface="Cambria"/>
              </a:rPr>
              <a:t> smoothing) is the result of blurring an </a:t>
            </a:r>
            <a:r>
              <a:rPr b="1" i="0" lang="en-IN" sz="2400" u="none" cap="none" strike="noStrike">
                <a:solidFill>
                  <a:schemeClr val="lt1"/>
                </a:solidFill>
                <a:latin typeface="Cambria"/>
                <a:ea typeface="Cambria"/>
                <a:cs typeface="Cambria"/>
                <a:sym typeface="Cambria"/>
              </a:rPr>
              <a:t>image</a:t>
            </a:r>
            <a:r>
              <a:rPr b="0" i="0" lang="en-IN" sz="2400" u="none" cap="none" strike="noStrike">
                <a:solidFill>
                  <a:schemeClr val="lt1"/>
                </a:solidFill>
                <a:latin typeface="Cambria"/>
                <a:ea typeface="Cambria"/>
                <a:cs typeface="Cambria"/>
                <a:sym typeface="Cambria"/>
              </a:rPr>
              <a:t> by a </a:t>
            </a:r>
            <a:r>
              <a:rPr b="1" i="0" lang="en-IN" sz="2400" u="none" cap="none" strike="noStrike">
                <a:solidFill>
                  <a:schemeClr val="lt1"/>
                </a:solidFill>
                <a:latin typeface="Cambria"/>
                <a:ea typeface="Cambria"/>
                <a:cs typeface="Cambria"/>
                <a:sym typeface="Cambria"/>
              </a:rPr>
              <a:t>Gaussian</a:t>
            </a:r>
            <a:r>
              <a:rPr b="0" i="0" lang="en-IN" sz="2400" u="none" cap="none" strike="noStrike">
                <a:solidFill>
                  <a:schemeClr val="lt1"/>
                </a:solidFill>
                <a:latin typeface="Cambria"/>
                <a:ea typeface="Cambria"/>
                <a:cs typeface="Cambria"/>
                <a:sym typeface="Cambria"/>
              </a:rPr>
              <a:t> . It is a widely used effect in graphics software, typically to reduce </a:t>
            </a:r>
            <a:r>
              <a:rPr b="1" i="0" lang="en-IN" sz="2400" u="none" cap="none" strike="noStrike">
                <a:solidFill>
                  <a:schemeClr val="lt1"/>
                </a:solidFill>
                <a:latin typeface="Cambria"/>
                <a:ea typeface="Cambria"/>
                <a:cs typeface="Cambria"/>
                <a:sym typeface="Cambria"/>
              </a:rPr>
              <a:t>image</a:t>
            </a:r>
            <a:r>
              <a:rPr b="0" i="0" lang="en-IN" sz="2400" u="none" cap="none" strike="noStrike">
                <a:solidFill>
                  <a:schemeClr val="lt1"/>
                </a:solidFill>
                <a:latin typeface="Cambria"/>
                <a:ea typeface="Cambria"/>
                <a:cs typeface="Cambria"/>
                <a:sym typeface="Cambria"/>
              </a:rPr>
              <a:t> noise and reduce detail.</a:t>
            </a:r>
            <a:endParaRPr/>
          </a:p>
        </p:txBody>
      </p:sp>
      <p:sp>
        <p:nvSpPr>
          <p:cNvPr descr="f(x)= ae ^ {- \frac {(x-b)^2} {2c^2}}" id="219" name="Google Shape;219;p31"/>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20" name="Google Shape;220;p31"/>
          <p:cNvSpPr txBox="1"/>
          <p:nvPr/>
        </p:nvSpPr>
        <p:spPr>
          <a:xfrm>
            <a:off x="3338004" y="2636668"/>
            <a:ext cx="3595455" cy="818109"/>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latin typeface="Calibri"/>
                <a:ea typeface="Calibri"/>
                <a:cs typeface="Calibri"/>
                <a:sym typeface="Calibri"/>
              </a:rPr>
              <a:t> </a:t>
            </a:r>
            <a:endParaRPr/>
          </a:p>
        </p:txBody>
      </p:sp>
      <p:sp>
        <p:nvSpPr>
          <p:cNvPr id="221" name="Google Shape;221;p31"/>
          <p:cNvSpPr txBox="1"/>
          <p:nvPr/>
        </p:nvSpPr>
        <p:spPr>
          <a:xfrm>
            <a:off x="628833" y="3772087"/>
            <a:ext cx="10934331"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400">
                <a:solidFill>
                  <a:schemeClr val="lt1"/>
                </a:solidFill>
                <a:latin typeface="Cambria"/>
                <a:ea typeface="Cambria"/>
                <a:cs typeface="Cambria"/>
                <a:sym typeface="Cambria"/>
              </a:rPr>
              <a:t>4.	Bilateral Filter</a:t>
            </a:r>
            <a:endParaRPr/>
          </a:p>
          <a:p>
            <a:pPr indent="0" lvl="1" marL="457200" marR="0" rtl="0" algn="l">
              <a:spcBef>
                <a:spcPts val="0"/>
              </a:spcBef>
              <a:spcAft>
                <a:spcPts val="0"/>
              </a:spcAft>
              <a:buNone/>
            </a:pPr>
            <a:r>
              <a:rPr b="0" i="0" lang="en-IN" sz="2400" u="none" cap="none" strike="noStrike">
                <a:solidFill>
                  <a:schemeClr val="lt1"/>
                </a:solidFill>
                <a:latin typeface="Cambria"/>
                <a:ea typeface="Cambria"/>
                <a:cs typeface="Cambria"/>
                <a:sym typeface="Cambria"/>
              </a:rPr>
              <a:t>Bilateral filter uses Gaussian Filter but it has one more multiplicative component which is a function of pixel intensity difference. It ensures that only pixel intensity similar to that of the central pixel is included in computing the blurred intensity value. This filter preserves edges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2"/>
          <p:cNvSpPr txBox="1"/>
          <p:nvPr/>
        </p:nvSpPr>
        <p:spPr>
          <a:xfrm>
            <a:off x="2951583" y="2552075"/>
            <a:ext cx="6288833" cy="144655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8800">
                <a:solidFill>
                  <a:schemeClr val="lt1"/>
                </a:solidFill>
                <a:latin typeface="Cambria"/>
                <a:ea typeface="Cambria"/>
                <a:cs typeface="Cambria"/>
                <a:sym typeface="Cambria"/>
              </a:rPr>
              <a:t>THANK YOU</a:t>
            </a:r>
            <a:endParaRPr sz="8800">
              <a:solidFill>
                <a:schemeClr val="lt1"/>
              </a:solidFill>
              <a:latin typeface="Cambria"/>
              <a:ea typeface="Cambria"/>
              <a:cs typeface="Cambria"/>
              <a:sym typeface="Cambr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0"/>
          <p:cNvSpPr txBox="1"/>
          <p:nvPr/>
        </p:nvSpPr>
        <p:spPr>
          <a:xfrm>
            <a:off x="3331028" y="83976"/>
            <a:ext cx="5047861"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IN" sz="4000" u="none" cap="none" strike="noStrike">
                <a:solidFill>
                  <a:schemeClr val="lt1"/>
                </a:solidFill>
                <a:latin typeface="Cambria"/>
                <a:ea typeface="Cambria"/>
                <a:cs typeface="Cambria"/>
                <a:sym typeface="Cambria"/>
              </a:rPr>
              <a:t>ABSTRACT</a:t>
            </a:r>
            <a:endParaRPr b="0" i="0" sz="4000" u="none" cap="none" strike="noStrike">
              <a:solidFill>
                <a:schemeClr val="lt1"/>
              </a:solidFill>
              <a:latin typeface="Cambria"/>
              <a:ea typeface="Cambria"/>
              <a:cs typeface="Cambria"/>
              <a:sym typeface="Cambria"/>
            </a:endParaRPr>
          </a:p>
        </p:txBody>
      </p:sp>
      <p:sp>
        <p:nvSpPr>
          <p:cNvPr id="151" name="Google Shape;151;p20"/>
          <p:cNvSpPr txBox="1"/>
          <p:nvPr/>
        </p:nvSpPr>
        <p:spPr>
          <a:xfrm>
            <a:off x="1855236" y="2071396"/>
            <a:ext cx="8481527" cy="107721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3200"/>
              <a:buFont typeface="Arial"/>
              <a:buChar char="•"/>
            </a:pPr>
            <a:r>
              <a:rPr b="0" i="0" lang="en-IN" sz="3200" u="none" cap="none" strike="noStrike">
                <a:solidFill>
                  <a:schemeClr val="lt1"/>
                </a:solidFill>
                <a:latin typeface="Cambria"/>
                <a:ea typeface="Cambria"/>
                <a:cs typeface="Cambria"/>
                <a:sym typeface="Cambria"/>
              </a:rPr>
              <a:t>Connected Component Analysis</a:t>
            </a:r>
            <a:endParaRPr/>
          </a:p>
          <a:p>
            <a:pPr indent="-285750" lvl="0" marL="285750" marR="0" rtl="0" algn="l">
              <a:spcBef>
                <a:spcPts val="0"/>
              </a:spcBef>
              <a:spcAft>
                <a:spcPts val="0"/>
              </a:spcAft>
              <a:buClr>
                <a:schemeClr val="lt1"/>
              </a:buClr>
              <a:buSzPts val="3200"/>
              <a:buFont typeface="Arial"/>
              <a:buChar char="•"/>
            </a:pPr>
            <a:r>
              <a:rPr b="0" i="0" lang="en-IN" sz="3200" u="none" cap="none" strike="noStrike">
                <a:solidFill>
                  <a:schemeClr val="lt1"/>
                </a:solidFill>
                <a:latin typeface="Cambria"/>
                <a:ea typeface="Cambria"/>
                <a:cs typeface="Cambria"/>
                <a:sym typeface="Cambria"/>
              </a:rPr>
              <a:t>Noise Filtering In Digital Image Processing</a:t>
            </a:r>
            <a:endParaRPr b="0" i="0" sz="3200" u="none" cap="none" strike="noStrike">
              <a:solidFill>
                <a:schemeClr val="lt1"/>
              </a:solidFill>
              <a:latin typeface="Cambria"/>
              <a:ea typeface="Cambria"/>
              <a:cs typeface="Cambria"/>
              <a:sym typeface="Cambr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1"/>
          <p:cNvSpPr txBox="1"/>
          <p:nvPr/>
        </p:nvSpPr>
        <p:spPr>
          <a:xfrm>
            <a:off x="818146" y="401646"/>
            <a:ext cx="7956885" cy="610424"/>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b="1" i="0" lang="en-IN" sz="3200" u="none" cap="none" strike="noStrike">
                <a:solidFill>
                  <a:schemeClr val="lt1"/>
                </a:solidFill>
                <a:latin typeface="Cambria"/>
                <a:ea typeface="Cambria"/>
                <a:cs typeface="Cambria"/>
                <a:sym typeface="Cambria"/>
              </a:rPr>
              <a:t>1 .  Connected Component Analysis</a:t>
            </a:r>
            <a:endParaRPr b="0" i="0" sz="3200" u="none" cap="none" strike="noStrike">
              <a:solidFill>
                <a:schemeClr val="lt1"/>
              </a:solidFill>
              <a:latin typeface="Cambria"/>
              <a:ea typeface="Cambria"/>
              <a:cs typeface="Cambria"/>
              <a:sym typeface="Cambria"/>
            </a:endParaRPr>
          </a:p>
        </p:txBody>
      </p:sp>
      <p:sp>
        <p:nvSpPr>
          <p:cNvPr id="157" name="Google Shape;157;p21"/>
          <p:cNvSpPr txBox="1"/>
          <p:nvPr/>
        </p:nvSpPr>
        <p:spPr>
          <a:xfrm>
            <a:off x="1379621" y="1222087"/>
            <a:ext cx="8245642" cy="1536639"/>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b="0" i="0" lang="en-IN" sz="2800" u="none" cap="none" strike="noStrike">
                <a:solidFill>
                  <a:schemeClr val="lt1"/>
                </a:solidFill>
                <a:latin typeface="Cambria"/>
                <a:ea typeface="Cambria"/>
                <a:cs typeface="Cambria"/>
                <a:sym typeface="Cambria"/>
              </a:rPr>
              <a:t>Connected Component Analysis can be of two types</a:t>
            </a:r>
            <a:endParaRPr/>
          </a:p>
          <a:p>
            <a:pPr indent="-342900" lvl="0" marL="342900" marR="0" rtl="0" algn="just">
              <a:lnSpc>
                <a:spcPct val="115000"/>
              </a:lnSpc>
              <a:spcBef>
                <a:spcPts val="0"/>
              </a:spcBef>
              <a:spcAft>
                <a:spcPts val="0"/>
              </a:spcAft>
              <a:buClr>
                <a:schemeClr val="lt1"/>
              </a:buClr>
              <a:buSzPts val="2800"/>
              <a:buFont typeface="Arial"/>
              <a:buChar char="●"/>
            </a:pPr>
            <a:r>
              <a:rPr b="0" i="0" lang="en-IN" sz="2800" u="none" cap="none" strike="noStrike">
                <a:solidFill>
                  <a:schemeClr val="lt1"/>
                </a:solidFill>
                <a:latin typeface="Cambria"/>
                <a:ea typeface="Cambria"/>
                <a:cs typeface="Cambria"/>
                <a:sym typeface="Cambria"/>
              </a:rPr>
              <a:t>4 Connected Neighbour</a:t>
            </a:r>
            <a:endParaRPr/>
          </a:p>
          <a:p>
            <a:pPr indent="-342900" lvl="0" marL="342900" marR="0" rtl="0" algn="just">
              <a:lnSpc>
                <a:spcPct val="115000"/>
              </a:lnSpc>
              <a:spcBef>
                <a:spcPts val="0"/>
              </a:spcBef>
              <a:spcAft>
                <a:spcPts val="0"/>
              </a:spcAft>
              <a:buClr>
                <a:schemeClr val="lt1"/>
              </a:buClr>
              <a:buSzPts val="2800"/>
              <a:buFont typeface="Arial"/>
              <a:buChar char="●"/>
            </a:pPr>
            <a:r>
              <a:rPr b="0" i="0" lang="en-IN" sz="2800" u="none" cap="none" strike="noStrike">
                <a:solidFill>
                  <a:schemeClr val="lt1"/>
                </a:solidFill>
                <a:latin typeface="Cambria"/>
                <a:ea typeface="Cambria"/>
                <a:cs typeface="Cambria"/>
                <a:sym typeface="Cambria"/>
              </a:rPr>
              <a:t>8 Connected Neighbour</a:t>
            </a:r>
            <a:endParaRPr/>
          </a:p>
        </p:txBody>
      </p:sp>
      <p:pic>
        <p:nvPicPr>
          <p:cNvPr id="158" name="Google Shape;158;p21"/>
          <p:cNvPicPr preferRelativeResize="0"/>
          <p:nvPr/>
        </p:nvPicPr>
        <p:blipFill rotWithShape="1">
          <a:blip r:embed="rId3">
            <a:alphaModFix/>
          </a:blip>
          <a:srcRect b="0" l="0" r="0" t="0"/>
          <a:stretch/>
        </p:blipFill>
        <p:spPr>
          <a:xfrm>
            <a:off x="1879165" y="3222691"/>
            <a:ext cx="2195530" cy="1862655"/>
          </a:xfrm>
          <a:prstGeom prst="rect">
            <a:avLst/>
          </a:prstGeom>
          <a:noFill/>
          <a:ln>
            <a:noFill/>
          </a:ln>
        </p:spPr>
      </p:pic>
      <p:sp>
        <p:nvSpPr>
          <p:cNvPr id="159" name="Google Shape;159;p21"/>
          <p:cNvSpPr txBox="1"/>
          <p:nvPr/>
        </p:nvSpPr>
        <p:spPr>
          <a:xfrm>
            <a:off x="1879165" y="5174248"/>
            <a:ext cx="60960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2400" u="none" cap="none" strike="noStrike">
                <a:solidFill>
                  <a:schemeClr val="lt1"/>
                </a:solidFill>
                <a:latin typeface="Arial"/>
                <a:ea typeface="Arial"/>
                <a:cs typeface="Arial"/>
                <a:sym typeface="Arial"/>
              </a:rPr>
              <a:t>4 Connectivity</a:t>
            </a:r>
            <a:endParaRPr sz="2400">
              <a:solidFill>
                <a:schemeClr val="lt1"/>
              </a:solidFill>
              <a:latin typeface="Calibri"/>
              <a:ea typeface="Calibri"/>
              <a:cs typeface="Calibri"/>
              <a:sym typeface="Calibri"/>
            </a:endParaRPr>
          </a:p>
        </p:txBody>
      </p:sp>
      <p:pic>
        <p:nvPicPr>
          <p:cNvPr id="160" name="Google Shape;160;p21"/>
          <p:cNvPicPr preferRelativeResize="0"/>
          <p:nvPr/>
        </p:nvPicPr>
        <p:blipFill rotWithShape="1">
          <a:blip r:embed="rId4">
            <a:alphaModFix/>
          </a:blip>
          <a:srcRect b="0" l="0" r="0" t="0"/>
          <a:stretch/>
        </p:blipFill>
        <p:spPr>
          <a:xfrm>
            <a:off x="5536765" y="3222690"/>
            <a:ext cx="2195530" cy="1862655"/>
          </a:xfrm>
          <a:prstGeom prst="rect">
            <a:avLst/>
          </a:prstGeom>
          <a:noFill/>
          <a:ln>
            <a:noFill/>
          </a:ln>
        </p:spPr>
      </p:pic>
      <p:sp>
        <p:nvSpPr>
          <p:cNvPr id="161" name="Google Shape;161;p21"/>
          <p:cNvSpPr txBox="1"/>
          <p:nvPr/>
        </p:nvSpPr>
        <p:spPr>
          <a:xfrm>
            <a:off x="5502442" y="5174247"/>
            <a:ext cx="609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2400" u="none">
                <a:solidFill>
                  <a:schemeClr val="lt1"/>
                </a:solidFill>
                <a:latin typeface="Arial"/>
                <a:ea typeface="Arial"/>
                <a:cs typeface="Arial"/>
                <a:sym typeface="Arial"/>
              </a:rPr>
              <a:t>8 Connectivity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5" name="Shape 165"/>
        <p:cNvGrpSpPr/>
        <p:nvPr/>
      </p:nvGrpSpPr>
      <p:grpSpPr>
        <a:xfrm>
          <a:off x="0" y="0"/>
          <a:ext cx="0" cy="0"/>
          <a:chOff x="0" y="0"/>
          <a:chExt cx="0" cy="0"/>
        </a:xfrm>
      </p:grpSpPr>
      <p:sp>
        <p:nvSpPr>
          <p:cNvPr id="166" name="Google Shape;166;p22"/>
          <p:cNvSpPr txBox="1"/>
          <p:nvPr/>
        </p:nvSpPr>
        <p:spPr>
          <a:xfrm>
            <a:off x="417094" y="234021"/>
            <a:ext cx="6096000" cy="610488"/>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b="1" lang="en-IN" sz="3200">
                <a:solidFill>
                  <a:schemeClr val="lt1"/>
                </a:solidFill>
                <a:latin typeface="Cambria"/>
                <a:ea typeface="Cambria"/>
                <a:cs typeface="Cambria"/>
                <a:sym typeface="Cambria"/>
              </a:rPr>
              <a:t>Algorithms</a:t>
            </a:r>
            <a:endParaRPr/>
          </a:p>
        </p:txBody>
      </p:sp>
      <p:sp>
        <p:nvSpPr>
          <p:cNvPr id="167" name="Google Shape;167;p22"/>
          <p:cNvSpPr txBox="1"/>
          <p:nvPr/>
        </p:nvSpPr>
        <p:spPr>
          <a:xfrm>
            <a:off x="577516" y="1060260"/>
            <a:ext cx="11357700" cy="4785600"/>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b="1" lang="en-IN" sz="2600" u="sng">
                <a:solidFill>
                  <a:schemeClr val="lt1"/>
                </a:solidFill>
                <a:latin typeface="Cambria"/>
                <a:ea typeface="Cambria"/>
                <a:cs typeface="Cambria"/>
                <a:sym typeface="Cambria"/>
              </a:rPr>
              <a:t>One component at a time</a:t>
            </a:r>
            <a:r>
              <a:rPr lang="en-IN" sz="2600" u="sng">
                <a:solidFill>
                  <a:schemeClr val="lt1"/>
                </a:solidFill>
                <a:latin typeface="Cambria"/>
                <a:ea typeface="Cambria"/>
                <a:cs typeface="Cambria"/>
                <a:sym typeface="Cambria"/>
              </a:rPr>
              <a:t>:</a:t>
            </a:r>
            <a:r>
              <a:rPr lang="en-IN" sz="2400">
                <a:solidFill>
                  <a:schemeClr val="lt1"/>
                </a:solidFill>
                <a:latin typeface="Cambria"/>
                <a:ea typeface="Cambria"/>
                <a:cs typeface="Cambria"/>
                <a:sym typeface="Cambria"/>
              </a:rPr>
              <a:t> </a:t>
            </a:r>
            <a:r>
              <a:rPr lang="en-IN" sz="2200">
                <a:solidFill>
                  <a:schemeClr val="lt1"/>
                </a:solidFill>
                <a:latin typeface="Cambria"/>
                <a:ea typeface="Cambria"/>
                <a:cs typeface="Cambria"/>
                <a:sym typeface="Cambria"/>
              </a:rPr>
              <a:t>It is based on graph traversal methods. Starting from one pixel and propagating through its children.</a:t>
            </a:r>
            <a:endParaRPr sz="2200"/>
          </a:p>
          <a:p>
            <a:pPr indent="0" lvl="0" marL="0" marR="0" rtl="0" algn="just">
              <a:lnSpc>
                <a:spcPct val="115000"/>
              </a:lnSpc>
              <a:spcBef>
                <a:spcPts val="0"/>
              </a:spcBef>
              <a:spcAft>
                <a:spcPts val="0"/>
              </a:spcAft>
              <a:buNone/>
            </a:pPr>
            <a:r>
              <a:rPr lang="en-IN" sz="2200">
                <a:solidFill>
                  <a:schemeClr val="lt1"/>
                </a:solidFill>
                <a:latin typeface="Cambria"/>
                <a:ea typeface="Cambria"/>
                <a:cs typeface="Cambria"/>
                <a:sym typeface="Cambria"/>
              </a:rPr>
              <a:t> </a:t>
            </a:r>
            <a:endParaRPr sz="2200"/>
          </a:p>
          <a:p>
            <a:pPr indent="-330200" lvl="0" marL="342900" marR="0" rtl="0" algn="just">
              <a:lnSpc>
                <a:spcPct val="115000"/>
              </a:lnSpc>
              <a:spcBef>
                <a:spcPts val="0"/>
              </a:spcBef>
              <a:spcAft>
                <a:spcPts val="0"/>
              </a:spcAft>
              <a:buClr>
                <a:schemeClr val="lt1"/>
              </a:buClr>
              <a:buSzPts val="2200"/>
              <a:buFont typeface="Arial"/>
              <a:buChar char="•"/>
            </a:pPr>
            <a:r>
              <a:rPr lang="en-IN" sz="2200">
                <a:solidFill>
                  <a:schemeClr val="lt1"/>
                </a:solidFill>
                <a:latin typeface="Cambria"/>
                <a:ea typeface="Cambria"/>
                <a:cs typeface="Cambria"/>
                <a:sym typeface="Cambria"/>
              </a:rPr>
              <a:t>Start from the first pixel in the image. Set current label to 1. Go to (2). </a:t>
            </a:r>
            <a:endParaRPr sz="2200"/>
          </a:p>
          <a:p>
            <a:pPr indent="-330200" lvl="0" marL="342900" marR="0" rtl="0" algn="just">
              <a:lnSpc>
                <a:spcPct val="115000"/>
              </a:lnSpc>
              <a:spcBef>
                <a:spcPts val="0"/>
              </a:spcBef>
              <a:spcAft>
                <a:spcPts val="0"/>
              </a:spcAft>
              <a:buClr>
                <a:schemeClr val="lt1"/>
              </a:buClr>
              <a:buSzPts val="2200"/>
              <a:buFont typeface="Arial"/>
              <a:buChar char="•"/>
            </a:pPr>
            <a:r>
              <a:rPr lang="en-IN" sz="2200">
                <a:solidFill>
                  <a:schemeClr val="lt1"/>
                </a:solidFill>
                <a:latin typeface="Cambria"/>
                <a:ea typeface="Cambria"/>
                <a:cs typeface="Cambria"/>
                <a:sym typeface="Cambria"/>
              </a:rPr>
              <a:t>If this pixel is a foreground pixel and it is not already labeled, give it the current label and add it as the first element in a queue, then go to (3). If it is a background pixel or it was already labeled, then repeat (2) for the next pixel in the image.</a:t>
            </a:r>
            <a:endParaRPr sz="2200"/>
          </a:p>
          <a:p>
            <a:pPr indent="-330200" lvl="0" marL="342900" marR="0" rtl="0" algn="just">
              <a:lnSpc>
                <a:spcPct val="115000"/>
              </a:lnSpc>
              <a:spcBef>
                <a:spcPts val="0"/>
              </a:spcBef>
              <a:spcAft>
                <a:spcPts val="0"/>
              </a:spcAft>
              <a:buClr>
                <a:schemeClr val="lt1"/>
              </a:buClr>
              <a:buSzPts val="2200"/>
              <a:buFont typeface="Arial"/>
              <a:buChar char="•"/>
            </a:pPr>
            <a:r>
              <a:rPr lang="en-IN" sz="2200">
                <a:solidFill>
                  <a:schemeClr val="lt1"/>
                </a:solidFill>
                <a:latin typeface="Cambria"/>
                <a:ea typeface="Cambria"/>
                <a:cs typeface="Cambria"/>
                <a:sym typeface="Cambria"/>
              </a:rPr>
              <a:t>Pop out an element from the queue, and look at its neighbors (based on any type of connectivity). If a neighbor is a foreground pixel and is not already labeled, give it the current label and add it to the queue. Repeat (3) until there are no more elements in the queue.</a:t>
            </a:r>
            <a:endParaRPr sz="2200"/>
          </a:p>
          <a:p>
            <a:pPr indent="-330200" lvl="0" marL="342900" marR="0" rtl="0" algn="just">
              <a:lnSpc>
                <a:spcPct val="115000"/>
              </a:lnSpc>
              <a:spcBef>
                <a:spcPts val="0"/>
              </a:spcBef>
              <a:spcAft>
                <a:spcPts val="0"/>
              </a:spcAft>
              <a:buClr>
                <a:schemeClr val="lt1"/>
              </a:buClr>
              <a:buSzPts val="2200"/>
              <a:buFont typeface="Arial"/>
              <a:buChar char="•"/>
            </a:pPr>
            <a:r>
              <a:rPr lang="en-IN" sz="2200">
                <a:solidFill>
                  <a:schemeClr val="lt1"/>
                </a:solidFill>
                <a:latin typeface="Cambria"/>
                <a:ea typeface="Cambria"/>
                <a:cs typeface="Cambria"/>
                <a:sym typeface="Cambria"/>
              </a:rPr>
              <a:t>Go to (2) for the next pixel in the image and increment the current label by 1.</a:t>
            </a: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3"/>
          <p:cNvSpPr txBox="1"/>
          <p:nvPr/>
        </p:nvSpPr>
        <p:spPr>
          <a:xfrm>
            <a:off x="657727" y="584791"/>
            <a:ext cx="11133220" cy="3424014"/>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b="1" lang="en-IN" sz="2000">
                <a:solidFill>
                  <a:schemeClr val="lt1"/>
                </a:solidFill>
                <a:latin typeface="Cambria"/>
                <a:ea typeface="Cambria"/>
                <a:cs typeface="Cambria"/>
                <a:sym typeface="Cambria"/>
              </a:rPr>
              <a:t>Two-pass: </a:t>
            </a:r>
            <a:endParaRPr/>
          </a:p>
          <a:p>
            <a:pPr indent="0" lvl="0" marL="0" marR="0" rtl="0" algn="just">
              <a:lnSpc>
                <a:spcPct val="115000"/>
              </a:lnSpc>
              <a:spcBef>
                <a:spcPts val="0"/>
              </a:spcBef>
              <a:spcAft>
                <a:spcPts val="0"/>
              </a:spcAft>
              <a:buNone/>
            </a:pPr>
            <a:r>
              <a:rPr b="1" lang="en-IN" sz="1800">
                <a:solidFill>
                  <a:schemeClr val="lt1"/>
                </a:solidFill>
                <a:latin typeface="Cambria"/>
                <a:ea typeface="Cambria"/>
                <a:cs typeface="Cambria"/>
                <a:sym typeface="Cambria"/>
              </a:rPr>
              <a:t>Connectivity checks:</a:t>
            </a:r>
            <a:endParaRPr/>
          </a:p>
          <a:p>
            <a:pPr indent="-457200" lvl="0" marL="457200" marR="0" rtl="0" algn="just">
              <a:lnSpc>
                <a:spcPct val="115000"/>
              </a:lnSpc>
              <a:spcBef>
                <a:spcPts val="0"/>
              </a:spcBef>
              <a:spcAft>
                <a:spcPts val="0"/>
              </a:spcAft>
              <a:buClr>
                <a:schemeClr val="lt1"/>
              </a:buClr>
              <a:buSzPts val="1800"/>
              <a:buFont typeface="Calibri"/>
              <a:buAutoNum type="arabicPeriod"/>
            </a:pPr>
            <a:r>
              <a:rPr b="1" lang="en-IN" sz="1800">
                <a:solidFill>
                  <a:schemeClr val="lt1"/>
                </a:solidFill>
                <a:latin typeface="Cambria"/>
                <a:ea typeface="Cambria"/>
                <a:cs typeface="Cambria"/>
                <a:sym typeface="Cambria"/>
              </a:rPr>
              <a:t>Does the pixel to the left (West) have the same value as the current pixel?</a:t>
            </a:r>
            <a:endParaRPr/>
          </a:p>
          <a:p>
            <a:pPr indent="-285750" lvl="1" marL="742950" marR="0" rtl="0" algn="l">
              <a:spcBef>
                <a:spcPts val="0"/>
              </a:spcBef>
              <a:spcAft>
                <a:spcPts val="0"/>
              </a:spcAft>
              <a:buClr>
                <a:schemeClr val="lt1"/>
              </a:buClr>
              <a:buSzPts val="1800"/>
              <a:buFont typeface="Arial"/>
              <a:buChar char="•"/>
            </a:pPr>
            <a:r>
              <a:rPr b="0" i="0" lang="en-IN" sz="1800" u="none" cap="none" strike="noStrike">
                <a:solidFill>
                  <a:schemeClr val="lt1"/>
                </a:solidFill>
                <a:latin typeface="Calibri"/>
                <a:ea typeface="Calibri"/>
                <a:cs typeface="Calibri"/>
                <a:sym typeface="Calibri"/>
              </a:rPr>
              <a:t>Yes – We are in the same region. Assign the same label to the current pixel</a:t>
            </a:r>
            <a:endParaRPr/>
          </a:p>
          <a:p>
            <a:pPr indent="-285750" lvl="1" marL="742950" marR="0" rtl="0" algn="l">
              <a:spcBef>
                <a:spcPts val="0"/>
              </a:spcBef>
              <a:spcAft>
                <a:spcPts val="0"/>
              </a:spcAft>
              <a:buClr>
                <a:schemeClr val="lt1"/>
              </a:buClr>
              <a:buSzPts val="1800"/>
              <a:buFont typeface="Arial"/>
              <a:buChar char="•"/>
            </a:pPr>
            <a:r>
              <a:rPr b="0" i="0" lang="en-IN" sz="1800" u="none" cap="none" strike="noStrike">
                <a:solidFill>
                  <a:schemeClr val="lt1"/>
                </a:solidFill>
                <a:latin typeface="Calibri"/>
                <a:ea typeface="Calibri"/>
                <a:cs typeface="Calibri"/>
                <a:sym typeface="Calibri"/>
              </a:rPr>
              <a:t>No – Check next condition</a:t>
            </a:r>
            <a:endParaRPr/>
          </a:p>
          <a:p>
            <a:pPr indent="0" lvl="0" marL="0" marR="0" rtl="0" algn="just">
              <a:lnSpc>
                <a:spcPct val="115000"/>
              </a:lnSpc>
              <a:spcBef>
                <a:spcPts val="0"/>
              </a:spcBef>
              <a:spcAft>
                <a:spcPts val="0"/>
              </a:spcAft>
              <a:buNone/>
            </a:pPr>
            <a:r>
              <a:t/>
            </a:r>
            <a:endParaRPr b="1" sz="1800">
              <a:solidFill>
                <a:schemeClr val="lt1"/>
              </a:solidFill>
              <a:latin typeface="Cambria"/>
              <a:ea typeface="Cambria"/>
              <a:cs typeface="Cambria"/>
              <a:sym typeface="Cambria"/>
            </a:endParaRPr>
          </a:p>
          <a:p>
            <a:pPr indent="0" lvl="0" marL="0" marR="0" rtl="0" algn="just">
              <a:lnSpc>
                <a:spcPct val="115000"/>
              </a:lnSpc>
              <a:spcBef>
                <a:spcPts val="0"/>
              </a:spcBef>
              <a:spcAft>
                <a:spcPts val="0"/>
              </a:spcAft>
              <a:buNone/>
            </a:pPr>
            <a:r>
              <a:rPr b="1" lang="en-IN" sz="1800">
                <a:solidFill>
                  <a:schemeClr val="lt1"/>
                </a:solidFill>
                <a:latin typeface="Cambria"/>
                <a:ea typeface="Cambria"/>
                <a:cs typeface="Cambria"/>
                <a:sym typeface="Cambria"/>
              </a:rPr>
              <a:t>2. 	Do both pixels to the North and West of the current pixel have the same 	value as the current pixel 	but not the same label?</a:t>
            </a:r>
            <a:endParaRPr/>
          </a:p>
          <a:p>
            <a:pPr indent="-285750" lvl="1" marL="742950" marR="0" rtl="0" algn="l">
              <a:spcBef>
                <a:spcPts val="0"/>
              </a:spcBef>
              <a:spcAft>
                <a:spcPts val="0"/>
              </a:spcAft>
              <a:buClr>
                <a:schemeClr val="lt1"/>
              </a:buClr>
              <a:buSzPts val="1800"/>
              <a:buFont typeface="Arial"/>
              <a:buChar char="•"/>
            </a:pPr>
            <a:r>
              <a:rPr b="0" i="0" lang="en-IN" sz="1800" u="none" cap="none" strike="noStrike">
                <a:solidFill>
                  <a:schemeClr val="lt1"/>
                </a:solidFill>
                <a:latin typeface="Calibri"/>
                <a:ea typeface="Calibri"/>
                <a:cs typeface="Calibri"/>
                <a:sym typeface="Calibri"/>
              </a:rPr>
              <a:t>Yes – We know that the North and West pixels belong to the same region and must be merged. Assign the 	current pixel the minimum of the North and West labels, and record their equivalence relationship</a:t>
            </a:r>
            <a:endParaRPr/>
          </a:p>
          <a:p>
            <a:pPr indent="-285750" lvl="1" marL="742950" marR="0" rtl="0" algn="l">
              <a:spcBef>
                <a:spcPts val="0"/>
              </a:spcBef>
              <a:spcAft>
                <a:spcPts val="0"/>
              </a:spcAft>
              <a:buClr>
                <a:schemeClr val="lt1"/>
              </a:buClr>
              <a:buSzPts val="1800"/>
              <a:buFont typeface="Arial"/>
              <a:buChar char="•"/>
            </a:pPr>
            <a:r>
              <a:rPr b="0" i="0" lang="en-IN" sz="1800" u="none" cap="none" strike="noStrike">
                <a:solidFill>
                  <a:schemeClr val="lt1"/>
                </a:solidFill>
                <a:latin typeface="Calibri"/>
                <a:ea typeface="Calibri"/>
                <a:cs typeface="Calibri"/>
                <a:sym typeface="Calibri"/>
              </a:rPr>
              <a:t>No – Check next condition</a:t>
            </a:r>
            <a:endParaRPr/>
          </a:p>
        </p:txBody>
      </p:sp>
      <p:sp>
        <p:nvSpPr>
          <p:cNvPr id="173" name="Google Shape;173;p23"/>
          <p:cNvSpPr txBox="1"/>
          <p:nvPr/>
        </p:nvSpPr>
        <p:spPr>
          <a:xfrm>
            <a:off x="657727" y="4008805"/>
            <a:ext cx="10739761" cy="2488951"/>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b="1" lang="en-IN" sz="1800">
                <a:solidFill>
                  <a:schemeClr val="lt1"/>
                </a:solidFill>
                <a:latin typeface="Cambria"/>
                <a:ea typeface="Cambria"/>
                <a:cs typeface="Cambria"/>
                <a:sym typeface="Cambria"/>
              </a:rPr>
              <a:t>3. 	Does the pixel to the left (West) have a different value and the one to the North the same value as 	the current pixel?</a:t>
            </a:r>
            <a:endParaRPr/>
          </a:p>
          <a:p>
            <a:pPr indent="-285750" lvl="1" marL="742950" marR="0" rtl="0" algn="l">
              <a:spcBef>
                <a:spcPts val="0"/>
              </a:spcBef>
              <a:spcAft>
                <a:spcPts val="0"/>
              </a:spcAft>
              <a:buClr>
                <a:schemeClr val="lt1"/>
              </a:buClr>
              <a:buSzPts val="1800"/>
              <a:buFont typeface="Arial"/>
              <a:buChar char="•"/>
            </a:pPr>
            <a:r>
              <a:rPr b="0" i="0" lang="en-IN" sz="1800" u="none" cap="none" strike="noStrike">
                <a:solidFill>
                  <a:schemeClr val="lt1"/>
                </a:solidFill>
                <a:latin typeface="Calibri"/>
                <a:ea typeface="Calibri"/>
                <a:cs typeface="Calibri"/>
                <a:sym typeface="Calibri"/>
              </a:rPr>
              <a:t>Yes – Assign the label of the North pixel to the current pixel</a:t>
            </a:r>
            <a:endParaRPr/>
          </a:p>
          <a:p>
            <a:pPr indent="-285750" lvl="1" marL="742950" marR="0" rtl="0" algn="l">
              <a:spcBef>
                <a:spcPts val="0"/>
              </a:spcBef>
              <a:spcAft>
                <a:spcPts val="0"/>
              </a:spcAft>
              <a:buClr>
                <a:schemeClr val="lt1"/>
              </a:buClr>
              <a:buSzPts val="1800"/>
              <a:buFont typeface="Arial"/>
              <a:buChar char="•"/>
            </a:pPr>
            <a:r>
              <a:rPr b="0" i="0" lang="en-IN" sz="1800" u="none" cap="none" strike="noStrike">
                <a:solidFill>
                  <a:schemeClr val="lt1"/>
                </a:solidFill>
                <a:latin typeface="Calibri"/>
                <a:ea typeface="Calibri"/>
                <a:cs typeface="Calibri"/>
                <a:sym typeface="Calibri"/>
              </a:rPr>
              <a:t>No – Check next condition</a:t>
            </a:r>
            <a:endParaRPr/>
          </a:p>
          <a:p>
            <a:pPr indent="0" lvl="0" marL="0" marR="0" rtl="0" algn="just">
              <a:lnSpc>
                <a:spcPct val="115000"/>
              </a:lnSpc>
              <a:spcBef>
                <a:spcPts val="0"/>
              </a:spcBef>
              <a:spcAft>
                <a:spcPts val="0"/>
              </a:spcAft>
              <a:buNone/>
            </a:pPr>
            <a:r>
              <a:rPr b="1" lang="en-IN" sz="1800">
                <a:solidFill>
                  <a:schemeClr val="lt1"/>
                </a:solidFill>
                <a:latin typeface="Cambria"/>
                <a:ea typeface="Cambria"/>
                <a:cs typeface="Cambria"/>
                <a:sym typeface="Cambria"/>
              </a:rPr>
              <a:t> </a:t>
            </a:r>
            <a:endParaRPr/>
          </a:p>
          <a:p>
            <a:pPr indent="0" lvl="0" marL="0" marR="0" rtl="0" algn="just">
              <a:lnSpc>
                <a:spcPct val="115000"/>
              </a:lnSpc>
              <a:spcBef>
                <a:spcPts val="0"/>
              </a:spcBef>
              <a:spcAft>
                <a:spcPts val="0"/>
              </a:spcAft>
              <a:buNone/>
            </a:pPr>
            <a:r>
              <a:rPr b="1" lang="en-IN" sz="1800">
                <a:solidFill>
                  <a:schemeClr val="lt1"/>
                </a:solidFill>
                <a:latin typeface="Cambria"/>
                <a:ea typeface="Cambria"/>
                <a:cs typeface="Cambria"/>
                <a:sym typeface="Cambria"/>
              </a:rPr>
              <a:t>4.	Do the pixel's North and West neighbors have different pixel values than the current pixel?</a:t>
            </a:r>
            <a:endParaRPr/>
          </a:p>
          <a:p>
            <a:pPr indent="-285750" lvl="1" marL="742950" marR="0" rtl="0" algn="l">
              <a:spcBef>
                <a:spcPts val="0"/>
              </a:spcBef>
              <a:spcAft>
                <a:spcPts val="0"/>
              </a:spcAft>
              <a:buClr>
                <a:schemeClr val="lt1"/>
              </a:buClr>
              <a:buSzPts val="1800"/>
              <a:buFont typeface="Arial"/>
              <a:buChar char="•"/>
            </a:pPr>
            <a:r>
              <a:rPr b="1" i="0" lang="en-IN" sz="1800" u="none" cap="none" strike="noStrike">
                <a:solidFill>
                  <a:schemeClr val="lt1"/>
                </a:solidFill>
                <a:latin typeface="Cambria"/>
                <a:ea typeface="Cambria"/>
                <a:cs typeface="Cambria"/>
                <a:sym typeface="Cambria"/>
              </a:rPr>
              <a:t>Yes – Create a new label id and assign it to the current pixel</a:t>
            </a:r>
            <a:endParaRPr/>
          </a:p>
          <a:p>
            <a:pPr indent="0" lvl="0" marL="0" marR="0" rtl="0" algn="just">
              <a:lnSpc>
                <a:spcPct val="115000"/>
              </a:lnSpc>
              <a:spcBef>
                <a:spcPts val="0"/>
              </a:spcBef>
              <a:spcAft>
                <a:spcPts val="0"/>
              </a:spcAft>
              <a:buNone/>
            </a:pPr>
            <a:r>
              <a:rPr b="1" lang="en-IN" sz="1800">
                <a:solidFill>
                  <a:schemeClr val="lt1"/>
                </a:solidFill>
                <a:latin typeface="Cambria"/>
                <a:ea typeface="Cambria"/>
                <a:cs typeface="Cambria"/>
                <a:sym typeface="Cambria"/>
              </a:rPr>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4"/>
          <p:cNvSpPr txBox="1"/>
          <p:nvPr/>
        </p:nvSpPr>
        <p:spPr>
          <a:xfrm>
            <a:off x="186431" y="223309"/>
            <a:ext cx="11904955" cy="5384103"/>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b="1" lang="en-IN" sz="1800">
                <a:solidFill>
                  <a:schemeClr val="lt1"/>
                </a:solidFill>
                <a:latin typeface="Cambria"/>
                <a:ea typeface="Cambria"/>
                <a:cs typeface="Cambria"/>
                <a:sym typeface="Cambria"/>
              </a:rPr>
              <a:t>Implementation:</a:t>
            </a:r>
            <a:endParaRPr sz="1800">
              <a:solidFill>
                <a:schemeClr val="lt1"/>
              </a:solidFill>
              <a:latin typeface="Cambria"/>
              <a:ea typeface="Cambria"/>
              <a:cs typeface="Cambria"/>
              <a:sym typeface="Cambria"/>
            </a:endParaRPr>
          </a:p>
          <a:p>
            <a:pPr indent="0" lvl="0" marL="0" marR="0" rtl="0" algn="just">
              <a:lnSpc>
                <a:spcPct val="115000"/>
              </a:lnSpc>
              <a:spcBef>
                <a:spcPts val="0"/>
              </a:spcBef>
              <a:spcAft>
                <a:spcPts val="0"/>
              </a:spcAft>
              <a:buNone/>
            </a:pPr>
            <a:r>
              <a:rPr b="1" lang="en-IN" sz="1800">
                <a:solidFill>
                  <a:schemeClr val="lt1"/>
                </a:solidFill>
                <a:latin typeface="Cambria"/>
                <a:ea typeface="Cambria"/>
                <a:cs typeface="Cambria"/>
                <a:sym typeface="Cambria"/>
              </a:rPr>
              <a:t> </a:t>
            </a:r>
            <a:endParaRPr sz="1800">
              <a:solidFill>
                <a:schemeClr val="lt1"/>
              </a:solidFill>
              <a:latin typeface="Cambria"/>
              <a:ea typeface="Cambria"/>
              <a:cs typeface="Cambria"/>
              <a:sym typeface="Cambria"/>
            </a:endParaRPr>
          </a:p>
          <a:p>
            <a:pPr indent="0" lvl="0" marL="0" marR="0" rtl="0" algn="just">
              <a:lnSpc>
                <a:spcPct val="115000"/>
              </a:lnSpc>
              <a:spcBef>
                <a:spcPts val="500"/>
              </a:spcBef>
              <a:spcAft>
                <a:spcPts val="0"/>
              </a:spcAft>
              <a:buNone/>
            </a:pPr>
            <a:r>
              <a:rPr b="1" lang="en-IN" sz="1800">
                <a:solidFill>
                  <a:schemeClr val="lt1"/>
                </a:solidFill>
                <a:latin typeface="Cambria"/>
                <a:ea typeface="Cambria"/>
                <a:cs typeface="Cambria"/>
                <a:sym typeface="Cambria"/>
              </a:rPr>
              <a:t>On the first pass:</a:t>
            </a:r>
            <a:endParaRPr b="1" sz="1800">
              <a:solidFill>
                <a:schemeClr val="lt1"/>
              </a:solidFill>
              <a:latin typeface="Cambria"/>
              <a:ea typeface="Cambria"/>
              <a:cs typeface="Cambria"/>
              <a:sym typeface="Cambria"/>
            </a:endParaRPr>
          </a:p>
          <a:p>
            <a:pPr indent="0" lvl="0" marL="0" marR="0" rtl="0" algn="just">
              <a:lnSpc>
                <a:spcPct val="115000"/>
              </a:lnSpc>
              <a:spcBef>
                <a:spcPts val="1000"/>
              </a:spcBef>
              <a:spcAft>
                <a:spcPts val="0"/>
              </a:spcAft>
              <a:buNone/>
            </a:pPr>
            <a:r>
              <a:rPr b="1" lang="en-IN" sz="1800" u="none" strike="noStrike">
                <a:solidFill>
                  <a:schemeClr val="lt1"/>
                </a:solidFill>
                <a:latin typeface="Cambria"/>
                <a:ea typeface="Cambria"/>
                <a:cs typeface="Cambria"/>
                <a:sym typeface="Cambria"/>
              </a:rPr>
              <a:t>1.</a:t>
            </a:r>
            <a:r>
              <a:rPr b="1" lang="en-IN" sz="1800">
                <a:solidFill>
                  <a:schemeClr val="lt1"/>
                </a:solidFill>
                <a:latin typeface="Cambria"/>
                <a:ea typeface="Cambria"/>
                <a:cs typeface="Cambria"/>
                <a:sym typeface="Cambria"/>
              </a:rPr>
              <a:t>	</a:t>
            </a:r>
            <a:r>
              <a:rPr lang="en-IN" sz="1800" u="none" strike="noStrike">
                <a:solidFill>
                  <a:schemeClr val="lt1"/>
                </a:solidFill>
                <a:latin typeface="Cambria"/>
                <a:ea typeface="Cambria"/>
                <a:cs typeface="Cambria"/>
                <a:sym typeface="Cambria"/>
              </a:rPr>
              <a:t>Iterate through each element of the data by column, then by row (Raster Scanning)</a:t>
            </a:r>
            <a:endParaRPr/>
          </a:p>
          <a:p>
            <a:pPr indent="0" lvl="0" marL="0" marR="0" rtl="0" algn="just">
              <a:lnSpc>
                <a:spcPct val="115000"/>
              </a:lnSpc>
              <a:spcBef>
                <a:spcPts val="1100"/>
              </a:spcBef>
              <a:spcAft>
                <a:spcPts val="0"/>
              </a:spcAft>
              <a:buNone/>
            </a:pPr>
            <a:r>
              <a:rPr lang="en-IN" sz="1800">
                <a:solidFill>
                  <a:schemeClr val="lt1"/>
                </a:solidFill>
                <a:latin typeface="Cambria"/>
                <a:ea typeface="Cambria"/>
                <a:cs typeface="Cambria"/>
                <a:sym typeface="Cambria"/>
              </a:rPr>
              <a:t>2.	 </a:t>
            </a:r>
            <a:r>
              <a:rPr lang="en-IN" sz="1800" u="none" strike="noStrike">
                <a:solidFill>
                  <a:schemeClr val="lt1"/>
                </a:solidFill>
                <a:latin typeface="Cambria"/>
                <a:ea typeface="Cambria"/>
                <a:cs typeface="Cambria"/>
                <a:sym typeface="Cambria"/>
              </a:rPr>
              <a:t>If the element is not the background</a:t>
            </a:r>
            <a:endParaRPr/>
          </a:p>
          <a:p>
            <a:pPr indent="-285750" lvl="1" marL="742950" marR="0" rtl="0" algn="just">
              <a:lnSpc>
                <a:spcPct val="115000"/>
              </a:lnSpc>
              <a:spcBef>
                <a:spcPts val="100"/>
              </a:spcBef>
              <a:spcAft>
                <a:spcPts val="0"/>
              </a:spcAft>
              <a:buClr>
                <a:schemeClr val="lt1"/>
              </a:buClr>
              <a:buSzPts val="1800"/>
              <a:buFont typeface="Calibri"/>
              <a:buAutoNum type="alphaLcPeriod"/>
            </a:pPr>
            <a:r>
              <a:rPr b="0" i="0" lang="en-IN" sz="1800" u="none" cap="none" strike="noStrike">
                <a:solidFill>
                  <a:schemeClr val="lt1"/>
                </a:solidFill>
                <a:latin typeface="Cambria"/>
                <a:ea typeface="Cambria"/>
                <a:cs typeface="Cambria"/>
                <a:sym typeface="Cambria"/>
              </a:rPr>
              <a:t>Get the neighboring elements of the current element</a:t>
            </a:r>
            <a:endParaRPr/>
          </a:p>
          <a:p>
            <a:pPr indent="-285750" lvl="1" marL="742950" marR="0" rtl="0" algn="just">
              <a:lnSpc>
                <a:spcPct val="115000"/>
              </a:lnSpc>
              <a:spcBef>
                <a:spcPts val="0"/>
              </a:spcBef>
              <a:spcAft>
                <a:spcPts val="0"/>
              </a:spcAft>
              <a:buClr>
                <a:schemeClr val="lt1"/>
              </a:buClr>
              <a:buSzPts val="1800"/>
              <a:buFont typeface="Calibri"/>
              <a:buAutoNum type="alphaLcPeriod"/>
            </a:pPr>
            <a:r>
              <a:rPr b="0" i="0" lang="en-IN" sz="1800" u="none" cap="none" strike="noStrike">
                <a:solidFill>
                  <a:schemeClr val="lt1"/>
                </a:solidFill>
                <a:latin typeface="Cambria"/>
                <a:ea typeface="Cambria"/>
                <a:cs typeface="Cambria"/>
                <a:sym typeface="Cambria"/>
              </a:rPr>
              <a:t>If there are no neighbors, uniquely label the current element and continue</a:t>
            </a:r>
            <a:endParaRPr/>
          </a:p>
          <a:p>
            <a:pPr indent="-285750" lvl="1" marL="742950" marR="0" rtl="0" algn="just">
              <a:lnSpc>
                <a:spcPct val="115000"/>
              </a:lnSpc>
              <a:spcBef>
                <a:spcPts val="0"/>
              </a:spcBef>
              <a:spcAft>
                <a:spcPts val="0"/>
              </a:spcAft>
              <a:buClr>
                <a:schemeClr val="lt1"/>
              </a:buClr>
              <a:buSzPts val="1800"/>
              <a:buFont typeface="Calibri"/>
              <a:buAutoNum type="alphaLcPeriod"/>
            </a:pPr>
            <a:r>
              <a:rPr b="0" i="0" lang="en-IN" sz="1800" u="none" cap="none" strike="noStrike">
                <a:solidFill>
                  <a:schemeClr val="lt1"/>
                </a:solidFill>
                <a:latin typeface="Cambria"/>
                <a:ea typeface="Cambria"/>
                <a:cs typeface="Cambria"/>
                <a:sym typeface="Cambria"/>
              </a:rPr>
              <a:t>Otherwise, find the neighbor with the smallest label and assign it to the current element</a:t>
            </a:r>
            <a:endParaRPr/>
          </a:p>
          <a:p>
            <a:pPr indent="-285750" lvl="1" marL="742950" marR="0" rtl="0" algn="just">
              <a:lnSpc>
                <a:spcPct val="115000"/>
              </a:lnSpc>
              <a:spcBef>
                <a:spcPts val="0"/>
              </a:spcBef>
              <a:spcAft>
                <a:spcPts val="0"/>
              </a:spcAft>
              <a:buClr>
                <a:schemeClr val="lt1"/>
              </a:buClr>
              <a:buSzPts val="1800"/>
              <a:buFont typeface="Calibri"/>
              <a:buAutoNum type="alphaLcPeriod"/>
            </a:pPr>
            <a:r>
              <a:rPr b="0" i="0" lang="en-IN" sz="1800" u="none" cap="none" strike="noStrike">
                <a:solidFill>
                  <a:schemeClr val="lt1"/>
                </a:solidFill>
                <a:latin typeface="Cambria"/>
                <a:ea typeface="Cambria"/>
                <a:cs typeface="Cambria"/>
                <a:sym typeface="Cambria"/>
              </a:rPr>
              <a:t>Store the equivalence between neighboring labels</a:t>
            </a:r>
            <a:endParaRPr/>
          </a:p>
          <a:p>
            <a:pPr indent="0" lvl="0" marL="0" marR="0" rtl="0" algn="just">
              <a:lnSpc>
                <a:spcPct val="115000"/>
              </a:lnSpc>
              <a:spcBef>
                <a:spcPts val="1400"/>
              </a:spcBef>
              <a:spcAft>
                <a:spcPts val="0"/>
              </a:spcAft>
              <a:buNone/>
            </a:pPr>
            <a:r>
              <a:rPr lang="en-IN" sz="1800">
                <a:solidFill>
                  <a:schemeClr val="lt1"/>
                </a:solidFill>
                <a:latin typeface="Cambria"/>
                <a:ea typeface="Cambria"/>
                <a:cs typeface="Cambria"/>
                <a:sym typeface="Cambria"/>
              </a:rPr>
              <a:t> </a:t>
            </a:r>
            <a:endParaRPr/>
          </a:p>
          <a:p>
            <a:pPr indent="0" lvl="0" marL="0" marR="0" rtl="0" algn="just">
              <a:lnSpc>
                <a:spcPct val="115000"/>
              </a:lnSpc>
              <a:spcBef>
                <a:spcPts val="700"/>
              </a:spcBef>
              <a:spcAft>
                <a:spcPts val="0"/>
              </a:spcAft>
              <a:buNone/>
            </a:pPr>
            <a:r>
              <a:rPr b="1" lang="en-IN" sz="1800">
                <a:solidFill>
                  <a:schemeClr val="lt1"/>
                </a:solidFill>
                <a:latin typeface="Cambria"/>
                <a:ea typeface="Cambria"/>
                <a:cs typeface="Cambria"/>
                <a:sym typeface="Cambria"/>
              </a:rPr>
              <a:t>On the second pass:</a:t>
            </a:r>
            <a:endParaRPr sz="1800">
              <a:solidFill>
                <a:schemeClr val="lt1"/>
              </a:solidFill>
              <a:latin typeface="Cambria"/>
              <a:ea typeface="Cambria"/>
              <a:cs typeface="Cambria"/>
              <a:sym typeface="Cambria"/>
            </a:endParaRPr>
          </a:p>
          <a:p>
            <a:pPr indent="0" lvl="0" marL="0" marR="0" rtl="0" algn="just">
              <a:lnSpc>
                <a:spcPct val="115000"/>
              </a:lnSpc>
              <a:spcBef>
                <a:spcPts val="1100"/>
              </a:spcBef>
              <a:spcAft>
                <a:spcPts val="0"/>
              </a:spcAft>
              <a:buNone/>
            </a:pPr>
            <a:r>
              <a:rPr lang="en-IN" sz="1800" u="none" strike="noStrike">
                <a:solidFill>
                  <a:schemeClr val="lt1"/>
                </a:solidFill>
                <a:latin typeface="Cambria"/>
                <a:ea typeface="Cambria"/>
                <a:cs typeface="Cambria"/>
                <a:sym typeface="Cambria"/>
              </a:rPr>
              <a:t>1.	Iterate through each element of the data by column, then by row</a:t>
            </a:r>
            <a:endParaRPr/>
          </a:p>
          <a:p>
            <a:pPr indent="0" lvl="0" marL="0" marR="0" rtl="0" algn="just">
              <a:lnSpc>
                <a:spcPct val="115000"/>
              </a:lnSpc>
              <a:spcBef>
                <a:spcPts val="700"/>
              </a:spcBef>
              <a:spcAft>
                <a:spcPts val="0"/>
              </a:spcAft>
              <a:buNone/>
            </a:pPr>
            <a:r>
              <a:rPr lang="en-IN" sz="1800" u="none" strike="noStrike">
                <a:solidFill>
                  <a:schemeClr val="lt1"/>
                </a:solidFill>
                <a:latin typeface="Cambria"/>
                <a:ea typeface="Cambria"/>
                <a:cs typeface="Cambria"/>
                <a:sym typeface="Cambria"/>
              </a:rPr>
              <a:t>2.	If the element is not the background</a:t>
            </a:r>
            <a:endParaRPr/>
          </a:p>
          <a:p>
            <a:pPr indent="-285750" lvl="1" marL="742950" marR="0" rtl="0" algn="just">
              <a:lnSpc>
                <a:spcPct val="115000"/>
              </a:lnSpc>
              <a:spcBef>
                <a:spcPts val="100"/>
              </a:spcBef>
              <a:spcAft>
                <a:spcPts val="0"/>
              </a:spcAft>
              <a:buClr>
                <a:schemeClr val="lt1"/>
              </a:buClr>
              <a:buSzPts val="1800"/>
              <a:buFont typeface="Calibri"/>
              <a:buAutoNum type="alphaLcPeriod"/>
            </a:pPr>
            <a:r>
              <a:rPr b="0" i="0" lang="en-IN" sz="1800" u="none" cap="none" strike="noStrike">
                <a:solidFill>
                  <a:schemeClr val="lt1"/>
                </a:solidFill>
                <a:latin typeface="Cambria"/>
                <a:ea typeface="Cambria"/>
                <a:cs typeface="Cambria"/>
                <a:sym typeface="Cambria"/>
              </a:rPr>
              <a:t>Relabel the element with the lowest equivalent label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25"/>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26"/>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27"/>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elestial">
  <a:themeElements>
    <a:clrScheme name="Celestial">
      <a:dk1>
        <a:srgbClr val="000000"/>
      </a:dk1>
      <a:lt1>
        <a:srgbClr val="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