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14.xml.rels" ContentType="application/vnd.openxmlformats-package.relationships+xml"/>
  <Override PartName="/ppt/notesSlides/_rels/notesSlide10.xml.rels" ContentType="application/vnd.openxmlformats-package.relationships+xml"/>
  <Override PartName="/ppt/notesSlides/_rels/notesSlide16.xml.rels" ContentType="application/vnd.openxmlformats-package.relationships+xml"/>
  <Override PartName="/ppt/notesSlides/_rels/notesSlide7.xml.rels" ContentType="application/vnd.openxmlformats-package.relationships+xml"/>
  <Override PartName="/ppt/notesSlides/_rels/notesSlide19.xml.rels" ContentType="application/vnd.openxmlformats-package.relationships+xml"/>
  <Override PartName="/ppt/notesSlides/_rels/notesSlide13.xml.rels" ContentType="application/vnd.openxmlformats-package.relationships+xml"/>
  <Override PartName="/ppt/notesSlides/_rels/notesSlide9.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8.xml.rels" ContentType="application/vnd.openxmlformats-package.relationships+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1.gif" ContentType="image/gif"/>
  <Override PartName="/ppt/media/image14.png" ContentType="image/png"/>
  <Override PartName="/ppt/media/image10.png" ContentType="image/png"/>
  <Override PartName="/ppt/media/image9.gif" ContentType="image/gif"/>
  <Override PartName="/ppt/media/image13.gif" ContentType="image/gif"/>
  <Override PartName="/ppt/media/image8.gif" ContentType="image/gif"/>
  <Override PartName="/ppt/media/image7.gif" ContentType="image/gif"/>
  <Override PartName="/ppt/media/image6.png" ContentType="image/png"/>
  <Override PartName="/ppt/media/image3.gif" ContentType="image/gif"/>
  <Override PartName="/ppt/media/image19.jpeg" ContentType="image/jpeg"/>
  <Override PartName="/ppt/media/image12.png" ContentType="image/png"/>
  <Override PartName="/ppt/media/image20.gif" ContentType="image/gif"/>
  <Override PartName="/ppt/media/image18.gif" ContentType="image/gif"/>
  <Override PartName="/ppt/media/image17.png" ContentType="image/png"/>
  <Override PartName="/ppt/media/image16.gif" ContentType="image/gif"/>
  <Override PartName="/ppt/media/image2.png" ContentType="image/png"/>
  <Override PartName="/ppt/media/image15.gif" ContentType="image/gif"/>
  <Override PartName="/ppt/media/image1.png" ContentType="image/png"/>
  <Override PartName="/ppt/media/image21.gif" ContentType="image/gif"/>
  <Override PartName="/ppt/media/image4.gif" ContentType="image/gif"/>
  <Override PartName="/ppt/media/image22.jpeg" ContentType="image/jpeg"/>
  <Override PartName="/ppt/media/image5.gif" ContentType="image/gif"/>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IN" sz="4400" spc="-1" strike="noStrike">
                <a:latin typeface="Arial"/>
              </a:rPr>
              <a:t>Click to move the slide</a:t>
            </a:r>
            <a:endParaRPr b="0" lang="en-IN"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40"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41"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42"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4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F544A0E5-45BC-4A44-AF6F-8247D0783FC6}"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380880" y="685800"/>
            <a:ext cx="6093000" cy="3426120"/>
          </a:xfrm>
          <a:prstGeom prst="rect">
            <a:avLst/>
          </a:prstGeom>
        </p:spPr>
      </p:sp>
      <p:sp>
        <p:nvSpPr>
          <p:cNvPr id="163" name="PlaceHolder 2"/>
          <p:cNvSpPr>
            <a:spLocks noGrp="1"/>
          </p:cNvSpPr>
          <p:nvPr>
            <p:ph type="body"/>
          </p:nvPr>
        </p:nvSpPr>
        <p:spPr>
          <a:xfrm>
            <a:off x="685800" y="4343400"/>
            <a:ext cx="5483520" cy="4111920"/>
          </a:xfrm>
          <a:prstGeom prst="rect">
            <a:avLst/>
          </a:prstGeom>
        </p:spPr>
        <p:txBody>
          <a:bodyPr lIns="0" rIns="0" tIns="0" bIns="0">
            <a:normAutofit/>
          </a:bodyPr>
          <a:p>
            <a:endParaRPr b="0" lang="en-IN" sz="2000" spc="-1" strike="noStrike">
              <a:latin typeface="Arial"/>
            </a:endParaRPr>
          </a:p>
        </p:txBody>
      </p:sp>
      <p:sp>
        <p:nvSpPr>
          <p:cNvPr id="164" name="CustomShape 3"/>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DFA4D33-260D-4D59-8D0F-CC75BA393E75}" type="slidenum">
              <a:rPr b="0" lang="en-US"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380880" y="685800"/>
            <a:ext cx="6093000" cy="3426120"/>
          </a:xfrm>
          <a:prstGeom prst="rect">
            <a:avLst/>
          </a:prstGeom>
        </p:spPr>
      </p:sp>
      <p:sp>
        <p:nvSpPr>
          <p:cNvPr id="166" name="PlaceHolder 2"/>
          <p:cNvSpPr>
            <a:spLocks noGrp="1"/>
          </p:cNvSpPr>
          <p:nvPr>
            <p:ph type="body"/>
          </p:nvPr>
        </p:nvSpPr>
        <p:spPr>
          <a:xfrm>
            <a:off x="685800" y="4343400"/>
            <a:ext cx="5483520" cy="4111920"/>
          </a:xfrm>
          <a:prstGeom prst="rect">
            <a:avLst/>
          </a:prstGeom>
        </p:spPr>
        <p:txBody>
          <a:bodyPr lIns="0" rIns="0" tIns="0" bIns="0">
            <a:normAutofit/>
          </a:bodyPr>
          <a:p>
            <a:endParaRPr b="0" lang="en-IN" sz="2000" spc="-1" strike="noStrike">
              <a:latin typeface="Arial"/>
            </a:endParaRPr>
          </a:p>
        </p:txBody>
      </p:sp>
      <p:sp>
        <p:nvSpPr>
          <p:cNvPr id="167" name="CustomShape 3"/>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DE5B947-51A2-4121-9DEB-1EE249A3222B}" type="slidenum">
              <a:rPr b="0" lang="en-US"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380880" y="685800"/>
            <a:ext cx="6093000" cy="3426120"/>
          </a:xfrm>
          <a:prstGeom prst="rect">
            <a:avLst/>
          </a:prstGeom>
        </p:spPr>
      </p:sp>
      <p:sp>
        <p:nvSpPr>
          <p:cNvPr id="169" name="PlaceHolder 2"/>
          <p:cNvSpPr>
            <a:spLocks noGrp="1"/>
          </p:cNvSpPr>
          <p:nvPr>
            <p:ph type="body"/>
          </p:nvPr>
        </p:nvSpPr>
        <p:spPr>
          <a:xfrm>
            <a:off x="685800" y="4343400"/>
            <a:ext cx="5483520" cy="4111920"/>
          </a:xfrm>
          <a:prstGeom prst="rect">
            <a:avLst/>
          </a:prstGeom>
        </p:spPr>
        <p:txBody>
          <a:bodyPr lIns="0" rIns="0" tIns="0" bIns="0">
            <a:normAutofit/>
          </a:bodyPr>
          <a:p>
            <a:endParaRPr b="0" lang="en-IN" sz="2000" spc="-1" strike="noStrike">
              <a:latin typeface="Arial"/>
            </a:endParaRPr>
          </a:p>
        </p:txBody>
      </p:sp>
      <p:sp>
        <p:nvSpPr>
          <p:cNvPr id="170" name="CustomShape 3"/>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6673D1D-D564-4470-9B8F-915684C64D32}" type="slidenum">
              <a:rPr b="0" lang="en-US"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380880" y="685800"/>
            <a:ext cx="6093000" cy="3426120"/>
          </a:xfrm>
          <a:prstGeom prst="rect">
            <a:avLst/>
          </a:prstGeom>
        </p:spPr>
      </p:sp>
      <p:sp>
        <p:nvSpPr>
          <p:cNvPr id="172" name="PlaceHolder 2"/>
          <p:cNvSpPr>
            <a:spLocks noGrp="1"/>
          </p:cNvSpPr>
          <p:nvPr>
            <p:ph type="body"/>
          </p:nvPr>
        </p:nvSpPr>
        <p:spPr>
          <a:xfrm>
            <a:off x="685800" y="4343400"/>
            <a:ext cx="5483520" cy="4111920"/>
          </a:xfrm>
          <a:prstGeom prst="rect">
            <a:avLst/>
          </a:prstGeom>
        </p:spPr>
        <p:txBody>
          <a:bodyPr lIns="0" rIns="0" tIns="0" bIns="0">
            <a:normAutofit/>
          </a:bodyPr>
          <a:p>
            <a:endParaRPr b="0" lang="en-IN" sz="2000" spc="-1" strike="noStrike">
              <a:latin typeface="Arial"/>
            </a:endParaRPr>
          </a:p>
        </p:txBody>
      </p:sp>
      <p:sp>
        <p:nvSpPr>
          <p:cNvPr id="173" name="CustomShape 3"/>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1CD99FF-FF0E-43EF-AE72-050B75DE0E7B}" type="slidenum">
              <a:rPr b="0" lang="en-US"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380880" y="685800"/>
            <a:ext cx="6093000" cy="3426120"/>
          </a:xfrm>
          <a:prstGeom prst="rect">
            <a:avLst/>
          </a:prstGeom>
        </p:spPr>
      </p:sp>
      <p:sp>
        <p:nvSpPr>
          <p:cNvPr id="175" name="PlaceHolder 2"/>
          <p:cNvSpPr>
            <a:spLocks noGrp="1"/>
          </p:cNvSpPr>
          <p:nvPr>
            <p:ph type="body"/>
          </p:nvPr>
        </p:nvSpPr>
        <p:spPr>
          <a:xfrm>
            <a:off x="685800" y="4343400"/>
            <a:ext cx="5483520" cy="4111920"/>
          </a:xfrm>
          <a:prstGeom prst="rect">
            <a:avLst/>
          </a:prstGeom>
        </p:spPr>
        <p:txBody>
          <a:bodyPr lIns="0" rIns="0" tIns="0" bIns="0">
            <a:normAutofit/>
          </a:bodyPr>
          <a:p>
            <a:endParaRPr b="0" lang="en-IN" sz="2000" spc="-1" strike="noStrike">
              <a:latin typeface="Arial"/>
            </a:endParaRPr>
          </a:p>
        </p:txBody>
      </p:sp>
      <p:sp>
        <p:nvSpPr>
          <p:cNvPr id="176" name="CustomShape 3"/>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92CA8C3-2B21-4930-9DCC-D8DA06AD34F1}" type="slidenum">
              <a:rPr b="0" lang="en-US"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380880" y="685800"/>
            <a:ext cx="6093000" cy="3426120"/>
          </a:xfrm>
          <a:prstGeom prst="rect">
            <a:avLst/>
          </a:prstGeom>
        </p:spPr>
      </p:sp>
      <p:sp>
        <p:nvSpPr>
          <p:cNvPr id="178" name="PlaceHolder 2"/>
          <p:cNvSpPr>
            <a:spLocks noGrp="1"/>
          </p:cNvSpPr>
          <p:nvPr>
            <p:ph type="body"/>
          </p:nvPr>
        </p:nvSpPr>
        <p:spPr>
          <a:xfrm>
            <a:off x="685800" y="4343400"/>
            <a:ext cx="5483520" cy="4111920"/>
          </a:xfrm>
          <a:prstGeom prst="rect">
            <a:avLst/>
          </a:prstGeom>
        </p:spPr>
        <p:txBody>
          <a:bodyPr lIns="0" rIns="0" tIns="0" bIns="0">
            <a:normAutofit/>
          </a:bodyPr>
          <a:p>
            <a:endParaRPr b="0" lang="en-IN" sz="2000" spc="-1" strike="noStrike">
              <a:latin typeface="Arial"/>
            </a:endParaRPr>
          </a:p>
        </p:txBody>
      </p:sp>
      <p:sp>
        <p:nvSpPr>
          <p:cNvPr id="179" name="CustomShape 3"/>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31BD9F2-260F-41DA-AC68-694DA56EE13D}" type="slidenum">
              <a:rPr b="0" lang="en-US"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sldImg"/>
          </p:nvPr>
        </p:nvSpPr>
        <p:spPr>
          <a:xfrm>
            <a:off x="380880" y="685800"/>
            <a:ext cx="6093000" cy="3426120"/>
          </a:xfrm>
          <a:prstGeom prst="rect">
            <a:avLst/>
          </a:prstGeom>
        </p:spPr>
      </p:sp>
      <p:sp>
        <p:nvSpPr>
          <p:cNvPr id="181" name="PlaceHolder 2"/>
          <p:cNvSpPr>
            <a:spLocks noGrp="1"/>
          </p:cNvSpPr>
          <p:nvPr>
            <p:ph type="body"/>
          </p:nvPr>
        </p:nvSpPr>
        <p:spPr>
          <a:xfrm>
            <a:off x="685800" y="4343400"/>
            <a:ext cx="5483520" cy="4111920"/>
          </a:xfrm>
          <a:prstGeom prst="rect">
            <a:avLst/>
          </a:prstGeom>
        </p:spPr>
        <p:txBody>
          <a:bodyPr lIns="0" rIns="0" tIns="0" bIns="0">
            <a:normAutofit/>
          </a:bodyPr>
          <a:p>
            <a:endParaRPr b="0" lang="en-IN" sz="2000" spc="-1" strike="noStrike">
              <a:latin typeface="Arial"/>
            </a:endParaRPr>
          </a:p>
        </p:txBody>
      </p:sp>
      <p:sp>
        <p:nvSpPr>
          <p:cNvPr id="182" name="CustomShape 3"/>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D9173CA-33D5-42C4-9487-DB665419F2D6}" type="slidenum">
              <a:rPr b="0" lang="en-US"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Img"/>
          </p:nvPr>
        </p:nvSpPr>
        <p:spPr>
          <a:xfrm>
            <a:off x="380880" y="685800"/>
            <a:ext cx="6093000" cy="3426120"/>
          </a:xfrm>
          <a:prstGeom prst="rect">
            <a:avLst/>
          </a:prstGeom>
        </p:spPr>
      </p:sp>
      <p:sp>
        <p:nvSpPr>
          <p:cNvPr id="184" name="PlaceHolder 2"/>
          <p:cNvSpPr>
            <a:spLocks noGrp="1"/>
          </p:cNvSpPr>
          <p:nvPr>
            <p:ph type="body"/>
          </p:nvPr>
        </p:nvSpPr>
        <p:spPr>
          <a:xfrm>
            <a:off x="685800" y="4343400"/>
            <a:ext cx="5483520" cy="4111920"/>
          </a:xfrm>
          <a:prstGeom prst="rect">
            <a:avLst/>
          </a:prstGeom>
        </p:spPr>
        <p:txBody>
          <a:bodyPr lIns="0" rIns="0" tIns="0" bIns="0">
            <a:normAutofit/>
          </a:bodyPr>
          <a:p>
            <a:endParaRPr b="0" lang="en-IN" sz="2000" spc="-1" strike="noStrike">
              <a:latin typeface="Arial"/>
            </a:endParaRPr>
          </a:p>
        </p:txBody>
      </p:sp>
      <p:sp>
        <p:nvSpPr>
          <p:cNvPr id="185" name="CustomShape 3"/>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04D54A9-4DFC-49C0-BC3B-97F9094DE2E6}" type="slidenum">
              <a:rPr b="0" lang="en-US"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ldImg"/>
          </p:nvPr>
        </p:nvSpPr>
        <p:spPr>
          <a:xfrm>
            <a:off x="380880" y="685800"/>
            <a:ext cx="6093000" cy="3426120"/>
          </a:xfrm>
          <a:prstGeom prst="rect">
            <a:avLst/>
          </a:prstGeom>
        </p:spPr>
      </p:sp>
      <p:sp>
        <p:nvSpPr>
          <p:cNvPr id="187" name="PlaceHolder 2"/>
          <p:cNvSpPr>
            <a:spLocks noGrp="1"/>
          </p:cNvSpPr>
          <p:nvPr>
            <p:ph type="body"/>
          </p:nvPr>
        </p:nvSpPr>
        <p:spPr>
          <a:xfrm>
            <a:off x="685800" y="4343400"/>
            <a:ext cx="5483520" cy="4111920"/>
          </a:xfrm>
          <a:prstGeom prst="rect">
            <a:avLst/>
          </a:prstGeom>
        </p:spPr>
        <p:txBody>
          <a:bodyPr lIns="0" rIns="0" tIns="0" bIns="0">
            <a:normAutofit/>
          </a:bodyPr>
          <a:p>
            <a:endParaRPr b="0" lang="en-IN" sz="2000" spc="-1" strike="noStrike">
              <a:latin typeface="Arial"/>
            </a:endParaRPr>
          </a:p>
        </p:txBody>
      </p:sp>
      <p:sp>
        <p:nvSpPr>
          <p:cNvPr id="188" name="CustomShape 3"/>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5696E19-D3B2-4361-AC4E-7B16A3CD76D0}" type="slidenum">
              <a:rPr b="0" lang="en-US"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sldImg"/>
          </p:nvPr>
        </p:nvSpPr>
        <p:spPr>
          <a:xfrm>
            <a:off x="380880" y="685800"/>
            <a:ext cx="6093000" cy="3426120"/>
          </a:xfrm>
          <a:prstGeom prst="rect">
            <a:avLst/>
          </a:prstGeom>
        </p:spPr>
      </p:sp>
      <p:sp>
        <p:nvSpPr>
          <p:cNvPr id="190" name="PlaceHolder 2"/>
          <p:cNvSpPr>
            <a:spLocks noGrp="1"/>
          </p:cNvSpPr>
          <p:nvPr>
            <p:ph type="body"/>
          </p:nvPr>
        </p:nvSpPr>
        <p:spPr>
          <a:xfrm>
            <a:off x="685800" y="4343400"/>
            <a:ext cx="5483520" cy="4111920"/>
          </a:xfrm>
          <a:prstGeom prst="rect">
            <a:avLst/>
          </a:prstGeom>
        </p:spPr>
        <p:txBody>
          <a:bodyPr lIns="0" rIns="0" tIns="0" bIns="0">
            <a:normAutofit/>
          </a:bodyPr>
          <a:p>
            <a:endParaRPr b="0" lang="en-IN" sz="2000" spc="-1" strike="noStrike">
              <a:latin typeface="Arial"/>
            </a:endParaRPr>
          </a:p>
        </p:txBody>
      </p:sp>
      <p:sp>
        <p:nvSpPr>
          <p:cNvPr id="191" name="CustomShape 3"/>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A388CC2-02AA-4922-AFEA-D8116F3FF723}" type="slidenum">
              <a:rPr b="0" lang="en-US"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Img"/>
          </p:nvPr>
        </p:nvSpPr>
        <p:spPr>
          <a:xfrm>
            <a:off x="380880" y="685800"/>
            <a:ext cx="6093000" cy="3426120"/>
          </a:xfrm>
          <a:prstGeom prst="rect">
            <a:avLst/>
          </a:prstGeom>
        </p:spPr>
      </p:sp>
      <p:sp>
        <p:nvSpPr>
          <p:cNvPr id="145" name="PlaceHolder 2"/>
          <p:cNvSpPr>
            <a:spLocks noGrp="1"/>
          </p:cNvSpPr>
          <p:nvPr>
            <p:ph type="body"/>
          </p:nvPr>
        </p:nvSpPr>
        <p:spPr>
          <a:xfrm>
            <a:off x="685800" y="4343400"/>
            <a:ext cx="5483520" cy="4111920"/>
          </a:xfrm>
          <a:prstGeom prst="rect">
            <a:avLst/>
          </a:prstGeom>
        </p:spPr>
        <p:txBody>
          <a:bodyPr lIns="0" rIns="0" tIns="0" bIns="0">
            <a:normAutofit/>
          </a:bodyPr>
          <a:p>
            <a:endParaRPr b="0" lang="en-IN" sz="2000" spc="-1" strike="noStrike">
              <a:latin typeface="Arial"/>
            </a:endParaRPr>
          </a:p>
        </p:txBody>
      </p:sp>
      <p:sp>
        <p:nvSpPr>
          <p:cNvPr id="146" name="CustomShape 3"/>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29D4F07-0E12-4680-AA16-2312A7CF396B}" type="slidenum">
              <a:rPr b="0" lang="en-US"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ldImg"/>
          </p:nvPr>
        </p:nvSpPr>
        <p:spPr>
          <a:xfrm>
            <a:off x="380880" y="685800"/>
            <a:ext cx="6093000" cy="3426120"/>
          </a:xfrm>
          <a:prstGeom prst="rect">
            <a:avLst/>
          </a:prstGeom>
        </p:spPr>
      </p:sp>
      <p:sp>
        <p:nvSpPr>
          <p:cNvPr id="148" name="PlaceHolder 2"/>
          <p:cNvSpPr>
            <a:spLocks noGrp="1"/>
          </p:cNvSpPr>
          <p:nvPr>
            <p:ph type="body"/>
          </p:nvPr>
        </p:nvSpPr>
        <p:spPr>
          <a:xfrm>
            <a:off x="685800" y="4343400"/>
            <a:ext cx="5483520" cy="4111920"/>
          </a:xfrm>
          <a:prstGeom prst="rect">
            <a:avLst/>
          </a:prstGeom>
        </p:spPr>
        <p:txBody>
          <a:bodyPr lIns="0" rIns="0" tIns="0" bIns="0">
            <a:normAutofit/>
          </a:bodyPr>
          <a:p>
            <a:endParaRPr b="0" lang="en-IN" sz="2000" spc="-1" strike="noStrike">
              <a:latin typeface="Arial"/>
            </a:endParaRPr>
          </a:p>
        </p:txBody>
      </p:sp>
      <p:sp>
        <p:nvSpPr>
          <p:cNvPr id="149" name="CustomShape 3"/>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DDCB214-1ED6-497A-BDEC-7CC5C5131C7A}" type="slidenum">
              <a:rPr b="0" lang="en-US"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Img"/>
          </p:nvPr>
        </p:nvSpPr>
        <p:spPr>
          <a:xfrm>
            <a:off x="380880" y="685800"/>
            <a:ext cx="6093000" cy="3426120"/>
          </a:xfrm>
          <a:prstGeom prst="rect">
            <a:avLst/>
          </a:prstGeom>
        </p:spPr>
      </p:sp>
      <p:sp>
        <p:nvSpPr>
          <p:cNvPr id="151" name="PlaceHolder 2"/>
          <p:cNvSpPr>
            <a:spLocks noGrp="1"/>
          </p:cNvSpPr>
          <p:nvPr>
            <p:ph type="body"/>
          </p:nvPr>
        </p:nvSpPr>
        <p:spPr>
          <a:xfrm>
            <a:off x="685800" y="4343400"/>
            <a:ext cx="5483520" cy="4111920"/>
          </a:xfrm>
          <a:prstGeom prst="rect">
            <a:avLst/>
          </a:prstGeom>
        </p:spPr>
        <p:txBody>
          <a:bodyPr lIns="0" rIns="0" tIns="0" bIns="0">
            <a:normAutofit/>
          </a:bodyPr>
          <a:p>
            <a:endParaRPr b="0" lang="en-IN" sz="2000" spc="-1" strike="noStrike">
              <a:latin typeface="Arial"/>
            </a:endParaRPr>
          </a:p>
        </p:txBody>
      </p:sp>
      <p:sp>
        <p:nvSpPr>
          <p:cNvPr id="152" name="CustomShape 3"/>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FBB09DA-9962-49EE-BF7C-6FC703A09C6C}" type="slidenum">
              <a:rPr b="0" lang="en-US"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Img"/>
          </p:nvPr>
        </p:nvSpPr>
        <p:spPr>
          <a:xfrm>
            <a:off x="380880" y="685800"/>
            <a:ext cx="6093000" cy="3426120"/>
          </a:xfrm>
          <a:prstGeom prst="rect">
            <a:avLst/>
          </a:prstGeom>
        </p:spPr>
      </p:sp>
      <p:sp>
        <p:nvSpPr>
          <p:cNvPr id="154" name="PlaceHolder 2"/>
          <p:cNvSpPr>
            <a:spLocks noGrp="1"/>
          </p:cNvSpPr>
          <p:nvPr>
            <p:ph type="body"/>
          </p:nvPr>
        </p:nvSpPr>
        <p:spPr>
          <a:xfrm>
            <a:off x="685800" y="4343400"/>
            <a:ext cx="5483520" cy="4111920"/>
          </a:xfrm>
          <a:prstGeom prst="rect">
            <a:avLst/>
          </a:prstGeom>
        </p:spPr>
        <p:txBody>
          <a:bodyPr lIns="0" rIns="0" tIns="0" bIns="0">
            <a:normAutofit/>
          </a:bodyPr>
          <a:p>
            <a:endParaRPr b="0" lang="en-IN" sz="2000" spc="-1" strike="noStrike">
              <a:latin typeface="Arial"/>
            </a:endParaRPr>
          </a:p>
        </p:txBody>
      </p:sp>
      <p:sp>
        <p:nvSpPr>
          <p:cNvPr id="155" name="CustomShape 3"/>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7EECF93-1E06-4201-A8A5-0F574DFDE1A8}" type="slidenum">
              <a:rPr b="0" lang="en-US"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380880" y="685800"/>
            <a:ext cx="6093000" cy="3426120"/>
          </a:xfrm>
          <a:prstGeom prst="rect">
            <a:avLst/>
          </a:prstGeom>
        </p:spPr>
      </p:sp>
      <p:sp>
        <p:nvSpPr>
          <p:cNvPr id="157" name="PlaceHolder 2"/>
          <p:cNvSpPr>
            <a:spLocks noGrp="1"/>
          </p:cNvSpPr>
          <p:nvPr>
            <p:ph type="body"/>
          </p:nvPr>
        </p:nvSpPr>
        <p:spPr>
          <a:xfrm>
            <a:off x="685800" y="4343400"/>
            <a:ext cx="5483520" cy="4111920"/>
          </a:xfrm>
          <a:prstGeom prst="rect">
            <a:avLst/>
          </a:prstGeom>
        </p:spPr>
        <p:txBody>
          <a:bodyPr lIns="0" rIns="0" tIns="0" bIns="0">
            <a:normAutofit/>
          </a:bodyPr>
          <a:p>
            <a:endParaRPr b="0" lang="en-IN" sz="2000" spc="-1" strike="noStrike">
              <a:latin typeface="Arial"/>
            </a:endParaRPr>
          </a:p>
        </p:txBody>
      </p:sp>
      <p:sp>
        <p:nvSpPr>
          <p:cNvPr id="158" name="CustomShape 3"/>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3D53BD1-2379-40A9-A00B-4705B2B9A299}" type="slidenum">
              <a:rPr b="0" lang="en-US"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380880" y="685800"/>
            <a:ext cx="6093000" cy="3426120"/>
          </a:xfrm>
          <a:prstGeom prst="rect">
            <a:avLst/>
          </a:prstGeom>
        </p:spPr>
      </p:sp>
      <p:sp>
        <p:nvSpPr>
          <p:cNvPr id="160" name="PlaceHolder 2"/>
          <p:cNvSpPr>
            <a:spLocks noGrp="1"/>
          </p:cNvSpPr>
          <p:nvPr>
            <p:ph type="body"/>
          </p:nvPr>
        </p:nvSpPr>
        <p:spPr>
          <a:xfrm>
            <a:off x="685800" y="4343400"/>
            <a:ext cx="5483520" cy="4111920"/>
          </a:xfrm>
          <a:prstGeom prst="rect">
            <a:avLst/>
          </a:prstGeom>
        </p:spPr>
        <p:txBody>
          <a:bodyPr lIns="0" rIns="0" tIns="0" bIns="0">
            <a:normAutofit/>
          </a:bodyPr>
          <a:p>
            <a:endParaRPr b="0" lang="en-IN" sz="2000" spc="-1" strike="noStrike">
              <a:latin typeface="Arial"/>
            </a:endParaRPr>
          </a:p>
        </p:txBody>
      </p:sp>
      <p:sp>
        <p:nvSpPr>
          <p:cNvPr id="161" name="CustomShape 3"/>
          <p:cNvSpPr/>
          <p:nvPr/>
        </p:nvSpPr>
        <p:spPr>
          <a:xfrm>
            <a:off x="3884760" y="8685360"/>
            <a:ext cx="2968920" cy="454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6C02BA5-43B0-4880-8E3C-B97FBE9ABE31}" type="slidenum">
              <a:rPr b="0" lang="en-US" sz="1200" spc="-1" strike="noStrike">
                <a:solidFill>
                  <a:srgbClr val="000000"/>
                </a:solidFill>
                <a:latin typeface="+mn-lt"/>
                <a:ea typeface="+mn-ea"/>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gif"/><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9.gif"/><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gif"/><Relationship Id="rId3" Type="http://schemas.openxmlformats.org/officeDocument/2006/relationships/slideLayout" Target="../slideLayouts/slideLayout1.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gif"/><Relationship Id="rId3" Type="http://schemas.openxmlformats.org/officeDocument/2006/relationships/slideLayout" Target="../slideLayouts/slideLayout1.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5.gif"/><Relationship Id="rId2" Type="http://schemas.openxmlformats.org/officeDocument/2006/relationships/image" Target="../media/image16.gif"/><Relationship Id="rId3" Type="http://schemas.openxmlformats.org/officeDocument/2006/relationships/slideLayout" Target="../slideLayouts/slideLayout1.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gif"/><Relationship Id="rId3" Type="http://schemas.openxmlformats.org/officeDocument/2006/relationships/slideLayout" Target="../slideLayouts/slideLayout1.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0.gif"/><Relationship Id="rId2" Type="http://schemas.openxmlformats.org/officeDocument/2006/relationships/image" Target="../media/image21.gif"/><Relationship Id="rId3" Type="http://schemas.openxmlformats.org/officeDocument/2006/relationships/slideLayout" Target="../slideLayouts/slideLayout1.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3.gif"/><Relationship Id="rId2" Type="http://schemas.openxmlformats.org/officeDocument/2006/relationships/image" Target="../media/image4.gif"/><Relationship Id="rId3" Type="http://schemas.openxmlformats.org/officeDocument/2006/relationships/slideLayout" Target="../slideLayouts/slideLayout1.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7.gif"/><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216000" y="1872000"/>
            <a:ext cx="11541240" cy="7603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4400" spc="-1" strike="noStrike">
                <a:solidFill>
                  <a:srgbClr val="c55a11"/>
                </a:solidFill>
                <a:latin typeface="Calibri"/>
                <a:ea typeface="DejaVu Sans"/>
              </a:rPr>
              <a:t>Virtual Reality and Its Applications</a:t>
            </a:r>
            <a:endParaRPr b="0" lang="en-IN" sz="4400" spc="-1" strike="noStrike">
              <a:latin typeface="Arial"/>
            </a:endParaRPr>
          </a:p>
        </p:txBody>
      </p:sp>
      <p:sp>
        <p:nvSpPr>
          <p:cNvPr id="45" name="CustomShape 2"/>
          <p:cNvSpPr/>
          <p:nvPr/>
        </p:nvSpPr>
        <p:spPr>
          <a:xfrm>
            <a:off x="4781880" y="3940920"/>
            <a:ext cx="74944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Calibri"/>
                <a:ea typeface="DejaVu Sans"/>
              </a:rPr>
              <a:t>Pavan Kumar B N</a:t>
            </a:r>
            <a:endParaRPr b="0" lang="en-IN" sz="2400" spc="-1" strike="noStrike">
              <a:latin typeface="Arial"/>
            </a:endParaRPr>
          </a:p>
        </p:txBody>
      </p:sp>
      <p:grpSp>
        <p:nvGrpSpPr>
          <p:cNvPr id="46" name="Group 3"/>
          <p:cNvGrpSpPr/>
          <p:nvPr/>
        </p:nvGrpSpPr>
        <p:grpSpPr>
          <a:xfrm>
            <a:off x="316440" y="5492520"/>
            <a:ext cx="1064160" cy="1072080"/>
            <a:chOff x="316440" y="5492520"/>
            <a:chExt cx="1064160" cy="1072080"/>
          </a:xfrm>
        </p:grpSpPr>
        <p:sp>
          <p:nvSpPr>
            <p:cNvPr id="47" name="CustomShape 4"/>
            <p:cNvSpPr/>
            <p:nvPr/>
          </p:nvSpPr>
          <p:spPr>
            <a:xfrm rot="5400000">
              <a:off x="826920" y="6010920"/>
              <a:ext cx="42840" cy="10641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8" name="CustomShape 5"/>
            <p:cNvSpPr/>
            <p:nvPr/>
          </p:nvSpPr>
          <p:spPr>
            <a:xfrm rot="10800000">
              <a:off x="316800" y="5492520"/>
              <a:ext cx="42840" cy="10641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grpSp>
      <p:sp>
        <p:nvSpPr>
          <p:cNvPr id="49" name="Line 6"/>
          <p:cNvSpPr/>
          <p:nvPr/>
        </p:nvSpPr>
        <p:spPr>
          <a:xfrm>
            <a:off x="4781880" y="3573360"/>
            <a:ext cx="458136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grpSp>
        <p:nvGrpSpPr>
          <p:cNvPr id="50" name="Group 7"/>
          <p:cNvGrpSpPr/>
          <p:nvPr/>
        </p:nvGrpSpPr>
        <p:grpSpPr>
          <a:xfrm>
            <a:off x="10855800" y="271440"/>
            <a:ext cx="1064160" cy="1069920"/>
            <a:chOff x="10855800" y="271440"/>
            <a:chExt cx="1064160" cy="1069920"/>
          </a:xfrm>
        </p:grpSpPr>
        <p:sp>
          <p:nvSpPr>
            <p:cNvPr id="51" name="CustomShape 8"/>
            <p:cNvSpPr/>
            <p:nvPr/>
          </p:nvSpPr>
          <p:spPr>
            <a:xfrm rot="16200000">
              <a:off x="11366280" y="-239040"/>
              <a:ext cx="42840" cy="10641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52" name="CustomShape 9"/>
            <p:cNvSpPr/>
            <p:nvPr/>
          </p:nvSpPr>
          <p:spPr>
            <a:xfrm>
              <a:off x="11876760" y="277200"/>
              <a:ext cx="42840" cy="10641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grpSp>
      <p:sp>
        <p:nvSpPr>
          <p:cNvPr id="53" name="CustomShape 10"/>
          <p:cNvSpPr/>
          <p:nvPr/>
        </p:nvSpPr>
        <p:spPr>
          <a:xfrm>
            <a:off x="4781880" y="4415760"/>
            <a:ext cx="7494480" cy="821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Calibri"/>
                <a:ea typeface="DejaVu Sans"/>
              </a:rPr>
              <a:t>Department of Computer Science and Engineering</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Line 1"/>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sp>
        <p:nvSpPr>
          <p:cNvPr id="93" name="CustomShape 2"/>
          <p:cNvSpPr/>
          <p:nvPr/>
        </p:nvSpPr>
        <p:spPr>
          <a:xfrm>
            <a:off x="393120" y="252360"/>
            <a:ext cx="74944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Virtual Reality and Its Applications</a:t>
            </a:r>
            <a:endParaRPr b="0" lang="en-IN" sz="2400" spc="-1" strike="noStrike">
              <a:latin typeface="Arial"/>
            </a:endParaRPr>
          </a:p>
        </p:txBody>
      </p:sp>
      <p:sp>
        <p:nvSpPr>
          <p:cNvPr id="94" name="CustomShape 3"/>
          <p:cNvSpPr/>
          <p:nvPr/>
        </p:nvSpPr>
        <p:spPr>
          <a:xfrm>
            <a:off x="358200" y="696600"/>
            <a:ext cx="403380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400" spc="-1" strike="noStrike">
                <a:solidFill>
                  <a:srgbClr val="ed7d31"/>
                </a:solidFill>
                <a:latin typeface="Calibri"/>
                <a:ea typeface="DejaVu Sans"/>
              </a:rPr>
              <a:t>Synthetic Vs Captured</a:t>
            </a:r>
            <a:endParaRPr b="0" lang="en-IN" sz="2400" spc="-1" strike="noStrike">
              <a:latin typeface="Arial"/>
            </a:endParaRPr>
          </a:p>
        </p:txBody>
      </p:sp>
      <p:sp>
        <p:nvSpPr>
          <p:cNvPr id="95" name="CustomShape 4"/>
          <p:cNvSpPr/>
          <p:nvPr/>
        </p:nvSpPr>
        <p:spPr>
          <a:xfrm>
            <a:off x="554760" y="1773360"/>
            <a:ext cx="4910760" cy="4478760"/>
          </a:xfrm>
          <a:prstGeom prst="rect">
            <a:avLst/>
          </a:prstGeom>
          <a:noFill/>
          <a:ln>
            <a:noFill/>
          </a:ln>
        </p:spPr>
        <p:style>
          <a:lnRef idx="0"/>
          <a:fillRef idx="0"/>
          <a:effectRef idx="0"/>
          <a:fontRef idx="minor"/>
        </p:style>
        <p:txBody>
          <a:bodyPr lIns="90000" rIns="90000" tIns="45000" bIns="45000">
            <a:spAutoFit/>
          </a:bodyPr>
          <a:p>
            <a:pPr marL="285840" indent="-282960">
              <a:lnSpc>
                <a:spcPct val="100000"/>
              </a:lnSpc>
              <a:buClr>
                <a:srgbClr val="000000"/>
              </a:buClr>
              <a:buFont typeface="Arial"/>
              <a:buChar char="•"/>
            </a:pPr>
            <a:r>
              <a:rPr b="0" lang="en-US" sz="1800" spc="-1" strike="noStrike">
                <a:solidFill>
                  <a:srgbClr val="000000"/>
                </a:solidFill>
                <a:latin typeface="Times New Roman"/>
                <a:ea typeface="DejaVu Sans"/>
              </a:rPr>
              <a:t>We may program a </a:t>
            </a:r>
            <a:r>
              <a:rPr b="0" i="1" lang="en-US" sz="1800" spc="-1" strike="noStrike">
                <a:solidFill>
                  <a:srgbClr val="000000"/>
                </a:solidFill>
                <a:latin typeface="Times New Roman"/>
                <a:ea typeface="DejaVu Sans"/>
              </a:rPr>
              <a:t>synthetic</a:t>
            </a:r>
            <a:r>
              <a:rPr b="0" lang="en-US" sz="1800" spc="-1" strike="noStrike">
                <a:solidFill>
                  <a:srgbClr val="000000"/>
                </a:solidFill>
                <a:latin typeface="Times New Roman"/>
                <a:ea typeface="DejaVu Sans"/>
              </a:rPr>
              <a:t> world, which is completely invented from geometric primitives and simulated physics</a:t>
            </a:r>
            <a:endParaRPr b="0" lang="en-IN" sz="1800" spc="-1" strike="noStrike">
              <a:latin typeface="Arial"/>
            </a:endParaRPr>
          </a:p>
          <a:p>
            <a:pPr>
              <a:lnSpc>
                <a:spcPct val="100000"/>
              </a:lnSpc>
            </a:pPr>
            <a:endParaRPr b="0" lang="en-IN" sz="1800" spc="-1" strike="noStrike">
              <a:latin typeface="Arial"/>
            </a:endParaRPr>
          </a:p>
          <a:p>
            <a:pPr marL="285840" indent="-282960">
              <a:lnSpc>
                <a:spcPct val="100000"/>
              </a:lnSpc>
              <a:buClr>
                <a:srgbClr val="000000"/>
              </a:buClr>
              <a:buFont typeface="Arial"/>
              <a:buChar char="•"/>
            </a:pPr>
            <a:r>
              <a:rPr b="0" lang="en-US" sz="1800" spc="-1" strike="noStrike">
                <a:solidFill>
                  <a:srgbClr val="000000"/>
                </a:solidFill>
                <a:latin typeface="Times New Roman"/>
                <a:ea typeface="DejaVu Sans"/>
              </a:rPr>
              <a:t>The world may be </a:t>
            </a:r>
            <a:r>
              <a:rPr b="0" i="1" lang="en-US" sz="1800" spc="-1" strike="noStrike">
                <a:solidFill>
                  <a:srgbClr val="000000"/>
                </a:solidFill>
                <a:latin typeface="Times New Roman"/>
                <a:ea typeface="DejaVu Sans"/>
              </a:rPr>
              <a:t>captured</a:t>
            </a:r>
            <a:r>
              <a:rPr b="0" lang="en-US" sz="1800" spc="-1" strike="noStrike">
                <a:solidFill>
                  <a:srgbClr val="000000"/>
                </a:solidFill>
                <a:latin typeface="Times New Roman"/>
                <a:ea typeface="DejaVu Sans"/>
              </a:rPr>
              <a:t> using modern imaging techniques.</a:t>
            </a:r>
            <a:endParaRPr b="0" lang="en-IN" sz="1800" spc="-1" strike="noStrike">
              <a:latin typeface="Arial"/>
            </a:endParaRPr>
          </a:p>
          <a:p>
            <a:pPr>
              <a:lnSpc>
                <a:spcPct val="100000"/>
              </a:lnSpc>
            </a:pPr>
            <a:endParaRPr b="0" lang="en-IN" sz="1800" spc="-1" strike="noStrike">
              <a:latin typeface="Arial"/>
            </a:endParaRPr>
          </a:p>
          <a:p>
            <a:pPr marL="285840" indent="-282960">
              <a:lnSpc>
                <a:spcPct val="100000"/>
              </a:lnSpc>
              <a:buClr>
                <a:srgbClr val="000000"/>
              </a:buClr>
              <a:buFont typeface="Arial"/>
              <a:buChar char="•"/>
            </a:pPr>
            <a:r>
              <a:rPr b="0" lang="en-US" sz="1800" spc="-1" strike="noStrike">
                <a:solidFill>
                  <a:srgbClr val="000000"/>
                </a:solidFill>
                <a:latin typeface="Calibri"/>
                <a:ea typeface="DejaVu Sans"/>
              </a:rPr>
              <a:t>Factor affecting captured </a:t>
            </a:r>
            <a:endParaRPr b="0" lang="en-IN" sz="1800" spc="-1" strike="noStrike">
              <a:latin typeface="Arial"/>
            </a:endParaRPr>
          </a:p>
          <a:p>
            <a:pPr lvl="1" marL="743040" indent="-282960">
              <a:lnSpc>
                <a:spcPct val="100000"/>
              </a:lnSpc>
              <a:buClr>
                <a:srgbClr val="000000"/>
              </a:buClr>
              <a:buFont typeface="Arial"/>
              <a:buChar char="•"/>
            </a:pPr>
            <a:r>
              <a:rPr b="0" lang="en-US" sz="1800" spc="-1" strike="noStrike">
                <a:solidFill>
                  <a:srgbClr val="000000"/>
                </a:solidFill>
                <a:latin typeface="Times New Roman"/>
                <a:ea typeface="DejaVu Sans"/>
              </a:rPr>
              <a:t>What happens when the user changes her head position and viewpoint?</a:t>
            </a:r>
            <a:endParaRPr b="0" lang="en-IN" sz="1800" spc="-1" strike="noStrike">
              <a:latin typeface="Arial"/>
            </a:endParaRPr>
          </a:p>
          <a:p>
            <a:pPr lvl="1" marL="743040" indent="-282960">
              <a:lnSpc>
                <a:spcPct val="100000"/>
              </a:lnSpc>
              <a:buClr>
                <a:srgbClr val="000000"/>
              </a:buClr>
              <a:buFont typeface="Arial"/>
              <a:buChar char="•"/>
            </a:pPr>
            <a:r>
              <a:rPr b="0" lang="en-US" sz="1800" spc="-1" strike="noStrike">
                <a:solidFill>
                  <a:srgbClr val="000000"/>
                </a:solidFill>
                <a:latin typeface="Times New Roman"/>
                <a:ea typeface="DejaVu Sans"/>
              </a:rPr>
              <a:t>What are their facial expressions while wearing a VR headset?</a:t>
            </a:r>
            <a:endParaRPr b="0" lang="en-IN" sz="1800" spc="-1" strike="noStrike">
              <a:latin typeface="Arial"/>
            </a:endParaRPr>
          </a:p>
          <a:p>
            <a:pPr lvl="1" marL="743040" indent="-282960">
              <a:lnSpc>
                <a:spcPct val="100000"/>
              </a:lnSpc>
              <a:buClr>
                <a:srgbClr val="000000"/>
              </a:buClr>
              <a:buFont typeface="Arial"/>
              <a:buChar char="•"/>
            </a:pPr>
            <a:r>
              <a:rPr b="0" lang="en-US" sz="1800" spc="-1" strike="noStrike">
                <a:solidFill>
                  <a:srgbClr val="000000"/>
                </a:solidFill>
                <a:latin typeface="Times New Roman"/>
                <a:ea typeface="DejaVu Sans"/>
              </a:rPr>
              <a:t>What can we infer about their emotional state?</a:t>
            </a:r>
            <a:endParaRPr b="0" lang="en-IN" sz="1800" spc="-1" strike="noStrike">
              <a:latin typeface="Arial"/>
            </a:endParaRPr>
          </a:p>
          <a:p>
            <a:pPr lvl="1" marL="743040" indent="-282960">
              <a:lnSpc>
                <a:spcPct val="100000"/>
              </a:lnSpc>
              <a:buClr>
                <a:srgbClr val="000000"/>
              </a:buClr>
              <a:buFont typeface="Arial"/>
              <a:buChar char="•"/>
            </a:pPr>
            <a:r>
              <a:rPr b="0" lang="en-US" sz="1800" spc="-1" strike="noStrike">
                <a:solidFill>
                  <a:srgbClr val="000000"/>
                </a:solidFill>
                <a:latin typeface="Times New Roman"/>
                <a:ea typeface="DejaVu Sans"/>
              </a:rPr>
              <a:t>Do we need to know their hand gestures?</a:t>
            </a:r>
            <a:endParaRPr b="0" lang="en-IN" sz="1800" spc="-1" strike="noStrike">
              <a:latin typeface="Arial"/>
            </a:endParaRPr>
          </a:p>
          <a:p>
            <a:pPr lvl="1" marL="743040" indent="-282960">
              <a:lnSpc>
                <a:spcPct val="100000"/>
              </a:lnSpc>
              <a:buClr>
                <a:srgbClr val="000000"/>
              </a:buClr>
              <a:buFont typeface="Arial"/>
              <a:buChar char="•"/>
            </a:pPr>
            <a:r>
              <a:rPr b="0" lang="en-US" sz="1800" spc="-1" strike="noStrike">
                <a:solidFill>
                  <a:srgbClr val="000000"/>
                </a:solidFill>
                <a:latin typeface="Times New Roman"/>
                <a:ea typeface="DejaVu Sans"/>
              </a:rPr>
              <a:t>Are their eyes focused on me?</a:t>
            </a:r>
            <a:r>
              <a:rPr b="1" lang="en-US" sz="1800" spc="-1" strike="noStrike">
                <a:solidFill>
                  <a:srgbClr val="000000"/>
                </a:solidFill>
                <a:latin typeface="Calibri"/>
                <a:ea typeface="DejaVu Sans"/>
              </a:rPr>
              <a:t> </a:t>
            </a:r>
            <a:endParaRPr b="0" lang="en-IN" sz="1800" spc="-1" strike="noStrike">
              <a:latin typeface="Arial"/>
            </a:endParaRPr>
          </a:p>
        </p:txBody>
      </p:sp>
      <p:pic>
        <p:nvPicPr>
          <p:cNvPr id="96" name="Picture 4" descr="\begin{figure}\begin{center}&#10;\begin{tabular}{cc}&#10;\psfig{file=figs/rodentvr.ps,wi...&#10;...ousevr.ps,width=3.0truein} \\&#10;(a) &amp; (b)&#10;\end{tabular}\end{center}&#10;\end{figure}"/>
          <p:cNvPicPr/>
          <p:nvPr/>
        </p:nvPicPr>
        <p:blipFill>
          <a:blip r:embed="rId1"/>
          <a:stretch/>
        </p:blipFill>
        <p:spPr>
          <a:xfrm>
            <a:off x="5866920" y="1919160"/>
            <a:ext cx="5874120" cy="2264040"/>
          </a:xfrm>
          <a:prstGeom prst="rect">
            <a:avLst/>
          </a:prstGeom>
          <a:ln w="28440">
            <a:solidFill>
              <a:schemeClr val="tx1"/>
            </a:solidFill>
            <a:round/>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Line 1"/>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sp>
        <p:nvSpPr>
          <p:cNvPr id="98" name="CustomShape 2"/>
          <p:cNvSpPr/>
          <p:nvPr/>
        </p:nvSpPr>
        <p:spPr>
          <a:xfrm>
            <a:off x="393120" y="252360"/>
            <a:ext cx="74944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Virtual Reality and Its Applications</a:t>
            </a:r>
            <a:endParaRPr b="0" lang="en-IN" sz="2400" spc="-1" strike="noStrike">
              <a:latin typeface="Arial"/>
            </a:endParaRPr>
          </a:p>
        </p:txBody>
      </p:sp>
      <p:sp>
        <p:nvSpPr>
          <p:cNvPr id="99" name="CustomShape 3"/>
          <p:cNvSpPr/>
          <p:nvPr/>
        </p:nvSpPr>
        <p:spPr>
          <a:xfrm>
            <a:off x="276120" y="709200"/>
            <a:ext cx="685188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400" spc="-1" strike="noStrike">
                <a:solidFill>
                  <a:srgbClr val="ed7d31"/>
                </a:solidFill>
                <a:latin typeface="Calibri"/>
                <a:ea typeface="DejaVu Sans"/>
              </a:rPr>
              <a:t>Modern VR Experiences – Video Games</a:t>
            </a:r>
            <a:endParaRPr b="0" lang="en-IN" sz="2400" spc="-1" strike="noStrike">
              <a:latin typeface="Arial"/>
            </a:endParaRPr>
          </a:p>
        </p:txBody>
      </p:sp>
      <p:pic>
        <p:nvPicPr>
          <p:cNvPr id="100" name="Picture 2" descr="\begin{figure}\begin{center}&#10;\begin{tabular}{cc}&#10;\psfig{file=figs/Portal2VR.ps,w...&#10;...mpy.ps,width=2.7truein} \\&#10;(c) &amp; (d) \\&#10;\end{tabular}\end{center}&#10;\end{figure}"/>
          <p:cNvPicPr/>
          <p:nvPr/>
        </p:nvPicPr>
        <p:blipFill>
          <a:blip r:embed="rId1"/>
          <a:stretch/>
        </p:blipFill>
        <p:spPr>
          <a:xfrm>
            <a:off x="1656360" y="1627920"/>
            <a:ext cx="8028000" cy="50540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Line 1"/>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sp>
        <p:nvSpPr>
          <p:cNvPr id="102" name="CustomShape 2"/>
          <p:cNvSpPr/>
          <p:nvPr/>
        </p:nvSpPr>
        <p:spPr>
          <a:xfrm>
            <a:off x="393120" y="252360"/>
            <a:ext cx="74944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Virtual Reality and Its Applications</a:t>
            </a:r>
            <a:endParaRPr b="0" lang="en-IN" sz="2400" spc="-1" strike="noStrike">
              <a:latin typeface="Arial"/>
            </a:endParaRPr>
          </a:p>
        </p:txBody>
      </p:sp>
      <p:sp>
        <p:nvSpPr>
          <p:cNvPr id="103" name="CustomShape 3"/>
          <p:cNvSpPr/>
          <p:nvPr/>
        </p:nvSpPr>
        <p:spPr>
          <a:xfrm>
            <a:off x="288000" y="720000"/>
            <a:ext cx="7750800" cy="8211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400" spc="-1" strike="noStrike">
                <a:solidFill>
                  <a:srgbClr val="ed7d31"/>
                </a:solidFill>
                <a:latin typeface="Calibri"/>
                <a:ea typeface="DejaVu Sans"/>
              </a:rPr>
              <a:t>Modern VR Experiences – Immersive cinema</a:t>
            </a:r>
            <a:endParaRPr b="0" lang="en-IN" sz="2400" spc="-1" strike="noStrike">
              <a:latin typeface="Arial"/>
            </a:endParaRPr>
          </a:p>
          <a:p>
            <a:pPr>
              <a:lnSpc>
                <a:spcPct val="100000"/>
              </a:lnSpc>
            </a:pPr>
            <a:endParaRPr b="0" lang="en-IN" sz="2400" spc="-1" strike="noStrike">
              <a:latin typeface="Arial"/>
            </a:endParaRPr>
          </a:p>
        </p:txBody>
      </p:sp>
      <p:pic>
        <p:nvPicPr>
          <p:cNvPr id="104" name="Picture 1" descr=""/>
          <p:cNvPicPr/>
          <p:nvPr/>
        </p:nvPicPr>
        <p:blipFill>
          <a:blip r:embed="rId1"/>
          <a:stretch/>
        </p:blipFill>
        <p:spPr>
          <a:xfrm>
            <a:off x="337680" y="1438200"/>
            <a:ext cx="3858480" cy="2566800"/>
          </a:xfrm>
          <a:prstGeom prst="rect">
            <a:avLst/>
          </a:prstGeom>
          <a:ln>
            <a:noFill/>
          </a:ln>
        </p:spPr>
      </p:pic>
      <p:pic>
        <p:nvPicPr>
          <p:cNvPr id="105" name="Picture 2" descr="\begin{figure}\centerline{\psfig{file=figs/VRCinema.ps,width=\columnwidth}}\end{figure}"/>
          <p:cNvPicPr/>
          <p:nvPr/>
        </p:nvPicPr>
        <p:blipFill>
          <a:blip r:embed="rId2"/>
          <a:stretch/>
        </p:blipFill>
        <p:spPr>
          <a:xfrm>
            <a:off x="4513680" y="1438200"/>
            <a:ext cx="4103640" cy="2567520"/>
          </a:xfrm>
          <a:prstGeom prst="rect">
            <a:avLst/>
          </a:prstGeom>
          <a:ln>
            <a:noFill/>
          </a:ln>
        </p:spPr>
      </p:pic>
      <p:sp>
        <p:nvSpPr>
          <p:cNvPr id="106" name="CustomShape 4"/>
          <p:cNvSpPr/>
          <p:nvPr/>
        </p:nvSpPr>
        <p:spPr>
          <a:xfrm>
            <a:off x="138960" y="4007880"/>
            <a:ext cx="11393640" cy="283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ea typeface="DejaVu Sans"/>
              </a:rPr>
              <a:t>In VR, viewers can look in any direction, and perhaps even walk through the scene.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Times New Roman"/>
                <a:ea typeface="DejaVu Sans"/>
              </a:rPr>
              <a:t>Some questions for the makers</a:t>
            </a:r>
            <a:endParaRPr b="0" lang="en-IN" sz="1800" spc="-1" strike="noStrike">
              <a:latin typeface="Arial"/>
            </a:endParaRPr>
          </a:p>
          <a:p>
            <a:pPr marL="285840" indent="-282960">
              <a:lnSpc>
                <a:spcPct val="100000"/>
              </a:lnSpc>
              <a:buClr>
                <a:srgbClr val="000000"/>
              </a:buClr>
              <a:buFont typeface="Arial"/>
              <a:buChar char="•"/>
            </a:pPr>
            <a:r>
              <a:rPr b="0" lang="en-US" sz="1800" spc="-1" strike="noStrike">
                <a:solidFill>
                  <a:srgbClr val="000000"/>
                </a:solidFill>
                <a:latin typeface="Times New Roman"/>
                <a:ea typeface="DejaVu Sans"/>
              </a:rPr>
              <a:t>What should they be allowed to do? </a:t>
            </a:r>
            <a:endParaRPr b="0" lang="en-IN" sz="1800" spc="-1" strike="noStrike">
              <a:latin typeface="Arial"/>
            </a:endParaRPr>
          </a:p>
          <a:p>
            <a:pPr marL="285840" indent="-282960">
              <a:lnSpc>
                <a:spcPct val="100000"/>
              </a:lnSpc>
              <a:buClr>
                <a:srgbClr val="000000"/>
              </a:buClr>
              <a:buFont typeface="Arial"/>
              <a:buChar char="•"/>
            </a:pPr>
            <a:r>
              <a:rPr b="0" lang="en-US" sz="1800" spc="-1" strike="noStrike">
                <a:solidFill>
                  <a:srgbClr val="000000"/>
                </a:solidFill>
                <a:latin typeface="Times New Roman"/>
                <a:ea typeface="DejaVu Sans"/>
              </a:rPr>
              <a:t>How do you make sure they do not miss part of the story? </a:t>
            </a:r>
            <a:endParaRPr b="0" lang="en-IN" sz="1800" spc="-1" strike="noStrike">
              <a:latin typeface="Arial"/>
            </a:endParaRPr>
          </a:p>
          <a:p>
            <a:pPr marL="285840" indent="-282960">
              <a:lnSpc>
                <a:spcPct val="100000"/>
              </a:lnSpc>
              <a:buClr>
                <a:srgbClr val="000000"/>
              </a:buClr>
              <a:buFont typeface="Arial"/>
              <a:buChar char="•"/>
            </a:pPr>
            <a:r>
              <a:rPr b="0" lang="en-US" sz="1800" spc="-1" strike="noStrike">
                <a:solidFill>
                  <a:srgbClr val="000000"/>
                </a:solidFill>
                <a:latin typeface="Times New Roman"/>
                <a:ea typeface="DejaVu Sans"/>
              </a:rPr>
              <a:t>Should the story be linear, or should it adapt to the viewer's actions? </a:t>
            </a:r>
            <a:endParaRPr b="0" lang="en-IN" sz="1800" spc="-1" strike="noStrike">
              <a:latin typeface="Arial"/>
            </a:endParaRPr>
          </a:p>
          <a:p>
            <a:pPr marL="285840" indent="-282960">
              <a:lnSpc>
                <a:spcPct val="100000"/>
              </a:lnSpc>
              <a:buClr>
                <a:srgbClr val="000000"/>
              </a:buClr>
              <a:buFont typeface="Arial"/>
              <a:buChar char="•"/>
            </a:pPr>
            <a:r>
              <a:rPr b="0" lang="en-US" sz="1800" spc="-1" strike="noStrike">
                <a:solidFill>
                  <a:srgbClr val="000000"/>
                </a:solidFill>
                <a:latin typeface="Times New Roman"/>
                <a:ea typeface="DejaVu Sans"/>
              </a:rPr>
              <a:t>Should the viewer be a first-person character in the film, or a third-person observer who in invisible to the other characters? </a:t>
            </a:r>
            <a:endParaRPr b="0" lang="en-IN" sz="1800" spc="-1" strike="noStrike">
              <a:latin typeface="Arial"/>
            </a:endParaRPr>
          </a:p>
          <a:p>
            <a:pPr marL="285840" indent="-282960">
              <a:lnSpc>
                <a:spcPct val="100000"/>
              </a:lnSpc>
              <a:buClr>
                <a:srgbClr val="000000"/>
              </a:buClr>
              <a:buFont typeface="Arial"/>
              <a:buChar char="•"/>
            </a:pPr>
            <a:r>
              <a:rPr b="0" lang="en-US" sz="1800" spc="-1" strike="noStrike">
                <a:solidFill>
                  <a:srgbClr val="000000"/>
                </a:solidFill>
                <a:latin typeface="Times New Roman"/>
                <a:ea typeface="DejaVu Sans"/>
              </a:rPr>
              <a:t>How can a group of friends experience a VR film together? </a:t>
            </a:r>
            <a:endParaRPr b="0" lang="en-IN" sz="1800" spc="-1" strike="noStrike">
              <a:latin typeface="Arial"/>
            </a:endParaRPr>
          </a:p>
          <a:p>
            <a:pPr marL="285840" indent="-282960">
              <a:lnSpc>
                <a:spcPct val="100000"/>
              </a:lnSpc>
              <a:buClr>
                <a:srgbClr val="000000"/>
              </a:buClr>
              <a:buFont typeface="Arial"/>
              <a:buChar char="•"/>
            </a:pPr>
            <a:r>
              <a:rPr b="0" lang="en-US" sz="1800" spc="-1" strike="noStrike">
                <a:solidFill>
                  <a:srgbClr val="000000"/>
                </a:solidFill>
                <a:latin typeface="Times New Roman"/>
                <a:ea typeface="DejaVu Sans"/>
              </a:rPr>
              <a:t>When are animations more appropriate versus the capture of real scenes?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Line 1"/>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sp>
        <p:nvSpPr>
          <p:cNvPr id="108" name="CustomShape 2"/>
          <p:cNvSpPr/>
          <p:nvPr/>
        </p:nvSpPr>
        <p:spPr>
          <a:xfrm>
            <a:off x="393120" y="252360"/>
            <a:ext cx="74944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Virtual Reality and Its Applications</a:t>
            </a:r>
            <a:endParaRPr b="0" lang="en-IN" sz="2400" spc="-1" strike="noStrike">
              <a:latin typeface="Arial"/>
            </a:endParaRPr>
          </a:p>
        </p:txBody>
      </p:sp>
      <p:sp>
        <p:nvSpPr>
          <p:cNvPr id="109" name="CustomShape 3"/>
          <p:cNvSpPr/>
          <p:nvPr/>
        </p:nvSpPr>
        <p:spPr>
          <a:xfrm>
            <a:off x="72000" y="690120"/>
            <a:ext cx="6871680" cy="8211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400" spc="-1" strike="noStrike">
                <a:solidFill>
                  <a:srgbClr val="ed7d31"/>
                </a:solidFill>
                <a:latin typeface="Calibri"/>
                <a:ea typeface="DejaVu Sans"/>
              </a:rPr>
              <a:t>Modern VR Experiences – Telepresence</a:t>
            </a:r>
            <a:endParaRPr b="0" lang="en-IN" sz="2400" spc="-1" strike="noStrike">
              <a:latin typeface="Arial"/>
            </a:endParaRPr>
          </a:p>
          <a:p>
            <a:pPr>
              <a:lnSpc>
                <a:spcPct val="100000"/>
              </a:lnSpc>
            </a:pPr>
            <a:endParaRPr b="0" lang="en-IN" sz="2400" spc="-1" strike="noStrike">
              <a:latin typeface="Arial"/>
            </a:endParaRPr>
          </a:p>
        </p:txBody>
      </p:sp>
      <p:sp>
        <p:nvSpPr>
          <p:cNvPr id="110" name="CustomShape 4"/>
          <p:cNvSpPr/>
          <p:nvPr/>
        </p:nvSpPr>
        <p:spPr>
          <a:xfrm>
            <a:off x="254160" y="1919160"/>
            <a:ext cx="5721840" cy="3107880"/>
          </a:xfrm>
          <a:prstGeom prst="rect">
            <a:avLst/>
          </a:prstGeom>
          <a:noFill/>
          <a:ln>
            <a:noFill/>
          </a:ln>
        </p:spPr>
        <p:style>
          <a:lnRef idx="0"/>
          <a:fillRef idx="0"/>
          <a:effectRef idx="0"/>
          <a:fontRef idx="minor"/>
        </p:style>
        <p:txBody>
          <a:bodyPr lIns="90000" rIns="90000" tIns="45000" bIns="45000">
            <a:spAutoFit/>
          </a:bodyPr>
          <a:p>
            <a:pPr marL="285840" indent="-282960">
              <a:lnSpc>
                <a:spcPct val="100000"/>
              </a:lnSpc>
              <a:buClr>
                <a:srgbClr val="000000"/>
              </a:buClr>
              <a:buFont typeface="Arial"/>
              <a:buChar char="•"/>
            </a:pPr>
            <a:r>
              <a:rPr b="0" lang="en-US" sz="1800" spc="-1" strike="noStrike">
                <a:solidFill>
                  <a:srgbClr val="000000"/>
                </a:solidFill>
                <a:latin typeface="Times New Roman"/>
                <a:ea typeface="DejaVu Sans"/>
              </a:rPr>
              <a:t>The first step toward feeling like we are somewhere else is capturing a panoramic view of the remote environment</a:t>
            </a:r>
            <a:endParaRPr b="0" lang="en-IN" sz="1800" spc="-1" strike="noStrike">
              <a:latin typeface="Arial"/>
            </a:endParaRPr>
          </a:p>
          <a:p>
            <a:pPr>
              <a:lnSpc>
                <a:spcPct val="100000"/>
              </a:lnSpc>
            </a:pPr>
            <a:endParaRPr b="0" lang="en-IN" sz="1800" spc="-1" strike="noStrike">
              <a:latin typeface="Arial"/>
            </a:endParaRPr>
          </a:p>
          <a:p>
            <a:pPr marL="285840" indent="-282960">
              <a:lnSpc>
                <a:spcPct val="100000"/>
              </a:lnSpc>
              <a:buClr>
                <a:srgbClr val="000000"/>
              </a:buClr>
              <a:buFont typeface="Arial"/>
              <a:buChar char="•"/>
            </a:pPr>
            <a:r>
              <a:rPr b="0" lang="en-US" sz="1800" spc="-1" strike="noStrike">
                <a:solidFill>
                  <a:srgbClr val="000000"/>
                </a:solidFill>
                <a:latin typeface="Times New Roman"/>
                <a:ea typeface="DejaVu Sans"/>
              </a:rPr>
              <a:t>Simple VR apps that query the Street View server directly enable to user to feel like he is standing in each of these locations, while easily being able to transition between nearby locations</a:t>
            </a:r>
            <a:endParaRPr b="0" lang="en-IN" sz="1800" spc="-1" strike="noStrike">
              <a:latin typeface="Arial"/>
            </a:endParaRPr>
          </a:p>
          <a:p>
            <a:pPr>
              <a:lnSpc>
                <a:spcPct val="100000"/>
              </a:lnSpc>
            </a:pPr>
            <a:endParaRPr b="0" lang="en-IN" sz="1800" spc="-1" strike="noStrike">
              <a:latin typeface="Arial"/>
            </a:endParaRPr>
          </a:p>
          <a:p>
            <a:pPr marL="285840" indent="-282960">
              <a:lnSpc>
                <a:spcPct val="100000"/>
              </a:lnSpc>
              <a:buClr>
                <a:srgbClr val="000000"/>
              </a:buClr>
              <a:buFont typeface="Arial"/>
              <a:buChar char="•"/>
            </a:pPr>
            <a:r>
              <a:rPr b="0" lang="en-US" sz="1800" spc="-1" strike="noStrike">
                <a:solidFill>
                  <a:srgbClr val="000000"/>
                </a:solidFill>
                <a:latin typeface="Times New Roman"/>
                <a:ea typeface="DejaVu Sans"/>
              </a:rPr>
              <a:t>By connecting panoramic cameras to robots, the user is even allowed to move around in the remote environment</a:t>
            </a:r>
            <a:endParaRPr b="0" lang="en-IN" sz="1800" spc="-1" strike="noStrike">
              <a:latin typeface="Arial"/>
            </a:endParaRPr>
          </a:p>
        </p:txBody>
      </p:sp>
      <p:pic>
        <p:nvPicPr>
          <p:cNvPr id="111" name="Picture 3" descr=""/>
          <p:cNvPicPr/>
          <p:nvPr/>
        </p:nvPicPr>
        <p:blipFill>
          <a:blip r:embed="rId1"/>
          <a:stretch/>
        </p:blipFill>
        <p:spPr>
          <a:xfrm>
            <a:off x="6665760" y="1595160"/>
            <a:ext cx="4048560" cy="2249280"/>
          </a:xfrm>
          <a:prstGeom prst="rect">
            <a:avLst/>
          </a:prstGeom>
          <a:ln>
            <a:noFill/>
          </a:ln>
        </p:spPr>
      </p:pic>
      <p:pic>
        <p:nvPicPr>
          <p:cNvPr id="112" name="Picture 2" descr="\begin{figure}\begin{center}&#10;\begin{tabular}{cc}&#10;\psfig{file=figs/dora.ps,width=...&#10;...idrone.ps,width=2.7truein} \\&#10;(a) &amp; (b)&#10;\end{tabular}\end{center}&#10;\end{figure}"/>
          <p:cNvPicPr/>
          <p:nvPr/>
        </p:nvPicPr>
        <p:blipFill>
          <a:blip r:embed="rId2"/>
          <a:stretch/>
        </p:blipFill>
        <p:spPr>
          <a:xfrm>
            <a:off x="6022080" y="4181040"/>
            <a:ext cx="6093000" cy="24735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Line 1"/>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sp>
        <p:nvSpPr>
          <p:cNvPr id="114" name="CustomShape 2"/>
          <p:cNvSpPr/>
          <p:nvPr/>
        </p:nvSpPr>
        <p:spPr>
          <a:xfrm>
            <a:off x="393120" y="252360"/>
            <a:ext cx="74944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Virtual Reality and Its Applications</a:t>
            </a:r>
            <a:endParaRPr b="0" lang="en-IN" sz="2400" spc="-1" strike="noStrike">
              <a:latin typeface="Arial"/>
            </a:endParaRPr>
          </a:p>
        </p:txBody>
      </p:sp>
      <p:sp>
        <p:nvSpPr>
          <p:cNvPr id="115" name="CustomShape 3"/>
          <p:cNvSpPr/>
          <p:nvPr/>
        </p:nvSpPr>
        <p:spPr>
          <a:xfrm>
            <a:off x="216000" y="709200"/>
            <a:ext cx="7404840" cy="8211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400" spc="-1" strike="noStrike">
                <a:solidFill>
                  <a:srgbClr val="ed7d31"/>
                </a:solidFill>
                <a:latin typeface="Calibri"/>
                <a:ea typeface="DejaVu Sans"/>
              </a:rPr>
              <a:t>Modern VR Experiences – Virtual societies</a:t>
            </a:r>
            <a:endParaRPr b="0" lang="en-IN" sz="2400" spc="-1" strike="noStrike">
              <a:latin typeface="Arial"/>
            </a:endParaRPr>
          </a:p>
          <a:p>
            <a:pPr>
              <a:lnSpc>
                <a:spcPct val="100000"/>
              </a:lnSpc>
            </a:pPr>
            <a:endParaRPr b="0" lang="en-IN" sz="2400" spc="-1" strike="noStrike">
              <a:latin typeface="Arial"/>
            </a:endParaRPr>
          </a:p>
        </p:txBody>
      </p:sp>
      <p:pic>
        <p:nvPicPr>
          <p:cNvPr id="116" name="Picture 1" descr=""/>
          <p:cNvPicPr/>
          <p:nvPr/>
        </p:nvPicPr>
        <p:blipFill>
          <a:blip r:embed="rId1"/>
          <a:stretch/>
        </p:blipFill>
        <p:spPr>
          <a:xfrm>
            <a:off x="784800" y="1704600"/>
            <a:ext cx="8720280" cy="45626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Line 1"/>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sp>
        <p:nvSpPr>
          <p:cNvPr id="118" name="CustomShape 2"/>
          <p:cNvSpPr/>
          <p:nvPr/>
        </p:nvSpPr>
        <p:spPr>
          <a:xfrm>
            <a:off x="393120" y="252360"/>
            <a:ext cx="74944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Virtual Reality and Its Applications</a:t>
            </a:r>
            <a:endParaRPr b="0" lang="en-IN" sz="2400" spc="-1" strike="noStrike">
              <a:latin typeface="Arial"/>
            </a:endParaRPr>
          </a:p>
        </p:txBody>
      </p:sp>
      <p:sp>
        <p:nvSpPr>
          <p:cNvPr id="119" name="CustomShape 3"/>
          <p:cNvSpPr/>
          <p:nvPr/>
        </p:nvSpPr>
        <p:spPr>
          <a:xfrm>
            <a:off x="499320" y="718560"/>
            <a:ext cx="6124680" cy="8211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400" spc="-1" strike="noStrike">
                <a:solidFill>
                  <a:srgbClr val="ed7d31"/>
                </a:solidFill>
                <a:latin typeface="Calibri"/>
                <a:ea typeface="DejaVu Sans"/>
              </a:rPr>
              <a:t>Modern VR Experiences – Empathy</a:t>
            </a:r>
            <a:endParaRPr b="0" lang="en-IN" sz="2400" spc="-1" strike="noStrike">
              <a:latin typeface="Arial"/>
            </a:endParaRPr>
          </a:p>
          <a:p>
            <a:pPr>
              <a:lnSpc>
                <a:spcPct val="100000"/>
              </a:lnSpc>
            </a:pPr>
            <a:endParaRPr b="0" lang="en-IN" sz="2400" spc="-1" strike="noStrike">
              <a:latin typeface="Arial"/>
            </a:endParaRPr>
          </a:p>
        </p:txBody>
      </p:sp>
      <p:pic>
        <p:nvPicPr>
          <p:cNvPr id="120" name="Picture 2" descr="\begin{figure}\centerline{\psfig{file=figs/CloudsOverSidra2.ps,width=\columnwidth}}\end{figure}"/>
          <p:cNvPicPr/>
          <p:nvPr/>
        </p:nvPicPr>
        <p:blipFill>
          <a:blip r:embed="rId1"/>
          <a:stretch/>
        </p:blipFill>
        <p:spPr>
          <a:xfrm>
            <a:off x="215640" y="1540440"/>
            <a:ext cx="6184800" cy="3090960"/>
          </a:xfrm>
          <a:prstGeom prst="rect">
            <a:avLst/>
          </a:prstGeom>
          <a:ln>
            <a:noFill/>
          </a:ln>
        </p:spPr>
      </p:pic>
      <p:pic>
        <p:nvPicPr>
          <p:cNvPr id="121" name="Picture 4" descr="\begin{figure}\centerline{\psfig{file=figs/GenderTrade.ps,width=\columnwidth}}\end{figure}"/>
          <p:cNvPicPr/>
          <p:nvPr/>
        </p:nvPicPr>
        <p:blipFill>
          <a:blip r:embed="rId2"/>
          <a:stretch/>
        </p:blipFill>
        <p:spPr>
          <a:xfrm>
            <a:off x="6580800" y="3633840"/>
            <a:ext cx="5283360" cy="2968920"/>
          </a:xfrm>
          <a:prstGeom prst="rect">
            <a:avLst/>
          </a:prstGeom>
          <a:ln>
            <a:noFill/>
          </a:ln>
        </p:spPr>
      </p:pic>
      <p:sp>
        <p:nvSpPr>
          <p:cNvPr id="122" name="CustomShape 4"/>
          <p:cNvSpPr/>
          <p:nvPr/>
        </p:nvSpPr>
        <p:spPr>
          <a:xfrm>
            <a:off x="8012160" y="3147120"/>
            <a:ext cx="3096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ea typeface="DejaVu Sans"/>
              </a:rPr>
              <a:t>The Machine to Be Another</a:t>
            </a:r>
            <a:endParaRPr b="0" lang="en-IN" sz="1800" spc="-1" strike="noStrike">
              <a:latin typeface="Arial"/>
            </a:endParaRPr>
          </a:p>
        </p:txBody>
      </p:sp>
      <p:sp>
        <p:nvSpPr>
          <p:cNvPr id="123" name="CustomShape 5"/>
          <p:cNvSpPr/>
          <p:nvPr/>
        </p:nvSpPr>
        <p:spPr>
          <a:xfrm>
            <a:off x="215640" y="4673160"/>
            <a:ext cx="618480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Times New Roman"/>
                <a:ea typeface="DejaVu Sans"/>
              </a:rPr>
              <a:t>In Clouds Over Sidra, 2015, offered a first-person perspective on the suffering of Syrian refugees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Line 1"/>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sp>
        <p:nvSpPr>
          <p:cNvPr id="125" name="CustomShape 2"/>
          <p:cNvSpPr/>
          <p:nvPr/>
        </p:nvSpPr>
        <p:spPr>
          <a:xfrm>
            <a:off x="393120" y="252360"/>
            <a:ext cx="74944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Virtual Reality and Its Applications</a:t>
            </a:r>
            <a:endParaRPr b="0" lang="en-IN" sz="2400" spc="-1" strike="noStrike">
              <a:latin typeface="Arial"/>
            </a:endParaRPr>
          </a:p>
        </p:txBody>
      </p:sp>
      <p:sp>
        <p:nvSpPr>
          <p:cNvPr id="126" name="CustomShape 3"/>
          <p:cNvSpPr/>
          <p:nvPr/>
        </p:nvSpPr>
        <p:spPr>
          <a:xfrm>
            <a:off x="302760" y="690120"/>
            <a:ext cx="6321240" cy="8211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400" spc="-1" strike="noStrike">
                <a:solidFill>
                  <a:srgbClr val="ed7d31"/>
                </a:solidFill>
                <a:latin typeface="Calibri"/>
                <a:ea typeface="DejaVu Sans"/>
              </a:rPr>
              <a:t>Modern VR Experiences – Education</a:t>
            </a:r>
            <a:endParaRPr b="0" lang="en-IN" sz="2400" spc="-1" strike="noStrike">
              <a:latin typeface="Arial"/>
            </a:endParaRPr>
          </a:p>
          <a:p>
            <a:pPr>
              <a:lnSpc>
                <a:spcPct val="100000"/>
              </a:lnSpc>
            </a:pPr>
            <a:endParaRPr b="0" lang="en-IN" sz="2400" spc="-1" strike="noStrike">
              <a:latin typeface="Arial"/>
            </a:endParaRPr>
          </a:p>
        </p:txBody>
      </p:sp>
      <p:sp>
        <p:nvSpPr>
          <p:cNvPr id="127" name="CustomShape 4"/>
          <p:cNvSpPr/>
          <p:nvPr/>
        </p:nvSpPr>
        <p:spPr>
          <a:xfrm>
            <a:off x="7617960" y="5172120"/>
            <a:ext cx="3096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ea typeface="DejaVu Sans"/>
              </a:rPr>
              <a:t>A tour of the Nimrud palace</a:t>
            </a:r>
            <a:endParaRPr b="0" lang="en-IN" sz="1800" spc="-1" strike="noStrike">
              <a:latin typeface="Arial"/>
            </a:endParaRPr>
          </a:p>
        </p:txBody>
      </p:sp>
      <p:sp>
        <p:nvSpPr>
          <p:cNvPr id="128" name="CustomShape 5"/>
          <p:cNvSpPr/>
          <p:nvPr/>
        </p:nvSpPr>
        <p:spPr>
          <a:xfrm>
            <a:off x="189000" y="5189040"/>
            <a:ext cx="618480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A flight simulator in use by the US Air Force</a:t>
            </a:r>
            <a:endParaRPr b="0" lang="en-IN" sz="1800" spc="-1" strike="noStrike">
              <a:latin typeface="Arial"/>
            </a:endParaRPr>
          </a:p>
        </p:txBody>
      </p:sp>
      <p:pic>
        <p:nvPicPr>
          <p:cNvPr id="129" name="Picture 1" descr=""/>
          <p:cNvPicPr/>
          <p:nvPr/>
        </p:nvPicPr>
        <p:blipFill>
          <a:blip r:embed="rId1"/>
          <a:stretch/>
        </p:blipFill>
        <p:spPr>
          <a:xfrm>
            <a:off x="393120" y="1474560"/>
            <a:ext cx="5293080" cy="3711960"/>
          </a:xfrm>
          <a:prstGeom prst="rect">
            <a:avLst/>
          </a:prstGeom>
          <a:ln>
            <a:noFill/>
          </a:ln>
        </p:spPr>
      </p:pic>
      <p:pic>
        <p:nvPicPr>
          <p:cNvPr id="130" name="Picture 2" descr="\begin{figure}\centerline{\psfig{file=figs/nimrud2.ps,width=\columnwidth}}\end{figure}"/>
          <p:cNvPicPr/>
          <p:nvPr/>
        </p:nvPicPr>
        <p:blipFill>
          <a:blip r:embed="rId2"/>
          <a:stretch/>
        </p:blipFill>
        <p:spPr>
          <a:xfrm>
            <a:off x="6200640" y="1907280"/>
            <a:ext cx="5283360" cy="299736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Line 1"/>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sp>
        <p:nvSpPr>
          <p:cNvPr id="132" name="CustomShape 2"/>
          <p:cNvSpPr/>
          <p:nvPr/>
        </p:nvSpPr>
        <p:spPr>
          <a:xfrm>
            <a:off x="393120" y="252360"/>
            <a:ext cx="74944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Virtual Reality and Its Applications</a:t>
            </a:r>
            <a:endParaRPr b="0" lang="en-IN" sz="2400" spc="-1" strike="noStrike">
              <a:latin typeface="Arial"/>
            </a:endParaRPr>
          </a:p>
        </p:txBody>
      </p:sp>
      <p:sp>
        <p:nvSpPr>
          <p:cNvPr id="133" name="CustomShape 3"/>
          <p:cNvSpPr/>
          <p:nvPr/>
        </p:nvSpPr>
        <p:spPr>
          <a:xfrm>
            <a:off x="-477000" y="709200"/>
            <a:ext cx="7152120" cy="8211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400" spc="-1" strike="noStrike">
                <a:solidFill>
                  <a:srgbClr val="ed7d31"/>
                </a:solidFill>
                <a:latin typeface="Calibri"/>
                <a:ea typeface="DejaVu Sans"/>
              </a:rPr>
              <a:t>Modern VR Experiences – Advertisement</a:t>
            </a:r>
            <a:endParaRPr b="0" lang="en-IN" sz="2400" spc="-1" strike="noStrike">
              <a:latin typeface="Arial"/>
            </a:endParaRPr>
          </a:p>
          <a:p>
            <a:pPr>
              <a:lnSpc>
                <a:spcPct val="100000"/>
              </a:lnSpc>
            </a:pPr>
            <a:endParaRPr b="0" lang="en-IN" sz="2400" spc="-1" strike="noStrike">
              <a:latin typeface="Arial"/>
            </a:endParaRPr>
          </a:p>
        </p:txBody>
      </p:sp>
      <p:pic>
        <p:nvPicPr>
          <p:cNvPr id="134" name="Online Media 4" descr=""/>
          <p:cNvPicPr/>
          <p:nvPr/>
        </p:nvPicPr>
        <p:blipFill>
          <a:blip r:embed="rId1"/>
          <a:stretch/>
        </p:blipFill>
        <p:spPr>
          <a:xfrm>
            <a:off x="393120" y="1540440"/>
            <a:ext cx="8526600" cy="481608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mediacall">
                                  <p:stCondLst>
                                    <p:cond delay="0"/>
                                  </p:stCondLst>
                                  <p:childTnLst>
                                    <p:cmd type="call">
                                      <p:cBhvr>
                                        <p:cTn id="6" dur="1" fill="hold"/>
                                        <p:tgtEl>
                                          <p:spTgt spid="134"/>
                                        </p:tgtEl>
                                      </p:cBhvr>
                                    </p:cmd>
                                  </p:childTnLst>
                                </p:cTn>
                              </p:par>
                            </p:childTnLst>
                          </p:cTn>
                        </p:par>
                      </p:childTnLst>
                    </p:cTn>
                  </p:par>
                </p:childTnLst>
              </p:cTn>
              <p:prevCondLst>
                <p:cond evt="onPrev">
                  <p:tgtEl>
                    <p:sldTgt/>
                  </p:tgtEl>
                </p:cond>
              </p:prevCondLst>
              <p:nextCondLst>
                <p:cond evt="onNext">
                  <p:tgtEl>
                    <p:sldTgt/>
                  </p:tgtEl>
                </p:cond>
              </p:nextCondLst>
            </p:seq>
            <p:seq>
              <p:cTn id="7" restart="whenNotActive" nodeType="interactiveSeq" fill="hold">
                <p:stCondLst>
                  <p:cond delay="0" evt="onClick">
                    <p:tgtEl>
                      <p:spTgt spid="134"/>
                    </p:tgtEl>
                  </p:cond>
                </p:stCondLst>
                <p:childTnLst>
                  <p:par>
                    <p:cTn id="8" fill="hold">
                      <p:stCondLst>
                        <p:cond delay="0" evt="onClick">
                          <p:tgtEl>
                            <p:spTgt spid="134"/>
                          </p:tgtEl>
                        </p:cond>
                      </p:stCondLst>
                      <p:childTnLst>
                        <p:par>
                          <p:cTn id="9" fill="hold">
                            <p:stCondLst>
                              <p:cond delay="0"/>
                            </p:stCondLst>
                            <p:childTnLst>
                              <p:par>
                                <p:cTn id="10" nodeType="clickEffect" fill="hold" presetClass="mediacall">
                                  <p:stCondLst>
                                    <p:cond delay="0"/>
                                  </p:stCondLst>
                                  <p:childTnLst>
                                    <p:cmd type="call" cmd="togglePause">
                                      <p:cBhvr>
                                        <p:cTn id="11" dur="1" fill="hold"/>
                                        <p:tgtEl>
                                          <p:spTgt spid="134"/>
                                        </p:tgtEl>
                                      </p:cBhvr>
                                    </p:cmd>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Line 1"/>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sp>
        <p:nvSpPr>
          <p:cNvPr id="136" name="CustomShape 2"/>
          <p:cNvSpPr/>
          <p:nvPr/>
        </p:nvSpPr>
        <p:spPr>
          <a:xfrm>
            <a:off x="393120" y="252360"/>
            <a:ext cx="74944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Virtual Reality and Its Applications</a:t>
            </a:r>
            <a:endParaRPr b="0" lang="en-IN" sz="2400" spc="-1" strike="noStrike">
              <a:latin typeface="Arial"/>
            </a:endParaRPr>
          </a:p>
        </p:txBody>
      </p:sp>
      <p:sp>
        <p:nvSpPr>
          <p:cNvPr id="137" name="CustomShape 3"/>
          <p:cNvSpPr/>
          <p:nvPr/>
        </p:nvSpPr>
        <p:spPr>
          <a:xfrm>
            <a:off x="220680" y="762840"/>
            <a:ext cx="7915320" cy="8211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400" spc="-1" strike="noStrike">
                <a:solidFill>
                  <a:srgbClr val="ed7d31"/>
                </a:solidFill>
                <a:latin typeface="Calibri"/>
                <a:ea typeface="DejaVu Sans"/>
              </a:rPr>
              <a:t>Modern VR Experiences – Virtual prototyping</a:t>
            </a:r>
            <a:endParaRPr b="0" lang="en-IN" sz="2400" spc="-1" strike="noStrike">
              <a:latin typeface="Arial"/>
            </a:endParaRPr>
          </a:p>
          <a:p>
            <a:pPr>
              <a:lnSpc>
                <a:spcPct val="100000"/>
              </a:lnSpc>
            </a:pPr>
            <a:endParaRPr b="0" lang="en-IN" sz="2400" spc="-1" strike="noStrike">
              <a:latin typeface="Arial"/>
            </a:endParaRPr>
          </a:p>
        </p:txBody>
      </p:sp>
      <p:pic>
        <p:nvPicPr>
          <p:cNvPr id="138" name="Picture 2" descr="\begin{figure}\centerline{\psfig{file=figs/vrkitchen1.ps,width=\columnwidth}}\end{figure}"/>
          <p:cNvPicPr/>
          <p:nvPr/>
        </p:nvPicPr>
        <p:blipFill>
          <a:blip r:embed="rId1"/>
          <a:srcRect l="0" t="0" r="0" b="49972"/>
          <a:stretch/>
        </p:blipFill>
        <p:spPr>
          <a:xfrm>
            <a:off x="479160" y="2011320"/>
            <a:ext cx="5115240" cy="3426120"/>
          </a:xfrm>
          <a:prstGeom prst="rect">
            <a:avLst/>
          </a:prstGeom>
          <a:ln>
            <a:noFill/>
          </a:ln>
        </p:spPr>
      </p:pic>
      <p:pic>
        <p:nvPicPr>
          <p:cNvPr id="139" name="Picture 2" descr="\begin{figure}\centerline{\psfig{file=figs/vrkitchen1.ps,width=\columnwidth}}\end{figure}"/>
          <p:cNvPicPr/>
          <p:nvPr/>
        </p:nvPicPr>
        <p:blipFill>
          <a:blip r:embed="rId2"/>
          <a:srcRect l="0" t="49972" r="0" b="0"/>
          <a:stretch/>
        </p:blipFill>
        <p:spPr>
          <a:xfrm>
            <a:off x="6003720" y="2011320"/>
            <a:ext cx="5115240" cy="342612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Line 1"/>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sp>
        <p:nvSpPr>
          <p:cNvPr id="141" name="CustomShape 2"/>
          <p:cNvSpPr/>
          <p:nvPr/>
        </p:nvSpPr>
        <p:spPr>
          <a:xfrm>
            <a:off x="393120" y="252360"/>
            <a:ext cx="74944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Virtual Reality and Its Applications</a:t>
            </a:r>
            <a:endParaRPr b="0" lang="en-IN" sz="2400" spc="-1" strike="noStrike">
              <a:latin typeface="Arial"/>
            </a:endParaRPr>
          </a:p>
        </p:txBody>
      </p:sp>
      <p:sp>
        <p:nvSpPr>
          <p:cNvPr id="142" name="CustomShape 3"/>
          <p:cNvSpPr/>
          <p:nvPr/>
        </p:nvSpPr>
        <p:spPr>
          <a:xfrm>
            <a:off x="576000" y="690840"/>
            <a:ext cx="6601680" cy="8211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400" spc="-1" strike="noStrike">
                <a:solidFill>
                  <a:srgbClr val="ed7d31"/>
                </a:solidFill>
                <a:latin typeface="Calibri"/>
                <a:ea typeface="DejaVu Sans"/>
              </a:rPr>
              <a:t>Modern VR Experiences – Health care</a:t>
            </a:r>
            <a:endParaRPr b="0" lang="en-IN" sz="2400" spc="-1" strike="noStrike">
              <a:latin typeface="Arial"/>
            </a:endParaRPr>
          </a:p>
          <a:p>
            <a:pPr>
              <a:lnSpc>
                <a:spcPct val="100000"/>
              </a:lnSpc>
            </a:pPr>
            <a:endParaRPr b="0" lang="en-IN" sz="2400" spc="-1" strike="noStrike">
              <a:latin typeface="Arial"/>
            </a:endParaRPr>
          </a:p>
        </p:txBody>
      </p:sp>
      <p:pic>
        <p:nvPicPr>
          <p:cNvPr id="143" name="Online Media 1" descr=""/>
          <p:cNvPicPr/>
          <p:nvPr/>
        </p:nvPicPr>
        <p:blipFill>
          <a:blip r:embed="rId1"/>
          <a:stretch/>
        </p:blipFill>
        <p:spPr>
          <a:xfrm>
            <a:off x="574200" y="1578240"/>
            <a:ext cx="8003160" cy="4520520"/>
          </a:xfrm>
          <a:prstGeom prst="rect">
            <a:avLst/>
          </a:prstGeom>
          <a:ln>
            <a:noFill/>
          </a:ln>
        </p:spPr>
      </p:pic>
    </p:spTree>
  </p:cSld>
  <mc:AlternateContent>
    <mc:Choice Requires="p14">
      <p:transition spd="slow" p14:dur="2000"/>
    </mc:Choice>
    <mc:Fallback>
      <p:transition spd="slow"/>
    </mc:Fallback>
  </mc:AlternateContent>
  <p:timing>
    <p:tnLst>
      <p:par>
        <p:cTn id="12" dur="indefinite" restart="never" nodeType="tmRoot">
          <p:childTnLst>
            <p:seq>
              <p:cTn id="13" dur="indefinite" nodeType="mainSeq">
                <p:childTnLst>
                  <p:par>
                    <p:cTn id="14" fill="hold">
                      <p:stCondLst>
                        <p:cond delay="indefinite"/>
                      </p:stCondLst>
                      <p:childTnLst>
                        <p:par>
                          <p:cTn id="15" fill="hold">
                            <p:stCondLst>
                              <p:cond delay="0"/>
                            </p:stCondLst>
                            <p:childTnLst>
                              <p:par>
                                <p:cTn id="16" nodeType="clickEffect" fill="hold" presetClass="mediacall">
                                  <p:stCondLst>
                                    <p:cond delay="0"/>
                                  </p:stCondLst>
                                  <p:childTnLst>
                                    <p:cmd type="call">
                                      <p:cBhvr>
                                        <p:cTn id="17" dur="1" fill="hold"/>
                                        <p:tgtEl>
                                          <p:spTgt spid="143"/>
                                        </p:tgtEl>
                                      </p:cBhvr>
                                    </p:cmd>
                                  </p:childTnLst>
                                </p:cTn>
                              </p:par>
                            </p:childTnLst>
                          </p:cTn>
                        </p:par>
                      </p:childTnLst>
                    </p:cTn>
                  </p:par>
                </p:childTnLst>
              </p:cTn>
              <p:prevCondLst>
                <p:cond evt="onPrev">
                  <p:tgtEl>
                    <p:sldTgt/>
                  </p:tgtEl>
                </p:cond>
              </p:prevCondLst>
              <p:nextCondLst>
                <p:cond evt="onNext">
                  <p:tgtEl>
                    <p:sldTgt/>
                  </p:tgtEl>
                </p:cond>
              </p:nextCondLst>
            </p:seq>
            <p:seq>
              <p:cTn id="18" restart="whenNotActive" nodeType="interactiveSeq" fill="hold">
                <p:stCondLst>
                  <p:cond delay="0" evt="onClick">
                    <p:tgtEl>
                      <p:spTgt spid="143"/>
                    </p:tgtEl>
                  </p:cond>
                </p:stCondLst>
                <p:childTnLst>
                  <p:par>
                    <p:cTn id="19" fill="hold">
                      <p:stCondLst>
                        <p:cond delay="0" evt="onClick">
                          <p:tgtEl>
                            <p:spTgt spid="143"/>
                          </p:tgtEl>
                        </p:cond>
                      </p:stCondLst>
                      <p:childTnLst>
                        <p:par>
                          <p:cTn id="20" fill="hold">
                            <p:stCondLst>
                              <p:cond delay="0"/>
                            </p:stCondLst>
                            <p:childTnLst>
                              <p:par>
                                <p:cTn id="21" nodeType="clickEffect" fill="hold" presetClass="mediacall">
                                  <p:stCondLst>
                                    <p:cond delay="0"/>
                                  </p:stCondLst>
                                  <p:childTnLst>
                                    <p:cmd type="call" cmd="togglePause">
                                      <p:cBhvr>
                                        <p:cTn id="22" dur="1" fill="hold"/>
                                        <p:tgtEl>
                                          <p:spTgt spid="143"/>
                                        </p:tgtEl>
                                      </p:cBhvr>
                                    </p:cmd>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Line 1"/>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sp>
        <p:nvSpPr>
          <p:cNvPr id="55" name="CustomShape 2"/>
          <p:cNvSpPr/>
          <p:nvPr/>
        </p:nvSpPr>
        <p:spPr>
          <a:xfrm>
            <a:off x="393120" y="252360"/>
            <a:ext cx="74944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Virtual Reality and Its Applications</a:t>
            </a:r>
            <a:endParaRPr b="0" lang="en-IN" sz="2400" spc="-1" strike="noStrike">
              <a:latin typeface="Arial"/>
            </a:endParaRPr>
          </a:p>
        </p:txBody>
      </p:sp>
      <p:sp>
        <p:nvSpPr>
          <p:cNvPr id="56" name="CustomShape 3"/>
          <p:cNvSpPr/>
          <p:nvPr/>
        </p:nvSpPr>
        <p:spPr>
          <a:xfrm>
            <a:off x="432000" y="792000"/>
            <a:ext cx="423036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400" spc="-1" strike="noStrike">
                <a:solidFill>
                  <a:srgbClr val="ed7d31"/>
                </a:solidFill>
                <a:latin typeface="Calibri"/>
                <a:ea typeface="DejaVu Sans"/>
              </a:rPr>
              <a:t>What is Virtual Reality?</a:t>
            </a:r>
            <a:endParaRPr b="0" lang="en-IN" sz="2400" spc="-1" strike="noStrike">
              <a:latin typeface="Arial"/>
            </a:endParaRPr>
          </a:p>
        </p:txBody>
      </p:sp>
      <p:sp>
        <p:nvSpPr>
          <p:cNvPr id="57" name="CustomShape 4"/>
          <p:cNvSpPr/>
          <p:nvPr/>
        </p:nvSpPr>
        <p:spPr>
          <a:xfrm>
            <a:off x="590400" y="1773360"/>
            <a:ext cx="1006488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Calibri"/>
                <a:ea typeface="DejaVu Sans"/>
              </a:rPr>
              <a:t>Inducing </a:t>
            </a:r>
            <a:r>
              <a:rPr b="1" lang="en-US" sz="1800" spc="-1" strike="noStrike">
                <a:solidFill>
                  <a:srgbClr val="ff0000"/>
                </a:solidFill>
                <a:latin typeface="Calibri"/>
                <a:ea typeface="DejaVu Sans"/>
              </a:rPr>
              <a:t>targeted behavior</a:t>
            </a:r>
            <a:r>
              <a:rPr b="1"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in an </a:t>
            </a:r>
            <a:r>
              <a:rPr b="1" lang="en-US" sz="1800" spc="-1" strike="noStrike">
                <a:solidFill>
                  <a:srgbClr val="ff0000"/>
                </a:solidFill>
                <a:latin typeface="Calibri"/>
                <a:ea typeface="DejaVu Sans"/>
              </a:rPr>
              <a:t>organism</a:t>
            </a:r>
            <a:r>
              <a:rPr b="0" lang="en-US" sz="1800" spc="-1" strike="noStrike">
                <a:solidFill>
                  <a:srgbClr val="000000"/>
                </a:solidFill>
                <a:latin typeface="Calibri"/>
                <a:ea typeface="DejaVu Sans"/>
              </a:rPr>
              <a:t> by using </a:t>
            </a:r>
            <a:r>
              <a:rPr b="1" lang="en-US" sz="1800" spc="-1" strike="noStrike">
                <a:solidFill>
                  <a:srgbClr val="ff0000"/>
                </a:solidFill>
                <a:latin typeface="Calibri"/>
                <a:ea typeface="DejaVu Sans"/>
              </a:rPr>
              <a:t>artificial</a:t>
            </a:r>
            <a:r>
              <a:rPr b="1" lang="en-US" sz="1800" spc="-1" strike="noStrike">
                <a:solidFill>
                  <a:srgbClr val="000000"/>
                </a:solidFill>
                <a:latin typeface="Calibri"/>
                <a:ea typeface="DejaVu Sans"/>
              </a:rPr>
              <a:t> </a:t>
            </a:r>
            <a:r>
              <a:rPr b="1" lang="en-US" sz="1800" spc="-1" strike="noStrike">
                <a:solidFill>
                  <a:srgbClr val="ff0000"/>
                </a:solidFill>
                <a:latin typeface="Calibri"/>
                <a:ea typeface="DejaVu Sans"/>
              </a:rPr>
              <a:t>sensory</a:t>
            </a:r>
            <a:r>
              <a:rPr b="1" lang="en-US" sz="1800" spc="-1" strike="noStrike">
                <a:solidFill>
                  <a:srgbClr val="000000"/>
                </a:solidFill>
                <a:latin typeface="Calibri"/>
                <a:ea typeface="DejaVu Sans"/>
              </a:rPr>
              <a:t> </a:t>
            </a:r>
            <a:r>
              <a:rPr b="1" lang="en-US" sz="1800" spc="-1" strike="noStrike">
                <a:solidFill>
                  <a:srgbClr val="ff0000"/>
                </a:solidFill>
                <a:latin typeface="Calibri"/>
                <a:ea typeface="DejaVu Sans"/>
              </a:rPr>
              <a:t>stimulation</a:t>
            </a:r>
            <a:r>
              <a:rPr b="0" lang="en-US" sz="1800" spc="-1" strike="noStrike">
                <a:solidFill>
                  <a:srgbClr val="000000"/>
                </a:solidFill>
                <a:latin typeface="Calibri"/>
                <a:ea typeface="DejaVu Sans"/>
              </a:rPr>
              <a:t>, while the organism has little or no </a:t>
            </a:r>
            <a:r>
              <a:rPr b="1" lang="en-US" sz="1800" spc="-1" strike="noStrike">
                <a:solidFill>
                  <a:srgbClr val="ff0000"/>
                </a:solidFill>
                <a:latin typeface="Calibri"/>
                <a:ea typeface="DejaVu Sans"/>
              </a:rPr>
              <a:t>awareness</a:t>
            </a:r>
            <a:r>
              <a:rPr b="0" lang="en-US" sz="1800" spc="-1" strike="noStrike">
                <a:solidFill>
                  <a:srgbClr val="000000"/>
                </a:solidFill>
                <a:latin typeface="Calibri"/>
                <a:ea typeface="DejaVu Sans"/>
              </a:rPr>
              <a:t> of the interference.</a:t>
            </a:r>
            <a:endParaRPr b="0" lang="en-IN" sz="1800" spc="-1" strike="noStrike">
              <a:latin typeface="Arial"/>
            </a:endParaRPr>
          </a:p>
        </p:txBody>
      </p:sp>
      <p:sp>
        <p:nvSpPr>
          <p:cNvPr id="58" name="CustomShape 5"/>
          <p:cNvSpPr/>
          <p:nvPr/>
        </p:nvSpPr>
        <p:spPr>
          <a:xfrm>
            <a:off x="864000" y="2655000"/>
            <a:ext cx="3997800" cy="178020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just">
              <a:lnSpc>
                <a:spcPct val="100000"/>
              </a:lnSpc>
            </a:pPr>
            <a:r>
              <a:rPr b="0" lang="en-US" sz="2400" spc="-1" strike="noStrike">
                <a:solidFill>
                  <a:srgbClr val="ffffff"/>
                </a:solidFill>
                <a:latin typeface="Calibri"/>
                <a:ea typeface="DejaVu Sans"/>
              </a:rPr>
              <a:t>The organism is having an “experience” that was designed</a:t>
            </a:r>
            <a:endParaRPr b="0" lang="en-IN" sz="2400" spc="-1" strike="noStrike">
              <a:latin typeface="Arial"/>
            </a:endParaRPr>
          </a:p>
          <a:p>
            <a:pPr algn="just">
              <a:lnSpc>
                <a:spcPct val="100000"/>
              </a:lnSpc>
            </a:pPr>
            <a:r>
              <a:rPr b="0" lang="en-IN" sz="2400" spc="-1" strike="noStrike">
                <a:solidFill>
                  <a:srgbClr val="ffffff"/>
                </a:solidFill>
                <a:latin typeface="Calibri"/>
                <a:ea typeface="DejaVu Sans"/>
              </a:rPr>
              <a:t>by the creator</a:t>
            </a:r>
            <a:endParaRPr b="0" lang="en-IN" sz="2400" spc="-1" strike="noStrike">
              <a:latin typeface="Arial"/>
            </a:endParaRPr>
          </a:p>
        </p:txBody>
      </p:sp>
      <p:sp>
        <p:nvSpPr>
          <p:cNvPr id="59" name="CustomShape 6"/>
          <p:cNvSpPr/>
          <p:nvPr/>
        </p:nvSpPr>
        <p:spPr>
          <a:xfrm>
            <a:off x="5610600" y="2655000"/>
            <a:ext cx="4252680" cy="1780200"/>
          </a:xfrm>
          <a:prstGeom prst="rect">
            <a:avLst/>
          </a:prstGeom>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n-IN" sz="2400" spc="-1" strike="noStrike">
                <a:solidFill>
                  <a:srgbClr val="000000"/>
                </a:solidFill>
                <a:latin typeface="Calibri"/>
                <a:ea typeface="DejaVu Sans"/>
              </a:rPr>
              <a:t>life form such</a:t>
            </a:r>
            <a:endParaRPr b="0" lang="en-IN" sz="2400" spc="-1" strike="noStrike">
              <a:latin typeface="Arial"/>
            </a:endParaRPr>
          </a:p>
          <a:p>
            <a:pPr>
              <a:lnSpc>
                <a:spcPct val="100000"/>
              </a:lnSpc>
            </a:pPr>
            <a:r>
              <a:rPr b="0" lang="en-US" sz="2400" spc="-1" strike="noStrike">
                <a:solidFill>
                  <a:srgbClr val="000000"/>
                </a:solidFill>
                <a:latin typeface="Calibri"/>
                <a:ea typeface="DejaVu Sans"/>
              </a:rPr>
              <a:t>as a fruit fly, cockroach, fish, rodent, or monkey</a:t>
            </a:r>
            <a:endParaRPr b="0" lang="en-IN" sz="2400" spc="-1" strike="noStrike">
              <a:latin typeface="Arial"/>
            </a:endParaRPr>
          </a:p>
        </p:txBody>
      </p:sp>
      <p:sp>
        <p:nvSpPr>
          <p:cNvPr id="60" name="CustomShape 7"/>
          <p:cNvSpPr/>
          <p:nvPr/>
        </p:nvSpPr>
        <p:spPr>
          <a:xfrm>
            <a:off x="864000" y="4782960"/>
            <a:ext cx="3997800" cy="1780200"/>
          </a:xfrm>
          <a:prstGeom prst="rect">
            <a:avLst/>
          </a:prstGeom>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n-US" sz="2400" spc="-1" strike="noStrike">
                <a:solidFill>
                  <a:srgbClr val="ffffff"/>
                </a:solidFill>
                <a:latin typeface="Calibri"/>
                <a:ea typeface="DejaVu Sans"/>
              </a:rPr>
              <a:t>Senses of the organism become co-opted, and their</a:t>
            </a:r>
            <a:endParaRPr b="0" lang="en-IN" sz="2400" spc="-1" strike="noStrike">
              <a:latin typeface="Arial"/>
            </a:endParaRPr>
          </a:p>
          <a:p>
            <a:pPr>
              <a:lnSpc>
                <a:spcPct val="100000"/>
              </a:lnSpc>
            </a:pPr>
            <a:r>
              <a:rPr b="0" lang="en-US" sz="2400" spc="-1" strike="noStrike">
                <a:solidFill>
                  <a:srgbClr val="ffffff"/>
                </a:solidFill>
                <a:latin typeface="Calibri"/>
                <a:ea typeface="DejaVu Sans"/>
              </a:rPr>
              <a:t>inputs are enhanced by artificial stimulation</a:t>
            </a:r>
            <a:endParaRPr b="0" lang="en-IN" sz="2400" spc="-1" strike="noStrike">
              <a:latin typeface="Arial"/>
            </a:endParaRPr>
          </a:p>
        </p:txBody>
      </p:sp>
      <p:sp>
        <p:nvSpPr>
          <p:cNvPr id="61" name="CustomShape 8"/>
          <p:cNvSpPr/>
          <p:nvPr/>
        </p:nvSpPr>
        <p:spPr>
          <a:xfrm>
            <a:off x="5610600" y="4782960"/>
            <a:ext cx="4252680" cy="1780200"/>
          </a:xfrm>
          <a:prstGeom prst="rect">
            <a:avLst/>
          </a:prstGeom>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n-US" sz="2400" spc="-1" strike="noStrike">
                <a:solidFill>
                  <a:srgbClr val="000000"/>
                </a:solidFill>
                <a:latin typeface="Calibri"/>
                <a:ea typeface="DejaVu Sans"/>
              </a:rPr>
              <a:t>“</a:t>
            </a:r>
            <a:r>
              <a:rPr b="0" lang="en-US" sz="2400" spc="-1" strike="noStrike">
                <a:solidFill>
                  <a:srgbClr val="000000"/>
                </a:solidFill>
                <a:latin typeface="Calibri"/>
                <a:ea typeface="DejaVu Sans"/>
              </a:rPr>
              <a:t>fooled” into feeling present in a virtual world. unawareness leads to a sense of presence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2" name="" descr=""/>
          <p:cNvPicPr/>
          <p:nvPr/>
        </p:nvPicPr>
        <p:blipFill>
          <a:blip r:embed="rId1"/>
          <a:stretch/>
        </p:blipFill>
        <p:spPr>
          <a:xfrm>
            <a:off x="913680" y="270360"/>
            <a:ext cx="10244520" cy="68558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 name="" descr=""/>
          <p:cNvPicPr/>
          <p:nvPr/>
        </p:nvPicPr>
        <p:blipFill>
          <a:blip r:embed="rId1"/>
          <a:stretch/>
        </p:blipFill>
        <p:spPr>
          <a:xfrm>
            <a:off x="3600000" y="1224000"/>
            <a:ext cx="4534200" cy="45342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Line 1"/>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sp>
        <p:nvSpPr>
          <p:cNvPr id="65" name="CustomShape 2"/>
          <p:cNvSpPr/>
          <p:nvPr/>
        </p:nvSpPr>
        <p:spPr>
          <a:xfrm>
            <a:off x="393120" y="252360"/>
            <a:ext cx="74944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Virtual Reality and Its Applications</a:t>
            </a:r>
            <a:endParaRPr b="0" lang="en-IN" sz="2400" spc="-1" strike="noStrike">
              <a:latin typeface="Arial"/>
            </a:endParaRPr>
          </a:p>
        </p:txBody>
      </p:sp>
      <p:sp>
        <p:nvSpPr>
          <p:cNvPr id="66" name="CustomShape 3"/>
          <p:cNvSpPr/>
          <p:nvPr/>
        </p:nvSpPr>
        <p:spPr>
          <a:xfrm>
            <a:off x="-131400" y="709200"/>
            <a:ext cx="423036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400" spc="-1" strike="noStrike">
                <a:solidFill>
                  <a:srgbClr val="ed7d31"/>
                </a:solidFill>
                <a:latin typeface="Calibri"/>
                <a:ea typeface="DejaVu Sans"/>
              </a:rPr>
              <a:t>What is Virtual Reality?</a:t>
            </a:r>
            <a:endParaRPr b="0" lang="en-IN" sz="2400" spc="-1" strike="noStrike">
              <a:latin typeface="Arial"/>
            </a:endParaRPr>
          </a:p>
        </p:txBody>
      </p:sp>
      <p:pic>
        <p:nvPicPr>
          <p:cNvPr id="67" name="Picture 2" descr="\begin{figure}\begin{center}&#10;\begin{tabular}{cc}&#10;\psfig{file=figs/birdly2.ps,wid...&#10;...e=figs/birdlyview.ps,width=2.5truein} \\&#10;\end{tabular}\end{center}&#10;\end{figure}"/>
          <p:cNvPicPr/>
          <p:nvPr/>
        </p:nvPicPr>
        <p:blipFill>
          <a:blip r:embed="rId1"/>
          <a:stretch/>
        </p:blipFill>
        <p:spPr>
          <a:xfrm>
            <a:off x="637920" y="1598760"/>
            <a:ext cx="6207480" cy="2454480"/>
          </a:xfrm>
          <a:prstGeom prst="rect">
            <a:avLst/>
          </a:prstGeom>
          <a:ln w="28440">
            <a:solidFill>
              <a:schemeClr val="tx1"/>
            </a:solidFill>
            <a:round/>
          </a:ln>
        </p:spPr>
      </p:pic>
      <p:pic>
        <p:nvPicPr>
          <p:cNvPr id="68" name="Picture 4" descr="\begin{figure}\begin{center}&#10;\begin{tabular}{cc}&#10;\psfig{file=figs/rodentvr.ps,wi...&#10;...ousevr.ps,width=3.0truein} \\&#10;(a) &amp; (b)&#10;\end{tabular}\end{center}&#10;\end{figure}"/>
          <p:cNvPicPr/>
          <p:nvPr/>
        </p:nvPicPr>
        <p:blipFill>
          <a:blip r:embed="rId2"/>
          <a:stretch/>
        </p:blipFill>
        <p:spPr>
          <a:xfrm>
            <a:off x="5037120" y="4338720"/>
            <a:ext cx="5874120" cy="2264040"/>
          </a:xfrm>
          <a:prstGeom prst="rect">
            <a:avLst/>
          </a:prstGeom>
          <a:ln w="28440">
            <a:solidFill>
              <a:schemeClr val="tx1"/>
            </a:solidFill>
            <a:round/>
          </a:ln>
        </p:spPr>
      </p:pic>
      <p:sp>
        <p:nvSpPr>
          <p:cNvPr id="69" name="CustomShape 4"/>
          <p:cNvSpPr/>
          <p:nvPr/>
        </p:nvSpPr>
        <p:spPr>
          <a:xfrm>
            <a:off x="7035480" y="1763280"/>
            <a:ext cx="408528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ea typeface="DejaVu Sans"/>
              </a:rPr>
              <a:t>In the Birdly experience from the Zurich University of the Arts, the user, wearing a VR headset, flaps his wings while flying over virtual San Francisco</a:t>
            </a:r>
            <a:endParaRPr b="0" lang="en-IN" sz="1800" spc="-1" strike="noStrike">
              <a:latin typeface="Arial"/>
            </a:endParaRPr>
          </a:p>
        </p:txBody>
      </p:sp>
      <p:sp>
        <p:nvSpPr>
          <p:cNvPr id="70" name="CustomShape 5"/>
          <p:cNvSpPr/>
          <p:nvPr/>
        </p:nvSpPr>
        <p:spPr>
          <a:xfrm>
            <a:off x="637920" y="4727160"/>
            <a:ext cx="436392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ea typeface="DejaVu Sans"/>
              </a:rPr>
              <a:t>An experimental setup used by neurobiologists at LMU Munich to present visual stimuli to a gerbil while it runs on a spherical ball that acts as a treadmill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Line 1"/>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sp>
        <p:nvSpPr>
          <p:cNvPr id="72" name="CustomShape 2"/>
          <p:cNvSpPr/>
          <p:nvPr/>
        </p:nvSpPr>
        <p:spPr>
          <a:xfrm>
            <a:off x="393120" y="252360"/>
            <a:ext cx="74944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Virtual Reality and Its Applications</a:t>
            </a:r>
            <a:endParaRPr b="0" lang="en-IN" sz="2400" spc="-1" strike="noStrike">
              <a:latin typeface="Arial"/>
            </a:endParaRPr>
          </a:p>
        </p:txBody>
      </p:sp>
      <p:sp>
        <p:nvSpPr>
          <p:cNvPr id="73" name="CustomShape 3"/>
          <p:cNvSpPr/>
          <p:nvPr/>
        </p:nvSpPr>
        <p:spPr>
          <a:xfrm>
            <a:off x="187200" y="709200"/>
            <a:ext cx="413280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400" spc="-1" strike="noStrike">
                <a:solidFill>
                  <a:srgbClr val="ed7d31"/>
                </a:solidFill>
                <a:latin typeface="Calibri"/>
                <a:ea typeface="DejaVu Sans"/>
              </a:rPr>
              <a:t>Testing the boundaries</a:t>
            </a:r>
            <a:endParaRPr b="0" lang="en-IN" sz="2400" spc="-1" strike="noStrike">
              <a:latin typeface="Arial"/>
            </a:endParaRPr>
          </a:p>
        </p:txBody>
      </p:sp>
      <p:pic>
        <p:nvPicPr>
          <p:cNvPr id="74" name="Picture 2" descr="\begin{figure}\begin{center}&#10;\begin{tabular}{cc}&#10;\psfig{file=figs/placefiring.ps...&#10;...ile=figs/gridcell.ps,width=2.2truein} \\&#10;\end{tabular}\end{center}&#10;\end{figure}"/>
          <p:cNvPicPr/>
          <p:nvPr/>
        </p:nvPicPr>
        <p:blipFill>
          <a:blip r:embed="rId1"/>
          <a:stretch/>
        </p:blipFill>
        <p:spPr>
          <a:xfrm>
            <a:off x="5448960" y="3700080"/>
            <a:ext cx="5978880" cy="2473560"/>
          </a:xfrm>
          <a:prstGeom prst="rect">
            <a:avLst/>
          </a:prstGeom>
          <a:ln w="28440">
            <a:solidFill>
              <a:schemeClr val="tx1"/>
            </a:solidFill>
            <a:round/>
          </a:ln>
        </p:spPr>
      </p:pic>
      <p:sp>
        <p:nvSpPr>
          <p:cNvPr id="75" name="CustomShape 4"/>
          <p:cNvSpPr/>
          <p:nvPr/>
        </p:nvSpPr>
        <p:spPr>
          <a:xfrm>
            <a:off x="5686200" y="3004920"/>
            <a:ext cx="56300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ea typeface="DejaVu Sans"/>
              </a:rPr>
              <a:t>spatial firing patterns of eight place cells in a rat brain as it runs back and forth along a winding track</a:t>
            </a:r>
            <a:endParaRPr b="0" lang="en-IN" sz="1800" spc="-1" strike="noStrike">
              <a:latin typeface="Arial"/>
            </a:endParaRPr>
          </a:p>
        </p:txBody>
      </p:sp>
      <p:sp>
        <p:nvSpPr>
          <p:cNvPr id="76" name="CustomShape 5"/>
          <p:cNvSpPr/>
          <p:nvPr/>
        </p:nvSpPr>
        <p:spPr>
          <a:xfrm>
            <a:off x="430200" y="2213280"/>
            <a:ext cx="3801600" cy="3107160"/>
          </a:xfrm>
          <a:prstGeom prst="rect">
            <a:avLst/>
          </a:prstGeom>
          <a:noFill/>
          <a:ln>
            <a:noFill/>
          </a:ln>
        </p:spPr>
        <p:style>
          <a:lnRef idx="0"/>
          <a:fillRef idx="0"/>
          <a:effectRef idx="0"/>
          <a:fontRef idx="minor"/>
        </p:style>
        <p:txBody>
          <a:bodyPr lIns="90000" rIns="90000" tIns="45000" bIns="45000">
            <a:spAutoFit/>
          </a:bodyPr>
          <a:p>
            <a:pPr marL="285840" indent="-282960">
              <a:lnSpc>
                <a:spcPct val="100000"/>
              </a:lnSpc>
              <a:buClr>
                <a:srgbClr val="000000"/>
              </a:buClr>
              <a:buFont typeface="Arial"/>
              <a:buChar char="•"/>
            </a:pPr>
            <a:r>
              <a:rPr b="0" lang="en-US" sz="1800" spc="-1" strike="noStrike">
                <a:solidFill>
                  <a:srgbClr val="000000"/>
                </a:solidFill>
                <a:latin typeface="Times New Roman"/>
                <a:ea typeface="DejaVu Sans"/>
              </a:rPr>
              <a:t>Listening to music through headphones</a:t>
            </a:r>
            <a:endParaRPr b="0" lang="en-IN" sz="1800" spc="-1" strike="noStrike">
              <a:latin typeface="Arial"/>
            </a:endParaRPr>
          </a:p>
          <a:p>
            <a:pPr>
              <a:lnSpc>
                <a:spcPct val="100000"/>
              </a:lnSpc>
            </a:pPr>
            <a:endParaRPr b="0" lang="en-IN" sz="1800" spc="-1" strike="noStrike">
              <a:latin typeface="Arial"/>
            </a:endParaRPr>
          </a:p>
          <a:p>
            <a:pPr marL="285840" indent="-282960">
              <a:lnSpc>
                <a:spcPct val="100000"/>
              </a:lnSpc>
              <a:buClr>
                <a:srgbClr val="000000"/>
              </a:buClr>
              <a:buFont typeface="Arial"/>
              <a:buChar char="•"/>
            </a:pPr>
            <a:r>
              <a:rPr b="0" lang="en-US" sz="1800" spc="-1" strike="noStrike">
                <a:solidFill>
                  <a:srgbClr val="000000"/>
                </a:solidFill>
                <a:latin typeface="Times New Roman"/>
                <a:ea typeface="DejaVu Sans"/>
              </a:rPr>
              <a:t>Watching a movie at a theater</a:t>
            </a:r>
            <a:endParaRPr b="0" lang="en-IN" sz="1800" spc="-1" strike="noStrike">
              <a:latin typeface="Arial"/>
            </a:endParaRPr>
          </a:p>
          <a:p>
            <a:pPr>
              <a:lnSpc>
                <a:spcPct val="100000"/>
              </a:lnSpc>
            </a:pPr>
            <a:endParaRPr b="0" lang="en-IN" sz="1800" spc="-1" strike="noStrike">
              <a:latin typeface="Arial"/>
            </a:endParaRPr>
          </a:p>
          <a:p>
            <a:pPr marL="285840" indent="-282960">
              <a:lnSpc>
                <a:spcPct val="100000"/>
              </a:lnSpc>
              <a:buClr>
                <a:srgbClr val="000000"/>
              </a:buClr>
              <a:buFont typeface="Arial"/>
              <a:buChar char="•"/>
            </a:pPr>
            <a:r>
              <a:rPr b="0" lang="en-US" sz="1800" spc="-1" strike="noStrike">
                <a:solidFill>
                  <a:srgbClr val="000000"/>
                </a:solidFill>
                <a:latin typeface="Times New Roman"/>
                <a:ea typeface="DejaVu Sans"/>
              </a:rPr>
              <a:t>Anyone with modern VR headset and enjoying a session</a:t>
            </a:r>
            <a:endParaRPr b="0" lang="en-IN" sz="1800" spc="-1" strike="noStrike">
              <a:latin typeface="Arial"/>
            </a:endParaRPr>
          </a:p>
          <a:p>
            <a:pPr>
              <a:lnSpc>
                <a:spcPct val="100000"/>
              </a:lnSpc>
            </a:pPr>
            <a:endParaRPr b="0" lang="en-IN" sz="1800" spc="-1" strike="noStrike">
              <a:latin typeface="Arial"/>
            </a:endParaRPr>
          </a:p>
          <a:p>
            <a:pPr marL="285840" indent="-282960">
              <a:lnSpc>
                <a:spcPct val="100000"/>
              </a:lnSpc>
              <a:buClr>
                <a:srgbClr val="000000"/>
              </a:buClr>
              <a:buFont typeface="Arial"/>
              <a:buChar char="•"/>
            </a:pPr>
            <a:r>
              <a:rPr b="0" lang="en-US" sz="1800" spc="-1" strike="noStrike">
                <a:solidFill>
                  <a:srgbClr val="000000"/>
                </a:solidFill>
                <a:latin typeface="Times New Roman"/>
                <a:ea typeface="DejaVu Sans"/>
              </a:rPr>
              <a:t>Portrait or painting on the wall</a:t>
            </a:r>
            <a:endParaRPr b="0" lang="en-IN" sz="1800" spc="-1" strike="noStrike">
              <a:latin typeface="Arial"/>
            </a:endParaRPr>
          </a:p>
          <a:p>
            <a:pPr>
              <a:lnSpc>
                <a:spcPct val="100000"/>
              </a:lnSpc>
            </a:pPr>
            <a:endParaRPr b="0" lang="en-IN" sz="1800" spc="-1" strike="noStrike">
              <a:latin typeface="Arial"/>
            </a:endParaRPr>
          </a:p>
          <a:p>
            <a:pPr marL="285840" indent="-282960">
              <a:lnSpc>
                <a:spcPct val="100000"/>
              </a:lnSpc>
              <a:buClr>
                <a:srgbClr val="000000"/>
              </a:buClr>
              <a:buFont typeface="Arial"/>
              <a:buChar char="•"/>
            </a:pPr>
            <a:r>
              <a:rPr b="0" lang="en-IN" sz="1800" spc="-1" strike="noStrike">
                <a:solidFill>
                  <a:srgbClr val="000000"/>
                </a:solidFill>
                <a:latin typeface="Times New Roman"/>
                <a:ea typeface="DejaVu Sans"/>
              </a:rPr>
              <a:t>Reading a novel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Line 1"/>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sp>
        <p:nvSpPr>
          <p:cNvPr id="78" name="CustomShape 2"/>
          <p:cNvSpPr/>
          <p:nvPr/>
        </p:nvSpPr>
        <p:spPr>
          <a:xfrm>
            <a:off x="65160" y="192600"/>
            <a:ext cx="74944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Virtual Reality and Its Applications</a:t>
            </a:r>
            <a:endParaRPr b="0" lang="en-IN" sz="2400" spc="-1" strike="noStrike">
              <a:latin typeface="Arial"/>
            </a:endParaRPr>
          </a:p>
        </p:txBody>
      </p:sp>
      <p:sp>
        <p:nvSpPr>
          <p:cNvPr id="79" name="CustomShape 3"/>
          <p:cNvSpPr/>
          <p:nvPr/>
        </p:nvSpPr>
        <p:spPr>
          <a:xfrm>
            <a:off x="69480" y="709200"/>
            <a:ext cx="277344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400" spc="-1" strike="noStrike">
                <a:solidFill>
                  <a:srgbClr val="ed7d31"/>
                </a:solidFill>
                <a:latin typeface="Calibri"/>
                <a:ea typeface="DejaVu Sans"/>
              </a:rPr>
              <a:t>Who is the fool</a:t>
            </a:r>
            <a:endParaRPr b="0" lang="en-IN" sz="2400" spc="-1" strike="noStrike">
              <a:latin typeface="Arial"/>
            </a:endParaRPr>
          </a:p>
        </p:txBody>
      </p:sp>
      <p:sp>
        <p:nvSpPr>
          <p:cNvPr id="80" name="CustomShape 4"/>
          <p:cNvSpPr/>
          <p:nvPr/>
        </p:nvSpPr>
        <p:spPr>
          <a:xfrm>
            <a:off x="430200" y="2213280"/>
            <a:ext cx="4813560" cy="3655800"/>
          </a:xfrm>
          <a:prstGeom prst="rect">
            <a:avLst/>
          </a:prstGeom>
          <a:noFill/>
          <a:ln>
            <a:noFill/>
          </a:ln>
        </p:spPr>
        <p:style>
          <a:lnRef idx="0"/>
          <a:fillRef idx="0"/>
          <a:effectRef idx="0"/>
          <a:fontRef idx="minor"/>
        </p:style>
        <p:txBody>
          <a:bodyPr lIns="90000" rIns="90000" tIns="45000" bIns="45000">
            <a:spAutoFit/>
          </a:bodyPr>
          <a:p>
            <a:pPr marL="285840" indent="-282960">
              <a:lnSpc>
                <a:spcPct val="100000"/>
              </a:lnSpc>
              <a:buClr>
                <a:srgbClr val="000000"/>
              </a:buClr>
              <a:buFont typeface="Arial"/>
              <a:buChar char="•"/>
            </a:pPr>
            <a:r>
              <a:rPr b="0" lang="en-US" sz="1800" spc="-1" strike="noStrike">
                <a:solidFill>
                  <a:srgbClr val="000000"/>
                </a:solidFill>
                <a:latin typeface="Times New Roman"/>
                <a:ea typeface="DejaVu Sans"/>
              </a:rPr>
              <a:t>Neural structures composed of place cells are formed that encode spatial information about its surroundings</a:t>
            </a:r>
            <a:endParaRPr b="0" lang="en-IN" sz="1800" spc="-1" strike="noStrike">
              <a:latin typeface="Arial"/>
            </a:endParaRPr>
          </a:p>
          <a:p>
            <a:pPr>
              <a:lnSpc>
                <a:spcPct val="100000"/>
              </a:lnSpc>
            </a:pPr>
            <a:endParaRPr b="0" lang="en-IN" sz="1800" spc="-1" strike="noStrike">
              <a:latin typeface="Arial"/>
            </a:endParaRPr>
          </a:p>
          <a:p>
            <a:pPr marL="285840" indent="-282960">
              <a:lnSpc>
                <a:spcPct val="100000"/>
              </a:lnSpc>
              <a:buClr>
                <a:srgbClr val="000000"/>
              </a:buClr>
              <a:buFont typeface="Arial"/>
              <a:buChar char="•"/>
            </a:pPr>
            <a:r>
              <a:rPr b="0" lang="en-US" sz="1800" spc="-1" strike="noStrike">
                <a:solidFill>
                  <a:srgbClr val="000000"/>
                </a:solidFill>
                <a:latin typeface="Times New Roman"/>
                <a:ea typeface="DejaVu Sans"/>
              </a:rPr>
              <a:t>Each place cell is activated precisely when the organism returns to a particular location that is covered by it</a:t>
            </a:r>
            <a:endParaRPr b="0" lang="en-IN" sz="1800" spc="-1" strike="noStrike">
              <a:latin typeface="Arial"/>
            </a:endParaRPr>
          </a:p>
          <a:p>
            <a:pPr>
              <a:lnSpc>
                <a:spcPct val="100000"/>
              </a:lnSpc>
            </a:pPr>
            <a:endParaRPr b="0" lang="en-IN" sz="1800" spc="-1" strike="noStrike">
              <a:latin typeface="Arial"/>
            </a:endParaRPr>
          </a:p>
          <a:p>
            <a:pPr marL="285840" indent="-282960">
              <a:lnSpc>
                <a:spcPct val="100000"/>
              </a:lnSpc>
              <a:buClr>
                <a:srgbClr val="000000"/>
              </a:buClr>
              <a:buFont typeface="Arial"/>
              <a:buChar char="•"/>
            </a:pPr>
            <a:r>
              <a:rPr b="0" lang="en-US" sz="1800" spc="-1" strike="noStrike">
                <a:solidFill>
                  <a:srgbClr val="000000"/>
                </a:solidFill>
                <a:latin typeface="Times New Roman"/>
                <a:ea typeface="DejaVu Sans"/>
              </a:rPr>
              <a:t>Our brains may form place cells for places that are not real! </a:t>
            </a:r>
            <a:endParaRPr b="0" lang="en-IN" sz="1800" spc="-1" strike="noStrike">
              <a:latin typeface="Arial"/>
            </a:endParaRPr>
          </a:p>
          <a:p>
            <a:pPr>
              <a:lnSpc>
                <a:spcPct val="100000"/>
              </a:lnSpc>
            </a:pPr>
            <a:endParaRPr b="0" lang="en-IN" sz="1800" spc="-1" strike="noStrike">
              <a:latin typeface="Arial"/>
            </a:endParaRPr>
          </a:p>
          <a:p>
            <a:pPr marL="285840" indent="-282960">
              <a:lnSpc>
                <a:spcPct val="100000"/>
              </a:lnSpc>
              <a:buClr>
                <a:srgbClr val="000000"/>
              </a:buClr>
              <a:buFont typeface="Arial"/>
              <a:buChar char="•"/>
            </a:pPr>
            <a:r>
              <a:rPr b="0" lang="en-US" sz="1800" spc="-1" strike="noStrike">
                <a:solidFill>
                  <a:srgbClr val="000000"/>
                </a:solidFill>
                <a:latin typeface="Times New Roman"/>
                <a:ea typeface="DejaVu Sans"/>
              </a:rPr>
              <a:t>This is a clear indication that VR is fooling our brains, at least partially</a:t>
            </a:r>
            <a:endParaRPr b="0" lang="en-IN" sz="1800" spc="-1" strike="noStrike">
              <a:latin typeface="Arial"/>
            </a:endParaRPr>
          </a:p>
        </p:txBody>
      </p:sp>
      <p:pic>
        <p:nvPicPr>
          <p:cNvPr id="81" name="Picture 1" descr=""/>
          <p:cNvPicPr/>
          <p:nvPr/>
        </p:nvPicPr>
        <p:blipFill>
          <a:blip r:embed="rId1"/>
          <a:stretch/>
        </p:blipFill>
        <p:spPr>
          <a:xfrm>
            <a:off x="6187680" y="2213280"/>
            <a:ext cx="4526280" cy="3659040"/>
          </a:xfrm>
          <a:prstGeom prst="rect">
            <a:avLst/>
          </a:prstGeom>
          <a:ln w="28440">
            <a:solidFill>
              <a:schemeClr val="tx1"/>
            </a:solidFill>
            <a:round/>
          </a:ln>
        </p:spPr>
      </p:pic>
      <p:sp>
        <p:nvSpPr>
          <p:cNvPr id="82" name="CustomShape 5"/>
          <p:cNvSpPr/>
          <p:nvPr/>
        </p:nvSpPr>
        <p:spPr>
          <a:xfrm>
            <a:off x="6093000" y="1554120"/>
            <a:ext cx="462096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Times New Roman"/>
                <a:ea typeface="DejaVu Sans"/>
              </a:rPr>
              <a:t>A VR thought experiment: The brain in a vat, by Gilbert Harman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Line 1"/>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sp>
        <p:nvSpPr>
          <p:cNvPr id="84" name="CustomShape 2"/>
          <p:cNvSpPr/>
          <p:nvPr/>
        </p:nvSpPr>
        <p:spPr>
          <a:xfrm>
            <a:off x="393120" y="252360"/>
            <a:ext cx="74944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Virtual Reality and Its Applications</a:t>
            </a:r>
            <a:endParaRPr b="0" lang="en-IN" sz="2400" spc="-1" strike="noStrike">
              <a:latin typeface="Arial"/>
            </a:endParaRPr>
          </a:p>
        </p:txBody>
      </p:sp>
      <p:sp>
        <p:nvSpPr>
          <p:cNvPr id="85" name="CustomShape 3"/>
          <p:cNvSpPr/>
          <p:nvPr/>
        </p:nvSpPr>
        <p:spPr>
          <a:xfrm>
            <a:off x="576000" y="696600"/>
            <a:ext cx="229968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400" spc="-1" strike="noStrike">
                <a:solidFill>
                  <a:srgbClr val="ed7d31"/>
                </a:solidFill>
                <a:latin typeface="Calibri"/>
                <a:ea typeface="DejaVu Sans"/>
              </a:rPr>
              <a:t>Interactivity</a:t>
            </a:r>
            <a:endParaRPr b="0" lang="en-IN" sz="2400" spc="-1" strike="noStrike">
              <a:latin typeface="Arial"/>
            </a:endParaRPr>
          </a:p>
        </p:txBody>
      </p:sp>
      <p:sp>
        <p:nvSpPr>
          <p:cNvPr id="86" name="CustomShape 4"/>
          <p:cNvSpPr/>
          <p:nvPr/>
        </p:nvSpPr>
        <p:spPr>
          <a:xfrm>
            <a:off x="554760" y="1773360"/>
            <a:ext cx="11252160" cy="2009880"/>
          </a:xfrm>
          <a:prstGeom prst="rect">
            <a:avLst/>
          </a:prstGeom>
          <a:noFill/>
          <a:ln>
            <a:noFill/>
          </a:ln>
        </p:spPr>
        <p:style>
          <a:lnRef idx="0"/>
          <a:fillRef idx="0"/>
          <a:effectRef idx="0"/>
          <a:fontRef idx="minor"/>
        </p:style>
        <p:txBody>
          <a:bodyPr lIns="90000" rIns="90000" tIns="45000" bIns="45000">
            <a:spAutoFit/>
          </a:bodyPr>
          <a:p>
            <a:pPr marL="285840" indent="-282960">
              <a:lnSpc>
                <a:spcPct val="100000"/>
              </a:lnSpc>
              <a:buClr>
                <a:srgbClr val="000000"/>
              </a:buClr>
              <a:buFont typeface="Arial"/>
              <a:buChar char="•"/>
            </a:pPr>
            <a:r>
              <a:rPr b="0" lang="en-US" sz="1800" spc="-1" strike="noStrike">
                <a:solidFill>
                  <a:srgbClr val="000000"/>
                </a:solidFill>
                <a:latin typeface="Calibri"/>
                <a:ea typeface="DejaVu Sans"/>
              </a:rPr>
              <a:t>Most VR experiences involve another crucial component: interaction. </a:t>
            </a:r>
            <a:endParaRPr b="0" lang="en-IN" sz="1800" spc="-1" strike="noStrike">
              <a:latin typeface="Arial"/>
            </a:endParaRPr>
          </a:p>
          <a:p>
            <a:pPr>
              <a:lnSpc>
                <a:spcPct val="100000"/>
              </a:lnSpc>
            </a:pPr>
            <a:endParaRPr b="0" lang="en-IN" sz="1800" spc="-1" strike="noStrike">
              <a:latin typeface="Arial"/>
            </a:endParaRPr>
          </a:p>
          <a:p>
            <a:pPr marL="285840" indent="-282960">
              <a:lnSpc>
                <a:spcPct val="100000"/>
              </a:lnSpc>
              <a:buClr>
                <a:srgbClr val="000000"/>
              </a:buClr>
              <a:buFont typeface="Arial"/>
              <a:buChar char="•"/>
            </a:pPr>
            <a:r>
              <a:rPr b="0" lang="en-US" sz="1800" spc="-1" strike="noStrike">
                <a:solidFill>
                  <a:srgbClr val="000000"/>
                </a:solidFill>
                <a:latin typeface="Calibri"/>
                <a:ea typeface="DejaVu Sans"/>
              </a:rPr>
              <a:t>Does the sensory stimulation depend on actions taken by the organism? If the answer is “no”, then the VR system is called open-loop; </a:t>
            </a:r>
            <a:endParaRPr b="0" lang="en-IN" sz="1800" spc="-1" strike="noStrike">
              <a:latin typeface="Arial"/>
            </a:endParaRPr>
          </a:p>
          <a:p>
            <a:pPr>
              <a:lnSpc>
                <a:spcPct val="100000"/>
              </a:lnSpc>
            </a:pPr>
            <a:endParaRPr b="0" lang="en-IN" sz="1800" spc="-1" strike="noStrike">
              <a:latin typeface="Arial"/>
            </a:endParaRPr>
          </a:p>
          <a:p>
            <a:pPr marL="285840" indent="-282960">
              <a:lnSpc>
                <a:spcPct val="100000"/>
              </a:lnSpc>
              <a:buClr>
                <a:srgbClr val="000000"/>
              </a:buClr>
              <a:buFont typeface="Arial"/>
              <a:buChar char="•"/>
            </a:pPr>
            <a:r>
              <a:rPr b="0" lang="en-US" sz="1800" spc="-1" strike="noStrike">
                <a:solidFill>
                  <a:srgbClr val="000000"/>
                </a:solidFill>
                <a:latin typeface="Calibri"/>
                <a:ea typeface="DejaVu Sans"/>
              </a:rPr>
              <a:t>If the organism has partial control over the sensory stimulation, which could vary as a result of body motions, including eyes, head, hands, or legs, then we are in a closed-loop</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Line 1"/>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sp>
        <p:nvSpPr>
          <p:cNvPr id="88" name="CustomShape 2"/>
          <p:cNvSpPr/>
          <p:nvPr/>
        </p:nvSpPr>
        <p:spPr>
          <a:xfrm>
            <a:off x="393120" y="252360"/>
            <a:ext cx="74944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2f5597"/>
                </a:solidFill>
                <a:latin typeface="Calibri"/>
                <a:ea typeface="DejaVu Sans"/>
              </a:rPr>
              <a:t>Virtual Reality and Its Applications</a:t>
            </a:r>
            <a:endParaRPr b="0" lang="en-IN" sz="2400" spc="-1" strike="noStrike">
              <a:latin typeface="Arial"/>
            </a:endParaRPr>
          </a:p>
        </p:txBody>
      </p:sp>
      <p:sp>
        <p:nvSpPr>
          <p:cNvPr id="89" name="CustomShape 3"/>
          <p:cNvSpPr/>
          <p:nvPr/>
        </p:nvSpPr>
        <p:spPr>
          <a:xfrm>
            <a:off x="524520" y="709200"/>
            <a:ext cx="509148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400" spc="-1" strike="noStrike">
                <a:solidFill>
                  <a:srgbClr val="ed7d31"/>
                </a:solidFill>
                <a:latin typeface="Calibri"/>
                <a:ea typeface="DejaVu Sans"/>
              </a:rPr>
              <a:t>First Person Vs Third Person</a:t>
            </a:r>
            <a:endParaRPr b="0" lang="en-IN" sz="2400" spc="-1" strike="noStrike">
              <a:latin typeface="Arial"/>
            </a:endParaRPr>
          </a:p>
        </p:txBody>
      </p:sp>
      <p:sp>
        <p:nvSpPr>
          <p:cNvPr id="90" name="CustomShape 4"/>
          <p:cNvSpPr/>
          <p:nvPr/>
        </p:nvSpPr>
        <p:spPr>
          <a:xfrm>
            <a:off x="1152000" y="1545480"/>
            <a:ext cx="10368000" cy="1643400"/>
          </a:xfrm>
          <a:prstGeom prst="rect">
            <a:avLst/>
          </a:prstGeom>
          <a:noFill/>
          <a:ln>
            <a:noFill/>
          </a:ln>
        </p:spPr>
        <p:style>
          <a:lnRef idx="0"/>
          <a:fillRef idx="0"/>
          <a:effectRef idx="0"/>
          <a:fontRef idx="minor"/>
        </p:style>
        <p:txBody>
          <a:bodyPr lIns="90000" rIns="90000" tIns="45000" bIns="45000">
            <a:spAutoFit/>
          </a:bodyPr>
          <a:p>
            <a:pPr marL="285840" indent="-282960">
              <a:lnSpc>
                <a:spcPct val="100000"/>
              </a:lnSpc>
              <a:buClr>
                <a:srgbClr val="000000"/>
              </a:buClr>
              <a:buFont typeface="Arial"/>
              <a:buChar char="•"/>
            </a:pPr>
            <a:r>
              <a:rPr b="0" lang="en-US" sz="1600" spc="-1" strike="noStrike">
                <a:solidFill>
                  <a:srgbClr val="000000"/>
                </a:solidFill>
                <a:latin typeface="Calibri"/>
                <a:ea typeface="DejaVu Sans"/>
              </a:rPr>
              <a:t>Subjects have First Person Experiences</a:t>
            </a:r>
            <a:endParaRPr b="0" lang="en-IN" sz="1600" spc="-1" strike="noStrike">
              <a:latin typeface="Arial"/>
            </a:endParaRPr>
          </a:p>
          <a:p>
            <a:pPr>
              <a:lnSpc>
                <a:spcPct val="100000"/>
              </a:lnSpc>
            </a:pPr>
            <a:endParaRPr b="0" lang="en-IN" sz="1600" spc="-1" strike="noStrike">
              <a:latin typeface="Arial"/>
            </a:endParaRPr>
          </a:p>
          <a:p>
            <a:pPr marL="285840" indent="-282960">
              <a:lnSpc>
                <a:spcPct val="100000"/>
              </a:lnSpc>
              <a:buClr>
                <a:srgbClr val="000000"/>
              </a:buClr>
              <a:buFont typeface="Arial"/>
              <a:buChar char="•"/>
            </a:pPr>
            <a:r>
              <a:rPr b="0" lang="en-US" sz="1600" spc="-1" strike="noStrike">
                <a:solidFill>
                  <a:srgbClr val="000000"/>
                </a:solidFill>
                <a:latin typeface="Calibri"/>
                <a:ea typeface="DejaVu Sans"/>
              </a:rPr>
              <a:t>Observers have third-person experience</a:t>
            </a:r>
            <a:endParaRPr b="0" lang="en-IN" sz="1600" spc="-1" strike="noStrike">
              <a:latin typeface="Arial"/>
            </a:endParaRPr>
          </a:p>
          <a:p>
            <a:pPr>
              <a:lnSpc>
                <a:spcPct val="100000"/>
              </a:lnSpc>
            </a:pPr>
            <a:endParaRPr b="0" lang="en-IN" sz="1600" spc="-1" strike="noStrike">
              <a:latin typeface="Arial"/>
            </a:endParaRPr>
          </a:p>
          <a:p>
            <a:pPr marL="285840" indent="-282960">
              <a:lnSpc>
                <a:spcPct val="100000"/>
              </a:lnSpc>
              <a:buClr>
                <a:srgbClr val="000000"/>
              </a:buClr>
              <a:buFont typeface="Arial"/>
              <a:buChar char="•"/>
            </a:pPr>
            <a:r>
              <a:rPr b="0" lang="en-US" sz="1600" spc="-1" strike="noStrike">
                <a:solidFill>
                  <a:srgbClr val="000000"/>
                </a:solidFill>
                <a:latin typeface="Times New Roman"/>
                <a:ea typeface="DejaVu Sans"/>
              </a:rPr>
              <a:t>Switching back and forth between being the Subjects and observers while evaluating and refining their VR is a </a:t>
            </a:r>
            <a:r>
              <a:rPr b="1" lang="en-US" sz="1600" spc="-1" strike="noStrike">
                <a:solidFill>
                  <a:srgbClr val="ff0000"/>
                </a:solidFill>
                <a:latin typeface="Times New Roman"/>
                <a:ea typeface="DejaVu Sans"/>
              </a:rPr>
              <a:t>bad Idea!</a:t>
            </a:r>
            <a:endParaRPr b="0" lang="en-IN" sz="1600" spc="-1" strike="noStrike">
              <a:latin typeface="Arial"/>
            </a:endParaRPr>
          </a:p>
          <a:p>
            <a:pPr>
              <a:lnSpc>
                <a:spcPct val="100000"/>
              </a:lnSpc>
            </a:pPr>
            <a:endParaRPr b="0" lang="en-IN" sz="1600" spc="-1" strike="noStrike">
              <a:latin typeface="Arial"/>
            </a:endParaRPr>
          </a:p>
        </p:txBody>
      </p:sp>
      <p:pic>
        <p:nvPicPr>
          <p:cNvPr id="91" name="Picture 4" descr="\begin{figure}\begin{center}&#10;\begin{tabular}{cc}&#10;\psfig{file=figs/rodentvr.ps,wi...&#10;...ousevr.ps,width=3.0truein} \\&#10;(a) &amp; (b)&#10;\end{tabular}\end{center}&#10;\end{figure}"/>
          <p:cNvPicPr/>
          <p:nvPr/>
        </p:nvPicPr>
        <p:blipFill>
          <a:blip r:embed="rId1"/>
          <a:stretch/>
        </p:blipFill>
        <p:spPr>
          <a:xfrm>
            <a:off x="5832000" y="4176000"/>
            <a:ext cx="5874120" cy="2264040"/>
          </a:xfrm>
          <a:prstGeom prst="rect">
            <a:avLst/>
          </a:prstGeom>
          <a:ln w="28440">
            <a:solidFill>
              <a:schemeClr val="tx1"/>
            </a:solidFill>
            <a:round/>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6270</TotalTime>
  <Application>LibreOffice/6.4.7.2$Linux_X86_64 LibreOffice_project/40$Build-2</Application>
  <Words>914</Words>
  <Paragraphs>132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2020-06-03T14:19:11Z</dcterms:created>
  <dc:creator>Prakash C O</dc:creator>
  <dc:description/>
  <dc:language>en-IN</dc:language>
  <cp:lastModifiedBy/>
  <dcterms:modified xsi:type="dcterms:W3CDTF">2022-10-11T00:47:55Z</dcterms:modified>
  <cp:revision>891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3</vt:i4>
  </property>
  <property fmtid="{D5CDD505-2E9C-101B-9397-08002B2CF9AE}" pid="7" name="Notes">
    <vt:i4>18</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