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72C3-842B-4BA5-BA29-E96F1CE1FA1D}" type="datetimeFigureOut">
              <a:rPr lang="en-US" smtClean="0"/>
              <a:t>14-Jan-24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BA6E-44BA-49FC-8CC4-87BACCED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6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72C3-842B-4BA5-BA29-E96F1CE1FA1D}" type="datetimeFigureOut">
              <a:rPr lang="en-US" smtClean="0"/>
              <a:t>14-Jan-24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BA6E-44BA-49FC-8CC4-87BACCED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6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72C3-842B-4BA5-BA29-E96F1CE1FA1D}" type="datetimeFigureOut">
              <a:rPr lang="en-US" smtClean="0"/>
              <a:t>14-Jan-24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BA6E-44BA-49FC-8CC4-87BACCED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1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72C3-842B-4BA5-BA29-E96F1CE1FA1D}" type="datetimeFigureOut">
              <a:rPr lang="en-US" smtClean="0"/>
              <a:t>14-Jan-24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BA6E-44BA-49FC-8CC4-87BACCEDBD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9063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72C3-842B-4BA5-BA29-E96F1CE1FA1D}" type="datetimeFigureOut">
              <a:rPr lang="en-US" smtClean="0"/>
              <a:t>14-Jan-24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BA6E-44BA-49FC-8CC4-87BACCED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92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72C3-842B-4BA5-BA29-E96F1CE1FA1D}" type="datetimeFigureOut">
              <a:rPr lang="en-US" smtClean="0"/>
              <a:t>14-Jan-24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BA6E-44BA-49FC-8CC4-87BACCED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93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72C3-842B-4BA5-BA29-E96F1CE1FA1D}" type="datetimeFigureOut">
              <a:rPr lang="en-US" smtClean="0"/>
              <a:t>14-Jan-24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BA6E-44BA-49FC-8CC4-87BACCED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36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72C3-842B-4BA5-BA29-E96F1CE1FA1D}" type="datetimeFigureOut">
              <a:rPr lang="en-US" smtClean="0"/>
              <a:t>14-Jan-24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BA6E-44BA-49FC-8CC4-87BACCED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99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72C3-842B-4BA5-BA29-E96F1CE1FA1D}" type="datetimeFigureOut">
              <a:rPr lang="en-US" smtClean="0"/>
              <a:t>14-Jan-24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BA6E-44BA-49FC-8CC4-87BACCED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0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72C3-842B-4BA5-BA29-E96F1CE1FA1D}" type="datetimeFigureOut">
              <a:rPr lang="en-US" smtClean="0"/>
              <a:t>14-Jan-24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BA6E-44BA-49FC-8CC4-87BACCED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1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72C3-842B-4BA5-BA29-E96F1CE1FA1D}" type="datetimeFigureOut">
              <a:rPr lang="en-US" smtClean="0"/>
              <a:t>14-Jan-24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BA6E-44BA-49FC-8CC4-87BACCED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4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72C3-842B-4BA5-BA29-E96F1CE1FA1D}" type="datetimeFigureOut">
              <a:rPr lang="en-US" smtClean="0"/>
              <a:t>14-Jan-24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BA6E-44BA-49FC-8CC4-87BACCED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3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72C3-842B-4BA5-BA29-E96F1CE1FA1D}" type="datetimeFigureOut">
              <a:rPr lang="en-US" smtClean="0"/>
              <a:t>14-Jan-24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BA6E-44BA-49FC-8CC4-87BACCED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9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72C3-842B-4BA5-BA29-E96F1CE1FA1D}" type="datetimeFigureOut">
              <a:rPr lang="en-US" smtClean="0"/>
              <a:t>14-Jan-24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BA6E-44BA-49FC-8CC4-87BACCED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72C3-842B-4BA5-BA29-E96F1CE1FA1D}" type="datetimeFigureOut">
              <a:rPr lang="en-US" smtClean="0"/>
              <a:t>14-Jan-24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BA6E-44BA-49FC-8CC4-87BACCED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7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72C3-842B-4BA5-BA29-E96F1CE1FA1D}" type="datetimeFigureOut">
              <a:rPr lang="en-US" smtClean="0"/>
              <a:t>14-Jan-24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BA6E-44BA-49FC-8CC4-87BACCED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2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72C3-842B-4BA5-BA29-E96F1CE1FA1D}" type="datetimeFigureOut">
              <a:rPr lang="en-US" smtClean="0"/>
              <a:t>14-Jan-24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BA6E-44BA-49FC-8CC4-87BACCED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30572C3-842B-4BA5-BA29-E96F1CE1FA1D}" type="datetimeFigureOut">
              <a:rPr lang="en-US" smtClean="0"/>
              <a:t>14-Jan-24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E6BA6E-44BA-49FC-8CC4-87BACCED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9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587A-E1D4-B205-792F-5D6DC27E3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3431"/>
            <a:ext cx="9144000" cy="1905357"/>
          </a:xfrm>
        </p:spPr>
        <p:txBody>
          <a:bodyPr>
            <a:normAutofit/>
          </a:bodyPr>
          <a:lstStyle/>
          <a:p>
            <a:r>
              <a:rPr lang="en-US" dirty="0"/>
              <a:t>Mexico Toy Sales Analysis Using SQL</a:t>
            </a:r>
          </a:p>
        </p:txBody>
      </p:sp>
    </p:spTree>
    <p:extLst>
      <p:ext uri="{BB962C8B-B14F-4D97-AF65-F5344CB8AC3E}">
        <p14:creationId xmlns:p14="http://schemas.microsoft.com/office/powerpoint/2010/main" val="195167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590A-1D2D-B070-F830-9D27631B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>
            <a:noAutofit/>
          </a:bodyPr>
          <a:lstStyle/>
          <a:p>
            <a:r>
              <a:rPr lang="en-US" sz="2800" dirty="0"/>
              <a:t>8. Sales of top 5 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F4182-25F8-FC83-98AA-B6BC593FA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720" y="1049044"/>
            <a:ext cx="8080559" cy="28758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5B52A8-AAD1-E9AC-A6AB-07175C8A9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127" y="4250576"/>
            <a:ext cx="3327745" cy="226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01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590A-1D2D-B070-F830-9D27631B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450"/>
          </a:xfrm>
        </p:spPr>
        <p:txBody>
          <a:bodyPr>
            <a:noAutofit/>
          </a:bodyPr>
          <a:lstStyle/>
          <a:p>
            <a:r>
              <a:rPr lang="en-US" sz="2800" dirty="0"/>
              <a:t>9. Which product categories drive the biggest sales across store locations?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5F2F0-696D-5DBA-AB04-86618980C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0" y="2349918"/>
            <a:ext cx="7136426" cy="2158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61686A-EEA4-E844-FE71-52ED4F891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297" y="1163633"/>
            <a:ext cx="3625093" cy="49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63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590A-1D2D-B070-F830-9D27631B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>
            <a:noAutofit/>
          </a:bodyPr>
          <a:lstStyle/>
          <a:p>
            <a:r>
              <a:rPr lang="en-US" sz="2800" dirty="0"/>
              <a:t>10. Which store locations has highest sales and profit?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79BC8-B6C5-EEC9-E3BD-E39968C67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56" y="970450"/>
            <a:ext cx="10480086" cy="35242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788028-B981-7431-A10A-55F0336E5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157" y="4874673"/>
            <a:ext cx="5097686" cy="162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75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590A-1D2D-B070-F830-9D27631B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>
            <a:noAutofit/>
          </a:bodyPr>
          <a:lstStyle/>
          <a:p>
            <a:r>
              <a:rPr lang="en-US" sz="2800" dirty="0"/>
              <a:t>11. Determine the top 5 stores by sales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E09C3-DFCB-2B3E-4BF7-BBC1163C0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983" y="1119435"/>
            <a:ext cx="9352032" cy="2596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1FB06D-0930-D18A-A8D3-7C816486A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03" y="4221617"/>
            <a:ext cx="5348791" cy="19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46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590A-1D2D-B070-F830-9D27631B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>
            <a:noAutofit/>
          </a:bodyPr>
          <a:lstStyle/>
          <a:p>
            <a:r>
              <a:rPr lang="en-US" sz="2800" dirty="0"/>
              <a:t>12. Determine the top 5 stores by profit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66A82-73E7-76A5-9533-B7ADB9524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79" y="970450"/>
            <a:ext cx="9004442" cy="3202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AEBD83-1F68-B2EB-8E34-DDA25A575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69" y="4572000"/>
            <a:ext cx="5421862" cy="21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2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590A-1D2D-B070-F830-9D27631B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>
            <a:noAutofit/>
          </a:bodyPr>
          <a:lstStyle/>
          <a:p>
            <a:r>
              <a:rPr lang="en-US" sz="2800" dirty="0"/>
              <a:t>13. Determine the top 5 cities by sales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7A029-BABD-BF1A-7560-9EF048BD6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857" y="1198202"/>
            <a:ext cx="8598285" cy="288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79DF67-4307-C735-BED4-4B5991E92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879" y="4543439"/>
            <a:ext cx="3018242" cy="184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97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590A-1D2D-B070-F830-9D27631B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>
            <a:noAutofit/>
          </a:bodyPr>
          <a:lstStyle/>
          <a:p>
            <a:r>
              <a:rPr lang="en-US" sz="2800" dirty="0"/>
              <a:t>14. Determine the top 5 cities by profit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8BC6F-1A95-FAE8-552C-F06247250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53" y="1360123"/>
            <a:ext cx="7785501" cy="4137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1816D7-5917-9679-77E6-312ED8D8B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383" y="2420713"/>
            <a:ext cx="2859864" cy="201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63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590A-1D2D-B070-F830-9D27631B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>
            <a:noAutofit/>
          </a:bodyPr>
          <a:lstStyle/>
          <a:p>
            <a:r>
              <a:rPr lang="en-US" sz="2800" dirty="0"/>
              <a:t>15. Determine the Stock on Hand by store city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FD5FE-4A5D-01A8-5351-7AD1C6986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47" y="2480014"/>
            <a:ext cx="7856356" cy="1897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863B0D-D21B-5A52-8E15-645152814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483" y="970450"/>
            <a:ext cx="3092270" cy="576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56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590A-1D2D-B070-F830-9D27631B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>
            <a:noAutofit/>
          </a:bodyPr>
          <a:lstStyle/>
          <a:p>
            <a:r>
              <a:rPr lang="en-US" sz="2800" dirty="0"/>
              <a:t>16. Products, stocks and store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9EDDB6-9FAC-D963-E30E-F40AEFCF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904" y="970450"/>
            <a:ext cx="8588831" cy="2010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6E7A92-9B3C-0357-5AA0-AFBED0631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22" y="3274452"/>
            <a:ext cx="7919956" cy="316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52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590A-1D2D-B070-F830-9D27631B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>
            <a:noAutofit/>
          </a:bodyPr>
          <a:lstStyle/>
          <a:p>
            <a:r>
              <a:rPr lang="en-US" sz="2800" dirty="0"/>
              <a:t>17. How many stores are there in each city?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E5A71-1066-0098-FF45-E419BC31C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46" y="2658285"/>
            <a:ext cx="7249956" cy="15414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32F4C6-526B-2B67-A71E-461FE3518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392" y="923660"/>
            <a:ext cx="2489489" cy="565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6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AD9C04-A9A0-6EEC-E399-DECC04376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1033"/>
              </p:ext>
            </p:extLst>
          </p:nvPr>
        </p:nvGraphicFramePr>
        <p:xfrm>
          <a:off x="2019300" y="1493187"/>
          <a:ext cx="125211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2113">
                  <a:extLst>
                    <a:ext uri="{9D8B030D-6E8A-4147-A177-3AD203B41FA5}">
                      <a16:colId xmlns:a16="http://schemas.microsoft.com/office/drawing/2014/main" val="683338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calendar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69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1417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1B11AE-AE8A-8A81-E579-76F1CC634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716050"/>
              </p:ext>
            </p:extLst>
          </p:nvPr>
        </p:nvGraphicFramePr>
        <p:xfrm>
          <a:off x="5118099" y="4475146"/>
          <a:ext cx="195580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5801">
                  <a:extLst>
                    <a:ext uri="{9D8B030D-6E8A-4147-A177-3AD203B41FA5}">
                      <a16:colId xmlns:a16="http://schemas.microsoft.com/office/drawing/2014/main" val="1589035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inventory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14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96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88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Stock_On_Hand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625160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A8FAF0D-FB3F-E89B-28D2-D5BC93605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343179"/>
              </p:ext>
            </p:extLst>
          </p:nvPr>
        </p:nvGraphicFramePr>
        <p:xfrm>
          <a:off x="1799166" y="4104306"/>
          <a:ext cx="19558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5801">
                  <a:extLst>
                    <a:ext uri="{9D8B030D-6E8A-4147-A177-3AD203B41FA5}">
                      <a16:colId xmlns:a16="http://schemas.microsoft.com/office/drawing/2014/main" val="2341429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79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7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43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Product_Category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97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Product_Cost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7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Product_Price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37449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3062229-F272-6F3A-674D-9886B8598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017274"/>
              </p:ext>
            </p:extLst>
          </p:nvPr>
        </p:nvGraphicFramePr>
        <p:xfrm>
          <a:off x="5118099" y="1467786"/>
          <a:ext cx="19558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5801">
                  <a:extLst>
                    <a:ext uri="{9D8B030D-6E8A-4147-A177-3AD203B41FA5}">
                      <a16:colId xmlns:a16="http://schemas.microsoft.com/office/drawing/2014/main" val="3990029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99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9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8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14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99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62884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970E36A-268B-19EE-EC43-259EDC18E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595532"/>
              </p:ext>
            </p:extLst>
          </p:nvPr>
        </p:nvGraphicFramePr>
        <p:xfrm>
          <a:off x="8326966" y="4104306"/>
          <a:ext cx="19558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5801">
                  <a:extLst>
                    <a:ext uri="{9D8B030D-6E8A-4147-A177-3AD203B41FA5}">
                      <a16:colId xmlns:a16="http://schemas.microsoft.com/office/drawing/2014/main" val="3990029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99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9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8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Store_City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14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Store_Location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99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Store_Open_Date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628847"/>
                  </a:ext>
                </a:extLst>
              </a:tr>
            </a:tbl>
          </a:graphicData>
        </a:graphic>
      </p:graphicFrame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1107DB7-CF1C-B1D3-3FF0-ABF759A92BD0}"/>
              </a:ext>
            </a:extLst>
          </p:cNvPr>
          <p:cNvCxnSpPr/>
          <p:nvPr/>
        </p:nvCxnSpPr>
        <p:spPr>
          <a:xfrm>
            <a:off x="3754967" y="4637706"/>
            <a:ext cx="1363132" cy="7789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DA553E6-D934-B149-DB0D-50AF913E98D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73900" y="4646170"/>
            <a:ext cx="1253066" cy="389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ACBD79A-03D2-8E36-8E6B-F313C3F55E1D}"/>
              </a:ext>
            </a:extLst>
          </p:cNvPr>
          <p:cNvCxnSpPr>
            <a:endCxn id="12" idx="0"/>
          </p:cNvCxnSpPr>
          <p:nvPr/>
        </p:nvCxnSpPr>
        <p:spPr>
          <a:xfrm>
            <a:off x="7082367" y="2791973"/>
            <a:ext cx="2222499" cy="13123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5889632-FBB1-178A-D104-1E5A6D181DAF}"/>
              </a:ext>
            </a:extLst>
          </p:cNvPr>
          <p:cNvCxnSpPr>
            <a:endCxn id="9" idx="0"/>
          </p:cNvCxnSpPr>
          <p:nvPr/>
        </p:nvCxnSpPr>
        <p:spPr>
          <a:xfrm rot="10800000" flipV="1">
            <a:off x="2777067" y="3189906"/>
            <a:ext cx="2341033" cy="914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613A1FF-68A6-B15D-E124-189AFE88B28B}"/>
              </a:ext>
            </a:extLst>
          </p:cNvPr>
          <p:cNvCxnSpPr/>
          <p:nvPr/>
        </p:nvCxnSpPr>
        <p:spPr>
          <a:xfrm>
            <a:off x="3271413" y="1996107"/>
            <a:ext cx="1846686" cy="3810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E7B935E-6CFD-B13E-FDBE-4494FE7930CF}"/>
              </a:ext>
            </a:extLst>
          </p:cNvPr>
          <p:cNvSpPr/>
          <p:nvPr/>
        </p:nvSpPr>
        <p:spPr>
          <a:xfrm flipH="1">
            <a:off x="3475566" y="4637706"/>
            <a:ext cx="71968" cy="7620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1DB5252-01CC-5C0D-A042-27361A15D3B3}"/>
              </a:ext>
            </a:extLst>
          </p:cNvPr>
          <p:cNvSpPr/>
          <p:nvPr/>
        </p:nvSpPr>
        <p:spPr>
          <a:xfrm flipH="1">
            <a:off x="9914465" y="4637705"/>
            <a:ext cx="71968" cy="7620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36BC25-61EB-29DD-43D5-EFD392A2FA9A}"/>
              </a:ext>
            </a:extLst>
          </p:cNvPr>
          <p:cNvCxnSpPr/>
          <p:nvPr/>
        </p:nvCxnSpPr>
        <p:spPr>
          <a:xfrm>
            <a:off x="6095999" y="3692826"/>
            <a:ext cx="0" cy="782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9C36B88-A5F2-9597-C0A2-BAF945EE2DA7}"/>
              </a:ext>
            </a:extLst>
          </p:cNvPr>
          <p:cNvSpPr/>
          <p:nvPr/>
        </p:nvSpPr>
        <p:spPr>
          <a:xfrm flipH="1">
            <a:off x="6650566" y="1996107"/>
            <a:ext cx="71968" cy="7620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5B14-82DC-75FB-CC2D-669177C7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26415"/>
            <a:ext cx="10353762" cy="970450"/>
          </a:xfrm>
        </p:spPr>
        <p:txBody>
          <a:bodyPr/>
          <a:lstStyle/>
          <a:p>
            <a:r>
              <a:rPr lang="en-US" dirty="0"/>
              <a:t>Schema</a:t>
            </a:r>
          </a:p>
        </p:txBody>
      </p:sp>
    </p:spTree>
    <p:extLst>
      <p:ext uri="{BB962C8B-B14F-4D97-AF65-F5344CB8AC3E}">
        <p14:creationId xmlns:p14="http://schemas.microsoft.com/office/powerpoint/2010/main" val="2237339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590A-1D2D-B070-F830-9D27631B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450"/>
          </a:xfrm>
        </p:spPr>
        <p:txBody>
          <a:bodyPr>
            <a:noAutofit/>
          </a:bodyPr>
          <a:lstStyle/>
          <a:p>
            <a:r>
              <a:rPr lang="en-US" sz="2600" dirty="0"/>
              <a:t>18. All time total sales, units sold, cost occurred and profit of toy stores in Mexico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B4AAE-5852-9ECD-9E05-FFCF13F4A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69" y="1124318"/>
            <a:ext cx="10638661" cy="2777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501CDF-6F8A-2752-512D-F7AC1A60E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03" y="4589560"/>
            <a:ext cx="6977994" cy="9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5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590A-1D2D-B070-F830-9D27631B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>
            <a:noAutofit/>
          </a:bodyPr>
          <a:lstStyle/>
          <a:p>
            <a:r>
              <a:rPr lang="en-US" sz="2800" dirty="0"/>
              <a:t>1. Which are the product categories present in the dataset?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F8C1C-A2A1-721B-1FC1-CBD1AB126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900" y="1571222"/>
            <a:ext cx="8602199" cy="1390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997A27-1374-54F9-1FD6-F0EEEA419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679" y="3895861"/>
            <a:ext cx="4534640" cy="208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7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590A-1D2D-B070-F830-9D27631B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>
            <a:noAutofit/>
          </a:bodyPr>
          <a:lstStyle/>
          <a:p>
            <a:r>
              <a:rPr lang="en-US" sz="2800" dirty="0"/>
              <a:t>2. Which product categories drive the biggest sales?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643E3-0238-06BE-F6F2-0068F4E6F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900" y="1320203"/>
            <a:ext cx="8602199" cy="2108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E1EE25-CA66-9A9A-A676-0CE29EB01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89" y="4287786"/>
            <a:ext cx="3445621" cy="210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7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590A-1D2D-B070-F830-9D27631B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>
            <a:noAutofit/>
          </a:bodyPr>
          <a:lstStyle/>
          <a:p>
            <a:r>
              <a:rPr lang="en-US" sz="2800" dirty="0"/>
              <a:t>3. How much revenue did each product category make per year?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98D465-6781-2258-4E03-AB95CFA56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304" y="3554569"/>
            <a:ext cx="3185391" cy="2772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4376E4-6AF4-1818-8E48-8A1035E99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900" y="1287887"/>
            <a:ext cx="8602199" cy="172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0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590A-1D2D-B070-F830-9D27631B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>
            <a:noAutofit/>
          </a:bodyPr>
          <a:lstStyle/>
          <a:p>
            <a:r>
              <a:rPr lang="en-US" sz="2800" dirty="0"/>
              <a:t>4. Determine the overall Sales and profit by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E8227-44DE-02F9-2488-72642DBEA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57" y="1659710"/>
            <a:ext cx="7320555" cy="3538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90855E-37CB-404E-4A81-7D83FE2D2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866" y="988452"/>
            <a:ext cx="3566414" cy="488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4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590A-1D2D-B070-F830-9D27631B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338" y="0"/>
            <a:ext cx="10676586" cy="970450"/>
          </a:xfrm>
        </p:spPr>
        <p:txBody>
          <a:bodyPr>
            <a:noAutofit/>
          </a:bodyPr>
          <a:lstStyle/>
          <a:p>
            <a:r>
              <a:rPr lang="en-US" sz="2800" dirty="0"/>
              <a:t>5. Determine the number of all the units of products sold by quarter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A6330-3B32-26D2-F92D-279454161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09" y="1223492"/>
            <a:ext cx="9161444" cy="1763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8EA166-FAED-469A-8D71-5860BEFBD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075" y="3358684"/>
            <a:ext cx="3837849" cy="328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4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590A-1D2D-B070-F830-9D27631B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>
            <a:noAutofit/>
          </a:bodyPr>
          <a:lstStyle/>
          <a:p>
            <a:r>
              <a:rPr lang="en-US" sz="2800" dirty="0"/>
              <a:t>6. Determine the top 3 Products by units sold in each quarter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7BB0E-AB07-900F-3272-04E741AEF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52" y="970450"/>
            <a:ext cx="7035868" cy="3031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E083F1-B01D-A163-B5AB-BD4C4F6F5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630" y="2840511"/>
            <a:ext cx="4514394" cy="35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1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590A-1D2D-B070-F830-9D27631B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450"/>
          </a:xfrm>
        </p:spPr>
        <p:txBody>
          <a:bodyPr>
            <a:noAutofit/>
          </a:bodyPr>
          <a:lstStyle/>
          <a:p>
            <a:r>
              <a:rPr lang="en-US" sz="2800" dirty="0"/>
              <a:t>7. Determine the number of units sold and profit made in each quarter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4A3B2-2360-B6F1-4FFB-6B10E1BAF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76" y="970450"/>
            <a:ext cx="8212047" cy="3000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EC5A92-D82E-5369-3DF3-0E1F75A17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82" y="4294434"/>
            <a:ext cx="5876036" cy="237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23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595</TotalTime>
  <Words>268</Words>
  <Application>Microsoft Office PowerPoint</Application>
  <PresentationFormat>Widescreen</PresentationFormat>
  <Paragraphs>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Calisto MT</vt:lpstr>
      <vt:lpstr>Wingdings 2</vt:lpstr>
      <vt:lpstr>Slate</vt:lpstr>
      <vt:lpstr>Mexico Toy Sales Analysis Using SQL</vt:lpstr>
      <vt:lpstr>Schema</vt:lpstr>
      <vt:lpstr>1. Which are the product categories present in the dataset?</vt:lpstr>
      <vt:lpstr>2. Which product categories drive the biggest sales?</vt:lpstr>
      <vt:lpstr>3. How much revenue did each product category make per year?</vt:lpstr>
      <vt:lpstr>4. Determine the overall Sales and profit by month</vt:lpstr>
      <vt:lpstr>5. Determine the number of all the units of products sold by quarter</vt:lpstr>
      <vt:lpstr>6. Determine the top 3 Products by units sold in each quarter</vt:lpstr>
      <vt:lpstr>7. Determine the number of units sold and profit made in each quarter</vt:lpstr>
      <vt:lpstr>8. Sales of top 5 products</vt:lpstr>
      <vt:lpstr>9. Which product categories drive the biggest sales across store locations?</vt:lpstr>
      <vt:lpstr>10. Which store locations has highest sales and profit?</vt:lpstr>
      <vt:lpstr>11. Determine the top 5 stores by sales</vt:lpstr>
      <vt:lpstr>12. Determine the top 5 stores by profit</vt:lpstr>
      <vt:lpstr>13. Determine the top 5 cities by sales</vt:lpstr>
      <vt:lpstr>14. Determine the top 5 cities by profit</vt:lpstr>
      <vt:lpstr>15. Determine the Stock on Hand by store city</vt:lpstr>
      <vt:lpstr>16. Products, stocks and store name</vt:lpstr>
      <vt:lpstr>17. How many stores are there in each city?</vt:lpstr>
      <vt:lpstr>18. All time total sales, units sold, cost occurred and profit of toy stores in Mexico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Schema of Mexico Toy Sales Analysis Project</dc:title>
  <dc:creator>Pavan Kumar Chavan</dc:creator>
  <cp:lastModifiedBy>Pavan Kumar Chavan</cp:lastModifiedBy>
  <cp:revision>7</cp:revision>
  <dcterms:created xsi:type="dcterms:W3CDTF">2024-01-12T16:33:38Z</dcterms:created>
  <dcterms:modified xsi:type="dcterms:W3CDTF">2024-01-14T01:46:31Z</dcterms:modified>
</cp:coreProperties>
</file>