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78" r:id="rId6"/>
    <p:sldId id="268" r:id="rId7"/>
    <p:sldId id="273" r:id="rId8"/>
    <p:sldId id="274" r:id="rId9"/>
    <p:sldId id="275" r:id="rId10"/>
    <p:sldId id="276" r:id="rId11"/>
    <p:sldId id="277" r:id="rId12"/>
    <p:sldId id="281" r:id="rId13"/>
    <p:sldId id="282" r:id="rId14"/>
    <p:sldId id="283" r:id="rId15"/>
    <p:sldId id="279" r:id="rId16"/>
    <p:sldId id="280"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p:cViewPr>
        <p:scale>
          <a:sx n="91" d="100"/>
          <a:sy n="91" d="100"/>
        </p:scale>
        <p:origin x="134"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1/26/2022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1/26/2022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1/26/2022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97868" y="4077072"/>
            <a:ext cx="8735325" cy="1752600"/>
          </a:xfrm>
        </p:spPr>
        <p:txBody>
          <a:bodyPr/>
          <a:lstStyle/>
          <a:p>
            <a:r>
              <a:rPr lang="en-US" sz="2000" u="sng" dirty="0">
                <a:solidFill>
                  <a:schemeClr val="accent1">
                    <a:lumMod val="20000"/>
                    <a:lumOff val="80000"/>
                  </a:schemeClr>
                </a:solidFill>
                <a:latin typeface="Bahnschrift SemiCondensed" panose="020B0502040204020203" pitchFamily="34" charset="0"/>
              </a:rPr>
              <a:t>By:</a:t>
            </a:r>
          </a:p>
          <a:p>
            <a:endParaRPr lang="en-US" sz="2000" u="sng" dirty="0">
              <a:solidFill>
                <a:schemeClr val="accent1">
                  <a:lumMod val="20000"/>
                  <a:lumOff val="80000"/>
                </a:schemeClr>
              </a:solidFill>
              <a:latin typeface="Bahnschrift SemiCondensed" panose="020B0502040204020203" pitchFamily="34" charset="0"/>
            </a:endParaRPr>
          </a:p>
          <a:p>
            <a:r>
              <a:rPr lang="en-US" sz="2000" dirty="0">
                <a:solidFill>
                  <a:schemeClr val="accent1">
                    <a:lumMod val="20000"/>
                    <a:lumOff val="80000"/>
                  </a:schemeClr>
                </a:solidFill>
                <a:latin typeface="Bahnschrift SemiCondensed" panose="020B0502040204020203" pitchFamily="34" charset="0"/>
              </a:rPr>
              <a:t>G. </a:t>
            </a:r>
            <a:r>
              <a:rPr lang="en-US" sz="2000" dirty="0" err="1">
                <a:solidFill>
                  <a:schemeClr val="accent1">
                    <a:lumMod val="20000"/>
                    <a:lumOff val="80000"/>
                  </a:schemeClr>
                </a:solidFill>
                <a:latin typeface="Bahnschrift SemiCondensed" panose="020B0502040204020203" pitchFamily="34" charset="0"/>
              </a:rPr>
              <a:t>Nithin</a:t>
            </a:r>
            <a:r>
              <a:rPr lang="en-US" sz="2000" dirty="0">
                <a:solidFill>
                  <a:schemeClr val="accent1">
                    <a:lumMod val="20000"/>
                    <a:lumOff val="80000"/>
                  </a:schemeClr>
                </a:solidFill>
                <a:latin typeface="Bahnschrift SemiCondensed" panose="020B0502040204020203" pitchFamily="34" charset="0"/>
              </a:rPr>
              <a:t> (1602-20-737-149)</a:t>
            </a:r>
          </a:p>
          <a:p>
            <a:r>
              <a:rPr lang="en-US" sz="2000" dirty="0">
                <a:solidFill>
                  <a:schemeClr val="accent1">
                    <a:lumMod val="20000"/>
                    <a:lumOff val="80000"/>
                  </a:schemeClr>
                </a:solidFill>
                <a:latin typeface="Bahnschrift SemiCondensed" panose="020B0502040204020203" pitchFamily="34" charset="0"/>
              </a:rPr>
              <a:t>J. Pavan </a:t>
            </a:r>
            <a:r>
              <a:rPr lang="en-US" sz="2000" dirty="0" err="1">
                <a:solidFill>
                  <a:schemeClr val="accent1">
                    <a:lumMod val="20000"/>
                    <a:lumOff val="80000"/>
                  </a:schemeClr>
                </a:solidFill>
                <a:latin typeface="Bahnschrift SemiCondensed" panose="020B0502040204020203" pitchFamily="34" charset="0"/>
              </a:rPr>
              <a:t>kumar</a:t>
            </a:r>
            <a:r>
              <a:rPr lang="en-US" sz="2000" dirty="0">
                <a:solidFill>
                  <a:schemeClr val="accent1">
                    <a:lumMod val="20000"/>
                    <a:lumOff val="80000"/>
                  </a:schemeClr>
                </a:solidFill>
                <a:latin typeface="Bahnschrift SemiCondensed" panose="020B0502040204020203" pitchFamily="34" charset="0"/>
              </a:rPr>
              <a:t> (1602-20-737-151)</a:t>
            </a:r>
          </a:p>
          <a:p>
            <a:r>
              <a:rPr lang="en-US" sz="2000" dirty="0">
                <a:solidFill>
                  <a:schemeClr val="accent1">
                    <a:lumMod val="20000"/>
                    <a:lumOff val="80000"/>
                  </a:schemeClr>
                </a:solidFill>
                <a:latin typeface="Bahnschrift SemiCondensed" panose="020B0502040204020203" pitchFamily="34" charset="0"/>
              </a:rPr>
              <a:t>a. </a:t>
            </a:r>
            <a:r>
              <a:rPr lang="en-US" sz="2000" dirty="0" err="1">
                <a:solidFill>
                  <a:schemeClr val="accent1">
                    <a:lumMod val="20000"/>
                    <a:lumOff val="80000"/>
                  </a:schemeClr>
                </a:solidFill>
                <a:latin typeface="Bahnschrift SemiCondensed" panose="020B0502040204020203" pitchFamily="34" charset="0"/>
              </a:rPr>
              <a:t>Pranesh</a:t>
            </a:r>
            <a:r>
              <a:rPr lang="en-US" sz="2000" dirty="0">
                <a:solidFill>
                  <a:schemeClr val="accent1">
                    <a:lumMod val="20000"/>
                    <a:lumOff val="80000"/>
                  </a:schemeClr>
                </a:solidFill>
                <a:latin typeface="Bahnschrift SemiCondensed" panose="020B0502040204020203" pitchFamily="34" charset="0"/>
              </a:rPr>
              <a:t> </a:t>
            </a:r>
            <a:r>
              <a:rPr lang="en-US" sz="2000" dirty="0" err="1">
                <a:solidFill>
                  <a:schemeClr val="accent1">
                    <a:lumMod val="20000"/>
                    <a:lumOff val="80000"/>
                  </a:schemeClr>
                </a:solidFill>
                <a:latin typeface="Bahnschrift SemiCondensed" panose="020B0502040204020203" pitchFamily="34" charset="0"/>
              </a:rPr>
              <a:t>yadav</a:t>
            </a:r>
            <a:r>
              <a:rPr lang="en-US" sz="2000" dirty="0">
                <a:solidFill>
                  <a:schemeClr val="accent1">
                    <a:lumMod val="20000"/>
                    <a:lumOff val="80000"/>
                  </a:schemeClr>
                </a:solidFill>
                <a:latin typeface="Bahnschrift SemiCondensed" panose="020B0502040204020203" pitchFamily="34" charset="0"/>
              </a:rPr>
              <a:t>(1602-20-737-152)</a:t>
            </a:r>
          </a:p>
          <a:p>
            <a:endParaRPr lang="en-US" dirty="0"/>
          </a:p>
        </p:txBody>
      </p:sp>
      <p:pic>
        <p:nvPicPr>
          <p:cNvPr id="4" name="Picture 3">
            <a:extLst>
              <a:ext uri="{FF2B5EF4-FFF2-40B4-BE49-F238E27FC236}">
                <a16:creationId xmlns:a16="http://schemas.microsoft.com/office/drawing/2014/main" id="{C2349DBA-5865-4A26-9640-EF22DF1DA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004" y="436510"/>
            <a:ext cx="7344816" cy="2976391"/>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351F7-5CB6-40F4-A3B9-641224AF0E93}"/>
              </a:ext>
            </a:extLst>
          </p:cNvPr>
          <p:cNvSpPr>
            <a:spLocks noGrp="1"/>
          </p:cNvSpPr>
          <p:nvPr>
            <p:ph idx="1"/>
          </p:nvPr>
        </p:nvSpPr>
        <p:spPr>
          <a:xfrm>
            <a:off x="1218883" y="476672"/>
            <a:ext cx="10360501" cy="5687397"/>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Updating new data to existing file</a:t>
            </a:r>
          </a:p>
          <a:p>
            <a:pPr marL="0" indent="0">
              <a:buNone/>
            </a:pPr>
            <a:endParaRPr lang="en-IN" dirty="0"/>
          </a:p>
        </p:txBody>
      </p:sp>
      <p:pic>
        <p:nvPicPr>
          <p:cNvPr id="4" name="Picture 3">
            <a:extLst>
              <a:ext uri="{FF2B5EF4-FFF2-40B4-BE49-F238E27FC236}">
                <a16:creationId xmlns:a16="http://schemas.microsoft.com/office/drawing/2014/main" id="{57E046BD-D9F5-4288-BCEB-9268DDBBBBEA}"/>
              </a:ext>
            </a:extLst>
          </p:cNvPr>
          <p:cNvPicPr>
            <a:picLocks noChangeAspect="1"/>
          </p:cNvPicPr>
          <p:nvPr/>
        </p:nvPicPr>
        <p:blipFill>
          <a:blip r:embed="rId2"/>
          <a:stretch>
            <a:fillRect/>
          </a:stretch>
        </p:blipFill>
        <p:spPr>
          <a:xfrm>
            <a:off x="3070076" y="1196752"/>
            <a:ext cx="5731510" cy="4580890"/>
          </a:xfrm>
          <a:prstGeom prst="rect">
            <a:avLst/>
          </a:prstGeom>
        </p:spPr>
      </p:pic>
    </p:spTree>
    <p:extLst>
      <p:ext uri="{BB962C8B-B14F-4D97-AF65-F5344CB8AC3E}">
        <p14:creationId xmlns:p14="http://schemas.microsoft.com/office/powerpoint/2010/main" val="287001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8530C-13BC-4514-8B38-AB291699ECC0}"/>
              </a:ext>
            </a:extLst>
          </p:cNvPr>
          <p:cNvSpPr>
            <a:spLocks noGrp="1"/>
          </p:cNvSpPr>
          <p:nvPr>
            <p:ph idx="1"/>
          </p:nvPr>
        </p:nvSpPr>
        <p:spPr>
          <a:xfrm>
            <a:off x="1218883" y="620688"/>
            <a:ext cx="10360501" cy="5543381"/>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Output in excel-</a:t>
            </a:r>
          </a:p>
          <a:p>
            <a:pPr marL="0" indent="0">
              <a:buNone/>
            </a:pPr>
            <a:endParaRPr lang="en-IN" dirty="0"/>
          </a:p>
        </p:txBody>
      </p:sp>
      <p:pic>
        <p:nvPicPr>
          <p:cNvPr id="4" name="Picture 3">
            <a:extLst>
              <a:ext uri="{FF2B5EF4-FFF2-40B4-BE49-F238E27FC236}">
                <a16:creationId xmlns:a16="http://schemas.microsoft.com/office/drawing/2014/main" id="{46D4EC7E-09FE-45FE-B5DB-5E08AA9A5714}"/>
              </a:ext>
            </a:extLst>
          </p:cNvPr>
          <p:cNvPicPr>
            <a:picLocks noChangeAspect="1"/>
          </p:cNvPicPr>
          <p:nvPr/>
        </p:nvPicPr>
        <p:blipFill>
          <a:blip r:embed="rId2"/>
          <a:stretch>
            <a:fillRect/>
          </a:stretch>
        </p:blipFill>
        <p:spPr>
          <a:xfrm>
            <a:off x="2083607" y="1268760"/>
            <a:ext cx="8021610" cy="4512044"/>
          </a:xfrm>
          <a:prstGeom prst="rect">
            <a:avLst/>
          </a:prstGeom>
        </p:spPr>
      </p:pic>
    </p:spTree>
    <p:extLst>
      <p:ext uri="{BB962C8B-B14F-4D97-AF65-F5344CB8AC3E}">
        <p14:creationId xmlns:p14="http://schemas.microsoft.com/office/powerpoint/2010/main" val="207529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8F1F-E8C2-458E-AFBF-A4BFD3907875}"/>
              </a:ext>
            </a:extLst>
          </p:cNvPr>
          <p:cNvSpPr>
            <a:spLocks noGrp="1"/>
          </p:cNvSpPr>
          <p:nvPr>
            <p:ph type="title"/>
          </p:nvPr>
        </p:nvSpPr>
        <p:spPr>
          <a:xfrm>
            <a:off x="3980683" y="116632"/>
            <a:ext cx="4227457" cy="778099"/>
          </a:xfrm>
        </p:spPr>
        <p:txBody>
          <a:bodyPr/>
          <a:lstStyle/>
          <a:p>
            <a:pPr algn="ctr"/>
            <a:r>
              <a:rPr lang="en-IN" b="1" i="1" dirty="0"/>
              <a:t>CONCLUSION</a:t>
            </a:r>
          </a:p>
        </p:txBody>
      </p:sp>
      <p:sp>
        <p:nvSpPr>
          <p:cNvPr id="3" name="Content Placeholder 2">
            <a:extLst>
              <a:ext uri="{FF2B5EF4-FFF2-40B4-BE49-F238E27FC236}">
                <a16:creationId xmlns:a16="http://schemas.microsoft.com/office/drawing/2014/main" id="{3A36FA1B-A0F9-4331-AC38-8CECB60A6442}"/>
              </a:ext>
            </a:extLst>
          </p:cNvPr>
          <p:cNvSpPr>
            <a:spLocks noGrp="1"/>
          </p:cNvSpPr>
          <p:nvPr>
            <p:ph idx="1"/>
          </p:nvPr>
        </p:nvSpPr>
        <p:spPr>
          <a:xfrm>
            <a:off x="1197868" y="1196752"/>
            <a:ext cx="10360501" cy="5472608"/>
          </a:xfrm>
        </p:spPr>
        <p:txBody>
          <a:bodyPr>
            <a:normAutofit fontScale="92500" lnSpcReduction="20000"/>
          </a:bodyPr>
          <a:lstStyle/>
          <a:p>
            <a:pPr marL="0" indent="0">
              <a:buNone/>
            </a:pPr>
            <a:r>
              <a:rPr lang="en-IN" u="sng" dirty="0"/>
              <a:t>FUTURE SCOPE:  </a:t>
            </a:r>
          </a:p>
          <a:p>
            <a:pPr marL="0" indent="0">
              <a:buNone/>
            </a:pPr>
            <a:endParaRPr lang="en-IN" dirty="0"/>
          </a:p>
          <a:p>
            <a:r>
              <a:rPr lang="en-US" sz="2800" b="0" dirty="0">
                <a:effectLst/>
              </a:rPr>
              <a:t>This project can be enhanced and extended major project using </a:t>
            </a:r>
            <a:r>
              <a:rPr lang="en-US" sz="2800" b="0" dirty="0" err="1">
                <a:effectLst/>
              </a:rPr>
              <a:t>Tensorflow</a:t>
            </a:r>
            <a:r>
              <a:rPr lang="en-US" sz="2800" b="0" dirty="0">
                <a:effectLst/>
              </a:rPr>
              <a:t> 1.3 using Machine Learning (ML) algorithms.</a:t>
            </a:r>
          </a:p>
          <a:p>
            <a:r>
              <a:rPr lang="en-IN" dirty="0"/>
              <a:t>This Software can be easily implemented under various circumstances. We can even add new features as when </a:t>
            </a:r>
            <a:r>
              <a:rPr lang="en-US" dirty="0"/>
              <a:t>required</a:t>
            </a:r>
            <a:r>
              <a:rPr lang="en-IN" dirty="0"/>
              <a:t>.</a:t>
            </a:r>
          </a:p>
          <a:p>
            <a:r>
              <a:rPr lang="en-US" sz="2800" b="0" dirty="0">
                <a:effectLst/>
              </a:rPr>
              <a:t>Our project will help all those people who find difficulty in entering each and every character into an excel file looking at the hard copy of the content. Especially for the faculty members of schools or colleges or any individual who deal with data consisting in the form of rows and columns.</a:t>
            </a:r>
          </a:p>
          <a:p>
            <a:r>
              <a:rPr lang="en-US" dirty="0"/>
              <a:t>In future government and other private agencies can use our project for that section of the department who deal with data containing rows and columns.</a:t>
            </a:r>
          </a:p>
          <a:p>
            <a:pPr marL="0" indent="0">
              <a:buNone/>
            </a:pPr>
            <a:endParaRPr lang="en-IN" sz="2800" b="0" dirty="0">
              <a:effectLst/>
            </a:endParaRPr>
          </a:p>
          <a:p>
            <a:endParaRPr lang="en-IN" dirty="0"/>
          </a:p>
          <a:p>
            <a:endParaRPr lang="en-IN" dirty="0"/>
          </a:p>
        </p:txBody>
      </p:sp>
    </p:spTree>
    <p:extLst>
      <p:ext uri="{BB962C8B-B14F-4D97-AF65-F5344CB8AC3E}">
        <p14:creationId xmlns:p14="http://schemas.microsoft.com/office/powerpoint/2010/main" val="333591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A920-51B0-4427-B0AC-1A05EC5DE345}"/>
              </a:ext>
            </a:extLst>
          </p:cNvPr>
          <p:cNvSpPr>
            <a:spLocks noGrp="1"/>
          </p:cNvSpPr>
          <p:nvPr>
            <p:ph type="title"/>
          </p:nvPr>
        </p:nvSpPr>
        <p:spPr>
          <a:xfrm>
            <a:off x="914161" y="2420888"/>
            <a:ext cx="10360501" cy="1223963"/>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133732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A562-8C7D-4E4B-BEA1-88370C2DA440}"/>
              </a:ext>
            </a:extLst>
          </p:cNvPr>
          <p:cNvSpPr>
            <a:spLocks noGrp="1"/>
          </p:cNvSpPr>
          <p:nvPr>
            <p:ph type="title"/>
          </p:nvPr>
        </p:nvSpPr>
        <p:spPr/>
        <p:txBody>
          <a:bodyPr/>
          <a:lstStyle/>
          <a:p>
            <a:pPr algn="ctr"/>
            <a:r>
              <a:rPr lang="en-IN" b="1" i="1" dirty="0"/>
              <a:t>ABSTRACT</a:t>
            </a:r>
          </a:p>
        </p:txBody>
      </p:sp>
      <p:sp>
        <p:nvSpPr>
          <p:cNvPr id="3" name="Content Placeholder 2">
            <a:extLst>
              <a:ext uri="{FF2B5EF4-FFF2-40B4-BE49-F238E27FC236}">
                <a16:creationId xmlns:a16="http://schemas.microsoft.com/office/drawing/2014/main" id="{5F52D1CD-E6B6-4806-ABCD-70718C2C9DA4}"/>
              </a:ext>
            </a:extLst>
          </p:cNvPr>
          <p:cNvSpPr>
            <a:spLocks noGrp="1"/>
          </p:cNvSpPr>
          <p:nvPr>
            <p:ph idx="1"/>
          </p:nvPr>
        </p:nvSpPr>
        <p:spPr>
          <a:xfrm>
            <a:off x="1218883" y="1701796"/>
            <a:ext cx="10360501" cy="4751539"/>
          </a:xfrm>
        </p:spPr>
        <p:txBody>
          <a:bodyPr>
            <a:normAutofit fontScale="55000" lnSpcReduction="20000"/>
          </a:bodyPr>
          <a:lstStyle/>
          <a:p>
            <a:r>
              <a:rPr lang="en-US" sz="4400" b="0" dirty="0">
                <a:effectLst/>
              </a:rPr>
              <a:t>This is a project on converting an image to an excel sheet. To be more precise, converting a scanned image of rows consisting of data into an excel sheet without any discrepancies in the data. This project was done by installing necessary python libraries and APIs such as Microsoft Azure Computer Vision API. In this process of conversion first, the scanned image should be converted into a form of text and then the text can be converted to an excel sheet. In the conversion of the scanned image into text, the OCR(Optical Character Recognition) or the API will recognize every character of the image and converts into a form of text, then we store the text into a text file and by using python library "</a:t>
            </a:r>
            <a:r>
              <a:rPr lang="en-US" sz="4400" b="0" dirty="0" err="1">
                <a:effectLst/>
              </a:rPr>
              <a:t>openpyxl</a:t>
            </a:r>
            <a:r>
              <a:rPr lang="en-US" sz="4400" b="0" dirty="0">
                <a:effectLst/>
              </a:rPr>
              <a:t>" we convert the text file into an excel file. A GUI(Graphical User Interface) dialog box will appear in which the user should drag and drop the required image and the required excel sheet to get the contents from the scanned image into the excel file. Our project will help all those people who find difficulty in entering each and every character into an excel file looking at the hard copy of the content. Especially for the faculty members of schools or colleges or any individual who deal with data consisting in the form of rows and columns.</a:t>
            </a:r>
          </a:p>
          <a:p>
            <a:endParaRPr lang="en-IN" dirty="0"/>
          </a:p>
        </p:txBody>
      </p:sp>
    </p:spTree>
    <p:extLst>
      <p:ext uri="{BB962C8B-B14F-4D97-AF65-F5344CB8AC3E}">
        <p14:creationId xmlns:p14="http://schemas.microsoft.com/office/powerpoint/2010/main" val="6885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17766" y="4711"/>
            <a:ext cx="10360501" cy="577300"/>
          </a:xfrm>
        </p:spPr>
        <p:txBody>
          <a:bodyPr>
            <a:normAutofit fontScale="90000"/>
          </a:bodyPr>
          <a:lstStyle/>
          <a:p>
            <a:r>
              <a:rPr lang="en-US" dirty="0"/>
              <a:t>Use-Case Diagram</a:t>
            </a:r>
          </a:p>
        </p:txBody>
      </p:sp>
      <p:pic>
        <p:nvPicPr>
          <p:cNvPr id="86" name="Content Placeholder 4">
            <a:extLst>
              <a:ext uri="{FF2B5EF4-FFF2-40B4-BE49-F238E27FC236}">
                <a16:creationId xmlns:a16="http://schemas.microsoft.com/office/drawing/2014/main" id="{53352514-11D3-480D-A23C-237D019F8177}"/>
              </a:ext>
            </a:extLst>
          </p:cNvPr>
          <p:cNvPicPr>
            <a:picLocks noGrp="1" noChangeAspect="1"/>
          </p:cNvPicPr>
          <p:nvPr>
            <p:ph idx="1"/>
          </p:nvPr>
        </p:nvPicPr>
        <p:blipFill>
          <a:blip r:embed="rId2"/>
          <a:stretch>
            <a:fillRect/>
          </a:stretch>
        </p:blipFill>
        <p:spPr>
          <a:xfrm>
            <a:off x="1053852" y="836713"/>
            <a:ext cx="10585176" cy="5760640"/>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515D-3677-41D6-AE24-A0F63E53E48C}"/>
              </a:ext>
            </a:extLst>
          </p:cNvPr>
          <p:cNvSpPr>
            <a:spLocks noGrp="1"/>
          </p:cNvSpPr>
          <p:nvPr>
            <p:ph type="title"/>
          </p:nvPr>
        </p:nvSpPr>
        <p:spPr>
          <a:xfrm>
            <a:off x="1218883" y="188640"/>
            <a:ext cx="4731513" cy="812800"/>
          </a:xfrm>
        </p:spPr>
        <p:txBody>
          <a:bodyPr/>
          <a:lstStyle/>
          <a:p>
            <a:r>
              <a:rPr lang="en-IN" b="1" i="1" dirty="0"/>
              <a:t>TECHNOLOGY USED</a:t>
            </a:r>
          </a:p>
        </p:txBody>
      </p:sp>
      <p:sp>
        <p:nvSpPr>
          <p:cNvPr id="3" name="Content Placeholder 2">
            <a:extLst>
              <a:ext uri="{FF2B5EF4-FFF2-40B4-BE49-F238E27FC236}">
                <a16:creationId xmlns:a16="http://schemas.microsoft.com/office/drawing/2014/main" id="{98E24B61-389C-41A1-BC05-3D366D53D5E4}"/>
              </a:ext>
            </a:extLst>
          </p:cNvPr>
          <p:cNvSpPr>
            <a:spLocks noGrp="1"/>
          </p:cNvSpPr>
          <p:nvPr>
            <p:ph sz="half" idx="1"/>
          </p:nvPr>
        </p:nvSpPr>
        <p:spPr>
          <a:xfrm>
            <a:off x="603247" y="1458640"/>
            <a:ext cx="5078677" cy="5170760"/>
          </a:xfrm>
        </p:spPr>
        <p:txBody>
          <a:bodyPr>
            <a:normAutofit fontScale="32500" lnSpcReduction="20000"/>
          </a:bodyPr>
          <a:lstStyle/>
          <a:p>
            <a:r>
              <a:rPr lang="en-IN" sz="7400" dirty="0"/>
              <a:t>PYTHON LIBRARIES  USED</a:t>
            </a:r>
          </a:p>
          <a:p>
            <a:endParaRPr lang="en-IN" sz="7400"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58482F48-FC60-43F1-8DB1-13FF728D1F0F}"/>
              </a:ext>
            </a:extLst>
          </p:cNvPr>
          <p:cNvSpPr>
            <a:spLocks noGrp="1"/>
          </p:cNvSpPr>
          <p:nvPr>
            <p:ph sz="half" idx="2"/>
          </p:nvPr>
        </p:nvSpPr>
        <p:spPr>
          <a:xfrm>
            <a:off x="6506902" y="836712"/>
            <a:ext cx="5078677" cy="5616624"/>
          </a:xfrm>
        </p:spPr>
        <p:txBody>
          <a:bodyPr>
            <a:normAutofit fontScale="32500" lnSpcReduction="20000"/>
          </a:bodyPr>
          <a:lstStyle/>
          <a:p>
            <a:r>
              <a:rPr lang="en-IN" sz="6000" dirty="0"/>
              <a:t>API LIBRARIES USED: </a:t>
            </a:r>
          </a:p>
          <a:p>
            <a:r>
              <a:rPr lang="en-IN" sz="6600" b="0" dirty="0">
                <a:solidFill>
                  <a:srgbClr val="C586C0"/>
                </a:solidFill>
                <a:effectLst/>
                <a:latin typeface="Consolas" panose="020B0609020204030204" pitchFamily="49" charset="0"/>
              </a:rPr>
              <a:t>from</a:t>
            </a:r>
            <a:r>
              <a:rPr lang="en-IN" sz="6600" b="0" dirty="0">
                <a:solidFill>
                  <a:srgbClr val="D4D4D4"/>
                </a:solidFill>
                <a:effectLst/>
                <a:latin typeface="Consolas" panose="020B0609020204030204" pitchFamily="49" charset="0"/>
              </a:rPr>
              <a:t> </a:t>
            </a:r>
            <a:r>
              <a:rPr lang="en-IN" sz="6600" b="0" dirty="0" err="1">
                <a:solidFill>
                  <a:srgbClr val="4EC9B0"/>
                </a:solidFill>
                <a:effectLst/>
                <a:latin typeface="Consolas" panose="020B0609020204030204" pitchFamily="49" charset="0"/>
              </a:rPr>
              <a:t>msrest</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authentication</a:t>
            </a:r>
            <a:r>
              <a:rPr lang="en-IN" sz="6600" b="0" dirty="0">
                <a:solidFill>
                  <a:srgbClr val="D4D4D4"/>
                </a:solidFill>
                <a:effectLst/>
                <a:latin typeface="Consolas" panose="020B0609020204030204" pitchFamily="49" charset="0"/>
              </a:rPr>
              <a:t> </a:t>
            </a:r>
            <a:r>
              <a:rPr lang="en-IN" sz="6600" b="0" dirty="0">
                <a:solidFill>
                  <a:srgbClr val="C586C0"/>
                </a:solidFill>
                <a:effectLst/>
                <a:latin typeface="Consolas" panose="020B0609020204030204" pitchFamily="49" charset="0"/>
              </a:rPr>
              <a:t>import</a:t>
            </a:r>
            <a:r>
              <a:rPr lang="en-IN" sz="6600" b="0" dirty="0">
                <a:solidFill>
                  <a:srgbClr val="D4D4D4"/>
                </a:solidFill>
                <a:effectLst/>
                <a:latin typeface="Consolas" panose="020B0609020204030204" pitchFamily="49" charset="0"/>
              </a:rPr>
              <a:t> </a:t>
            </a:r>
            <a:r>
              <a:rPr lang="en-IN" sz="6600" b="0" dirty="0" err="1">
                <a:solidFill>
                  <a:srgbClr val="4EC9B0"/>
                </a:solidFill>
                <a:effectLst/>
                <a:latin typeface="Consolas" panose="020B0609020204030204" pitchFamily="49" charset="0"/>
              </a:rPr>
              <a:t>CognitiveServicesCredentials</a:t>
            </a:r>
            <a:endParaRPr lang="en-IN" sz="6600" b="0" dirty="0">
              <a:solidFill>
                <a:srgbClr val="D4D4D4"/>
              </a:solidFill>
              <a:effectLst/>
              <a:latin typeface="Consolas" panose="020B0609020204030204" pitchFamily="49" charset="0"/>
            </a:endParaRPr>
          </a:p>
          <a:p>
            <a:r>
              <a:rPr lang="en-IN" sz="6600" b="0" dirty="0">
                <a:solidFill>
                  <a:srgbClr val="C586C0"/>
                </a:solidFill>
                <a:effectLst/>
                <a:latin typeface="Consolas" panose="020B0609020204030204" pitchFamily="49" charset="0"/>
              </a:rPr>
              <a:t>from</a:t>
            </a:r>
            <a:r>
              <a:rPr lang="en-IN" sz="6600" b="0" dirty="0">
                <a:solidFill>
                  <a:srgbClr val="D4D4D4"/>
                </a:solidFill>
                <a:effectLst/>
                <a:latin typeface="Consolas" panose="020B0609020204030204" pitchFamily="49" charset="0"/>
              </a:rPr>
              <a:t> </a:t>
            </a:r>
            <a:r>
              <a:rPr lang="en-IN" sz="6600" b="0" dirty="0" err="1">
                <a:solidFill>
                  <a:srgbClr val="4EC9B0"/>
                </a:solidFill>
                <a:effectLst/>
                <a:latin typeface="Consolas" panose="020B0609020204030204" pitchFamily="49" charset="0"/>
              </a:rPr>
              <a:t>azure</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cognitiveservices</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vision</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computervision</a:t>
            </a:r>
            <a:r>
              <a:rPr lang="en-IN" sz="6600" b="0" dirty="0">
                <a:solidFill>
                  <a:srgbClr val="D4D4D4"/>
                </a:solidFill>
                <a:effectLst/>
                <a:latin typeface="Consolas" panose="020B0609020204030204" pitchFamily="49" charset="0"/>
              </a:rPr>
              <a:t> </a:t>
            </a:r>
            <a:r>
              <a:rPr lang="en-IN" sz="6600" b="0" dirty="0">
                <a:solidFill>
                  <a:srgbClr val="C586C0"/>
                </a:solidFill>
                <a:effectLst/>
                <a:latin typeface="Consolas" panose="020B0609020204030204" pitchFamily="49" charset="0"/>
              </a:rPr>
              <a:t>import</a:t>
            </a:r>
            <a:r>
              <a:rPr lang="en-IN" sz="6600" b="0" dirty="0">
                <a:solidFill>
                  <a:srgbClr val="D4D4D4"/>
                </a:solidFill>
                <a:effectLst/>
                <a:latin typeface="Consolas" panose="020B0609020204030204" pitchFamily="49" charset="0"/>
              </a:rPr>
              <a:t> </a:t>
            </a:r>
            <a:r>
              <a:rPr lang="en-IN" sz="6600" b="0" dirty="0" err="1">
                <a:solidFill>
                  <a:srgbClr val="4EC9B0"/>
                </a:solidFill>
                <a:effectLst/>
                <a:latin typeface="Consolas" panose="020B0609020204030204" pitchFamily="49" charset="0"/>
              </a:rPr>
              <a:t>ComputerVisionClient</a:t>
            </a:r>
            <a:r>
              <a:rPr lang="en-IN" sz="6600" b="0" dirty="0">
                <a:solidFill>
                  <a:srgbClr val="D4D4D4"/>
                </a:solidFill>
                <a:effectLst/>
                <a:latin typeface="Consolas" panose="020B0609020204030204" pitchFamily="49" charset="0"/>
              </a:rPr>
              <a:t>, </a:t>
            </a:r>
            <a:r>
              <a:rPr lang="en-IN" sz="6600" b="0" dirty="0">
                <a:solidFill>
                  <a:srgbClr val="4EC9B0"/>
                </a:solidFill>
                <a:effectLst/>
                <a:latin typeface="Consolas" panose="020B0609020204030204" pitchFamily="49" charset="0"/>
              </a:rPr>
              <a:t>operations</a:t>
            </a:r>
            <a:endParaRPr lang="en-IN" sz="6600" b="0" dirty="0">
              <a:solidFill>
                <a:srgbClr val="D4D4D4"/>
              </a:solidFill>
              <a:effectLst/>
              <a:latin typeface="Consolas" panose="020B0609020204030204" pitchFamily="49" charset="0"/>
            </a:endParaRPr>
          </a:p>
          <a:p>
            <a:r>
              <a:rPr lang="en-IN" sz="6600" b="0" dirty="0">
                <a:solidFill>
                  <a:srgbClr val="C586C0"/>
                </a:solidFill>
                <a:effectLst/>
                <a:latin typeface="Consolas" panose="020B0609020204030204" pitchFamily="49" charset="0"/>
              </a:rPr>
              <a:t>from</a:t>
            </a:r>
            <a:r>
              <a:rPr lang="en-IN" sz="6600" b="0" dirty="0">
                <a:solidFill>
                  <a:srgbClr val="D4D4D4"/>
                </a:solidFill>
                <a:effectLst/>
                <a:latin typeface="Consolas" panose="020B0609020204030204" pitchFamily="49" charset="0"/>
              </a:rPr>
              <a:t> </a:t>
            </a:r>
            <a:r>
              <a:rPr lang="en-IN" sz="6600" b="0" dirty="0" err="1">
                <a:solidFill>
                  <a:srgbClr val="4EC9B0"/>
                </a:solidFill>
                <a:effectLst/>
                <a:latin typeface="Consolas" panose="020B0609020204030204" pitchFamily="49" charset="0"/>
              </a:rPr>
              <a:t>azure</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cognitiveservices</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vision</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computervision</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models</a:t>
            </a:r>
            <a:r>
              <a:rPr lang="en-IN" sz="6600" b="0" dirty="0">
                <a:solidFill>
                  <a:srgbClr val="D4D4D4"/>
                </a:solidFill>
                <a:effectLst/>
                <a:latin typeface="Consolas" panose="020B0609020204030204" pitchFamily="49" charset="0"/>
              </a:rPr>
              <a:t> </a:t>
            </a:r>
            <a:r>
              <a:rPr lang="en-IN" sz="6600" b="0" dirty="0">
                <a:solidFill>
                  <a:srgbClr val="C586C0"/>
                </a:solidFill>
                <a:effectLst/>
                <a:latin typeface="Consolas" panose="020B0609020204030204" pitchFamily="49" charset="0"/>
              </a:rPr>
              <a:t>import</a:t>
            </a:r>
            <a:r>
              <a:rPr lang="en-IN" sz="6600" b="0" dirty="0">
                <a:solidFill>
                  <a:srgbClr val="D4D4D4"/>
                </a:solidFill>
                <a:effectLst/>
                <a:latin typeface="Consolas" panose="020B0609020204030204" pitchFamily="49" charset="0"/>
              </a:rPr>
              <a:t> </a:t>
            </a:r>
            <a:r>
              <a:rPr lang="en-IN" sz="6600" b="0" dirty="0" err="1">
                <a:solidFill>
                  <a:srgbClr val="4EC9B0"/>
                </a:solidFill>
                <a:effectLst/>
                <a:latin typeface="Consolas" panose="020B0609020204030204" pitchFamily="49" charset="0"/>
              </a:rPr>
              <a:t>OperationStatusCodes</a:t>
            </a:r>
            <a:r>
              <a:rPr lang="en-IN" sz="6600" b="0" dirty="0" err="1">
                <a:solidFill>
                  <a:srgbClr val="D4D4D4"/>
                </a:solidFill>
                <a:effectLst/>
                <a:latin typeface="Consolas" panose="020B0609020204030204" pitchFamily="49" charset="0"/>
              </a:rPr>
              <a:t>,</a:t>
            </a:r>
            <a:r>
              <a:rPr lang="en-IN" sz="6600" b="0" dirty="0" err="1">
                <a:solidFill>
                  <a:srgbClr val="4EC9B0"/>
                </a:solidFill>
                <a:effectLst/>
                <a:latin typeface="Consolas" panose="020B0609020204030204" pitchFamily="49" charset="0"/>
              </a:rPr>
              <a:t>VisualFeatureTypes</a:t>
            </a:r>
            <a:endParaRPr lang="en-IN" sz="6600" b="0" dirty="0">
              <a:solidFill>
                <a:srgbClr val="D4D4D4"/>
              </a:solidFill>
              <a:effectLst/>
              <a:latin typeface="Consolas" panose="020B0609020204030204" pitchFamily="49" charset="0"/>
            </a:endParaRPr>
          </a:p>
          <a:p>
            <a:endParaRPr lang="en-IN" sz="6600" dirty="0"/>
          </a:p>
        </p:txBody>
      </p:sp>
      <p:sp>
        <p:nvSpPr>
          <p:cNvPr id="7" name="Rectangle 3">
            <a:extLst>
              <a:ext uri="{FF2B5EF4-FFF2-40B4-BE49-F238E27FC236}">
                <a16:creationId xmlns:a16="http://schemas.microsoft.com/office/drawing/2014/main" id="{A781FA66-7EC8-4CDD-A45E-B32954A8C2E8}"/>
              </a:ext>
            </a:extLst>
          </p:cNvPr>
          <p:cNvSpPr>
            <a:spLocks noChangeArrowheads="1"/>
          </p:cNvSpPr>
          <p:nvPr/>
        </p:nvSpPr>
        <p:spPr bwMode="auto">
          <a:xfrm>
            <a:off x="837828" y="2078995"/>
            <a:ext cx="4392487" cy="338554"/>
          </a:xfrm>
          <a:prstGeom prst="rect">
            <a:avLst/>
          </a:prstGeom>
          <a:solidFill>
            <a:srgbClr val="1C2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from </a:t>
            </a:r>
            <a:r>
              <a:rPr kumimoji="0" lang="en-US" altLang="en-US" sz="1600" b="0" i="0" u="none" strike="noStrike" cap="none" normalizeH="0" baseline="0" dirty="0">
                <a:ln>
                  <a:noFill/>
                </a:ln>
                <a:solidFill>
                  <a:srgbClr val="BABABA"/>
                </a:solidFill>
                <a:effectLst/>
                <a:latin typeface="JetBrains Mono"/>
              </a:rPr>
              <a:t>PyQt5 </a:t>
            </a:r>
            <a:r>
              <a:rPr kumimoji="0" lang="en-US" altLang="en-US" sz="1600" b="0" i="0" u="none" strike="noStrike" cap="none" normalizeH="0" baseline="0" dirty="0">
                <a:ln>
                  <a:noFill/>
                </a:ln>
                <a:solidFill>
                  <a:srgbClr val="CC7832"/>
                </a:solidFill>
                <a:effectLst/>
                <a:latin typeface="JetBrains Mono"/>
              </a:rPr>
              <a:t>import </a:t>
            </a:r>
            <a:r>
              <a:rPr kumimoji="0" lang="en-US" altLang="en-US" sz="1600" b="0" i="0" u="none" strike="noStrike" cap="none" normalizeH="0" baseline="0" dirty="0" err="1">
                <a:ln>
                  <a:noFill/>
                </a:ln>
                <a:solidFill>
                  <a:srgbClr val="BABABA"/>
                </a:solidFill>
                <a:effectLst/>
                <a:latin typeface="JetBrains Mono"/>
              </a:rPr>
              <a:t>QtCore</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BABABA"/>
                </a:solidFill>
                <a:effectLst/>
                <a:latin typeface="JetBrains Mono"/>
              </a:rPr>
              <a:t>QtGui</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BABABA"/>
                </a:solidFill>
                <a:effectLst/>
                <a:latin typeface="JetBrains Mono"/>
              </a:rPr>
              <a:t>QtWidgets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5548E56-900D-4676-A58B-DDC3F1A992F2}"/>
              </a:ext>
            </a:extLst>
          </p:cNvPr>
          <p:cNvSpPr>
            <a:spLocks noChangeArrowheads="1"/>
          </p:cNvSpPr>
          <p:nvPr/>
        </p:nvSpPr>
        <p:spPr bwMode="auto">
          <a:xfrm>
            <a:off x="837828" y="2495654"/>
            <a:ext cx="4392487" cy="369332"/>
          </a:xfrm>
          <a:prstGeom prst="rect">
            <a:avLst/>
          </a:prstGeom>
          <a:solidFill>
            <a:srgbClr val="1C2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BABABA"/>
                </a:solidFill>
                <a:effectLst/>
                <a:latin typeface="JetBrains Mono"/>
              </a:rPr>
              <a:t>re</a:t>
            </a:r>
            <a:r>
              <a:rPr kumimoji="0" lang="en-US" altLang="en-US" sz="1800" b="0" i="0" u="none" strike="noStrike" cap="none" normalizeH="0" baseline="0" dirty="0" err="1">
                <a:ln>
                  <a:noFill/>
                </a:ln>
                <a:solidFill>
                  <a:srgbClr val="CC7832"/>
                </a:solidFill>
                <a:effectLst/>
                <a:latin typeface="JetBrains Mono"/>
              </a:rPr>
              <a:t>,</a:t>
            </a:r>
            <a:r>
              <a:rPr kumimoji="0" lang="en-US" altLang="en-US" sz="1800" b="0" i="0" u="none" strike="noStrike" cap="none" normalizeH="0" baseline="0" dirty="0" err="1">
                <a:ln>
                  <a:noFill/>
                </a:ln>
                <a:solidFill>
                  <a:srgbClr val="BABABA"/>
                </a:solidFill>
                <a:effectLst/>
                <a:latin typeface="JetBrains Mono"/>
              </a:rPr>
              <a:t>os,sys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D56CC32F-7D5A-46A1-A2AB-9792B222101F}"/>
              </a:ext>
            </a:extLst>
          </p:cNvPr>
          <p:cNvSpPr>
            <a:spLocks noChangeArrowheads="1"/>
          </p:cNvSpPr>
          <p:nvPr/>
        </p:nvSpPr>
        <p:spPr bwMode="auto">
          <a:xfrm>
            <a:off x="837828" y="3013211"/>
            <a:ext cx="4392487" cy="338554"/>
          </a:xfrm>
          <a:prstGeom prst="rect">
            <a:avLst/>
          </a:prstGeom>
          <a:solidFill>
            <a:srgbClr val="1C2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from </a:t>
            </a:r>
            <a:r>
              <a:rPr kumimoji="0" lang="en-US" altLang="en-US" sz="1600" b="0" i="0" u="none" strike="noStrike" cap="none" normalizeH="0" baseline="0" dirty="0">
                <a:ln>
                  <a:noFill/>
                </a:ln>
                <a:solidFill>
                  <a:srgbClr val="BABABA"/>
                </a:solidFill>
                <a:effectLst/>
                <a:latin typeface="JetBrains Mono"/>
              </a:rPr>
              <a:t>PyQt5.QtWidgets </a:t>
            </a:r>
            <a:r>
              <a:rPr kumimoji="0" lang="en-US" altLang="en-US" sz="1600" b="0" i="0" u="none" strike="noStrike" cap="none" normalizeH="0" baseline="0" dirty="0">
                <a:ln>
                  <a:noFill/>
                </a:ln>
                <a:solidFill>
                  <a:srgbClr val="CC7832"/>
                </a:solidFill>
                <a:effectLst/>
                <a:latin typeface="JetBrains Mono"/>
              </a:rPr>
              <a:t>import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8DE51411-A892-4290-ABB4-A4A0EE41AB82}"/>
              </a:ext>
            </a:extLst>
          </p:cNvPr>
          <p:cNvSpPr>
            <a:spLocks noChangeArrowheads="1"/>
          </p:cNvSpPr>
          <p:nvPr/>
        </p:nvSpPr>
        <p:spPr bwMode="auto">
          <a:xfrm>
            <a:off x="811122" y="3582737"/>
            <a:ext cx="4419193" cy="338554"/>
          </a:xfrm>
          <a:prstGeom prst="rect">
            <a:avLst/>
          </a:prstGeom>
          <a:solidFill>
            <a:srgbClr val="1C2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import </a:t>
            </a:r>
            <a:r>
              <a:rPr kumimoji="0" lang="en-US" altLang="en-US" sz="1600" b="0" i="0" u="none" strike="noStrike" cap="none" normalizeH="0" baseline="0" dirty="0">
                <a:ln>
                  <a:noFill/>
                </a:ln>
                <a:solidFill>
                  <a:srgbClr val="BABABA"/>
                </a:solidFill>
                <a:effectLst/>
                <a:latin typeface="JetBrains Mono"/>
              </a:rPr>
              <a:t>pandas </a:t>
            </a:r>
            <a:r>
              <a:rPr kumimoji="0" lang="en-US" altLang="en-US" sz="1600" b="0" i="0" u="none" strike="noStrike" cap="none" normalizeH="0" baseline="0" dirty="0">
                <a:ln>
                  <a:noFill/>
                </a:ln>
                <a:solidFill>
                  <a:srgbClr val="CC7832"/>
                </a:solidFill>
                <a:effectLst/>
                <a:latin typeface="JetBrains Mono"/>
              </a:rPr>
              <a:t>as </a:t>
            </a:r>
            <a:r>
              <a:rPr kumimoji="0" lang="en-US" altLang="en-US" sz="1600" b="0" i="0" u="none" strike="noStrike" cap="none" normalizeH="0" baseline="0" dirty="0">
                <a:ln>
                  <a:noFill/>
                </a:ln>
                <a:solidFill>
                  <a:srgbClr val="BABABA"/>
                </a:solidFill>
                <a:effectLst/>
                <a:latin typeface="JetBrains Mono"/>
              </a:rPr>
              <a:t>pd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491CE1BC-86EC-4702-9359-FFD91A1B9FA2}"/>
              </a:ext>
            </a:extLst>
          </p:cNvPr>
          <p:cNvSpPr>
            <a:spLocks noChangeArrowheads="1"/>
          </p:cNvSpPr>
          <p:nvPr/>
        </p:nvSpPr>
        <p:spPr bwMode="auto">
          <a:xfrm>
            <a:off x="811122" y="3980233"/>
            <a:ext cx="4419193" cy="584775"/>
          </a:xfrm>
          <a:prstGeom prst="rect">
            <a:avLst/>
          </a:prstGeom>
          <a:solidFill>
            <a:srgbClr val="1C2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from </a:t>
            </a:r>
            <a:r>
              <a:rPr kumimoji="0" lang="en-US" altLang="en-US" sz="1600" b="0" i="0" u="none" strike="noStrike" cap="none" normalizeH="0" baseline="0" dirty="0" err="1">
                <a:ln>
                  <a:noFill/>
                </a:ln>
                <a:solidFill>
                  <a:srgbClr val="BABABA"/>
                </a:solidFill>
                <a:effectLst/>
                <a:latin typeface="JetBrains Mono"/>
              </a:rPr>
              <a:t>openpyxl</a:t>
            </a:r>
            <a:r>
              <a:rPr kumimoji="0" lang="en-US" altLang="en-US" sz="1600" b="0" i="0" u="none" strike="noStrike" cap="none" normalizeH="0" baseline="0" dirty="0">
                <a:ln>
                  <a:noFill/>
                </a:ln>
                <a:solidFill>
                  <a:srgbClr val="BABABA"/>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import </a:t>
            </a:r>
            <a:r>
              <a:rPr kumimoji="0" lang="en-US" altLang="en-US" sz="1600" b="0" i="0" u="none" strike="noStrike" cap="none" normalizeH="0" baseline="0" dirty="0">
                <a:ln>
                  <a:noFill/>
                </a:ln>
                <a:solidFill>
                  <a:srgbClr val="BABABA"/>
                </a:solidFill>
                <a:effectLst/>
                <a:latin typeface="JetBrains Mono"/>
              </a:rPr>
              <a:t>Workbook</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BABABA"/>
                </a:solidFill>
                <a:effectLst/>
                <a:latin typeface="JetBrains Mono"/>
              </a:rPr>
              <a:t>load_workbook</a:t>
            </a:r>
            <a:br>
              <a:rPr kumimoji="0" lang="en-US" altLang="en-US" sz="1600" b="0" i="0" u="none" strike="noStrike" cap="none" normalizeH="0" baseline="0" dirty="0">
                <a:ln>
                  <a:noFill/>
                </a:ln>
                <a:solidFill>
                  <a:srgbClr val="BABABA"/>
                </a:solidFill>
                <a:effectLst/>
                <a:latin typeface="JetBrains Mono"/>
              </a:rPr>
            </a:br>
            <a:r>
              <a:rPr kumimoji="0" lang="en-US" altLang="en-US" sz="1600" b="0" i="0" u="none" strike="noStrike" cap="none" normalizeH="0" baseline="0" dirty="0">
                <a:ln>
                  <a:noFill/>
                </a:ln>
                <a:solidFill>
                  <a:srgbClr val="CC7832"/>
                </a:solidFill>
                <a:effectLst/>
                <a:latin typeface="JetBrains Mono"/>
              </a:rPr>
              <a:t>from </a:t>
            </a:r>
            <a:r>
              <a:rPr kumimoji="0" lang="en-US" altLang="en-US" sz="1600" b="0" i="0" u="none" strike="noStrike" cap="none" normalizeH="0" baseline="0" dirty="0" err="1">
                <a:ln>
                  <a:noFill/>
                </a:ln>
                <a:solidFill>
                  <a:srgbClr val="BABABA"/>
                </a:solidFill>
                <a:effectLst/>
                <a:latin typeface="JetBrains Mono"/>
              </a:rPr>
              <a:t>openpyxl.utils</a:t>
            </a:r>
            <a:r>
              <a:rPr kumimoji="0" lang="en-US" altLang="en-US" sz="1600" b="0" i="0" u="none" strike="noStrike" cap="none" normalizeH="0" baseline="0" dirty="0">
                <a:ln>
                  <a:noFill/>
                </a:ln>
                <a:solidFill>
                  <a:srgbClr val="BABABA"/>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import </a:t>
            </a:r>
            <a:r>
              <a:rPr kumimoji="0" lang="en-US" altLang="en-US" sz="1600" b="0" i="0" u="none" strike="noStrike" cap="none" normalizeH="0" baseline="0" dirty="0" err="1">
                <a:ln>
                  <a:noFill/>
                </a:ln>
                <a:solidFill>
                  <a:srgbClr val="BABABA"/>
                </a:solidFill>
                <a:effectLst/>
                <a:latin typeface="JetBrains Mono"/>
              </a:rPr>
              <a:t>get_column_letter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9F466134-68EE-4E9E-BCF2-C8ABBCBA105E}"/>
              </a:ext>
            </a:extLst>
          </p:cNvPr>
          <p:cNvSpPr>
            <a:spLocks noChangeArrowheads="1"/>
          </p:cNvSpPr>
          <p:nvPr/>
        </p:nvSpPr>
        <p:spPr bwMode="auto">
          <a:xfrm>
            <a:off x="811122" y="4765816"/>
            <a:ext cx="4419193" cy="338554"/>
          </a:xfrm>
          <a:prstGeom prst="rect">
            <a:avLst/>
          </a:prstGeom>
          <a:solidFill>
            <a:srgbClr val="1C2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from </a:t>
            </a:r>
            <a:r>
              <a:rPr kumimoji="0" lang="en-US" altLang="en-US" sz="1600" b="0" i="0" u="none" strike="noStrike" cap="none" normalizeH="0" baseline="0" dirty="0">
                <a:ln>
                  <a:noFill/>
                </a:ln>
                <a:solidFill>
                  <a:srgbClr val="BABABA"/>
                </a:solidFill>
                <a:effectLst/>
                <a:latin typeface="JetBrains Mono"/>
              </a:rPr>
              <a:t>PyQt5.QtCore </a:t>
            </a:r>
            <a:r>
              <a:rPr kumimoji="0" lang="en-US" altLang="en-US" sz="1600" b="0" i="0" u="none" strike="noStrike" cap="none" normalizeH="0" baseline="0" dirty="0">
                <a:ln>
                  <a:noFill/>
                </a:ln>
                <a:solidFill>
                  <a:srgbClr val="CC7832"/>
                </a:solidFill>
                <a:effectLst/>
                <a:latin typeface="JetBrains Mono"/>
              </a:rPr>
              <a:t>import </a:t>
            </a:r>
            <a:r>
              <a:rPr kumimoji="0" lang="en-US" altLang="en-US" sz="1600" b="0" i="0" u="none" strike="noStrike" cap="none" normalizeH="0" baseline="0" dirty="0">
                <a:ln>
                  <a:noFill/>
                </a:ln>
                <a:solidFill>
                  <a:srgbClr val="BABABA"/>
                </a:solidFill>
                <a:effectLst/>
                <a:latin typeface="JetBrains Mono"/>
              </a:rPr>
              <a:t>Qt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644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CE10-9357-4A05-B7F0-982A3871B776}"/>
              </a:ext>
            </a:extLst>
          </p:cNvPr>
          <p:cNvSpPr>
            <a:spLocks noGrp="1"/>
          </p:cNvSpPr>
          <p:nvPr>
            <p:ph type="title"/>
          </p:nvPr>
        </p:nvSpPr>
        <p:spPr/>
        <p:txBody>
          <a:bodyPr/>
          <a:lstStyle/>
          <a:p>
            <a:pPr algn="ctr"/>
            <a:r>
              <a:rPr lang="en-IN" b="1" i="1" dirty="0"/>
              <a:t>EXECUTION SCREENSHOTS</a:t>
            </a:r>
          </a:p>
        </p:txBody>
      </p:sp>
      <p:sp>
        <p:nvSpPr>
          <p:cNvPr id="4" name="Content Placeholder 3">
            <a:extLst>
              <a:ext uri="{FF2B5EF4-FFF2-40B4-BE49-F238E27FC236}">
                <a16:creationId xmlns:a16="http://schemas.microsoft.com/office/drawing/2014/main" id="{C9E6855A-CA2F-40D9-AF12-D951C2CB543F}"/>
              </a:ext>
            </a:extLst>
          </p:cNvPr>
          <p:cNvSpPr>
            <a:spLocks noGrp="1"/>
          </p:cNvSpPr>
          <p:nvPr>
            <p:ph idx="1"/>
          </p:nvPr>
        </p:nvSpPr>
        <p:spPr/>
        <p:txBody>
          <a:bodyPr/>
          <a:lstStyle/>
          <a:p>
            <a:r>
              <a:rPr lang="en-US" dirty="0"/>
              <a:t>Main Window</a:t>
            </a:r>
            <a:endParaRPr lang="en-IN" dirty="0"/>
          </a:p>
        </p:txBody>
      </p:sp>
      <p:pic>
        <p:nvPicPr>
          <p:cNvPr id="6" name="Picture 5">
            <a:extLst>
              <a:ext uri="{FF2B5EF4-FFF2-40B4-BE49-F238E27FC236}">
                <a16:creationId xmlns:a16="http://schemas.microsoft.com/office/drawing/2014/main" id="{0B163483-8F64-40DC-B5B9-3EDF7723ED0D}"/>
              </a:ext>
            </a:extLst>
          </p:cNvPr>
          <p:cNvPicPr>
            <a:picLocks noChangeAspect="1"/>
          </p:cNvPicPr>
          <p:nvPr/>
        </p:nvPicPr>
        <p:blipFill>
          <a:blip r:embed="rId2"/>
          <a:stretch>
            <a:fillRect/>
          </a:stretch>
        </p:blipFill>
        <p:spPr>
          <a:xfrm>
            <a:off x="3574132" y="2258873"/>
            <a:ext cx="5400600" cy="4300256"/>
          </a:xfrm>
          <a:prstGeom prst="rect">
            <a:avLst/>
          </a:prstGeom>
        </p:spPr>
      </p:pic>
    </p:spTree>
    <p:extLst>
      <p:ext uri="{BB962C8B-B14F-4D97-AF65-F5344CB8AC3E}">
        <p14:creationId xmlns:p14="http://schemas.microsoft.com/office/powerpoint/2010/main" val="325884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047A026-3DA2-4327-8BED-13AF323A96FB}"/>
              </a:ext>
            </a:extLst>
          </p:cNvPr>
          <p:cNvSpPr>
            <a:spLocks noGrp="1"/>
          </p:cNvSpPr>
          <p:nvPr>
            <p:ph idx="1"/>
          </p:nvPr>
        </p:nvSpPr>
        <p:spPr>
          <a:xfrm>
            <a:off x="1218883" y="404664"/>
            <a:ext cx="10360501" cy="5759405"/>
          </a:xfrm>
        </p:spPr>
        <p:txBody>
          <a:bodyPr/>
          <a:lstStyle/>
          <a:p>
            <a:r>
              <a:rPr lang="en-US" dirty="0"/>
              <a:t>Uploading image</a:t>
            </a:r>
            <a:endParaRPr lang="en-IN" dirty="0"/>
          </a:p>
        </p:txBody>
      </p:sp>
      <p:pic>
        <p:nvPicPr>
          <p:cNvPr id="8" name="Picture 7">
            <a:extLst>
              <a:ext uri="{FF2B5EF4-FFF2-40B4-BE49-F238E27FC236}">
                <a16:creationId xmlns:a16="http://schemas.microsoft.com/office/drawing/2014/main" id="{C532845E-A060-49EF-AE08-336AD568C340}"/>
              </a:ext>
            </a:extLst>
          </p:cNvPr>
          <p:cNvPicPr>
            <a:picLocks noChangeAspect="1"/>
          </p:cNvPicPr>
          <p:nvPr/>
        </p:nvPicPr>
        <p:blipFill>
          <a:blip r:embed="rId2"/>
          <a:stretch>
            <a:fillRect/>
          </a:stretch>
        </p:blipFill>
        <p:spPr>
          <a:xfrm>
            <a:off x="3574132" y="1360633"/>
            <a:ext cx="4831080" cy="3847465"/>
          </a:xfrm>
          <a:prstGeom prst="rect">
            <a:avLst/>
          </a:prstGeom>
        </p:spPr>
      </p:pic>
    </p:spTree>
    <p:extLst>
      <p:ext uri="{BB962C8B-B14F-4D97-AF65-F5344CB8AC3E}">
        <p14:creationId xmlns:p14="http://schemas.microsoft.com/office/powerpoint/2010/main" val="72681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09C6E31-C916-4FB9-9C0F-68242085DFD4}"/>
              </a:ext>
            </a:extLst>
          </p:cNvPr>
          <p:cNvSpPr>
            <a:spLocks noGrp="1"/>
          </p:cNvSpPr>
          <p:nvPr>
            <p:ph idx="1"/>
          </p:nvPr>
        </p:nvSpPr>
        <p:spPr>
          <a:xfrm>
            <a:off x="1218883" y="404664"/>
            <a:ext cx="10360501" cy="5759405"/>
          </a:xfrm>
        </p:spPr>
        <p:txBody>
          <a:bodyPr/>
          <a:lstStyle/>
          <a:p>
            <a:r>
              <a:rPr lang="en-US" dirty="0"/>
              <a:t>Drag and drop image</a:t>
            </a:r>
            <a:endParaRPr lang="en-IN" dirty="0"/>
          </a:p>
        </p:txBody>
      </p:sp>
      <p:pic>
        <p:nvPicPr>
          <p:cNvPr id="6" name="Picture 5">
            <a:extLst>
              <a:ext uri="{FF2B5EF4-FFF2-40B4-BE49-F238E27FC236}">
                <a16:creationId xmlns:a16="http://schemas.microsoft.com/office/drawing/2014/main" id="{364943FE-D8C8-4D69-8D86-CEF3E4C827AE}"/>
              </a:ext>
            </a:extLst>
          </p:cNvPr>
          <p:cNvPicPr>
            <a:picLocks noChangeAspect="1"/>
          </p:cNvPicPr>
          <p:nvPr/>
        </p:nvPicPr>
        <p:blipFill>
          <a:blip r:embed="rId2"/>
          <a:stretch>
            <a:fillRect/>
          </a:stretch>
        </p:blipFill>
        <p:spPr>
          <a:xfrm>
            <a:off x="2422004" y="1401916"/>
            <a:ext cx="7848872" cy="4795760"/>
          </a:xfrm>
          <a:prstGeom prst="rect">
            <a:avLst/>
          </a:prstGeom>
        </p:spPr>
      </p:pic>
    </p:spTree>
    <p:extLst>
      <p:ext uri="{BB962C8B-B14F-4D97-AF65-F5344CB8AC3E}">
        <p14:creationId xmlns:p14="http://schemas.microsoft.com/office/powerpoint/2010/main" val="10508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8F49125-71FB-4ED0-A13B-995771305FA5}"/>
              </a:ext>
            </a:extLst>
          </p:cNvPr>
          <p:cNvSpPr>
            <a:spLocks noGrp="1"/>
          </p:cNvSpPr>
          <p:nvPr>
            <p:ph idx="1"/>
          </p:nvPr>
        </p:nvSpPr>
        <p:spPr>
          <a:xfrm>
            <a:off x="1218883" y="404664"/>
            <a:ext cx="10360501" cy="5759405"/>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Output in form of Excel in folder after uploading</a:t>
            </a:r>
          </a:p>
        </p:txBody>
      </p:sp>
      <p:pic>
        <p:nvPicPr>
          <p:cNvPr id="6" name="Picture 5">
            <a:extLst>
              <a:ext uri="{FF2B5EF4-FFF2-40B4-BE49-F238E27FC236}">
                <a16:creationId xmlns:a16="http://schemas.microsoft.com/office/drawing/2014/main" id="{20698FFD-8071-4BC4-8953-159C580FB703}"/>
              </a:ext>
            </a:extLst>
          </p:cNvPr>
          <p:cNvPicPr>
            <a:picLocks noChangeAspect="1"/>
          </p:cNvPicPr>
          <p:nvPr/>
        </p:nvPicPr>
        <p:blipFill>
          <a:blip r:embed="rId2"/>
          <a:stretch>
            <a:fillRect/>
          </a:stretch>
        </p:blipFill>
        <p:spPr>
          <a:xfrm>
            <a:off x="2566020" y="960705"/>
            <a:ext cx="7474267" cy="5304692"/>
          </a:xfrm>
          <a:prstGeom prst="rect">
            <a:avLst/>
          </a:prstGeom>
        </p:spPr>
      </p:pic>
    </p:spTree>
    <p:extLst>
      <p:ext uri="{BB962C8B-B14F-4D97-AF65-F5344CB8AC3E}">
        <p14:creationId xmlns:p14="http://schemas.microsoft.com/office/powerpoint/2010/main" val="20851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6A573-7A32-4933-8493-15BA83B28C35}"/>
              </a:ext>
            </a:extLst>
          </p:cNvPr>
          <p:cNvSpPr>
            <a:spLocks noGrp="1"/>
          </p:cNvSpPr>
          <p:nvPr>
            <p:ph idx="1"/>
          </p:nvPr>
        </p:nvSpPr>
        <p:spPr>
          <a:xfrm>
            <a:off x="1218883" y="476672"/>
            <a:ext cx="10360501" cy="5687397"/>
          </a:xfrm>
        </p:spPr>
        <p:txBody>
          <a:bodyPr/>
          <a:lstStyle/>
          <a:p>
            <a:r>
              <a:rPr lang="en-US" dirty="0"/>
              <a:t>Output In Excel-</a:t>
            </a:r>
            <a:endParaRPr lang="en-IN" dirty="0"/>
          </a:p>
        </p:txBody>
      </p:sp>
      <p:pic>
        <p:nvPicPr>
          <p:cNvPr id="4" name="Picture 3">
            <a:extLst>
              <a:ext uri="{FF2B5EF4-FFF2-40B4-BE49-F238E27FC236}">
                <a16:creationId xmlns:a16="http://schemas.microsoft.com/office/drawing/2014/main" id="{4683F2A5-7059-494F-A9DF-1CE5E0537EBB}"/>
              </a:ext>
            </a:extLst>
          </p:cNvPr>
          <p:cNvPicPr>
            <a:picLocks noChangeAspect="1"/>
          </p:cNvPicPr>
          <p:nvPr/>
        </p:nvPicPr>
        <p:blipFill>
          <a:blip r:embed="rId2"/>
          <a:stretch>
            <a:fillRect/>
          </a:stretch>
        </p:blipFill>
        <p:spPr>
          <a:xfrm>
            <a:off x="1919048" y="1340768"/>
            <a:ext cx="8350727" cy="4697168"/>
          </a:xfrm>
          <a:prstGeom prst="rect">
            <a:avLst/>
          </a:prstGeom>
        </p:spPr>
      </p:pic>
    </p:spTree>
    <p:extLst>
      <p:ext uri="{BB962C8B-B14F-4D97-AF65-F5344CB8AC3E}">
        <p14:creationId xmlns:p14="http://schemas.microsoft.com/office/powerpoint/2010/main" val="418109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232</TotalTime>
  <Words>515</Words>
  <Application>Microsoft Office PowerPoint</Application>
  <PresentationFormat>Custom</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SemiCondensed</vt:lpstr>
      <vt:lpstr>Calibri</vt:lpstr>
      <vt:lpstr>Consolas</vt:lpstr>
      <vt:lpstr>JetBrains Mono</vt:lpstr>
      <vt:lpstr>Tech 16x9</vt:lpstr>
      <vt:lpstr>PowerPoint Presentation</vt:lpstr>
      <vt:lpstr>ABSTRACT</vt:lpstr>
      <vt:lpstr>Use-Case Diagram</vt:lpstr>
      <vt:lpstr>TECHNOLOGY USED</vt:lpstr>
      <vt:lpstr>EXECUTION SCREENSHOTS</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Excel</dc:title>
  <dc:creator>20-737-151_JINDE PAVAN KUMAR</dc:creator>
  <cp:lastModifiedBy>Pranesh Yadav</cp:lastModifiedBy>
  <cp:revision>7</cp:revision>
  <dcterms:created xsi:type="dcterms:W3CDTF">2022-01-23T13:55:43Z</dcterms:created>
  <dcterms:modified xsi:type="dcterms:W3CDTF">2022-01-26T14:20:11Z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