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5" r:id="rId6"/>
    <p:sldId id="306" r:id="rId7"/>
    <p:sldId id="307" r:id="rId8"/>
    <p:sldId id="308" r:id="rId9"/>
    <p:sldId id="309" r:id="rId10"/>
    <p:sldId id="304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6539E-0398-759A-5532-A3FAFADC9540}" v="196" dt="2024-09-25T23:19:04.826"/>
    <p1510:client id="{222BAE30-262C-84FC-92D8-63B1B7C7C4D9}" v="33" dt="2024-09-25T23:39:57.967"/>
    <p1510:client id="{3C31FCAF-F53F-D3DD-D925-95A6B5F2AC9C}" v="253" dt="2024-09-25T23:26:03.965"/>
    <p1510:client id="{518FB939-F093-3E27-0CD5-03B3431AB1E0}" v="56" dt="2024-09-25T23:21:36.784"/>
    <p1510:client id="{B17E86F2-06C1-5C5B-B96B-EC5B05AE77E1}" v="577" dt="2024-09-25T23:57:04.763"/>
    <p1510:client id="{C255EAF0-D30B-6DE5-2F5F-22F244638F2F}" v="4" dt="2024-09-25T23:20:17.332"/>
    <p1510:client id="{C7ABDEEE-8816-A428-6B88-AB81C7F8F1F5}" v="307" dt="2024-09-25T23:15:30.742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2"/>
  </p:normalViewPr>
  <p:slideViewPr>
    <p:cSldViewPr snapToGrid="0">
      <p:cViewPr varScale="1">
        <p:scale>
          <a:sx n="118" d="100"/>
          <a:sy n="118" d="100"/>
        </p:scale>
        <p:origin x="5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49" r:id="rId3"/>
    <p:sldLayoutId id="2147483650" r:id="rId4"/>
    <p:sldLayoutId id="2147483651" r:id="rId5"/>
    <p:sldLayoutId id="2147483671" r:id="rId6"/>
    <p:sldLayoutId id="2147483661" r:id="rId7"/>
    <p:sldLayoutId id="2147483666" r:id="rId8"/>
    <p:sldLayoutId id="2147483667" r:id="rId9"/>
    <p:sldLayoutId id="2147483672" r:id="rId10"/>
    <p:sldLayoutId id="2147483654" r:id="rId11"/>
    <p:sldLayoutId id="2147483663" r:id="rId12"/>
    <p:sldLayoutId id="2147483673" r:id="rId13"/>
    <p:sldLayoutId id="2147483662" r:id="rId14"/>
    <p:sldLayoutId id="2147483668" r:id="rId15"/>
    <p:sldLayoutId id="2147483652" r:id="rId16"/>
    <p:sldLayoutId id="2147483674" r:id="rId17"/>
    <p:sldLayoutId id="2147483653" r:id="rId18"/>
    <p:sldLayoutId id="2147483660" r:id="rId19"/>
    <p:sldLayoutId id="2147483664" r:id="rId20"/>
    <p:sldLayoutId id="2147483675" r:id="rId21"/>
    <p:sldLayoutId id="214748366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5411" y="3064565"/>
            <a:ext cx="6186923" cy="1951847"/>
          </a:xfrm>
        </p:spPr>
        <p:txBody>
          <a:bodyPr/>
          <a:lstStyle/>
          <a:p>
            <a:r>
              <a:rPr lang="en-US" sz="4800" dirty="0"/>
              <a:t>Smart wardrobe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2769" y="4808074"/>
            <a:ext cx="5265042" cy="1749736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D23124670</a:t>
            </a:r>
            <a:r>
              <a:rPr lang="en-US" dirty="0"/>
              <a:t> Pavan Kumar </a:t>
            </a:r>
            <a:r>
              <a:rPr lang="en-US" dirty="0" err="1"/>
              <a:t>Murugan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D23124872 Muhammad Osama Noor Uddin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D23127255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Jiaxin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Zhang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D23125391 Lin Chen</a:t>
            </a:r>
          </a:p>
          <a:p>
            <a:r>
              <a:rPr lang="en-US" dirty="0">
                <a:ea typeface="+mn-lt"/>
                <a:cs typeface="+mn-lt"/>
              </a:rPr>
              <a:t>D23124871 Salil Sunil </a:t>
            </a:r>
            <a:r>
              <a:rPr lang="en-US" dirty="0" err="1">
                <a:ea typeface="+mn-lt"/>
                <a:cs typeface="+mn-lt"/>
              </a:rPr>
              <a:t>Luley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2AD9F-E4F7-30E5-8298-73740CC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14" y="-152457"/>
            <a:ext cx="10913954" cy="1644984"/>
          </a:xfrm>
        </p:spPr>
        <p:txBody>
          <a:bodyPr/>
          <a:lstStyle/>
          <a:p>
            <a:r>
              <a:rPr lang="en-IE" dirty="0"/>
              <a:t>Introduction to Virtual Try-On (VTO)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F6167-3396-8269-1EE5-453398100FA8}"/>
              </a:ext>
            </a:extLst>
          </p:cNvPr>
          <p:cNvSpPr txBox="1"/>
          <p:nvPr/>
        </p:nvSpPr>
        <p:spPr>
          <a:xfrm>
            <a:off x="2585545" y="2228193"/>
            <a:ext cx="82611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sz="2400" b="1" dirty="0"/>
              <a:t>What is VTO?</a:t>
            </a:r>
          </a:p>
          <a:p>
            <a:endParaRPr lang="en-IE" sz="2400" b="1" dirty="0"/>
          </a:p>
          <a:p>
            <a:pPr lvl="1"/>
            <a:r>
              <a:rPr lang="en-IE" sz="2400" dirty="0"/>
              <a:t>Virtual Try-On (VTO) allows users to virtually try on clothes or accessories before purchasing.</a:t>
            </a:r>
          </a:p>
          <a:p>
            <a:endParaRPr lang="en-I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400" b="1" dirty="0"/>
              <a:t>Objective of Research:</a:t>
            </a:r>
            <a:r>
              <a:rPr lang="zh-CN" altLang="en-US" sz="2400" b="1" dirty="0"/>
              <a:t> </a:t>
            </a:r>
            <a:endParaRPr lang="en-IE" altLang="zh-CN" sz="2400" b="1" dirty="0"/>
          </a:p>
          <a:p>
            <a:endParaRPr lang="en-IE" altLang="zh-CN" sz="2400" b="1" dirty="0"/>
          </a:p>
          <a:p>
            <a:pPr lvl="1"/>
            <a:r>
              <a:rPr lang="en-IE" sz="2400" dirty="0"/>
              <a:t>Explore how VTO impacts consumer </a:t>
            </a:r>
            <a:r>
              <a:rPr lang="en-IE" sz="2400" dirty="0" err="1"/>
              <a:t>behavior</a:t>
            </a:r>
            <a:r>
              <a:rPr lang="en-IE" sz="2400" dirty="0"/>
              <a:t> in online fashion shopping.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7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2AD9F-E4F7-30E5-8298-73740CC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145" y="357352"/>
            <a:ext cx="10913954" cy="578127"/>
          </a:xfrm>
        </p:spPr>
        <p:txBody>
          <a:bodyPr/>
          <a:lstStyle/>
          <a:p>
            <a:r>
              <a:rPr lang="en-IE" dirty="0"/>
              <a:t>Key Findings from Research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F6167-3396-8269-1EE5-453398100FA8}"/>
              </a:ext>
            </a:extLst>
          </p:cNvPr>
          <p:cNvSpPr txBox="1"/>
          <p:nvPr/>
        </p:nvSpPr>
        <p:spPr>
          <a:xfrm>
            <a:off x="2575034" y="1208689"/>
            <a:ext cx="82611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Attitude as a Key Factor</a:t>
            </a:r>
            <a:endParaRPr lang="en-IE" sz="2400" dirty="0"/>
          </a:p>
          <a:p>
            <a:pPr lvl="1"/>
            <a:r>
              <a:rPr lang="en-IE" sz="2400" dirty="0"/>
              <a:t>Consumers’ attitude toward VTO plays a crucial role in influencing their intention to use it for online shopping.</a:t>
            </a:r>
          </a:p>
          <a:p>
            <a:pPr lvl="1"/>
            <a:endParaRPr lang="en-IE" sz="2400" dirty="0"/>
          </a:p>
          <a:p>
            <a:r>
              <a:rPr lang="en-IE" sz="2400" b="1" dirty="0"/>
              <a:t>Perceived Usefulness</a:t>
            </a:r>
            <a:endParaRPr lang="en-IE" sz="2400" dirty="0"/>
          </a:p>
          <a:p>
            <a:pPr lvl="1"/>
            <a:r>
              <a:rPr lang="en-IE" sz="2400" dirty="0"/>
              <a:t>Users are more likely to engage in online shopping with VTO if they find it useful.</a:t>
            </a:r>
          </a:p>
          <a:p>
            <a:pPr lvl="1"/>
            <a:endParaRPr lang="en-IE" sz="2400" dirty="0"/>
          </a:p>
          <a:p>
            <a:r>
              <a:rPr lang="en-IE" sz="2400" b="1" dirty="0"/>
              <a:t>Moderating Factors:</a:t>
            </a:r>
            <a:endParaRPr lang="en-I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E" sz="2400" b="1" dirty="0"/>
              <a:t>Perceived Risk:</a:t>
            </a:r>
            <a:r>
              <a:rPr lang="en-IE" sz="2400" dirty="0"/>
              <a:t> High perceived risk reduces positive attitudes.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sz="2400" b="1" dirty="0"/>
              <a:t>Perceived Enjoyment:</a:t>
            </a:r>
            <a:r>
              <a:rPr lang="en-IE" sz="2400" dirty="0"/>
              <a:t> Increases willingness to use VTO, even if there are risks.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2AD9F-E4F7-30E5-8298-73740CC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145" y="357352"/>
            <a:ext cx="10913954" cy="578127"/>
          </a:xfrm>
        </p:spPr>
        <p:txBody>
          <a:bodyPr/>
          <a:lstStyle/>
          <a:p>
            <a:r>
              <a:rPr lang="en-IE" dirty="0"/>
              <a:t>Applications to Our Project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F6167-3396-8269-1EE5-453398100FA8}"/>
              </a:ext>
            </a:extLst>
          </p:cNvPr>
          <p:cNvSpPr txBox="1"/>
          <p:nvPr/>
        </p:nvSpPr>
        <p:spPr>
          <a:xfrm>
            <a:off x="2575034" y="1208689"/>
            <a:ext cx="82611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Enhance Perceived Usefulness:</a:t>
            </a:r>
          </a:p>
          <a:p>
            <a:endParaRPr lang="en-I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400" b="1" dirty="0"/>
              <a:t>Clear benefits</a:t>
            </a:r>
            <a:r>
              <a:rPr lang="en-IE" sz="2400" dirty="0"/>
              <a:t>: Highlight how VTO helps in better decision-making by showcasing accurate fit and style.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400" b="1" dirty="0"/>
              <a:t>User testimonials</a:t>
            </a:r>
            <a:r>
              <a:rPr lang="en-IE" sz="2400" dirty="0"/>
              <a:t>: Share success stories from real users to build trust.</a:t>
            </a:r>
          </a:p>
          <a:p>
            <a:endParaRPr lang="en-IE" sz="2400" dirty="0"/>
          </a:p>
          <a:p>
            <a:r>
              <a:rPr lang="en-IE" sz="2400" b="1" dirty="0"/>
              <a:t>Reduce Perceived Risk:</a:t>
            </a:r>
          </a:p>
          <a:p>
            <a:endParaRPr lang="en-I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400" b="1" dirty="0"/>
              <a:t>Data security</a:t>
            </a:r>
            <a:r>
              <a:rPr lang="en-IE" sz="2400" dirty="0"/>
              <a:t>: Ensure strong privacy protection and communicate it to users.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400" b="1" dirty="0"/>
              <a:t>Smooth performance</a:t>
            </a:r>
            <a:r>
              <a:rPr lang="en-IE" sz="2400" dirty="0"/>
              <a:t>: Invest in robust, error-free VTO functionality to minimize technical issues.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8D7F9-8CBD-C6EC-032A-E928EB72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8" y="4317994"/>
            <a:ext cx="2687781" cy="18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1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2AD9F-E4F7-30E5-8298-73740CC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145" y="357352"/>
            <a:ext cx="10913954" cy="578127"/>
          </a:xfrm>
        </p:spPr>
        <p:txBody>
          <a:bodyPr/>
          <a:lstStyle/>
          <a:p>
            <a:r>
              <a:rPr lang="en-IE" dirty="0"/>
              <a:t>Applications to Our Project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F6167-3396-8269-1EE5-453398100FA8}"/>
              </a:ext>
            </a:extLst>
          </p:cNvPr>
          <p:cNvSpPr txBox="1"/>
          <p:nvPr/>
        </p:nvSpPr>
        <p:spPr>
          <a:xfrm>
            <a:off x="2575034" y="1208689"/>
            <a:ext cx="826113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Increase Perceived Enjoyment:</a:t>
            </a:r>
          </a:p>
          <a:p>
            <a:endParaRPr lang="en-I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400" dirty="0"/>
              <a:t>Interactive experience: Make the VTO process fun and engaging, like allowing users to experiment with styles or outfits.</a:t>
            </a:r>
          </a:p>
          <a:p>
            <a:pPr lvl="1"/>
            <a:endParaRPr lang="en-IE" sz="2400" dirty="0"/>
          </a:p>
          <a:p>
            <a:r>
              <a:rPr lang="en-IE" sz="2400" b="1" dirty="0"/>
              <a:t>User Focus:</a:t>
            </a:r>
          </a:p>
          <a:p>
            <a:endParaRPr lang="en-I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400" dirty="0"/>
              <a:t>Feedback-driven: Conduct surveys to gather user feedback and continuously optimize VTO.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EB4FC-E941-BA19-E0AB-65409142ED25}"/>
              </a:ext>
            </a:extLst>
          </p:cNvPr>
          <p:cNvSpPr txBox="1"/>
          <p:nvPr/>
        </p:nvSpPr>
        <p:spPr>
          <a:xfrm>
            <a:off x="704192" y="5544550"/>
            <a:ext cx="10983311" cy="954107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chemeClr val="tx1"/>
                </a:solidFill>
              </a:rPr>
              <a:t>VTO success depends not only on technical functionality but also on user perception—usefulness, risk, and enjoyment.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5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2AD9F-E4F7-30E5-8298-73740CCD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145" y="357352"/>
            <a:ext cx="10913954" cy="578127"/>
          </a:xfrm>
        </p:spPr>
        <p:txBody>
          <a:bodyPr/>
          <a:lstStyle/>
          <a:p>
            <a:r>
              <a:rPr lang="en-IE" dirty="0"/>
              <a:t>Applications to Our Project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F6167-3396-8269-1EE5-453398100FA8}"/>
              </a:ext>
            </a:extLst>
          </p:cNvPr>
          <p:cNvSpPr txBox="1"/>
          <p:nvPr/>
        </p:nvSpPr>
        <p:spPr>
          <a:xfrm>
            <a:off x="2575034" y="1208689"/>
            <a:ext cx="826113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Increase Perceived Enjoyment:</a:t>
            </a:r>
          </a:p>
          <a:p>
            <a:endParaRPr lang="en-I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400" dirty="0"/>
              <a:t>Interactive experience: Make the VTO process fun and engaging, like allowing users to experiment with styles or outfits.</a:t>
            </a:r>
          </a:p>
          <a:p>
            <a:pPr lvl="1"/>
            <a:endParaRPr lang="en-IE" sz="2400" dirty="0"/>
          </a:p>
          <a:p>
            <a:r>
              <a:rPr lang="en-IE" sz="2400" b="1" dirty="0"/>
              <a:t>User Focus:</a:t>
            </a:r>
          </a:p>
          <a:p>
            <a:endParaRPr lang="en-I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400" dirty="0"/>
              <a:t>Feedback-driven: Conduct surveys to gather user feedback and continuously optimize VTO.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EB4FC-E941-BA19-E0AB-65409142ED25}"/>
              </a:ext>
            </a:extLst>
          </p:cNvPr>
          <p:cNvSpPr txBox="1"/>
          <p:nvPr/>
        </p:nvSpPr>
        <p:spPr>
          <a:xfrm>
            <a:off x="704192" y="5544550"/>
            <a:ext cx="10983311" cy="954107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chemeClr val="tx1"/>
                </a:solidFill>
              </a:rPr>
              <a:t>VTO success depends not only on technical functionality but also on user perception—usefulness, risk, and enjoyment.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1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E33A5C-83EC-D4A6-28D5-1E5393B3E632}"/>
              </a:ext>
            </a:extLst>
          </p:cNvPr>
          <p:cNvSpPr txBox="1"/>
          <p:nvPr/>
        </p:nvSpPr>
        <p:spPr>
          <a:xfrm>
            <a:off x="2710419" y="2553887"/>
            <a:ext cx="842168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Millennials,who</a:t>
            </a:r>
            <a:r>
              <a:rPr lang="en-US" dirty="0"/>
              <a:t> are born between 1980 and 2000 (Wang &amp; </a:t>
            </a:r>
            <a:r>
              <a:rPr lang="en-US" dirty="0" err="1"/>
              <a:t>Herrando</a:t>
            </a:r>
            <a:r>
              <a:rPr lang="en-US" dirty="0"/>
              <a:t>, 2019).</a:t>
            </a:r>
          </a:p>
          <a:p>
            <a:endParaRPr lang="en-US" dirty="0"/>
          </a:p>
          <a:p>
            <a:r>
              <a:rPr lang="en-US" dirty="0"/>
              <a:t>Reason:</a:t>
            </a:r>
          </a:p>
          <a:p>
            <a:r>
              <a:rPr lang="en-US" dirty="0"/>
              <a:t>	1 Millennials are technology-dependent as the technological revolutions took place during their growing up years (Leon, 2018). </a:t>
            </a:r>
          </a:p>
          <a:p>
            <a:r>
              <a:rPr lang="en-US" dirty="0"/>
              <a:t>	2 Millennials spend a majority of the time every day glued to the technology-based instruments such as computers, mobile phones, </a:t>
            </a:r>
            <a:r>
              <a:rPr lang="en-US" dirty="0" err="1"/>
              <a:t>i</a:t>
            </a:r>
            <a:r>
              <a:rPr lang="en-US" dirty="0"/>
              <a:t>-Pads, </a:t>
            </a:r>
            <a:r>
              <a:rPr lang="en-US" dirty="0" err="1"/>
              <a:t>i</a:t>
            </a:r>
            <a:r>
              <a:rPr lang="en-US" dirty="0"/>
              <a:t>-Phones, </a:t>
            </a:r>
            <a:r>
              <a:rPr lang="en-US" dirty="0" err="1"/>
              <a:t>i</a:t>
            </a:r>
            <a:r>
              <a:rPr lang="en-US" dirty="0"/>
              <a:t>-Pods, etc. and constantly engage in online activities, whether for pleasure or the necessity (</a:t>
            </a:r>
            <a:r>
              <a:rPr lang="en-US" dirty="0" err="1"/>
              <a:t>Purani</a:t>
            </a:r>
            <a:r>
              <a:rPr lang="en-US" dirty="0"/>
              <a:t> et al., 2019). </a:t>
            </a:r>
          </a:p>
          <a:p>
            <a:r>
              <a:rPr lang="en-US" dirty="0"/>
              <a:t>	3 Millennials are 23% of the world population (1.8 billion </a:t>
            </a:r>
            <a:r>
              <a:rPr lang="en-US" dirty="0" err="1"/>
              <a:t>peopleworldwide</a:t>
            </a:r>
            <a:r>
              <a:rPr lang="en-US" dirty="0"/>
              <a:t> in 2020) (United Nations, 2019).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92AD9F-E4F7-30E5-8298-73740CCD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Try On study focus on millennials</a:t>
            </a:r>
          </a:p>
        </p:txBody>
      </p:sp>
    </p:spTree>
    <p:extLst>
      <p:ext uri="{BB962C8B-B14F-4D97-AF65-F5344CB8AC3E}">
        <p14:creationId xmlns:p14="http://schemas.microsoft.com/office/powerpoint/2010/main" val="271356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9671" y="4522304"/>
            <a:ext cx="5248228" cy="957934"/>
          </a:xfrm>
        </p:spPr>
        <p:txBody>
          <a:bodyPr/>
          <a:lstStyle/>
          <a:p>
            <a:r>
              <a:rPr lang="en-US" sz="1800"/>
              <a:t>Any</a:t>
            </a:r>
            <a:br>
              <a:rPr lang="en-US"/>
            </a:br>
            <a:r>
              <a:rPr lang="en-US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586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B34632-EE39-4722-B8A6-C2A6B86CC89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5CEF65-757A-4D05-90BA-ED40BC2E515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469</Words>
  <Application>Microsoft Macintosh PowerPoint</Application>
  <PresentationFormat>Widescreen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Smart wardrobe</vt:lpstr>
      <vt:lpstr>Introduction to Virtual Try-On (VTO) Technology</vt:lpstr>
      <vt:lpstr>Key Findings from Research</vt:lpstr>
      <vt:lpstr>Applications to Our Project</vt:lpstr>
      <vt:lpstr>Applications to Our Project</vt:lpstr>
      <vt:lpstr>Applications to Our Project</vt:lpstr>
      <vt:lpstr>Virtual Try On study focus on millennials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a4944</cp:lastModifiedBy>
  <cp:revision>366</cp:revision>
  <dcterms:created xsi:type="dcterms:W3CDTF">2023-10-06T09:31:41Z</dcterms:created>
  <dcterms:modified xsi:type="dcterms:W3CDTF">2024-10-11T09:07:28Z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