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2" name="Google Shape;16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623c1770f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3623c1770f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623c1770f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3623c1770f_0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63dfda1d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63dfda1d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363dfda1d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628b30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3628b30a09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28b30a09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3628b30a09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628b30a09_7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3628b30a09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623c1770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3623c1770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64923fde3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364923fde3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64923fde3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364923fde3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623c1770f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3623c1770f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623c1770f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3623c1770f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7"/>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6" name="Google Shape;136;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7" name="Google Shape;1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ctrTitle"/>
          </p:nvPr>
        </p:nvSpPr>
        <p:spPr>
          <a:xfrm>
            <a:off x="533402" y="1833095"/>
            <a:ext cx="8229598" cy="107143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a:br>
            <a:r>
              <a:rPr lang="en-US"/>
              <a:t>       </a:t>
            </a:r>
            <a:br>
              <a:rPr lang="en-US"/>
            </a:br>
            <a:br>
              <a:rPr lang="en-US"/>
            </a:br>
            <a:br>
              <a:rPr lang="en-US"/>
            </a:br>
            <a:r>
              <a:rPr lang="en-US"/>
              <a:t>         </a:t>
            </a:r>
            <a:br>
              <a:rPr lang="en-US"/>
            </a:br>
            <a:br>
              <a:rPr lang="en-US"/>
            </a:br>
            <a:br>
              <a:rPr lang="en-US"/>
            </a:br>
            <a:r>
              <a:rPr b="1" i="0" lang="en-US" sz="2700" u="none" strike="noStrike">
                <a:solidFill>
                  <a:srgbClr val="632423"/>
                </a:solidFill>
                <a:latin typeface="Bookman Old Style"/>
                <a:ea typeface="Bookman Old Style"/>
                <a:cs typeface="Bookman Old Style"/>
                <a:sym typeface="Bookman Old Style"/>
              </a:rPr>
              <a:t>MALWARE ANALYSIS USING MACHINE LEARNING</a:t>
            </a:r>
            <a:r>
              <a:rPr lang="en-US" sz="2700">
                <a:latin typeface="Bookman Old Style"/>
                <a:ea typeface="Bookman Old Style"/>
                <a:cs typeface="Bookman Old Style"/>
                <a:sym typeface="Bookman Old Style"/>
              </a:rPr>
              <a:t>         </a:t>
            </a:r>
            <a:br>
              <a:rPr lang="en-US"/>
            </a:br>
            <a:br>
              <a:rPr lang="en-US"/>
            </a:br>
            <a:br>
              <a:rPr lang="en-US"/>
            </a:br>
            <a:br>
              <a:rPr lang="en-US"/>
            </a:br>
            <a:br>
              <a:rPr lang="en-US"/>
            </a:br>
            <a:br>
              <a:rPr lang="en-US"/>
            </a:br>
            <a:br>
              <a:rPr lang="en-US"/>
            </a:br>
            <a:r>
              <a:rPr lang="en-US"/>
              <a:t> </a:t>
            </a:r>
            <a:endParaRPr/>
          </a:p>
        </p:txBody>
      </p:sp>
      <p:sp>
        <p:nvSpPr>
          <p:cNvPr id="166" name="Google Shape;166;p25"/>
          <p:cNvSpPr txBox="1"/>
          <p:nvPr>
            <p:ph idx="1" type="subTitle"/>
          </p:nvPr>
        </p:nvSpPr>
        <p:spPr>
          <a:xfrm>
            <a:off x="381000" y="3763961"/>
            <a:ext cx="5333996" cy="24384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4F6128"/>
              </a:buClr>
              <a:buSzPts val="1800"/>
              <a:buNone/>
            </a:pPr>
            <a:r>
              <a:rPr b="1" i="0" lang="en-US" sz="1800" u="none" strike="noStrike">
                <a:solidFill>
                  <a:srgbClr val="4F6128"/>
                </a:solidFill>
                <a:latin typeface="Bookman Old Style"/>
                <a:ea typeface="Bookman Old Style"/>
                <a:cs typeface="Bookman Old Style"/>
                <a:sym typeface="Bookman Old Style"/>
              </a:rPr>
              <a:t>Presented By:</a:t>
            </a:r>
            <a:endParaRPr b="0" sz="1200"/>
          </a:p>
          <a:p>
            <a:pPr indent="0" lvl="0" marL="0" rtl="0" algn="l">
              <a:spcBef>
                <a:spcPts val="340"/>
              </a:spcBef>
              <a:spcAft>
                <a:spcPts val="0"/>
              </a:spcAft>
              <a:buClr>
                <a:srgbClr val="888888"/>
              </a:buClr>
              <a:buSzPts val="1200"/>
              <a:buNone/>
            </a:pPr>
            <a:br>
              <a:rPr b="0" lang="en-US" sz="1200"/>
            </a:br>
            <a:r>
              <a:rPr b="1" i="0" lang="en-US" sz="1800" u="none" strike="noStrike">
                <a:solidFill>
                  <a:srgbClr val="244061"/>
                </a:solidFill>
                <a:latin typeface="Bookman Old Style"/>
                <a:ea typeface="Bookman Old Style"/>
                <a:cs typeface="Bookman Old Style"/>
                <a:sym typeface="Bookman Old Style"/>
              </a:rPr>
              <a:t>PAVAN KUMAR N 	1DS19IS067</a:t>
            </a:r>
            <a:endParaRPr b="0" sz="1200"/>
          </a:p>
          <a:p>
            <a:pPr indent="0" lvl="0" marL="0" rtl="0" algn="l">
              <a:spcBef>
                <a:spcPts val="340"/>
              </a:spcBef>
              <a:spcAft>
                <a:spcPts val="0"/>
              </a:spcAft>
              <a:buClr>
                <a:srgbClr val="244061"/>
              </a:buClr>
              <a:buSzPts val="1800"/>
              <a:buNone/>
            </a:pPr>
            <a:r>
              <a:rPr b="1" i="0" lang="en-US" sz="1800" u="none" strike="noStrike">
                <a:solidFill>
                  <a:srgbClr val="244061"/>
                </a:solidFill>
                <a:latin typeface="Bookman Old Style"/>
                <a:ea typeface="Bookman Old Style"/>
                <a:cs typeface="Bookman Old Style"/>
                <a:sym typeface="Bookman Old Style"/>
              </a:rPr>
              <a:t>PRAJWAL N 		1DS19IS069</a:t>
            </a:r>
            <a:endParaRPr b="0" sz="1200"/>
          </a:p>
          <a:p>
            <a:pPr indent="0" lvl="0" marL="0" rtl="0" algn="l">
              <a:spcBef>
                <a:spcPts val="340"/>
              </a:spcBef>
              <a:spcAft>
                <a:spcPts val="0"/>
              </a:spcAft>
              <a:buClr>
                <a:srgbClr val="244061"/>
              </a:buClr>
              <a:buSzPts val="1800"/>
              <a:buNone/>
            </a:pPr>
            <a:r>
              <a:rPr b="1" i="0" lang="en-US" sz="1800" u="none" strike="noStrike">
                <a:solidFill>
                  <a:srgbClr val="244061"/>
                </a:solidFill>
                <a:latin typeface="Bookman Old Style"/>
                <a:ea typeface="Bookman Old Style"/>
                <a:cs typeface="Bookman Old Style"/>
                <a:sym typeface="Bookman Old Style"/>
              </a:rPr>
              <a:t>PRAMOD JM 		1DS19IS070</a:t>
            </a:r>
            <a:endParaRPr b="0" sz="1200"/>
          </a:p>
          <a:p>
            <a:pPr indent="0" lvl="0" marL="0" rtl="0" algn="l">
              <a:spcBef>
                <a:spcPts val="340"/>
              </a:spcBef>
              <a:spcAft>
                <a:spcPts val="0"/>
              </a:spcAft>
              <a:buClr>
                <a:srgbClr val="244061"/>
              </a:buClr>
              <a:buSzPts val="1800"/>
              <a:buNone/>
            </a:pPr>
            <a:r>
              <a:rPr b="1" i="0" lang="en-US" sz="1800" u="none" strike="noStrike">
                <a:solidFill>
                  <a:srgbClr val="244061"/>
                </a:solidFill>
                <a:latin typeface="Bookman Old Style"/>
                <a:ea typeface="Bookman Old Style"/>
                <a:cs typeface="Bookman Old Style"/>
                <a:sym typeface="Bookman Old Style"/>
              </a:rPr>
              <a:t>ARIF HUSSAIN 	1DS20IS401</a:t>
            </a:r>
            <a:endParaRPr b="0" sz="1200"/>
          </a:p>
          <a:p>
            <a:pPr indent="0" lvl="0" marL="0" rtl="0" algn="l">
              <a:spcBef>
                <a:spcPts val="240"/>
              </a:spcBef>
              <a:spcAft>
                <a:spcPts val="0"/>
              </a:spcAft>
              <a:buClr>
                <a:srgbClr val="888888"/>
              </a:buClr>
              <a:buSzPts val="1200"/>
              <a:buNone/>
            </a:pPr>
            <a:br>
              <a:rPr lang="en-US" sz="1200"/>
            </a:br>
            <a:endParaRPr sz="1700">
              <a:solidFill>
                <a:srgbClr val="244061"/>
              </a:solidFill>
              <a:latin typeface="Bookman Old Style"/>
              <a:ea typeface="Bookman Old Style"/>
              <a:cs typeface="Bookman Old Style"/>
              <a:sym typeface="Bookman Old Style"/>
            </a:endParaRPr>
          </a:p>
        </p:txBody>
      </p:sp>
      <p:sp>
        <p:nvSpPr>
          <p:cNvPr id="167" name="Google Shape;167;p25"/>
          <p:cNvSpPr txBox="1"/>
          <p:nvPr>
            <p:ph idx="11" type="ftr"/>
          </p:nvPr>
        </p:nvSpPr>
        <p:spPr>
          <a:xfrm>
            <a:off x="2895600" y="601980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latin typeface="Bookman Old Style"/>
                <a:ea typeface="Bookman Old Style"/>
                <a:cs typeface="Bookman Old Style"/>
                <a:sym typeface="Bookman Old Style"/>
              </a:rPr>
              <a:t>Department of ISE, DSCE</a:t>
            </a:r>
            <a:endParaRPr/>
          </a:p>
        </p:txBody>
      </p:sp>
      <p:sp>
        <p:nvSpPr>
          <p:cNvPr id="168" name="Google Shape;168;p25"/>
          <p:cNvSpPr/>
          <p:nvPr/>
        </p:nvSpPr>
        <p:spPr>
          <a:xfrm flipH="1" rot="10800000">
            <a:off x="2438400" y="990600"/>
            <a:ext cx="4419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C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rgbClr val="C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C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69" name="Google Shape;169;p25"/>
          <p:cNvSpPr/>
          <p:nvPr/>
        </p:nvSpPr>
        <p:spPr>
          <a:xfrm>
            <a:off x="5747821" y="3763961"/>
            <a:ext cx="3200400"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strike="noStrike">
                <a:solidFill>
                  <a:srgbClr val="494429"/>
                </a:solidFill>
                <a:latin typeface="Bookman Old Style"/>
                <a:ea typeface="Bookman Old Style"/>
                <a:cs typeface="Bookman Old Style"/>
                <a:sym typeface="Bookman Old Style"/>
              </a:rPr>
              <a:t>Under The Guidance Of</a:t>
            </a:r>
            <a:endParaRPr b="0" sz="1800">
              <a:solidFill>
                <a:schemeClr val="dk1"/>
              </a:solidFill>
              <a:latin typeface="Calibri"/>
              <a:ea typeface="Calibri"/>
              <a:cs typeface="Calibri"/>
              <a:sym typeface="Calibri"/>
            </a:endParaRPr>
          </a:p>
          <a:p>
            <a:pPr indent="0" lvl="0" marL="0" marR="0" rtl="0" algn="ctr">
              <a:spcBef>
                <a:spcPts val="0"/>
              </a:spcBef>
              <a:spcAft>
                <a:spcPts val="0"/>
              </a:spcAft>
              <a:buNone/>
            </a:pPr>
            <a:br>
              <a:rPr b="0" lang="en-US" sz="1800">
                <a:solidFill>
                  <a:schemeClr val="dk1"/>
                </a:solidFill>
                <a:latin typeface="Calibri"/>
                <a:ea typeface="Calibri"/>
                <a:cs typeface="Calibri"/>
                <a:sym typeface="Calibri"/>
              </a:rPr>
            </a:br>
            <a:r>
              <a:rPr b="0" i="0" lang="en-US" sz="1800" u="none" strike="noStrike">
                <a:solidFill>
                  <a:srgbClr val="17365D"/>
                </a:solidFill>
                <a:latin typeface="Bookman Old Style"/>
                <a:ea typeface="Bookman Old Style"/>
                <a:cs typeface="Bookman Old Style"/>
                <a:sym typeface="Bookman Old Style"/>
              </a:rPr>
              <a:t>Dr.CHANDRAKALA B M</a:t>
            </a:r>
            <a:endParaRPr b="0" sz="1800">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800" u="none" strike="noStrike">
                <a:solidFill>
                  <a:srgbClr val="17365D"/>
                </a:solidFill>
                <a:latin typeface="Bookman Old Style"/>
                <a:ea typeface="Bookman Old Style"/>
                <a:cs typeface="Bookman Old Style"/>
                <a:sym typeface="Bookman Old Style"/>
              </a:rPr>
              <a:t>Associate Professor</a:t>
            </a:r>
            <a:endParaRPr b="0" sz="1800">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800" u="none" strike="noStrike">
                <a:solidFill>
                  <a:srgbClr val="17365D"/>
                </a:solidFill>
                <a:latin typeface="Bookman Old Style"/>
                <a:ea typeface="Bookman Old Style"/>
                <a:cs typeface="Bookman Old Style"/>
                <a:sym typeface="Bookman Old Style"/>
              </a:rPr>
              <a:t>Dept. of Information Science and Engineering</a:t>
            </a:r>
            <a:endParaRPr b="0" sz="1800">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800" u="none" strike="noStrike">
                <a:solidFill>
                  <a:srgbClr val="17365D"/>
                </a:solidFill>
                <a:latin typeface="Bookman Old Style"/>
                <a:ea typeface="Bookman Old Style"/>
                <a:cs typeface="Bookman Old Style"/>
                <a:sym typeface="Bookman Old Style"/>
              </a:rPr>
              <a:t>DSCE, Bangalore</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rgbClr val="00B050"/>
              </a:solidFill>
              <a:latin typeface="Bookman Old Style"/>
              <a:ea typeface="Bookman Old Style"/>
              <a:cs typeface="Bookman Old Style"/>
              <a:sym typeface="Bookman Old Style"/>
            </a:endParaRPr>
          </a:p>
        </p:txBody>
      </p:sp>
      <p:sp>
        <p:nvSpPr>
          <p:cNvPr id="170" name="Google Shape;170;p25"/>
          <p:cNvSpPr txBox="1"/>
          <p:nvPr>
            <p:ph idx="12" type="sldNum"/>
          </p:nvPr>
        </p:nvSpPr>
        <p:spPr>
          <a:xfrm>
            <a:off x="6608806" y="62484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rPr>
              <a:t>‹#›</a:t>
            </a:fld>
            <a:endParaRPr sz="1400">
              <a:solidFill>
                <a:schemeClr val="dk1"/>
              </a:solidFill>
            </a:endParaRPr>
          </a:p>
        </p:txBody>
      </p:sp>
      <p:cxnSp>
        <p:nvCxnSpPr>
          <p:cNvPr id="171" name="Google Shape;171;p25"/>
          <p:cNvCxnSpPr/>
          <p:nvPr/>
        </p:nvCxnSpPr>
        <p:spPr>
          <a:xfrm>
            <a:off x="0" y="9906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172" name="Google Shape;172;p25"/>
          <p:cNvCxnSpPr/>
          <p:nvPr/>
        </p:nvCxnSpPr>
        <p:spPr>
          <a:xfrm rot="5400000">
            <a:off x="-2890325"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173" name="Google Shape;173;p25"/>
          <p:cNvSpPr txBox="1"/>
          <p:nvPr/>
        </p:nvSpPr>
        <p:spPr>
          <a:xfrm>
            <a:off x="914400" y="1219200"/>
            <a:ext cx="7696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Bookman Old Style"/>
                <a:ea typeface="Bookman Old Style"/>
                <a:cs typeface="Bookman Old Style"/>
                <a:sym typeface="Bookman Old Style"/>
              </a:rPr>
              <a:t>MINI-PROJECT FINAL PHASE</a:t>
            </a:r>
            <a:endParaRPr/>
          </a:p>
        </p:txBody>
      </p:sp>
      <p:pic>
        <p:nvPicPr>
          <p:cNvPr id="174" name="Google Shape;174;p25"/>
          <p:cNvPicPr preferRelativeResize="0"/>
          <p:nvPr/>
        </p:nvPicPr>
        <p:blipFill rotWithShape="1">
          <a:blip r:embed="rId3">
            <a:alphaModFix/>
          </a:blip>
          <a:srcRect b="0" l="0" r="0" t="0"/>
          <a:stretch/>
        </p:blipFill>
        <p:spPr>
          <a:xfrm>
            <a:off x="685800" y="152400"/>
            <a:ext cx="7431932" cy="7620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70" name="Google Shape;270;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71" name="Google Shape;271;p34"/>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72" name="Google Shape;272;p34"/>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73" name="Google Shape;273;p34"/>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RESULT</a:t>
            </a:r>
            <a:endParaRPr/>
          </a:p>
        </p:txBody>
      </p:sp>
      <p:sp>
        <p:nvSpPr>
          <p:cNvPr id="274" name="Google Shape;274;p34"/>
          <p:cNvSpPr txBox="1"/>
          <p:nvPr>
            <p:ph idx="1" type="body"/>
          </p:nvPr>
        </p:nvSpPr>
        <p:spPr>
          <a:xfrm>
            <a:off x="714000" y="2164213"/>
            <a:ext cx="3858000" cy="2958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Output for Learning.py program</a:t>
            </a:r>
            <a:endParaRPr sz="1800">
              <a:latin typeface="Times New Roman"/>
              <a:ea typeface="Times New Roman"/>
              <a:cs typeface="Times New Roman"/>
              <a:sym typeface="Times New Roman"/>
            </a:endParaRPr>
          </a:p>
        </p:txBody>
      </p:sp>
      <p:pic>
        <p:nvPicPr>
          <p:cNvPr id="275" name="Google Shape;275;p34"/>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pic>
        <p:nvPicPr>
          <p:cNvPr id="276" name="Google Shape;276;p34"/>
          <p:cNvPicPr preferRelativeResize="0"/>
          <p:nvPr/>
        </p:nvPicPr>
        <p:blipFill>
          <a:blip r:embed="rId4">
            <a:alphaModFix/>
          </a:blip>
          <a:stretch>
            <a:fillRect/>
          </a:stretch>
        </p:blipFill>
        <p:spPr>
          <a:xfrm>
            <a:off x="1543025" y="2883225"/>
            <a:ext cx="5144451" cy="3200850"/>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82" name="Google Shape;282;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83" name="Google Shape;283;p35"/>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84" name="Google Shape;284;p35"/>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85" name="Google Shape;285;p35"/>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RESULT</a:t>
            </a:r>
            <a:endParaRPr/>
          </a:p>
        </p:txBody>
      </p:sp>
      <p:sp>
        <p:nvSpPr>
          <p:cNvPr id="286" name="Google Shape;286;p35"/>
          <p:cNvSpPr txBox="1"/>
          <p:nvPr>
            <p:ph idx="1" type="body"/>
          </p:nvPr>
        </p:nvSpPr>
        <p:spPr>
          <a:xfrm>
            <a:off x="556850" y="2218125"/>
            <a:ext cx="6678900" cy="4989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malware_test.py which test the exe file is legitimate or malicious</a:t>
            </a:r>
            <a:endParaRPr sz="1800">
              <a:latin typeface="Times New Roman"/>
              <a:ea typeface="Times New Roman"/>
              <a:cs typeface="Times New Roman"/>
              <a:sym typeface="Times New Roman"/>
            </a:endParaRPr>
          </a:p>
        </p:txBody>
      </p:sp>
      <p:pic>
        <p:nvPicPr>
          <p:cNvPr id="287" name="Google Shape;287;p35"/>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pic>
        <p:nvPicPr>
          <p:cNvPr id="288" name="Google Shape;288;p35"/>
          <p:cNvPicPr preferRelativeResize="0"/>
          <p:nvPr/>
        </p:nvPicPr>
        <p:blipFill>
          <a:blip r:embed="rId4">
            <a:alphaModFix/>
          </a:blip>
          <a:stretch>
            <a:fillRect/>
          </a:stretch>
        </p:blipFill>
        <p:spPr>
          <a:xfrm>
            <a:off x="763825" y="2717031"/>
            <a:ext cx="7815649" cy="15286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457200" y="103328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chemeClr val="dk2"/>
                </a:solidFill>
                <a:latin typeface="Bookman Old Style"/>
                <a:ea typeface="Bookman Old Style"/>
                <a:cs typeface="Bookman Old Style"/>
                <a:sym typeface="Bookman Old Style"/>
              </a:rPr>
              <a:t>CONCLUSION</a:t>
            </a:r>
            <a:endParaRPr b="1" sz="3200">
              <a:solidFill>
                <a:schemeClr val="dk2"/>
              </a:solidFill>
              <a:latin typeface="Bookman Old Style"/>
              <a:ea typeface="Bookman Old Style"/>
              <a:cs typeface="Bookman Old Style"/>
              <a:sym typeface="Bookman Old Style"/>
            </a:endParaRPr>
          </a:p>
        </p:txBody>
      </p:sp>
      <p:sp>
        <p:nvSpPr>
          <p:cNvPr id="295" name="Google Shape;295;p36"/>
          <p:cNvSpPr txBox="1"/>
          <p:nvPr>
            <p:ph idx="1" type="body"/>
          </p:nvPr>
        </p:nvSpPr>
        <p:spPr>
          <a:xfrm>
            <a:off x="685800" y="2406325"/>
            <a:ext cx="8001000" cy="3720000"/>
          </a:xfrm>
          <a:prstGeom prst="rect">
            <a:avLst/>
          </a:prstGeom>
        </p:spPr>
        <p:txBody>
          <a:bodyPr anchorCtr="0" anchor="t" bIns="45700" lIns="91425" spcFirstLastPara="1" rIns="91425" wrap="square" tIns="45700">
            <a:normAutofit/>
          </a:bodyPr>
          <a:lstStyle/>
          <a:p>
            <a:pPr indent="0" lvl="0" marL="0" rtl="0" algn="just">
              <a:lnSpc>
                <a:spcPct val="115000"/>
              </a:lnSpc>
              <a:spcBef>
                <a:spcPts val="360"/>
              </a:spcBef>
              <a:spcAft>
                <a:spcPts val="0"/>
              </a:spcAft>
              <a:buNone/>
            </a:pPr>
            <a:r>
              <a:rPr lang="en-US" sz="1900">
                <a:latin typeface="Times New Roman"/>
                <a:ea typeface="Times New Roman"/>
                <a:cs typeface="Times New Roman"/>
                <a:sym typeface="Times New Roman"/>
              </a:rPr>
              <a:t>The aim of this project is to present a machine learning approach to the malware problem. Due to the sudden growth of malware, we need automatic methods to detect infested files. In the first phase of the work, the data set is created using infested and clean executables, in order to extract the data necessary for the creation of the data set, we used a script created in Python. After creating the data set, it must be ready to train machine learning algorithms. In the future, this accuracy can be improved, if we add a much larger number of files in the data set to drive the algorithms. Each algorithm has several parameters that can be tested with different values to increase their accuracy. Static analysis has also proven to be safer and free from the overhead of execution time.</a:t>
            </a:r>
            <a:endParaRPr sz="1900">
              <a:latin typeface="Times New Roman"/>
              <a:ea typeface="Times New Roman"/>
              <a:cs typeface="Times New Roman"/>
              <a:sym typeface="Times New Roman"/>
            </a:endParaRPr>
          </a:p>
        </p:txBody>
      </p:sp>
      <p:sp>
        <p:nvSpPr>
          <p:cNvPr id="296" name="Google Shape;296;p3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97" name="Google Shape;297;p36"/>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98" name="Google Shape;298;p36"/>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pic>
        <p:nvPicPr>
          <p:cNvPr id="299" name="Google Shape;299;p36"/>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305" name="Google Shape;305;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306" name="Google Shape;306;p37"/>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307" name="Google Shape;307;p37"/>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308" name="Google Shape;308;p37"/>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REFERENCES</a:t>
            </a:r>
            <a:endParaRPr b="1" sz="3200">
              <a:solidFill>
                <a:srgbClr val="366092"/>
              </a:solidFill>
              <a:latin typeface="Bookman Old Style"/>
              <a:ea typeface="Bookman Old Style"/>
              <a:cs typeface="Bookman Old Style"/>
              <a:sym typeface="Bookman Old Style"/>
            </a:endParaRPr>
          </a:p>
        </p:txBody>
      </p:sp>
      <p:sp>
        <p:nvSpPr>
          <p:cNvPr id="309" name="Google Shape;309;p37"/>
          <p:cNvSpPr txBox="1"/>
          <p:nvPr>
            <p:ph idx="1" type="body"/>
          </p:nvPr>
        </p:nvSpPr>
        <p:spPr>
          <a:xfrm>
            <a:off x="457200" y="1999700"/>
            <a:ext cx="8229600" cy="43566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360"/>
              </a:spcBef>
              <a:spcAft>
                <a:spcPts val="0"/>
              </a:spcAft>
              <a:buSzPts val="1900"/>
              <a:buFont typeface="Times New Roman"/>
              <a:buAutoNum type="arabicPeriod"/>
            </a:pPr>
            <a:r>
              <a:rPr lang="en-US" sz="1900">
                <a:latin typeface="Times New Roman"/>
                <a:ea typeface="Times New Roman"/>
                <a:cs typeface="Times New Roman"/>
                <a:sym typeface="Times New Roman"/>
              </a:rPr>
              <a:t>T. Rimo and M. Walth, “McAfee and CSIS: Stopping Cybercrime Can Positively Impact World Economies”, McAfee, June 9, 2014.</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“2017 Global Information Security Workforce Study”, Frost and Sullivan, May 2017</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S. Larson. 10 biggest hacks of 2017. 2017, December 20. Retrieved: November 3, 2018.</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 C. F. Tsai, Y. F. Hsu, C. Y. Lin, and W. Y Lin. Intrusion detection by machine learning: A review. Expert Systems with Applications, 36(10), 11994-12000, 2009.</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 K. Trieu, and Y. Yang. Artificial Intelligence-Based Password Brute Force Attacks, 2018. </a:t>
            </a:r>
            <a:endParaRPr sz="1900">
              <a:latin typeface="Times New Roman"/>
              <a:ea typeface="Times New Roman"/>
              <a:cs typeface="Times New Roman"/>
              <a:sym typeface="Times New Roman"/>
            </a:endParaRPr>
          </a:p>
        </p:txBody>
      </p:sp>
      <p:pic>
        <p:nvPicPr>
          <p:cNvPr id="310" name="Google Shape;310;p37"/>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80" name="Google Shape;18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81" name="Google Shape;181;p26"/>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82" name="Google Shape;182;p26"/>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183" name="Google Shape;183;p26"/>
          <p:cNvSpPr/>
          <p:nvPr/>
        </p:nvSpPr>
        <p:spPr>
          <a:xfrm>
            <a:off x="459463" y="1066800"/>
            <a:ext cx="8030303" cy="614079"/>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CONTENTS</a:t>
            </a:r>
            <a:endParaRPr b="1" sz="3200">
              <a:solidFill>
                <a:srgbClr val="366092"/>
              </a:solidFill>
              <a:latin typeface="Bookman Old Style"/>
              <a:ea typeface="Bookman Old Style"/>
              <a:cs typeface="Bookman Old Style"/>
              <a:sym typeface="Bookman Old Style"/>
            </a:endParaRPr>
          </a:p>
        </p:txBody>
      </p:sp>
      <p:sp>
        <p:nvSpPr>
          <p:cNvPr id="184" name="Google Shape;184;p26"/>
          <p:cNvSpPr txBox="1"/>
          <p:nvPr/>
        </p:nvSpPr>
        <p:spPr>
          <a:xfrm>
            <a:off x="1204548" y="1889619"/>
            <a:ext cx="6934200" cy="4063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Problem Statement</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Architecture diagram</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Flow Chart diagram</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Implementation</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Results</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Conclusion</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References</a:t>
            </a:r>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26"/>
          <p:cNvPicPr preferRelativeResize="0"/>
          <p:nvPr/>
        </p:nvPicPr>
        <p:blipFill rotWithShape="1">
          <a:blip r:embed="rId3">
            <a:alphaModFix/>
          </a:blip>
          <a:srcRect b="0" l="0" r="0" t="0"/>
          <a:stretch/>
        </p:blipFill>
        <p:spPr>
          <a:xfrm>
            <a:off x="685800" y="228600"/>
            <a:ext cx="7431932" cy="80633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91" name="Google Shape;19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92" name="Google Shape;192;p27"/>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93" name="Google Shape;193;p27"/>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194" name="Google Shape;194;p27"/>
          <p:cNvSpPr/>
          <p:nvPr/>
        </p:nvSpPr>
        <p:spPr>
          <a:xfrm>
            <a:off x="656497" y="1385624"/>
            <a:ext cx="8030303" cy="614079"/>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INTRODUCTION</a:t>
            </a:r>
            <a:endParaRPr/>
          </a:p>
        </p:txBody>
      </p:sp>
      <p:sp>
        <p:nvSpPr>
          <p:cNvPr id="195" name="Google Shape;195;p27"/>
          <p:cNvSpPr txBox="1"/>
          <p:nvPr>
            <p:ph idx="1" type="body"/>
          </p:nvPr>
        </p:nvSpPr>
        <p:spPr>
          <a:xfrm>
            <a:off x="457200" y="2206374"/>
            <a:ext cx="8229600" cy="3919800"/>
          </a:xfrm>
          <a:prstGeom prst="rect">
            <a:avLst/>
          </a:prstGeom>
          <a:noFill/>
          <a:ln>
            <a:noFill/>
          </a:ln>
        </p:spPr>
        <p:txBody>
          <a:bodyPr anchorCtr="0" anchor="t" bIns="45700" lIns="91425" spcFirstLastPara="1" rIns="91425" wrap="square" tIns="45700">
            <a:noAutofit/>
          </a:bodyPr>
          <a:lstStyle/>
          <a:p>
            <a:pPr indent="-349250" lvl="0" marL="342900" rtl="0" algn="just">
              <a:lnSpc>
                <a:spcPct val="115000"/>
              </a:lnSpc>
              <a:spcBef>
                <a:spcPts val="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"Malware" is an abbreviation for "malicious software", it is used as a single term to refer to Viruses, Trojans, Worms, etc. These programs have a variety of features, such as stealing, encrypting or deleting sensitive data, modifying or hijacking basic computer functions, and monitoring computer activity. </a:t>
            </a:r>
            <a:endParaRPr sz="1900">
              <a:latin typeface="Times New Roman"/>
              <a:ea typeface="Times New Roman"/>
              <a:cs typeface="Times New Roman"/>
              <a:sym typeface="Times New Roman"/>
            </a:endParaRPr>
          </a:p>
          <a:p>
            <a:pPr indent="-349250" lvl="0" marL="342900" rtl="0" algn="just">
              <a:lnSpc>
                <a:spcPct val="115000"/>
              </a:lnSpc>
              <a:spcBef>
                <a:spcPts val="36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Malware detection techniques are used to detect malware and prevent it. infestation of the system, protecting it from potential information loss and compromising the system.</a:t>
            </a:r>
            <a:endParaRPr sz="1900">
              <a:latin typeface="Times New Roman"/>
              <a:ea typeface="Times New Roman"/>
              <a:cs typeface="Times New Roman"/>
              <a:sym typeface="Times New Roman"/>
            </a:endParaRPr>
          </a:p>
          <a:p>
            <a:pPr indent="-349250" lvl="0" marL="342900" rtl="0" algn="just">
              <a:lnSpc>
                <a:spcPct val="115000"/>
              </a:lnSpc>
              <a:spcBef>
                <a:spcPts val="36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Machine Learning is a category of algorithms that allow software applications to predict much better results without being specifically programmed.</a:t>
            </a:r>
            <a:endParaRPr sz="1900">
              <a:latin typeface="Times New Roman"/>
              <a:ea typeface="Times New Roman"/>
              <a:cs typeface="Times New Roman"/>
              <a:sym typeface="Times New Roman"/>
            </a:endParaRPr>
          </a:p>
          <a:p>
            <a:pPr indent="0" lvl="0" marL="342900" rtl="0" algn="just">
              <a:lnSpc>
                <a:spcPct val="115000"/>
              </a:lnSpc>
              <a:spcBef>
                <a:spcPts val="360"/>
              </a:spcBef>
              <a:spcAft>
                <a:spcPts val="0"/>
              </a:spcAft>
              <a:buNone/>
            </a:pPr>
            <a:r>
              <a:t/>
            </a:r>
            <a:endParaRPr sz="1900">
              <a:latin typeface="Times New Roman"/>
              <a:ea typeface="Times New Roman"/>
              <a:cs typeface="Times New Roman"/>
              <a:sym typeface="Times New Roman"/>
            </a:endParaRPr>
          </a:p>
        </p:txBody>
      </p:sp>
      <p:pic>
        <p:nvPicPr>
          <p:cNvPr id="196" name="Google Shape;196;p27"/>
          <p:cNvPicPr preferRelativeResize="0"/>
          <p:nvPr/>
        </p:nvPicPr>
        <p:blipFill rotWithShape="1">
          <a:blip r:embed="rId3">
            <a:alphaModFix/>
          </a:blip>
          <a:srcRect b="0" l="0" r="0" t="0"/>
          <a:stretch/>
        </p:blipFill>
        <p:spPr>
          <a:xfrm>
            <a:off x="685800" y="228600"/>
            <a:ext cx="7431932" cy="80633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02" name="Google Shape;20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03" name="Google Shape;203;p28"/>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04" name="Google Shape;204;p28"/>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05" name="Google Shape;205;p28"/>
          <p:cNvSpPr/>
          <p:nvPr/>
        </p:nvSpPr>
        <p:spPr>
          <a:xfrm>
            <a:off x="656497" y="1385624"/>
            <a:ext cx="8030303" cy="614079"/>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PROBLEM STATEMENT</a:t>
            </a:r>
            <a:endParaRPr/>
          </a:p>
        </p:txBody>
      </p:sp>
      <p:sp>
        <p:nvSpPr>
          <p:cNvPr id="206" name="Google Shape;206;p28"/>
          <p:cNvSpPr txBox="1"/>
          <p:nvPr>
            <p:ph idx="1" type="body"/>
          </p:nvPr>
        </p:nvSpPr>
        <p:spPr>
          <a:xfrm>
            <a:off x="275000" y="1447175"/>
            <a:ext cx="8542200" cy="47562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None/>
            </a:pPr>
            <a:r>
              <a:t/>
            </a:r>
            <a:endParaRPr sz="19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9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sz="1900">
                <a:latin typeface="Times New Roman"/>
                <a:ea typeface="Times New Roman"/>
                <a:cs typeface="Times New Roman"/>
                <a:sym typeface="Times New Roman"/>
              </a:rPr>
              <a:t>With the growth of technology, the number of malware are also increasing day by day. Malware now are designed with mutation characteristic which causes an enormous growth in number of the variation of malware. Not only that, with the help of automated malware generated tools, novice malware author is now able to easily generate a new variation of malware.</a:t>
            </a:r>
            <a:r>
              <a:rPr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With these growths in new malware, traditional signature based malware analysis and detection are proven to be ineffective against the vast variation of malware. On the other hand, machine learning methods for malware analysis are proved effective against new malwares.</a:t>
            </a:r>
            <a:endParaRPr sz="1900">
              <a:latin typeface="Times New Roman"/>
              <a:ea typeface="Times New Roman"/>
              <a:cs typeface="Times New Roman"/>
              <a:sym typeface="Times New Roman"/>
            </a:endParaRPr>
          </a:p>
        </p:txBody>
      </p:sp>
      <p:pic>
        <p:nvPicPr>
          <p:cNvPr id="207" name="Google Shape;207;p28"/>
          <p:cNvPicPr preferRelativeResize="0"/>
          <p:nvPr/>
        </p:nvPicPr>
        <p:blipFill rotWithShape="1">
          <a:blip r:embed="rId3">
            <a:alphaModFix/>
          </a:blip>
          <a:srcRect b="0" l="0" r="0" t="0"/>
          <a:stretch/>
        </p:blipFill>
        <p:spPr>
          <a:xfrm>
            <a:off x="685800" y="228600"/>
            <a:ext cx="7431932" cy="80633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13" name="Google Shape;213;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14" name="Google Shape;214;p29"/>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15" name="Google Shape;215;p29"/>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16" name="Google Shape;216;p29"/>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ARCHITECTURE DIAGRAM</a:t>
            </a:r>
            <a:endParaRPr/>
          </a:p>
        </p:txBody>
      </p:sp>
      <p:sp>
        <p:nvSpPr>
          <p:cNvPr id="217" name="Google Shape;217;p29"/>
          <p:cNvSpPr txBox="1"/>
          <p:nvPr>
            <p:ph idx="1" type="body"/>
          </p:nvPr>
        </p:nvSpPr>
        <p:spPr>
          <a:xfrm>
            <a:off x="496625" y="1999725"/>
            <a:ext cx="8229600" cy="4356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pic>
        <p:nvPicPr>
          <p:cNvPr id="218" name="Google Shape;218;p29"/>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pic>
        <p:nvPicPr>
          <p:cNvPr id="219" name="Google Shape;219;p29"/>
          <p:cNvPicPr preferRelativeResize="0"/>
          <p:nvPr/>
        </p:nvPicPr>
        <p:blipFill>
          <a:blip r:embed="rId4">
            <a:alphaModFix/>
          </a:blip>
          <a:stretch>
            <a:fillRect/>
          </a:stretch>
        </p:blipFill>
        <p:spPr>
          <a:xfrm>
            <a:off x="945925" y="2091425"/>
            <a:ext cx="7330976" cy="416842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25" name="Google Shape;22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26" name="Google Shape;226;p30"/>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27" name="Google Shape;227;p30"/>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28" name="Google Shape;228;p30"/>
          <p:cNvSpPr/>
          <p:nvPr/>
        </p:nvSpPr>
        <p:spPr>
          <a:xfrm>
            <a:off x="656500" y="1193400"/>
            <a:ext cx="8030400" cy="603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FLOWCHART</a:t>
            </a:r>
            <a:endParaRPr/>
          </a:p>
        </p:txBody>
      </p:sp>
      <p:sp>
        <p:nvSpPr>
          <p:cNvPr id="229" name="Google Shape;229;p30"/>
          <p:cNvSpPr txBox="1"/>
          <p:nvPr>
            <p:ph idx="1" type="body"/>
          </p:nvPr>
        </p:nvSpPr>
        <p:spPr>
          <a:xfrm>
            <a:off x="484363" y="1923600"/>
            <a:ext cx="8362200" cy="41499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p:txBody>
      </p:sp>
      <p:pic>
        <p:nvPicPr>
          <p:cNvPr id="230" name="Google Shape;230;p30"/>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pic>
        <p:nvPicPr>
          <p:cNvPr id="231" name="Google Shape;231;p30"/>
          <p:cNvPicPr preferRelativeResize="0"/>
          <p:nvPr/>
        </p:nvPicPr>
        <p:blipFill>
          <a:blip r:embed="rId4">
            <a:alphaModFix/>
          </a:blip>
          <a:stretch>
            <a:fillRect/>
          </a:stretch>
        </p:blipFill>
        <p:spPr>
          <a:xfrm>
            <a:off x="2361650" y="1756875"/>
            <a:ext cx="4607625" cy="4722099"/>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37" name="Google Shape;237;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38" name="Google Shape;238;p31"/>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39" name="Google Shape;239;p31"/>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40" name="Google Shape;240;p31"/>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IMPLEMENTATION</a:t>
            </a:r>
            <a:endParaRPr/>
          </a:p>
        </p:txBody>
      </p:sp>
      <p:sp>
        <p:nvSpPr>
          <p:cNvPr id="241" name="Google Shape;241;p31"/>
          <p:cNvSpPr txBox="1"/>
          <p:nvPr>
            <p:ph idx="1" type="body"/>
          </p:nvPr>
        </p:nvSpPr>
        <p:spPr>
          <a:xfrm>
            <a:off x="457200" y="2206374"/>
            <a:ext cx="8229600" cy="391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900">
                <a:latin typeface="Times New Roman"/>
                <a:ea typeface="Times New Roman"/>
                <a:cs typeface="Times New Roman"/>
                <a:sym typeface="Times New Roman"/>
              </a:rPr>
              <a:t>System Requirements: –</a:t>
            </a:r>
            <a:endParaRPr b="1" sz="19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US" sz="1900">
                <a:latin typeface="Times New Roman"/>
                <a:ea typeface="Times New Roman"/>
                <a:cs typeface="Times New Roman"/>
                <a:sym typeface="Times New Roman"/>
              </a:rPr>
              <a:t>Hardware:</a:t>
            </a:r>
            <a:endParaRPr b="1"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OS – Windows 7, 8, 10 and 11 (32 and 64 bit)</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RAM – 4GB</a:t>
            </a:r>
            <a:endParaRPr sz="19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US" sz="1900">
                <a:latin typeface="Times New Roman"/>
                <a:ea typeface="Times New Roman"/>
                <a:cs typeface="Times New Roman"/>
                <a:sym typeface="Times New Roman"/>
              </a:rPr>
              <a:t>Software:</a:t>
            </a:r>
            <a:endParaRPr b="1"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Python Script</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PeStudio Files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VScode as IDE</a:t>
            </a:r>
            <a:endParaRPr sz="1900">
              <a:latin typeface="Times New Roman"/>
              <a:ea typeface="Times New Roman"/>
              <a:cs typeface="Times New Roman"/>
              <a:sym typeface="Times New Roman"/>
            </a:endParaRPr>
          </a:p>
        </p:txBody>
      </p:sp>
      <p:pic>
        <p:nvPicPr>
          <p:cNvPr id="242" name="Google Shape;242;p31"/>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48" name="Google Shape;24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49" name="Google Shape;249;p32"/>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50" name="Google Shape;250;p32"/>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51" name="Google Shape;251;p32"/>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IMPLEMENTATION</a:t>
            </a:r>
            <a:endParaRPr/>
          </a:p>
        </p:txBody>
      </p:sp>
      <p:sp>
        <p:nvSpPr>
          <p:cNvPr id="252" name="Google Shape;252;p32"/>
          <p:cNvSpPr txBox="1"/>
          <p:nvPr>
            <p:ph idx="1" type="body"/>
          </p:nvPr>
        </p:nvSpPr>
        <p:spPr>
          <a:xfrm>
            <a:off x="556850" y="2218125"/>
            <a:ext cx="8422500" cy="42039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360"/>
              </a:spcBef>
              <a:spcAft>
                <a:spcPts val="0"/>
              </a:spcAft>
              <a:buSzPts val="1900"/>
              <a:buFont typeface="Times New Roman"/>
              <a:buChar char="●"/>
            </a:pPr>
            <a:r>
              <a:rPr lang="en-US" sz="1900">
                <a:latin typeface="Times New Roman"/>
                <a:ea typeface="Times New Roman"/>
                <a:cs typeface="Times New Roman"/>
                <a:sym typeface="Times New Roman"/>
              </a:rPr>
              <a:t>There will be two python scripts learning.py and checker.py . First one is for training and creating machine learning model and second one is for implementing the model on real time files.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Our data includes file name and the rest is PE file headers and sections separated by ‘|’ respectively. </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To train the data in supervise learning we first use pandas module to load the .csv file into our VScode IDE.This way we are now just working with ‘Legitimate’ files . This is the first step in creating a machine learning model.</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 Feature section </a:t>
            </a:r>
            <a:r>
              <a:rPr b="1" lang="en-US" sz="1900">
                <a:latin typeface="Times New Roman"/>
                <a:ea typeface="Times New Roman"/>
                <a:cs typeface="Times New Roman"/>
                <a:sym typeface="Times New Roman"/>
              </a:rPr>
              <a:t>Extra Trees Classifier </a:t>
            </a:r>
            <a:r>
              <a:rPr lang="en-US" sz="1900">
                <a:latin typeface="Times New Roman"/>
                <a:ea typeface="Times New Roman"/>
                <a:cs typeface="Times New Roman"/>
                <a:sym typeface="Times New Roman"/>
              </a:rPr>
              <a:t>is a type of ensemble learning technique which aggregates the results of multiple de-correlated decision trees collected in a “forest” to output it’s classification result</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Sorting Important features for more accuracy. </a:t>
            </a:r>
            <a:endParaRPr b="1" sz="1900">
              <a:latin typeface="Times New Roman"/>
              <a:ea typeface="Times New Roman"/>
              <a:cs typeface="Times New Roman"/>
              <a:sym typeface="Times New Roman"/>
            </a:endParaRPr>
          </a:p>
        </p:txBody>
      </p:sp>
      <p:pic>
        <p:nvPicPr>
          <p:cNvPr id="253" name="Google Shape;253;p32"/>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259" name="Google Shape;259;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260" name="Google Shape;260;p33"/>
          <p:cNvCxnSpPr/>
          <p:nvPr/>
        </p:nvCxnSpPr>
        <p:spPr>
          <a:xfrm rot="5400000">
            <a:off x="-2781300" y="3429000"/>
            <a:ext cx="64770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0"/>
              </a:srgbClr>
            </a:outerShdw>
          </a:effectLst>
        </p:spPr>
      </p:cxnSp>
      <p:cxnSp>
        <p:nvCxnSpPr>
          <p:cNvPr id="261" name="Google Shape;261;p33"/>
          <p:cNvCxnSpPr/>
          <p:nvPr/>
        </p:nvCxnSpPr>
        <p:spPr>
          <a:xfrm>
            <a:off x="0" y="1066800"/>
            <a:ext cx="9144000"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262" name="Google Shape;262;p33"/>
          <p:cNvSpPr/>
          <p:nvPr/>
        </p:nvSpPr>
        <p:spPr>
          <a:xfrm>
            <a:off x="656497" y="1385624"/>
            <a:ext cx="8030400" cy="614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US" sz="3200">
                <a:solidFill>
                  <a:srgbClr val="366092"/>
                </a:solidFill>
                <a:latin typeface="Bookman Old Style"/>
                <a:ea typeface="Bookman Old Style"/>
                <a:cs typeface="Bookman Old Style"/>
                <a:sym typeface="Bookman Old Style"/>
              </a:rPr>
              <a:t> IMPLEMENTATION</a:t>
            </a:r>
            <a:endParaRPr/>
          </a:p>
        </p:txBody>
      </p:sp>
      <p:sp>
        <p:nvSpPr>
          <p:cNvPr id="263" name="Google Shape;263;p33"/>
          <p:cNvSpPr txBox="1"/>
          <p:nvPr>
            <p:ph idx="1" type="body"/>
          </p:nvPr>
        </p:nvSpPr>
        <p:spPr>
          <a:xfrm>
            <a:off x="490600" y="1999725"/>
            <a:ext cx="8362200" cy="41499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360"/>
              </a:spcBef>
              <a:spcAft>
                <a:spcPts val="0"/>
              </a:spcAft>
              <a:buSzPts val="1900"/>
              <a:buFont typeface="Times New Roman"/>
              <a:buChar char="●"/>
            </a:pPr>
            <a:r>
              <a:rPr b="1" lang="en-US" sz="1900">
                <a:latin typeface="Times New Roman"/>
                <a:ea typeface="Times New Roman"/>
                <a:cs typeface="Times New Roman"/>
                <a:sym typeface="Times New Roman"/>
              </a:rPr>
              <a:t>Algorithm training</a:t>
            </a:r>
            <a:endParaRPr b="1" sz="1900">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Gradient Boosting and AdaBoost</a:t>
            </a:r>
            <a:endParaRPr sz="1900">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Bayes Theorem</a:t>
            </a:r>
            <a:endParaRPr sz="1900">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Decision Trees</a:t>
            </a:r>
            <a:endParaRPr sz="1900">
              <a:latin typeface="Times New Roman"/>
              <a:ea typeface="Times New Roman"/>
              <a:cs typeface="Times New Roman"/>
              <a:sym typeface="Times New Roman"/>
            </a:endParaRPr>
          </a:p>
          <a:p>
            <a:pPr indent="-349250" lvl="1" marL="9144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Naive Bayes</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Algorithm testing </a:t>
            </a:r>
            <a:r>
              <a:rPr lang="en-US" sz="1900">
                <a:latin typeface="Times New Roman"/>
                <a:ea typeface="Times New Roman"/>
                <a:cs typeface="Times New Roman"/>
                <a:sym typeface="Times New Roman"/>
              </a:rPr>
              <a:t>Looping over the dictionary iterable of algorithms</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Entropy calculation </a:t>
            </a:r>
            <a:endParaRPr b="1" sz="1900">
              <a:latin typeface="Times New Roman"/>
              <a:ea typeface="Times New Roman"/>
              <a:cs typeface="Times New Roman"/>
              <a:sym typeface="Times New Roman"/>
            </a:endParaRPr>
          </a:p>
          <a:p>
            <a:pPr indent="-349250" lvl="1" marL="9144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def get_resources(peFile)- to Extract resources [entropy, size]</a:t>
            </a:r>
            <a:endParaRPr sz="1900">
              <a:latin typeface="Times New Roman"/>
              <a:ea typeface="Times New Roman"/>
              <a:cs typeface="Times New Roman"/>
              <a:sym typeface="Times New Roman"/>
            </a:endParaRPr>
          </a:p>
          <a:p>
            <a:pPr indent="-349250" lvl="1" marL="9144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def get_version_info(pe)- Returns version information of test.exe file </a:t>
            </a:r>
            <a:endParaRPr sz="1900">
              <a:latin typeface="Times New Roman"/>
              <a:ea typeface="Times New Roman"/>
              <a:cs typeface="Times New Roman"/>
              <a:sym typeface="Times New Roman"/>
            </a:endParaRPr>
          </a:p>
          <a:p>
            <a:pPr indent="-349250" lvl="1" marL="9144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Get all the header files and features in a dictionary called res{}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Now we have extracted all the features and header files out test.exe , we will run our machine learning model to predict if test.exe is malicious or legitimate.</a:t>
            </a:r>
            <a:endParaRPr sz="19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p:txBody>
      </p:sp>
      <p:pic>
        <p:nvPicPr>
          <p:cNvPr id="264" name="Google Shape;264;p33"/>
          <p:cNvPicPr preferRelativeResize="0"/>
          <p:nvPr/>
        </p:nvPicPr>
        <p:blipFill rotWithShape="1">
          <a:blip r:embed="rId3">
            <a:alphaModFix/>
          </a:blip>
          <a:srcRect b="0" l="0" r="0" t="0"/>
          <a:stretch/>
        </p:blipFill>
        <p:spPr>
          <a:xfrm>
            <a:off x="685800" y="228600"/>
            <a:ext cx="7431931" cy="80633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