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embeddedFontLst>
    <p:embeddedFont>
      <p:font typeface="Gelasio" panose="020B0604020202020204" charset="0"/>
      <p:regular r:id="rId11"/>
    </p:embeddedFont>
    <p:embeddedFont>
      <p:font typeface="Lato" panose="020F0502020204030203" pitchFamily="34" charset="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294" autoAdjust="0"/>
    <p:restoredTop sz="94610"/>
  </p:normalViewPr>
  <p:slideViewPr>
    <p:cSldViewPr snapToGrid="0" snapToObjects="1">
      <p:cViewPr varScale="1">
        <p:scale>
          <a:sx n="74" d="100"/>
          <a:sy n="74" d="100"/>
        </p:scale>
        <p:origin x="37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08714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793790" y="800101"/>
            <a:ext cx="7556421" cy="1620982"/>
          </a:xfrm>
          <a:prstGeom prst="rect">
            <a:avLst/>
          </a:prstGeom>
          <a:noFill/>
          <a:ln/>
        </p:spPr>
        <p:txBody>
          <a:bodyPr wrap="square" lIns="0" tIns="0" rIns="0" bIns="0" rtlCol="0" anchor="t"/>
          <a:lstStyle/>
          <a:p>
            <a:pPr marL="0" indent="0" algn="l">
              <a:lnSpc>
                <a:spcPts val="5550"/>
              </a:lnSpc>
              <a:buNone/>
            </a:pPr>
            <a:r>
              <a:rPr lang="en-US" sz="4450" dirty="0">
                <a:solidFill>
                  <a:srgbClr val="312F2B"/>
                </a:solidFill>
                <a:latin typeface="Gelasio" pitchFamily="34" charset="0"/>
                <a:ea typeface="Gelasio" pitchFamily="34" charset="-122"/>
                <a:cs typeface="Gelasio" pitchFamily="34" charset="-120"/>
              </a:rPr>
              <a:t>CREDIT CARD FRAUD DETECTION SYSTEM</a:t>
            </a:r>
            <a:endParaRPr lang="en-US" sz="4450" dirty="0"/>
          </a:p>
        </p:txBody>
      </p:sp>
      <p:sp>
        <p:nvSpPr>
          <p:cNvPr id="4" name="Text 1"/>
          <p:cNvSpPr/>
          <p:nvPr/>
        </p:nvSpPr>
        <p:spPr>
          <a:xfrm>
            <a:off x="793790" y="3397448"/>
            <a:ext cx="7556421" cy="2540318"/>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Lato" pitchFamily="34" charset="0"/>
                <a:ea typeface="Lato" pitchFamily="34" charset="-122"/>
                <a:cs typeface="Lato" pitchFamily="34" charset="-120"/>
              </a:rPr>
              <a:t>This project addresses the critical challenge of detecting credit card fraud using advanced machine learning techniques. With the rise of online transactions, traditional methods fall short in identifying evolving fraudulent patterns. The system leverages models like Random Forest, Logistic Regression, and HistGradientBoostingClassifier, enhanced by feature transformation through Fast Fourier Transform (FFT) to improve prediction accuracy.</a:t>
            </a:r>
            <a:endParaRPr lang="en-US" sz="1750" dirty="0"/>
          </a:p>
        </p:txBody>
      </p:sp>
      <p:sp>
        <p:nvSpPr>
          <p:cNvPr id="5" name="Shape 2"/>
          <p:cNvSpPr/>
          <p:nvPr/>
        </p:nvSpPr>
        <p:spPr>
          <a:xfrm>
            <a:off x="793790" y="6209824"/>
            <a:ext cx="362903" cy="362903"/>
          </a:xfrm>
          <a:prstGeom prst="roundRect">
            <a:avLst>
              <a:gd name="adj" fmla="val 25194296"/>
            </a:avLst>
          </a:prstGeom>
          <a:noFill/>
          <a:ln w="7620">
            <a:solidFill>
              <a:srgbClr val="FFFFFF"/>
            </a:solidFill>
            <a:prstDash val="solid"/>
          </a:ln>
        </p:spPr>
        <p:txBody>
          <a:bodyPr/>
          <a:lstStyle/>
          <a:p>
            <a:endParaRPr lang="en-IN"/>
          </a:p>
        </p:txBody>
      </p:sp>
      <p:sp>
        <p:nvSpPr>
          <p:cNvPr id="7" name="Text 3"/>
          <p:cNvSpPr/>
          <p:nvPr/>
        </p:nvSpPr>
        <p:spPr>
          <a:xfrm>
            <a:off x="793790" y="6175892"/>
            <a:ext cx="2052876" cy="396835"/>
          </a:xfrm>
          <a:prstGeom prst="rect">
            <a:avLst/>
          </a:prstGeom>
          <a:noFill/>
          <a:ln/>
        </p:spPr>
        <p:txBody>
          <a:bodyPr wrap="none" lIns="0" tIns="0" rIns="0" bIns="0" rtlCol="0" anchor="t"/>
          <a:lstStyle/>
          <a:p>
            <a:pPr marL="0" indent="0" algn="l">
              <a:lnSpc>
                <a:spcPts val="3100"/>
              </a:lnSpc>
              <a:buNone/>
            </a:pPr>
            <a:r>
              <a:rPr lang="en-US" sz="2200" b="1" dirty="0">
                <a:solidFill>
                  <a:srgbClr val="272525"/>
                </a:solidFill>
                <a:latin typeface="Lato Bold" pitchFamily="34" charset="0"/>
                <a:ea typeface="Lato Bold" pitchFamily="34" charset="-122"/>
              </a:rPr>
              <a:t>Presented by</a:t>
            </a:r>
          </a:p>
          <a:p>
            <a:pPr marL="0" indent="0" algn="l">
              <a:lnSpc>
                <a:spcPts val="3100"/>
              </a:lnSpc>
              <a:buNone/>
            </a:pPr>
            <a:r>
              <a:rPr lang="en-US" sz="2200" b="1" dirty="0">
                <a:solidFill>
                  <a:srgbClr val="272525"/>
                </a:solidFill>
                <a:latin typeface="Lato Bold" pitchFamily="34" charset="0"/>
                <a:ea typeface="Lato Bold" pitchFamily="34" charset="-122"/>
              </a:rPr>
              <a:t>Pallapati Pavan Kumar</a:t>
            </a:r>
          </a:p>
          <a:p>
            <a:pPr marL="0" indent="0" algn="l">
              <a:lnSpc>
                <a:spcPts val="3100"/>
              </a:lnSpc>
              <a:buNone/>
            </a:pPr>
            <a:r>
              <a:rPr lang="en-US" sz="2200" b="1" dirty="0">
                <a:solidFill>
                  <a:srgbClr val="272525"/>
                </a:solidFill>
                <a:latin typeface="Lato Bold" pitchFamily="34" charset="0"/>
                <a:ea typeface="Lato Bold" pitchFamily="34" charset="-122"/>
              </a:rPr>
              <a:t>12217293</a:t>
            </a:r>
            <a:endParaRPr lang="en-US" sz="2200" dirty="0"/>
          </a:p>
        </p:txBody>
      </p:sp>
      <p:pic>
        <p:nvPicPr>
          <p:cNvPr id="1026" name="Picture 2" descr="LPU Logo - Lovely Professional ...">
            <a:extLst>
              <a:ext uri="{FF2B5EF4-FFF2-40B4-BE49-F238E27FC236}">
                <a16:creationId xmlns:a16="http://schemas.microsoft.com/office/drawing/2014/main" id="{BBC3883C-1EDD-BEAA-2A33-0E6F0E0BB8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4812" y="559291"/>
            <a:ext cx="6157681" cy="21608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earch study on UpGrad - GRM Institute">
            <a:extLst>
              <a:ext uri="{FF2B5EF4-FFF2-40B4-BE49-F238E27FC236}">
                <a16:creationId xmlns:a16="http://schemas.microsoft.com/office/drawing/2014/main" id="{36117518-2DB6-7E3B-A378-A5CA4334D6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50210" y="3706957"/>
            <a:ext cx="6137185" cy="320717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3" name="Text 0"/>
          <p:cNvSpPr/>
          <p:nvPr/>
        </p:nvSpPr>
        <p:spPr>
          <a:xfrm>
            <a:off x="6280190" y="893088"/>
            <a:ext cx="7556421" cy="1417558"/>
          </a:xfrm>
          <a:prstGeom prst="rect">
            <a:avLst/>
          </a:prstGeom>
          <a:noFill/>
          <a:ln/>
        </p:spPr>
        <p:txBody>
          <a:bodyPr wrap="square" lIns="0" tIns="0" rIns="0" bIns="0" rtlCol="0" anchor="t"/>
          <a:lstStyle/>
          <a:p>
            <a:pPr marL="0" indent="0" algn="l">
              <a:lnSpc>
                <a:spcPts val="5550"/>
              </a:lnSpc>
              <a:buNone/>
            </a:pPr>
            <a:r>
              <a:rPr lang="en-US" sz="4450" dirty="0">
                <a:solidFill>
                  <a:srgbClr val="312F2B"/>
                </a:solidFill>
                <a:latin typeface="Gelasio" pitchFamily="34" charset="0"/>
                <a:ea typeface="Gelasio" pitchFamily="34" charset="-122"/>
                <a:cs typeface="Gelasio" pitchFamily="34" charset="-120"/>
              </a:rPr>
              <a:t>Dataset Description and Relevance</a:t>
            </a:r>
            <a:endParaRPr lang="en-US" sz="4450" dirty="0"/>
          </a:p>
        </p:txBody>
      </p:sp>
      <p:sp>
        <p:nvSpPr>
          <p:cNvPr id="4" name="Shape 1"/>
          <p:cNvSpPr/>
          <p:nvPr/>
        </p:nvSpPr>
        <p:spPr>
          <a:xfrm>
            <a:off x="6280190" y="2650808"/>
            <a:ext cx="7556421" cy="2410897"/>
          </a:xfrm>
          <a:prstGeom prst="roundRect">
            <a:avLst>
              <a:gd name="adj" fmla="val 3952"/>
            </a:avLst>
          </a:prstGeom>
          <a:solidFill>
            <a:srgbClr val="E8E8E3"/>
          </a:solidFill>
          <a:ln w="7620">
            <a:solidFill>
              <a:srgbClr val="CECEC9"/>
            </a:solidFill>
            <a:prstDash val="solid"/>
          </a:ln>
        </p:spPr>
        <p:txBody>
          <a:bodyPr/>
          <a:lstStyle/>
          <a:p>
            <a:endParaRPr lang="en-IN"/>
          </a:p>
        </p:txBody>
      </p:sp>
      <p:sp>
        <p:nvSpPr>
          <p:cNvPr id="5" name="Text 2"/>
          <p:cNvSpPr/>
          <p:nvPr/>
        </p:nvSpPr>
        <p:spPr>
          <a:xfrm>
            <a:off x="6514624" y="2885242"/>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272525"/>
                </a:solidFill>
                <a:latin typeface="Gelasio" pitchFamily="34" charset="0"/>
                <a:ea typeface="Gelasio" pitchFamily="34" charset="-122"/>
                <a:cs typeface="Gelasio" pitchFamily="34" charset="-120"/>
              </a:rPr>
              <a:t>Dataset Overview</a:t>
            </a:r>
            <a:endParaRPr lang="en-US" sz="2200" dirty="0"/>
          </a:p>
        </p:txBody>
      </p:sp>
      <p:sp>
        <p:nvSpPr>
          <p:cNvPr id="6" name="Text 3"/>
          <p:cNvSpPr/>
          <p:nvPr/>
        </p:nvSpPr>
        <p:spPr>
          <a:xfrm>
            <a:off x="6514624" y="3375660"/>
            <a:ext cx="7087553" cy="1451610"/>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Lato" pitchFamily="34" charset="0"/>
                <a:ea typeface="Lato" pitchFamily="34" charset="-122"/>
                <a:cs typeface="Lato" pitchFamily="34" charset="-120"/>
              </a:rPr>
              <a:t>The dataset contains 284,807 transactions from European cardholders over two days in 2013, with 492 fraudulent cases (0.172%). It includes 30 features: 28 PCA components, Time, Amount, and Class (target variable).</a:t>
            </a:r>
            <a:endParaRPr lang="en-US" sz="1750" dirty="0"/>
          </a:p>
        </p:txBody>
      </p:sp>
      <p:sp>
        <p:nvSpPr>
          <p:cNvPr id="7" name="Shape 4"/>
          <p:cNvSpPr/>
          <p:nvPr/>
        </p:nvSpPr>
        <p:spPr>
          <a:xfrm>
            <a:off x="6280190" y="5288518"/>
            <a:ext cx="7556421" cy="2047994"/>
          </a:xfrm>
          <a:prstGeom prst="roundRect">
            <a:avLst>
              <a:gd name="adj" fmla="val 4652"/>
            </a:avLst>
          </a:prstGeom>
          <a:solidFill>
            <a:srgbClr val="E8E8E3"/>
          </a:solidFill>
          <a:ln w="7620">
            <a:solidFill>
              <a:srgbClr val="CECEC9"/>
            </a:solidFill>
            <a:prstDash val="solid"/>
          </a:ln>
        </p:spPr>
        <p:txBody>
          <a:bodyPr/>
          <a:lstStyle/>
          <a:p>
            <a:endParaRPr lang="en-IN"/>
          </a:p>
        </p:txBody>
      </p:sp>
      <p:sp>
        <p:nvSpPr>
          <p:cNvPr id="8" name="Text 5"/>
          <p:cNvSpPr/>
          <p:nvPr/>
        </p:nvSpPr>
        <p:spPr>
          <a:xfrm>
            <a:off x="6514624" y="5522952"/>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272525"/>
                </a:solidFill>
                <a:latin typeface="Gelasio" pitchFamily="34" charset="0"/>
                <a:ea typeface="Gelasio" pitchFamily="34" charset="-122"/>
                <a:cs typeface="Gelasio" pitchFamily="34" charset="-120"/>
              </a:rPr>
              <a:t>Relevance and Quality</a:t>
            </a:r>
            <a:endParaRPr lang="en-US" sz="2200" dirty="0"/>
          </a:p>
        </p:txBody>
      </p:sp>
      <p:sp>
        <p:nvSpPr>
          <p:cNvPr id="9" name="Text 6"/>
          <p:cNvSpPr/>
          <p:nvPr/>
        </p:nvSpPr>
        <p:spPr>
          <a:xfrm>
            <a:off x="6514624" y="6013371"/>
            <a:ext cx="7087553" cy="1088708"/>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Lato" pitchFamily="34" charset="0"/>
                <a:ea typeface="Lato" pitchFamily="34" charset="-122"/>
                <a:cs typeface="Lato" pitchFamily="34" charset="-120"/>
              </a:rPr>
              <a:t>It reflects real-world anonymized transactions, with no missing values and scaled features. The high class imbalance requires specialized handling during model training and evaluation.</a:t>
            </a:r>
            <a:endParaRPr lang="en-US" sz="1750" dirty="0"/>
          </a:p>
        </p:txBody>
      </p:sp>
      <p:pic>
        <p:nvPicPr>
          <p:cNvPr id="11" name="Picture 10">
            <a:extLst>
              <a:ext uri="{FF2B5EF4-FFF2-40B4-BE49-F238E27FC236}">
                <a16:creationId xmlns:a16="http://schemas.microsoft.com/office/drawing/2014/main" id="{3215CE72-C119-15C3-F416-B1C7CCC89F04}"/>
              </a:ext>
            </a:extLst>
          </p:cNvPr>
          <p:cNvPicPr>
            <a:picLocks noChangeAspect="1"/>
          </p:cNvPicPr>
          <p:nvPr/>
        </p:nvPicPr>
        <p:blipFill>
          <a:blip r:embed="rId3"/>
          <a:stretch>
            <a:fillRect/>
          </a:stretch>
        </p:blipFill>
        <p:spPr>
          <a:xfrm>
            <a:off x="29" y="396331"/>
            <a:ext cx="6162944" cy="743693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170622"/>
            <a:ext cx="7556421" cy="1417558"/>
          </a:xfrm>
          <a:prstGeom prst="rect">
            <a:avLst/>
          </a:prstGeom>
          <a:noFill/>
          <a:ln/>
        </p:spPr>
        <p:txBody>
          <a:bodyPr wrap="square" lIns="0" tIns="0" rIns="0" bIns="0" rtlCol="0" anchor="t"/>
          <a:lstStyle/>
          <a:p>
            <a:pPr marL="0" indent="0" algn="l">
              <a:lnSpc>
                <a:spcPts val="5550"/>
              </a:lnSpc>
              <a:buNone/>
            </a:pPr>
            <a:r>
              <a:rPr lang="en-US" sz="4450" dirty="0">
                <a:solidFill>
                  <a:srgbClr val="312F2B"/>
                </a:solidFill>
                <a:latin typeface="Gelasio" pitchFamily="34" charset="0"/>
                <a:ea typeface="Gelasio" pitchFamily="34" charset="-122"/>
                <a:cs typeface="Gelasio" pitchFamily="34" charset="-120"/>
              </a:rPr>
              <a:t>Data Preprocessing and Cleaning</a:t>
            </a:r>
            <a:endParaRPr lang="en-US" sz="4450" dirty="0"/>
          </a:p>
        </p:txBody>
      </p:sp>
      <p:sp>
        <p:nvSpPr>
          <p:cNvPr id="4" name="Shape 1"/>
          <p:cNvSpPr/>
          <p:nvPr/>
        </p:nvSpPr>
        <p:spPr>
          <a:xfrm>
            <a:off x="793790" y="2928342"/>
            <a:ext cx="510302" cy="510302"/>
          </a:xfrm>
          <a:prstGeom prst="roundRect">
            <a:avLst>
              <a:gd name="adj" fmla="val 18669"/>
            </a:avLst>
          </a:prstGeom>
          <a:solidFill>
            <a:srgbClr val="E8E8E3"/>
          </a:solidFill>
          <a:ln w="7620">
            <a:solidFill>
              <a:srgbClr val="CECEC9"/>
            </a:solidFill>
            <a:prstDash val="solid"/>
          </a:ln>
        </p:spPr>
        <p:txBody>
          <a:bodyPr/>
          <a:lstStyle/>
          <a:p>
            <a:endParaRPr lang="en-IN"/>
          </a:p>
        </p:txBody>
      </p:sp>
      <p:sp>
        <p:nvSpPr>
          <p:cNvPr id="5" name="Text 2"/>
          <p:cNvSpPr/>
          <p:nvPr/>
        </p:nvSpPr>
        <p:spPr>
          <a:xfrm>
            <a:off x="1530906" y="3006209"/>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272525"/>
                </a:solidFill>
                <a:latin typeface="Gelasio" pitchFamily="34" charset="0"/>
                <a:ea typeface="Gelasio" pitchFamily="34" charset="-122"/>
                <a:cs typeface="Gelasio" pitchFamily="34" charset="-120"/>
              </a:rPr>
              <a:t>Missing Values</a:t>
            </a:r>
            <a:endParaRPr lang="en-US" sz="2200" dirty="0"/>
          </a:p>
        </p:txBody>
      </p:sp>
      <p:sp>
        <p:nvSpPr>
          <p:cNvPr id="6" name="Text 3"/>
          <p:cNvSpPr/>
          <p:nvPr/>
        </p:nvSpPr>
        <p:spPr>
          <a:xfrm>
            <a:off x="1530906" y="3496627"/>
            <a:ext cx="2899410" cy="1451610"/>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Lato" pitchFamily="34" charset="0"/>
                <a:ea typeface="Lato" pitchFamily="34" charset="-122"/>
                <a:cs typeface="Lato" pitchFamily="34" charset="-120"/>
              </a:rPr>
              <a:t>The dataset is clean with no missing values, allowing direct model application without imputation.</a:t>
            </a:r>
            <a:endParaRPr lang="en-US" sz="1750" dirty="0"/>
          </a:p>
        </p:txBody>
      </p:sp>
      <p:sp>
        <p:nvSpPr>
          <p:cNvPr id="7" name="Shape 4"/>
          <p:cNvSpPr/>
          <p:nvPr/>
        </p:nvSpPr>
        <p:spPr>
          <a:xfrm>
            <a:off x="4713803" y="2928342"/>
            <a:ext cx="510302" cy="510302"/>
          </a:xfrm>
          <a:prstGeom prst="roundRect">
            <a:avLst>
              <a:gd name="adj" fmla="val 18669"/>
            </a:avLst>
          </a:prstGeom>
          <a:solidFill>
            <a:srgbClr val="E8E8E3"/>
          </a:solidFill>
          <a:ln w="7620">
            <a:solidFill>
              <a:srgbClr val="CECEC9"/>
            </a:solidFill>
            <a:prstDash val="solid"/>
          </a:ln>
        </p:spPr>
        <p:txBody>
          <a:bodyPr/>
          <a:lstStyle/>
          <a:p>
            <a:endParaRPr lang="en-IN"/>
          </a:p>
        </p:txBody>
      </p:sp>
      <p:sp>
        <p:nvSpPr>
          <p:cNvPr id="8" name="Text 5"/>
          <p:cNvSpPr/>
          <p:nvPr/>
        </p:nvSpPr>
        <p:spPr>
          <a:xfrm>
            <a:off x="5450919" y="3006209"/>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272525"/>
                </a:solidFill>
                <a:latin typeface="Gelasio" pitchFamily="34" charset="0"/>
                <a:ea typeface="Gelasio" pitchFamily="34" charset="-122"/>
                <a:cs typeface="Gelasio" pitchFamily="34" charset="-120"/>
              </a:rPr>
              <a:t>Outlier Handling</a:t>
            </a:r>
            <a:endParaRPr lang="en-US" sz="2200" dirty="0"/>
          </a:p>
        </p:txBody>
      </p:sp>
      <p:sp>
        <p:nvSpPr>
          <p:cNvPr id="9" name="Text 6"/>
          <p:cNvSpPr/>
          <p:nvPr/>
        </p:nvSpPr>
        <p:spPr>
          <a:xfrm>
            <a:off x="5450919" y="3496627"/>
            <a:ext cx="2899410" cy="1814513"/>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Lato" pitchFamily="34" charset="0"/>
                <a:ea typeface="Lato" pitchFamily="34" charset="-122"/>
                <a:cs typeface="Lato" pitchFamily="34" charset="-120"/>
              </a:rPr>
              <a:t>Outliers in legitimate transactions were mitigated using Z-score and IQR methods, while preserving all fraud cases as anomalies.</a:t>
            </a:r>
            <a:endParaRPr lang="en-US" sz="1750" dirty="0"/>
          </a:p>
        </p:txBody>
      </p:sp>
      <p:sp>
        <p:nvSpPr>
          <p:cNvPr id="10" name="Shape 7"/>
          <p:cNvSpPr/>
          <p:nvPr/>
        </p:nvSpPr>
        <p:spPr>
          <a:xfrm>
            <a:off x="793790" y="5764768"/>
            <a:ext cx="510302" cy="510302"/>
          </a:xfrm>
          <a:prstGeom prst="roundRect">
            <a:avLst>
              <a:gd name="adj" fmla="val 18669"/>
            </a:avLst>
          </a:prstGeom>
          <a:solidFill>
            <a:srgbClr val="E8E8E3"/>
          </a:solidFill>
          <a:ln w="7620">
            <a:solidFill>
              <a:srgbClr val="CECEC9"/>
            </a:solidFill>
            <a:prstDash val="solid"/>
          </a:ln>
        </p:spPr>
        <p:txBody>
          <a:bodyPr/>
          <a:lstStyle/>
          <a:p>
            <a:endParaRPr lang="en-IN"/>
          </a:p>
        </p:txBody>
      </p:sp>
      <p:sp>
        <p:nvSpPr>
          <p:cNvPr id="11" name="Text 8"/>
          <p:cNvSpPr/>
          <p:nvPr/>
        </p:nvSpPr>
        <p:spPr>
          <a:xfrm>
            <a:off x="1530906" y="5842635"/>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272525"/>
                </a:solidFill>
                <a:latin typeface="Gelasio" pitchFamily="34" charset="0"/>
                <a:ea typeface="Gelasio" pitchFamily="34" charset="-122"/>
                <a:cs typeface="Gelasio" pitchFamily="34" charset="-120"/>
              </a:rPr>
              <a:t>Normalization</a:t>
            </a:r>
            <a:endParaRPr lang="en-US" sz="2200" dirty="0"/>
          </a:p>
        </p:txBody>
      </p:sp>
      <p:sp>
        <p:nvSpPr>
          <p:cNvPr id="12" name="Text 9"/>
          <p:cNvSpPr/>
          <p:nvPr/>
        </p:nvSpPr>
        <p:spPr>
          <a:xfrm>
            <a:off x="1530906" y="6333053"/>
            <a:ext cx="6819305" cy="72580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Lato" pitchFamily="34" charset="0"/>
                <a:ea typeface="Lato" pitchFamily="34" charset="-122"/>
                <a:cs typeface="Lato" pitchFamily="34" charset="-120"/>
              </a:rPr>
              <a:t>Time and Amount features were normalized using StandardScaler to improve model convergence; PCA features were already scaled.</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2216825"/>
            <a:ext cx="8638103" cy="708779"/>
          </a:xfrm>
          <a:prstGeom prst="rect">
            <a:avLst/>
          </a:prstGeom>
          <a:noFill/>
          <a:ln/>
        </p:spPr>
        <p:txBody>
          <a:bodyPr wrap="none" lIns="0" tIns="0" rIns="0" bIns="0" rtlCol="0" anchor="t"/>
          <a:lstStyle/>
          <a:p>
            <a:pPr marL="0" indent="0" algn="l">
              <a:lnSpc>
                <a:spcPts val="5550"/>
              </a:lnSpc>
              <a:buNone/>
            </a:pPr>
            <a:r>
              <a:rPr lang="en-US" sz="4450" dirty="0">
                <a:solidFill>
                  <a:srgbClr val="312F2B"/>
                </a:solidFill>
                <a:latin typeface="Gelasio" pitchFamily="34" charset="0"/>
                <a:ea typeface="Gelasio" pitchFamily="34" charset="-122"/>
                <a:cs typeface="Gelasio" pitchFamily="34" charset="-120"/>
              </a:rPr>
              <a:t>Feature Selection and Engineering</a:t>
            </a:r>
            <a:endParaRPr lang="en-US" sz="4450" dirty="0"/>
          </a:p>
        </p:txBody>
      </p:sp>
      <p:sp>
        <p:nvSpPr>
          <p:cNvPr id="3" name="Text 1"/>
          <p:cNvSpPr/>
          <p:nvPr/>
        </p:nvSpPr>
        <p:spPr>
          <a:xfrm>
            <a:off x="793790" y="3492579"/>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312F2B"/>
                </a:solidFill>
                <a:latin typeface="Gelasio" pitchFamily="34" charset="0"/>
                <a:ea typeface="Gelasio" pitchFamily="34" charset="-122"/>
                <a:cs typeface="Gelasio" pitchFamily="34" charset="-120"/>
              </a:rPr>
              <a:t>Selected Features</a:t>
            </a:r>
            <a:endParaRPr lang="en-US" sz="2200" dirty="0"/>
          </a:p>
        </p:txBody>
      </p:sp>
      <p:sp>
        <p:nvSpPr>
          <p:cNvPr id="4" name="Text 2"/>
          <p:cNvSpPr/>
          <p:nvPr/>
        </p:nvSpPr>
        <p:spPr>
          <a:xfrm>
            <a:off x="793790" y="4073723"/>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Lato" pitchFamily="34" charset="0"/>
                <a:ea typeface="Lato" pitchFamily="34" charset="-122"/>
                <a:cs typeface="Lato" pitchFamily="34" charset="-120"/>
              </a:rPr>
              <a:t>28 PCA-transformed features (V1 to V28)</a:t>
            </a:r>
            <a:endParaRPr lang="en-US" sz="1750" dirty="0"/>
          </a:p>
        </p:txBody>
      </p:sp>
      <p:sp>
        <p:nvSpPr>
          <p:cNvPr id="5" name="Text 3"/>
          <p:cNvSpPr/>
          <p:nvPr/>
        </p:nvSpPr>
        <p:spPr>
          <a:xfrm>
            <a:off x="793790" y="4515922"/>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Lato" pitchFamily="34" charset="0"/>
                <a:ea typeface="Lato" pitchFamily="34" charset="-122"/>
                <a:cs typeface="Lato" pitchFamily="34" charset="-120"/>
              </a:rPr>
              <a:t>Amount (normalized)</a:t>
            </a:r>
            <a:endParaRPr lang="en-US" sz="1750" dirty="0"/>
          </a:p>
        </p:txBody>
      </p:sp>
      <p:sp>
        <p:nvSpPr>
          <p:cNvPr id="6" name="Text 4"/>
          <p:cNvSpPr/>
          <p:nvPr/>
        </p:nvSpPr>
        <p:spPr>
          <a:xfrm>
            <a:off x="793790" y="5082897"/>
            <a:ext cx="6244709" cy="72580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Lato" pitchFamily="34" charset="0"/>
                <a:ea typeface="Lato" pitchFamily="34" charset="-122"/>
                <a:cs typeface="Lato" pitchFamily="34" charset="-120"/>
              </a:rPr>
              <a:t>The Time feature was excluded in some experiments due to minimal predictive power.</a:t>
            </a:r>
            <a:endParaRPr lang="en-US" sz="1750" dirty="0"/>
          </a:p>
        </p:txBody>
      </p:sp>
      <p:sp>
        <p:nvSpPr>
          <p:cNvPr id="7" name="Text 5"/>
          <p:cNvSpPr/>
          <p:nvPr/>
        </p:nvSpPr>
        <p:spPr>
          <a:xfrm>
            <a:off x="7599521" y="3492579"/>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312F2B"/>
                </a:solidFill>
                <a:latin typeface="Gelasio" pitchFamily="34" charset="0"/>
                <a:ea typeface="Gelasio" pitchFamily="34" charset="-122"/>
                <a:cs typeface="Gelasio" pitchFamily="34" charset="-120"/>
              </a:rPr>
              <a:t>Engineering Steps</a:t>
            </a:r>
            <a:endParaRPr lang="en-US" sz="2200" dirty="0"/>
          </a:p>
        </p:txBody>
      </p:sp>
      <p:sp>
        <p:nvSpPr>
          <p:cNvPr id="8" name="Text 6"/>
          <p:cNvSpPr/>
          <p:nvPr/>
        </p:nvSpPr>
        <p:spPr>
          <a:xfrm>
            <a:off x="7599521" y="4073723"/>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Lato" pitchFamily="34" charset="0"/>
                <a:ea typeface="Lato" pitchFamily="34" charset="-122"/>
                <a:cs typeface="Lato" pitchFamily="34" charset="-120"/>
              </a:rPr>
              <a:t>Normalization of Amount</a:t>
            </a:r>
            <a:endParaRPr lang="en-US" sz="1750" dirty="0"/>
          </a:p>
        </p:txBody>
      </p:sp>
      <p:sp>
        <p:nvSpPr>
          <p:cNvPr id="9" name="Text 7"/>
          <p:cNvSpPr/>
          <p:nvPr/>
        </p:nvSpPr>
        <p:spPr>
          <a:xfrm>
            <a:off x="7599521" y="4515922"/>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Lato" pitchFamily="34" charset="0"/>
                <a:ea typeface="Lato" pitchFamily="34" charset="-122"/>
                <a:cs typeface="Lato" pitchFamily="34" charset="-120"/>
              </a:rPr>
              <a:t>Correlation analysis to avoid multicollinearity</a:t>
            </a:r>
            <a:endParaRPr lang="en-US" sz="1750" dirty="0"/>
          </a:p>
        </p:txBody>
      </p:sp>
      <p:sp>
        <p:nvSpPr>
          <p:cNvPr id="10" name="Text 8"/>
          <p:cNvSpPr/>
          <p:nvPr/>
        </p:nvSpPr>
        <p:spPr>
          <a:xfrm>
            <a:off x="7599521" y="4958120"/>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Lato" pitchFamily="34" charset="0"/>
                <a:ea typeface="Lato" pitchFamily="34" charset="-122"/>
                <a:cs typeface="Lato" pitchFamily="34" charset="-120"/>
              </a:rPr>
              <a:t>Stratified sampling to handle class imbalance</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3" name="Text 0"/>
          <p:cNvSpPr/>
          <p:nvPr/>
        </p:nvSpPr>
        <p:spPr>
          <a:xfrm>
            <a:off x="6280190" y="731163"/>
            <a:ext cx="7556421" cy="1417558"/>
          </a:xfrm>
          <a:prstGeom prst="rect">
            <a:avLst/>
          </a:prstGeom>
          <a:noFill/>
          <a:ln/>
        </p:spPr>
        <p:txBody>
          <a:bodyPr wrap="square" lIns="0" tIns="0" rIns="0" bIns="0" rtlCol="0" anchor="t"/>
          <a:lstStyle/>
          <a:p>
            <a:pPr marL="0" indent="0" algn="l">
              <a:lnSpc>
                <a:spcPts val="5550"/>
              </a:lnSpc>
              <a:buNone/>
            </a:pPr>
            <a:r>
              <a:rPr lang="en-US" sz="4450" dirty="0">
                <a:solidFill>
                  <a:srgbClr val="312F2B"/>
                </a:solidFill>
                <a:latin typeface="Gelasio" pitchFamily="34" charset="0"/>
                <a:ea typeface="Gelasio" pitchFamily="34" charset="-122"/>
                <a:cs typeface="Gelasio" pitchFamily="34" charset="-120"/>
              </a:rPr>
              <a:t>Model Selection and Justification</a:t>
            </a:r>
            <a:endParaRPr lang="en-US" sz="4450" dirty="0"/>
          </a:p>
        </p:txBody>
      </p:sp>
      <p:pic>
        <p:nvPicPr>
          <p:cNvPr id="4" name="Image 1" descr="preencoded.png"/>
          <p:cNvPicPr>
            <a:picLocks noChangeAspect="1"/>
          </p:cNvPicPr>
          <p:nvPr/>
        </p:nvPicPr>
        <p:blipFill>
          <a:blip r:embed="rId3"/>
          <a:stretch>
            <a:fillRect/>
          </a:stretch>
        </p:blipFill>
        <p:spPr>
          <a:xfrm>
            <a:off x="6280190" y="2488883"/>
            <a:ext cx="1134070" cy="1669852"/>
          </a:xfrm>
          <a:prstGeom prst="rect">
            <a:avLst/>
          </a:prstGeom>
        </p:spPr>
      </p:pic>
      <p:sp>
        <p:nvSpPr>
          <p:cNvPr id="5" name="Text 1"/>
          <p:cNvSpPr/>
          <p:nvPr/>
        </p:nvSpPr>
        <p:spPr>
          <a:xfrm>
            <a:off x="7754422" y="2715697"/>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272525"/>
                </a:solidFill>
                <a:latin typeface="Gelasio" pitchFamily="34" charset="0"/>
                <a:ea typeface="Gelasio" pitchFamily="34" charset="-122"/>
                <a:cs typeface="Gelasio" pitchFamily="34" charset="-120"/>
              </a:rPr>
              <a:t>Logistic Regression</a:t>
            </a:r>
            <a:endParaRPr lang="en-US" sz="2200" dirty="0"/>
          </a:p>
        </p:txBody>
      </p:sp>
      <p:sp>
        <p:nvSpPr>
          <p:cNvPr id="6" name="Text 2"/>
          <p:cNvSpPr/>
          <p:nvPr/>
        </p:nvSpPr>
        <p:spPr>
          <a:xfrm>
            <a:off x="7754422" y="3206115"/>
            <a:ext cx="6082189" cy="72580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Lato" pitchFamily="34" charset="0"/>
                <a:ea typeface="Lato" pitchFamily="34" charset="-122"/>
                <a:cs typeface="Lato" pitchFamily="34" charset="-120"/>
              </a:rPr>
              <a:t>Implemented with balanced class weights and pipeline for imputation; suitable for baseline classification.</a:t>
            </a:r>
            <a:endParaRPr lang="en-US" sz="1750" dirty="0"/>
          </a:p>
        </p:txBody>
      </p:sp>
      <p:pic>
        <p:nvPicPr>
          <p:cNvPr id="7" name="Image 2" descr="preencoded.png"/>
          <p:cNvPicPr>
            <a:picLocks noChangeAspect="1"/>
          </p:cNvPicPr>
          <p:nvPr/>
        </p:nvPicPr>
        <p:blipFill>
          <a:blip r:embed="rId4"/>
          <a:stretch>
            <a:fillRect/>
          </a:stretch>
        </p:blipFill>
        <p:spPr>
          <a:xfrm>
            <a:off x="6280190" y="4158734"/>
            <a:ext cx="1134070" cy="1669852"/>
          </a:xfrm>
          <a:prstGeom prst="rect">
            <a:avLst/>
          </a:prstGeom>
        </p:spPr>
      </p:pic>
      <p:sp>
        <p:nvSpPr>
          <p:cNvPr id="8" name="Text 3"/>
          <p:cNvSpPr/>
          <p:nvPr/>
        </p:nvSpPr>
        <p:spPr>
          <a:xfrm>
            <a:off x="7754422" y="4385548"/>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272525"/>
                </a:solidFill>
                <a:latin typeface="Gelasio" pitchFamily="34" charset="0"/>
                <a:ea typeface="Gelasio" pitchFamily="34" charset="-122"/>
                <a:cs typeface="Gelasio" pitchFamily="34" charset="-120"/>
              </a:rPr>
              <a:t>Random Forest</a:t>
            </a:r>
            <a:endParaRPr lang="en-US" sz="2200" dirty="0"/>
          </a:p>
        </p:txBody>
      </p:sp>
      <p:sp>
        <p:nvSpPr>
          <p:cNvPr id="9" name="Text 4"/>
          <p:cNvSpPr/>
          <p:nvPr/>
        </p:nvSpPr>
        <p:spPr>
          <a:xfrm>
            <a:off x="7754422" y="4875967"/>
            <a:ext cx="6082189" cy="72580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Lato" pitchFamily="34" charset="0"/>
                <a:ea typeface="Lato" pitchFamily="34" charset="-122"/>
                <a:cs typeface="Lato" pitchFamily="34" charset="-120"/>
              </a:rPr>
              <a:t>Ensemble of 100 trees with depth and sample constraints, handling class imbalance effectively.</a:t>
            </a:r>
            <a:endParaRPr lang="en-US" sz="1750" dirty="0"/>
          </a:p>
        </p:txBody>
      </p:sp>
      <p:pic>
        <p:nvPicPr>
          <p:cNvPr id="10" name="Image 3" descr="preencoded.png"/>
          <p:cNvPicPr>
            <a:picLocks noChangeAspect="1"/>
          </p:cNvPicPr>
          <p:nvPr/>
        </p:nvPicPr>
        <p:blipFill>
          <a:blip r:embed="rId5"/>
          <a:stretch>
            <a:fillRect/>
          </a:stretch>
        </p:blipFill>
        <p:spPr>
          <a:xfrm>
            <a:off x="6280190" y="5828586"/>
            <a:ext cx="1134070" cy="1669852"/>
          </a:xfrm>
          <a:prstGeom prst="rect">
            <a:avLst/>
          </a:prstGeom>
        </p:spPr>
      </p:pic>
      <p:sp>
        <p:nvSpPr>
          <p:cNvPr id="11" name="Text 5"/>
          <p:cNvSpPr/>
          <p:nvPr/>
        </p:nvSpPr>
        <p:spPr>
          <a:xfrm>
            <a:off x="7754422" y="6055400"/>
            <a:ext cx="3914418" cy="354330"/>
          </a:xfrm>
          <a:prstGeom prst="rect">
            <a:avLst/>
          </a:prstGeom>
          <a:noFill/>
          <a:ln/>
        </p:spPr>
        <p:txBody>
          <a:bodyPr wrap="none" lIns="0" tIns="0" rIns="0" bIns="0" rtlCol="0" anchor="t"/>
          <a:lstStyle/>
          <a:p>
            <a:pPr marL="0" indent="0" algn="l">
              <a:lnSpc>
                <a:spcPts val="2750"/>
              </a:lnSpc>
              <a:buNone/>
            </a:pPr>
            <a:r>
              <a:rPr lang="en-US" sz="2200" dirty="0">
                <a:solidFill>
                  <a:srgbClr val="272525"/>
                </a:solidFill>
                <a:latin typeface="Gelasio" pitchFamily="34" charset="0"/>
                <a:ea typeface="Gelasio" pitchFamily="34" charset="-122"/>
                <a:cs typeface="Gelasio" pitchFamily="34" charset="-120"/>
              </a:rPr>
              <a:t>HistGradientBoostingClassifier</a:t>
            </a:r>
            <a:endParaRPr lang="en-US" sz="2200" dirty="0"/>
          </a:p>
        </p:txBody>
      </p:sp>
      <p:sp>
        <p:nvSpPr>
          <p:cNvPr id="12" name="Text 6"/>
          <p:cNvSpPr/>
          <p:nvPr/>
        </p:nvSpPr>
        <p:spPr>
          <a:xfrm>
            <a:off x="7754422" y="6545818"/>
            <a:ext cx="6082189" cy="72580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Lato" pitchFamily="34" charset="0"/>
                <a:ea typeface="Lato" pitchFamily="34" charset="-122"/>
                <a:cs typeface="Lato" pitchFamily="34" charset="-120"/>
              </a:rPr>
              <a:t>Optimized gradient boosting model for large datasets, showing high accuracy and AUC-ROC scores.</a:t>
            </a:r>
            <a:endParaRPr lang="en-US" sz="1750" dirty="0"/>
          </a:p>
        </p:txBody>
      </p:sp>
      <p:pic>
        <p:nvPicPr>
          <p:cNvPr id="16" name="Picture 15" descr="A screenshot of a computer program&#10;&#10;AI-generated content may be incorrect.">
            <a:extLst>
              <a:ext uri="{FF2B5EF4-FFF2-40B4-BE49-F238E27FC236}">
                <a16:creationId xmlns:a16="http://schemas.microsoft.com/office/drawing/2014/main" id="{B7685F7E-4A59-E42A-A751-19055B3BF161}"/>
              </a:ext>
            </a:extLst>
          </p:cNvPr>
          <p:cNvPicPr>
            <a:picLocks noChangeAspect="1"/>
          </p:cNvPicPr>
          <p:nvPr/>
        </p:nvPicPr>
        <p:blipFill>
          <a:blip r:embed="rId6"/>
          <a:stretch>
            <a:fillRect/>
          </a:stretch>
        </p:blipFill>
        <p:spPr>
          <a:xfrm>
            <a:off x="21392" y="105651"/>
            <a:ext cx="6258798" cy="5229955"/>
          </a:xfrm>
          <a:prstGeom prst="rect">
            <a:avLst/>
          </a:prstGeom>
        </p:spPr>
      </p:pic>
      <p:pic>
        <p:nvPicPr>
          <p:cNvPr id="18" name="Picture 17">
            <a:extLst>
              <a:ext uri="{FF2B5EF4-FFF2-40B4-BE49-F238E27FC236}">
                <a16:creationId xmlns:a16="http://schemas.microsoft.com/office/drawing/2014/main" id="{B33E8A7B-F8FB-5D0B-6A7F-568622ADF79D}"/>
              </a:ext>
            </a:extLst>
          </p:cNvPr>
          <p:cNvPicPr>
            <a:picLocks noChangeAspect="1"/>
          </p:cNvPicPr>
          <p:nvPr/>
        </p:nvPicPr>
        <p:blipFill>
          <a:blip r:embed="rId7"/>
          <a:stretch>
            <a:fillRect/>
          </a:stretch>
        </p:blipFill>
        <p:spPr>
          <a:xfrm>
            <a:off x="21392" y="5335606"/>
            <a:ext cx="5903464" cy="269521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3" name="Text 0"/>
          <p:cNvSpPr/>
          <p:nvPr/>
        </p:nvSpPr>
        <p:spPr>
          <a:xfrm>
            <a:off x="6280190" y="1425773"/>
            <a:ext cx="7232094" cy="708779"/>
          </a:xfrm>
          <a:prstGeom prst="rect">
            <a:avLst/>
          </a:prstGeom>
          <a:noFill/>
          <a:ln/>
        </p:spPr>
        <p:txBody>
          <a:bodyPr wrap="none" lIns="0" tIns="0" rIns="0" bIns="0" rtlCol="0" anchor="t"/>
          <a:lstStyle/>
          <a:p>
            <a:pPr marL="0" indent="0" algn="l">
              <a:lnSpc>
                <a:spcPts val="5550"/>
              </a:lnSpc>
              <a:buNone/>
            </a:pPr>
            <a:r>
              <a:rPr lang="en-US" sz="4450" dirty="0">
                <a:solidFill>
                  <a:srgbClr val="312F2B"/>
                </a:solidFill>
                <a:latin typeface="Gelasio" pitchFamily="34" charset="0"/>
                <a:ea typeface="Gelasio" pitchFamily="34" charset="-122"/>
                <a:cs typeface="Gelasio" pitchFamily="34" charset="-120"/>
              </a:rPr>
              <a:t>Methodology and Evaluation</a:t>
            </a:r>
            <a:endParaRPr lang="en-US" sz="4450" dirty="0"/>
          </a:p>
        </p:txBody>
      </p:sp>
      <p:sp>
        <p:nvSpPr>
          <p:cNvPr id="4" name="Shape 1"/>
          <p:cNvSpPr/>
          <p:nvPr/>
        </p:nvSpPr>
        <p:spPr>
          <a:xfrm>
            <a:off x="6280190" y="2474714"/>
            <a:ext cx="170021" cy="1216223"/>
          </a:xfrm>
          <a:prstGeom prst="roundRect">
            <a:avLst>
              <a:gd name="adj" fmla="val 56033"/>
            </a:avLst>
          </a:prstGeom>
          <a:solidFill>
            <a:srgbClr val="E8E8E3"/>
          </a:solidFill>
          <a:ln w="7620">
            <a:solidFill>
              <a:srgbClr val="CECEC9"/>
            </a:solidFill>
            <a:prstDash val="solid"/>
          </a:ln>
        </p:spPr>
        <p:txBody>
          <a:bodyPr/>
          <a:lstStyle/>
          <a:p>
            <a:endParaRPr lang="en-IN"/>
          </a:p>
        </p:txBody>
      </p:sp>
      <p:sp>
        <p:nvSpPr>
          <p:cNvPr id="5" name="Text 2"/>
          <p:cNvSpPr/>
          <p:nvPr/>
        </p:nvSpPr>
        <p:spPr>
          <a:xfrm>
            <a:off x="6790373" y="2474714"/>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272525"/>
                </a:solidFill>
                <a:latin typeface="Gelasio" pitchFamily="34" charset="0"/>
                <a:ea typeface="Gelasio" pitchFamily="34" charset="-122"/>
                <a:cs typeface="Gelasio" pitchFamily="34" charset="-120"/>
              </a:rPr>
              <a:t>Train-Test Split</a:t>
            </a:r>
            <a:endParaRPr lang="en-US" sz="2200" dirty="0"/>
          </a:p>
        </p:txBody>
      </p:sp>
      <p:sp>
        <p:nvSpPr>
          <p:cNvPr id="6" name="Text 3"/>
          <p:cNvSpPr/>
          <p:nvPr/>
        </p:nvSpPr>
        <p:spPr>
          <a:xfrm>
            <a:off x="6790373" y="2965133"/>
            <a:ext cx="7046238" cy="72580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Lato" pitchFamily="34" charset="0"/>
                <a:ea typeface="Lato" pitchFamily="34" charset="-122"/>
                <a:cs typeface="Lato" pitchFamily="34" charset="-120"/>
              </a:rPr>
              <a:t>Dataset split into 80% training and 20% testing to evaluate model generalization on unseen data.</a:t>
            </a:r>
            <a:endParaRPr lang="en-US" sz="1750" dirty="0"/>
          </a:p>
        </p:txBody>
      </p:sp>
      <p:sp>
        <p:nvSpPr>
          <p:cNvPr id="7" name="Shape 4"/>
          <p:cNvSpPr/>
          <p:nvPr/>
        </p:nvSpPr>
        <p:spPr>
          <a:xfrm>
            <a:off x="6620351" y="3917752"/>
            <a:ext cx="170021" cy="1216223"/>
          </a:xfrm>
          <a:prstGeom prst="roundRect">
            <a:avLst>
              <a:gd name="adj" fmla="val 56033"/>
            </a:avLst>
          </a:prstGeom>
          <a:solidFill>
            <a:srgbClr val="E8E8E3"/>
          </a:solidFill>
          <a:ln w="7620">
            <a:solidFill>
              <a:srgbClr val="CECEC9"/>
            </a:solidFill>
            <a:prstDash val="solid"/>
          </a:ln>
        </p:spPr>
        <p:txBody>
          <a:bodyPr/>
          <a:lstStyle/>
          <a:p>
            <a:endParaRPr lang="en-IN"/>
          </a:p>
        </p:txBody>
      </p:sp>
      <p:sp>
        <p:nvSpPr>
          <p:cNvPr id="8" name="Text 5"/>
          <p:cNvSpPr/>
          <p:nvPr/>
        </p:nvSpPr>
        <p:spPr>
          <a:xfrm>
            <a:off x="7130534" y="3917752"/>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272525"/>
                </a:solidFill>
                <a:latin typeface="Gelasio" pitchFamily="34" charset="0"/>
                <a:ea typeface="Gelasio" pitchFamily="34" charset="-122"/>
                <a:cs typeface="Gelasio" pitchFamily="34" charset="-120"/>
              </a:rPr>
              <a:t>Model Training</a:t>
            </a:r>
            <a:endParaRPr lang="en-US" sz="2200" dirty="0"/>
          </a:p>
        </p:txBody>
      </p:sp>
      <p:sp>
        <p:nvSpPr>
          <p:cNvPr id="9" name="Text 6"/>
          <p:cNvSpPr/>
          <p:nvPr/>
        </p:nvSpPr>
        <p:spPr>
          <a:xfrm>
            <a:off x="7130534" y="4408170"/>
            <a:ext cx="6706076" cy="72580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Lato" pitchFamily="34" charset="0"/>
                <a:ea typeface="Lato" pitchFamily="34" charset="-122"/>
                <a:cs typeface="Lato" pitchFamily="34" charset="-120"/>
              </a:rPr>
              <a:t>Each model trained using scaled features and balanced class weights to address data imbalance.</a:t>
            </a:r>
            <a:endParaRPr lang="en-US" sz="1750" dirty="0"/>
          </a:p>
        </p:txBody>
      </p:sp>
      <p:sp>
        <p:nvSpPr>
          <p:cNvPr id="10" name="Shape 7"/>
          <p:cNvSpPr/>
          <p:nvPr/>
        </p:nvSpPr>
        <p:spPr>
          <a:xfrm>
            <a:off x="6960632" y="5360789"/>
            <a:ext cx="170021" cy="1216223"/>
          </a:xfrm>
          <a:prstGeom prst="roundRect">
            <a:avLst>
              <a:gd name="adj" fmla="val 56033"/>
            </a:avLst>
          </a:prstGeom>
          <a:solidFill>
            <a:srgbClr val="E8E8E3"/>
          </a:solidFill>
          <a:ln w="7620">
            <a:solidFill>
              <a:srgbClr val="CECEC9"/>
            </a:solidFill>
            <a:prstDash val="solid"/>
          </a:ln>
        </p:spPr>
        <p:txBody>
          <a:bodyPr/>
          <a:lstStyle/>
          <a:p>
            <a:endParaRPr lang="en-IN"/>
          </a:p>
        </p:txBody>
      </p:sp>
      <p:sp>
        <p:nvSpPr>
          <p:cNvPr id="11" name="Text 8"/>
          <p:cNvSpPr/>
          <p:nvPr/>
        </p:nvSpPr>
        <p:spPr>
          <a:xfrm>
            <a:off x="7470815" y="5360789"/>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272525"/>
                </a:solidFill>
                <a:latin typeface="Gelasio" pitchFamily="34" charset="0"/>
                <a:ea typeface="Gelasio" pitchFamily="34" charset="-122"/>
                <a:cs typeface="Gelasio" pitchFamily="34" charset="-120"/>
              </a:rPr>
              <a:t>Evaluation Metrics</a:t>
            </a:r>
            <a:endParaRPr lang="en-US" sz="2200" dirty="0"/>
          </a:p>
        </p:txBody>
      </p:sp>
      <p:sp>
        <p:nvSpPr>
          <p:cNvPr id="12" name="Text 9"/>
          <p:cNvSpPr/>
          <p:nvPr/>
        </p:nvSpPr>
        <p:spPr>
          <a:xfrm>
            <a:off x="7470815" y="5851208"/>
            <a:ext cx="6365796" cy="72580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Lato" pitchFamily="34" charset="0"/>
                <a:ea typeface="Lato" pitchFamily="34" charset="-122"/>
                <a:cs typeface="Lato" pitchFamily="34" charset="-120"/>
              </a:rPr>
              <a:t>Models assessed using precision, recall, F1-score, and AUC-ROC to measure fraud detection performance.</a:t>
            </a:r>
            <a:endParaRPr lang="en-US" sz="1750" dirty="0"/>
          </a:p>
        </p:txBody>
      </p:sp>
      <p:pic>
        <p:nvPicPr>
          <p:cNvPr id="14" name="Picture 13">
            <a:extLst>
              <a:ext uri="{FF2B5EF4-FFF2-40B4-BE49-F238E27FC236}">
                <a16:creationId xmlns:a16="http://schemas.microsoft.com/office/drawing/2014/main" id="{281B34EC-AB1C-44C2-2CDA-423A76DA1DCD}"/>
              </a:ext>
            </a:extLst>
          </p:cNvPr>
          <p:cNvPicPr>
            <a:picLocks noChangeAspect="1"/>
          </p:cNvPicPr>
          <p:nvPr/>
        </p:nvPicPr>
        <p:blipFill>
          <a:blip r:embed="rId3"/>
          <a:stretch>
            <a:fillRect/>
          </a:stretch>
        </p:blipFill>
        <p:spPr>
          <a:xfrm>
            <a:off x="46457" y="347195"/>
            <a:ext cx="6233732" cy="746496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396835" y="311825"/>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312F2B"/>
                </a:solidFill>
                <a:latin typeface="Gelasio" pitchFamily="34" charset="0"/>
                <a:ea typeface="Gelasio" pitchFamily="34" charset="-122"/>
                <a:cs typeface="Gelasio" pitchFamily="34" charset="-120"/>
              </a:rPr>
              <a:t>Results and Analysis</a:t>
            </a:r>
            <a:endParaRPr lang="en-US" sz="2200" dirty="0"/>
          </a:p>
        </p:txBody>
      </p:sp>
      <p:pic>
        <p:nvPicPr>
          <p:cNvPr id="3" name="Image 0" descr="preencoded.png"/>
          <p:cNvPicPr>
            <a:picLocks noChangeAspect="1"/>
          </p:cNvPicPr>
          <p:nvPr/>
        </p:nvPicPr>
        <p:blipFill>
          <a:blip r:embed="rId3"/>
          <a:stretch>
            <a:fillRect/>
          </a:stretch>
        </p:blipFill>
        <p:spPr>
          <a:xfrm>
            <a:off x="396835" y="892969"/>
            <a:ext cx="6361774" cy="7116479"/>
          </a:xfrm>
          <a:prstGeom prst="rect">
            <a:avLst/>
          </a:prstGeom>
        </p:spPr>
      </p:pic>
      <p:sp>
        <p:nvSpPr>
          <p:cNvPr id="4" name="Text 1"/>
          <p:cNvSpPr/>
          <p:nvPr/>
        </p:nvSpPr>
        <p:spPr>
          <a:xfrm>
            <a:off x="396835" y="12342852"/>
            <a:ext cx="1417558" cy="177165"/>
          </a:xfrm>
          <a:prstGeom prst="rect">
            <a:avLst/>
          </a:prstGeom>
          <a:noFill/>
          <a:ln/>
        </p:spPr>
        <p:txBody>
          <a:bodyPr wrap="none" lIns="0" tIns="0" rIns="0" bIns="0" rtlCol="0" anchor="t"/>
          <a:lstStyle/>
          <a:p>
            <a:pPr marL="0" indent="0" algn="l">
              <a:lnSpc>
                <a:spcPts val="1350"/>
              </a:lnSpc>
              <a:buNone/>
            </a:pPr>
            <a:r>
              <a:rPr lang="en-US" sz="1100" dirty="0">
                <a:solidFill>
                  <a:srgbClr val="312F2B"/>
                </a:solidFill>
                <a:latin typeface="Gelasio" pitchFamily="34" charset="0"/>
                <a:ea typeface="Gelasio" pitchFamily="34" charset="-122"/>
                <a:cs typeface="Gelasio" pitchFamily="34" charset="-120"/>
              </a:rPr>
              <a:t>Class Distribution</a:t>
            </a:r>
            <a:endParaRPr lang="en-US" sz="1100" dirty="0"/>
          </a:p>
        </p:txBody>
      </p:sp>
      <p:sp>
        <p:nvSpPr>
          <p:cNvPr id="5" name="Text 2"/>
          <p:cNvSpPr/>
          <p:nvPr/>
        </p:nvSpPr>
        <p:spPr>
          <a:xfrm>
            <a:off x="396835" y="12633365"/>
            <a:ext cx="6780014" cy="181451"/>
          </a:xfrm>
          <a:prstGeom prst="rect">
            <a:avLst/>
          </a:prstGeom>
          <a:noFill/>
          <a:ln/>
        </p:spPr>
        <p:txBody>
          <a:bodyPr wrap="none" lIns="0" tIns="0" rIns="0" bIns="0" rtlCol="0" anchor="t"/>
          <a:lstStyle/>
          <a:p>
            <a:pPr marL="0" indent="0" algn="l">
              <a:lnSpc>
                <a:spcPts val="1400"/>
              </a:lnSpc>
              <a:buNone/>
            </a:pPr>
            <a:r>
              <a:rPr lang="en-US" sz="850" dirty="0">
                <a:solidFill>
                  <a:srgbClr val="272525"/>
                </a:solidFill>
                <a:latin typeface="Lato" pitchFamily="34" charset="0"/>
                <a:ea typeface="Lato" pitchFamily="34" charset="-122"/>
                <a:cs typeface="Lato" pitchFamily="34" charset="-120"/>
              </a:rPr>
              <a:t>Fraudulent transactions are extremely rare, making up only 0.172% of total data, highlighting class imbalance challenges.</a:t>
            </a:r>
            <a:endParaRPr lang="en-US" sz="850" dirty="0"/>
          </a:p>
        </p:txBody>
      </p:sp>
      <p:sp>
        <p:nvSpPr>
          <p:cNvPr id="6" name="Text 3"/>
          <p:cNvSpPr/>
          <p:nvPr/>
        </p:nvSpPr>
        <p:spPr>
          <a:xfrm>
            <a:off x="7461171" y="12342852"/>
            <a:ext cx="1417558" cy="177165"/>
          </a:xfrm>
          <a:prstGeom prst="rect">
            <a:avLst/>
          </a:prstGeom>
          <a:noFill/>
          <a:ln/>
        </p:spPr>
        <p:txBody>
          <a:bodyPr wrap="none" lIns="0" tIns="0" rIns="0" bIns="0" rtlCol="0" anchor="t"/>
          <a:lstStyle/>
          <a:p>
            <a:pPr marL="0" indent="0" algn="l">
              <a:lnSpc>
                <a:spcPts val="1350"/>
              </a:lnSpc>
              <a:buNone/>
            </a:pPr>
            <a:r>
              <a:rPr lang="en-US" sz="1100" dirty="0">
                <a:solidFill>
                  <a:srgbClr val="312F2B"/>
                </a:solidFill>
                <a:latin typeface="Gelasio" pitchFamily="34" charset="0"/>
                <a:ea typeface="Gelasio" pitchFamily="34" charset="-122"/>
                <a:cs typeface="Gelasio" pitchFamily="34" charset="-120"/>
              </a:rPr>
              <a:t>Feature Insights</a:t>
            </a:r>
            <a:endParaRPr lang="en-US" sz="1100" dirty="0"/>
          </a:p>
        </p:txBody>
      </p:sp>
      <p:sp>
        <p:nvSpPr>
          <p:cNvPr id="7" name="Text 4"/>
          <p:cNvSpPr/>
          <p:nvPr/>
        </p:nvSpPr>
        <p:spPr>
          <a:xfrm>
            <a:off x="7461171" y="12633365"/>
            <a:ext cx="6780014" cy="181451"/>
          </a:xfrm>
          <a:prstGeom prst="rect">
            <a:avLst/>
          </a:prstGeom>
          <a:noFill/>
          <a:ln/>
        </p:spPr>
        <p:txBody>
          <a:bodyPr wrap="none" lIns="0" tIns="0" rIns="0" bIns="0" rtlCol="0" anchor="t"/>
          <a:lstStyle/>
          <a:p>
            <a:pPr marL="0" indent="0" algn="l">
              <a:lnSpc>
                <a:spcPts val="1400"/>
              </a:lnSpc>
              <a:buNone/>
            </a:pPr>
            <a:r>
              <a:rPr lang="en-US" sz="850" dirty="0">
                <a:solidFill>
                  <a:srgbClr val="272525"/>
                </a:solidFill>
                <a:latin typeface="Lato" pitchFamily="34" charset="0"/>
                <a:ea typeface="Lato" pitchFamily="34" charset="-122"/>
                <a:cs typeface="Lato" pitchFamily="34" charset="-120"/>
              </a:rPr>
              <a:t>Summary statistics and kernel density plots reveal distinct patterns between fraud and non-fraud cases, aiding classification.</a:t>
            </a:r>
            <a:endParaRPr lang="en-US" sz="850" dirty="0"/>
          </a:p>
        </p:txBody>
      </p:sp>
      <p:pic>
        <p:nvPicPr>
          <p:cNvPr id="9" name="Picture 8" descr="A screenshot of a computer program&#10;&#10;AI-generated content may be incorrect.">
            <a:extLst>
              <a:ext uri="{FF2B5EF4-FFF2-40B4-BE49-F238E27FC236}">
                <a16:creationId xmlns:a16="http://schemas.microsoft.com/office/drawing/2014/main" id="{0873A7FA-C6D4-C8AB-D37B-ED1F3BBB2231}"/>
              </a:ext>
            </a:extLst>
          </p:cNvPr>
          <p:cNvPicPr>
            <a:picLocks noChangeAspect="1"/>
          </p:cNvPicPr>
          <p:nvPr/>
        </p:nvPicPr>
        <p:blipFill>
          <a:blip r:embed="rId4"/>
          <a:stretch>
            <a:fillRect/>
          </a:stretch>
        </p:blipFill>
        <p:spPr>
          <a:xfrm>
            <a:off x="6758609" y="311825"/>
            <a:ext cx="7688818" cy="4192822"/>
          </a:xfrm>
          <a:prstGeom prst="rect">
            <a:avLst/>
          </a:prstGeom>
        </p:spPr>
      </p:pic>
      <p:pic>
        <p:nvPicPr>
          <p:cNvPr id="11" name="Picture 10" descr="A screenshot of a graph&#10;&#10;AI-generated content may be incorrect.">
            <a:extLst>
              <a:ext uri="{FF2B5EF4-FFF2-40B4-BE49-F238E27FC236}">
                <a16:creationId xmlns:a16="http://schemas.microsoft.com/office/drawing/2014/main" id="{0779A738-D519-7202-7883-069695E431DB}"/>
              </a:ext>
            </a:extLst>
          </p:cNvPr>
          <p:cNvPicPr>
            <a:picLocks noChangeAspect="1"/>
          </p:cNvPicPr>
          <p:nvPr/>
        </p:nvPicPr>
        <p:blipFill>
          <a:blip r:embed="rId5"/>
          <a:stretch>
            <a:fillRect/>
          </a:stretch>
        </p:blipFill>
        <p:spPr>
          <a:xfrm>
            <a:off x="6684205" y="4160637"/>
            <a:ext cx="7837626" cy="419282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632341"/>
            <a:ext cx="7556421" cy="1417558"/>
          </a:xfrm>
          <a:prstGeom prst="rect">
            <a:avLst/>
          </a:prstGeom>
          <a:noFill/>
          <a:ln/>
        </p:spPr>
        <p:txBody>
          <a:bodyPr wrap="square" lIns="0" tIns="0" rIns="0" bIns="0" rtlCol="0" anchor="t"/>
          <a:lstStyle/>
          <a:p>
            <a:pPr marL="0" indent="0" algn="l">
              <a:lnSpc>
                <a:spcPts val="5550"/>
              </a:lnSpc>
              <a:buNone/>
            </a:pPr>
            <a:r>
              <a:rPr lang="en-US" sz="4450" dirty="0">
                <a:solidFill>
                  <a:srgbClr val="312F2B"/>
                </a:solidFill>
                <a:latin typeface="Gelasio" pitchFamily="34" charset="0"/>
                <a:ea typeface="Gelasio" pitchFamily="34" charset="-122"/>
                <a:cs typeface="Gelasio" pitchFamily="34" charset="-120"/>
              </a:rPr>
              <a:t>Key Takeaways and References</a:t>
            </a:r>
            <a:endParaRPr lang="en-US" sz="4450" dirty="0"/>
          </a:p>
        </p:txBody>
      </p:sp>
      <p:sp>
        <p:nvSpPr>
          <p:cNvPr id="4" name="Shape 1"/>
          <p:cNvSpPr/>
          <p:nvPr/>
        </p:nvSpPr>
        <p:spPr>
          <a:xfrm>
            <a:off x="6280190" y="2390061"/>
            <a:ext cx="7556421" cy="3295293"/>
          </a:xfrm>
          <a:prstGeom prst="roundRect">
            <a:avLst>
              <a:gd name="adj" fmla="val 2891"/>
            </a:avLst>
          </a:prstGeom>
          <a:solidFill>
            <a:srgbClr val="E8E8E3"/>
          </a:solidFill>
          <a:ln w="7620">
            <a:solidFill>
              <a:srgbClr val="CECEC9"/>
            </a:solidFill>
            <a:prstDash val="solid"/>
          </a:ln>
        </p:spPr>
        <p:txBody>
          <a:bodyPr/>
          <a:lstStyle/>
          <a:p>
            <a:endParaRPr lang="en-IN"/>
          </a:p>
        </p:txBody>
      </p:sp>
      <p:sp>
        <p:nvSpPr>
          <p:cNvPr id="5" name="Text 2"/>
          <p:cNvSpPr/>
          <p:nvPr/>
        </p:nvSpPr>
        <p:spPr>
          <a:xfrm>
            <a:off x="6514624" y="2624495"/>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272525"/>
                </a:solidFill>
                <a:latin typeface="Gelasio" pitchFamily="34" charset="0"/>
                <a:ea typeface="Gelasio" pitchFamily="34" charset="-122"/>
                <a:cs typeface="Gelasio" pitchFamily="34" charset="-120"/>
              </a:rPr>
              <a:t>Takeaways</a:t>
            </a:r>
            <a:endParaRPr lang="en-US" sz="2200" dirty="0"/>
          </a:p>
        </p:txBody>
      </p:sp>
      <p:sp>
        <p:nvSpPr>
          <p:cNvPr id="6" name="Text 3"/>
          <p:cNvSpPr/>
          <p:nvPr/>
        </p:nvSpPr>
        <p:spPr>
          <a:xfrm>
            <a:off x="6514624" y="3114913"/>
            <a:ext cx="7087553"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272525"/>
                </a:solidFill>
                <a:latin typeface="Lato" pitchFamily="34" charset="0"/>
                <a:ea typeface="Lato" pitchFamily="34" charset="-122"/>
                <a:cs typeface="Lato" pitchFamily="34" charset="-120"/>
              </a:rPr>
              <a:t>Machine learning models effectively detect credit card fraud despite data imbalance.</a:t>
            </a:r>
            <a:endParaRPr lang="en-US" sz="1750" dirty="0"/>
          </a:p>
        </p:txBody>
      </p:sp>
      <p:sp>
        <p:nvSpPr>
          <p:cNvPr id="7" name="Text 4"/>
          <p:cNvSpPr/>
          <p:nvPr/>
        </p:nvSpPr>
        <p:spPr>
          <a:xfrm>
            <a:off x="6514624" y="3920014"/>
            <a:ext cx="7087553"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272525"/>
                </a:solidFill>
                <a:latin typeface="Lato" pitchFamily="34" charset="0"/>
                <a:ea typeface="Lato" pitchFamily="34" charset="-122"/>
                <a:cs typeface="Lato" pitchFamily="34" charset="-120"/>
              </a:rPr>
              <a:t>Feature engineering and preprocessing are critical for model accuracy.</a:t>
            </a:r>
            <a:endParaRPr lang="en-US" sz="1750" dirty="0"/>
          </a:p>
        </p:txBody>
      </p:sp>
      <p:sp>
        <p:nvSpPr>
          <p:cNvPr id="8" name="Text 5"/>
          <p:cNvSpPr/>
          <p:nvPr/>
        </p:nvSpPr>
        <p:spPr>
          <a:xfrm>
            <a:off x="6514624" y="4725114"/>
            <a:ext cx="7087553"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272525"/>
                </a:solidFill>
                <a:latin typeface="Lato" pitchFamily="34" charset="0"/>
                <a:ea typeface="Lato" pitchFamily="34" charset="-122"/>
                <a:cs typeface="Lato" pitchFamily="34" charset="-120"/>
              </a:rPr>
              <a:t>HistGradientBoostingClassifier showed the highest ROC-AUC score among tested models.</a:t>
            </a:r>
            <a:endParaRPr lang="en-US" sz="1750" dirty="0"/>
          </a:p>
        </p:txBody>
      </p:sp>
      <p:sp>
        <p:nvSpPr>
          <p:cNvPr id="9" name="Shape 6"/>
          <p:cNvSpPr/>
          <p:nvPr/>
        </p:nvSpPr>
        <p:spPr>
          <a:xfrm>
            <a:off x="6280190" y="5912168"/>
            <a:ext cx="7556421" cy="1685092"/>
          </a:xfrm>
          <a:prstGeom prst="roundRect">
            <a:avLst>
              <a:gd name="adj" fmla="val 5654"/>
            </a:avLst>
          </a:prstGeom>
          <a:solidFill>
            <a:srgbClr val="E8E8E3"/>
          </a:solidFill>
          <a:ln w="7620">
            <a:solidFill>
              <a:srgbClr val="CECEC9"/>
            </a:solidFill>
            <a:prstDash val="solid"/>
          </a:ln>
        </p:spPr>
        <p:txBody>
          <a:bodyPr/>
          <a:lstStyle/>
          <a:p>
            <a:endParaRPr lang="en-IN"/>
          </a:p>
        </p:txBody>
      </p:sp>
      <p:sp>
        <p:nvSpPr>
          <p:cNvPr id="10" name="Text 7"/>
          <p:cNvSpPr/>
          <p:nvPr/>
        </p:nvSpPr>
        <p:spPr>
          <a:xfrm>
            <a:off x="6514624" y="6146602"/>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272525"/>
                </a:solidFill>
                <a:latin typeface="Gelasio" pitchFamily="34" charset="0"/>
                <a:ea typeface="Gelasio" pitchFamily="34" charset="-122"/>
                <a:cs typeface="Gelasio" pitchFamily="34" charset="-120"/>
              </a:rPr>
              <a:t>References</a:t>
            </a:r>
            <a:endParaRPr lang="en-US" sz="2200" dirty="0"/>
          </a:p>
        </p:txBody>
      </p:sp>
      <p:sp>
        <p:nvSpPr>
          <p:cNvPr id="11" name="Text 8"/>
          <p:cNvSpPr/>
          <p:nvPr/>
        </p:nvSpPr>
        <p:spPr>
          <a:xfrm>
            <a:off x="6514624" y="6637020"/>
            <a:ext cx="7087553" cy="72580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Lato" pitchFamily="34" charset="0"/>
                <a:ea typeface="Lato" pitchFamily="34" charset="-122"/>
                <a:cs typeface="Lato" pitchFamily="34" charset="-120"/>
              </a:rPr>
              <a:t>Studies highlight the use of hybrid models, anomaly detection, and intelligent sampling to improve fraud detection accuracy.</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TotalTime>
  <Words>487</Words>
  <Application>Microsoft Office PowerPoint</Application>
  <PresentationFormat>Custom</PresentationFormat>
  <Paragraphs>60</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Gelasio</vt:lpstr>
      <vt:lpstr>Lato</vt:lpstr>
      <vt:lpstr>Lato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Pallapati Pavan Kumar</cp:lastModifiedBy>
  <cp:revision>3</cp:revision>
  <dcterms:created xsi:type="dcterms:W3CDTF">2025-05-02T17:22:38Z</dcterms:created>
  <dcterms:modified xsi:type="dcterms:W3CDTF">2025-05-02T17:39:55Z</dcterms:modified>
</cp:coreProperties>
</file>