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72" r:id="rId2"/>
    <p:sldMasterId id="2147483698" r:id="rId3"/>
  </p:sldMasterIdLst>
  <p:notesMasterIdLst>
    <p:notesMasterId r:id="rId19"/>
  </p:notesMasterIdLst>
  <p:handoutMasterIdLst>
    <p:handoutMasterId r:id="rId20"/>
  </p:handoutMasterIdLst>
  <p:sldIdLst>
    <p:sldId id="257" r:id="rId4"/>
    <p:sldId id="474" r:id="rId5"/>
    <p:sldId id="481" r:id="rId6"/>
    <p:sldId id="476" r:id="rId7"/>
    <p:sldId id="483" r:id="rId8"/>
    <p:sldId id="484" r:id="rId9"/>
    <p:sldId id="485" r:id="rId10"/>
    <p:sldId id="486" r:id="rId11"/>
    <p:sldId id="487" r:id="rId12"/>
    <p:sldId id="493" r:id="rId13"/>
    <p:sldId id="494" r:id="rId14"/>
    <p:sldId id="495" r:id="rId15"/>
    <p:sldId id="491" r:id="rId16"/>
    <p:sldId id="492" r:id="rId17"/>
    <p:sldId id="4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36357360-3AB3-4CA7-942C-23E1F6AF8FD1}">
          <p14:sldIdLst>
            <p14:sldId id="257"/>
            <p14:sldId id="474"/>
            <p14:sldId id="481"/>
            <p14:sldId id="476"/>
            <p14:sldId id="483"/>
            <p14:sldId id="484"/>
            <p14:sldId id="485"/>
            <p14:sldId id="486"/>
            <p14:sldId id="487"/>
            <p14:sldId id="493"/>
            <p14:sldId id="494"/>
            <p14:sldId id="495"/>
            <p14:sldId id="491"/>
            <p14:sldId id="492"/>
          </p14:sldIdLst>
        </p14:section>
        <p14:section name="Contents" id="{66102031-F906-4DC9-84E3-2BFB33E26386}">
          <p14:sldIdLst>
            <p14:sldId id="473"/>
          </p14:sldIdLst>
        </p14:section>
      </p14:sectionLst>
    </p:ext>
    <p:ext uri="{EFAFB233-063F-42B5-8137-9DF3F51BA10A}">
      <p15:sldGuideLst xmlns:p15="http://schemas.microsoft.com/office/powerpoint/2012/main">
        <p15:guide id="1" orient="horz" pos="2092"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BIT"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4" autoAdjust="0"/>
    <p:restoredTop sz="94578" autoAdjust="0"/>
  </p:normalViewPr>
  <p:slideViewPr>
    <p:cSldViewPr snapToGrid="0">
      <p:cViewPr varScale="1">
        <p:scale>
          <a:sx n="81" d="100"/>
          <a:sy n="81" d="100"/>
        </p:scale>
        <p:origin x="590" y="62"/>
      </p:cViewPr>
      <p:guideLst>
        <p:guide orient="horz" pos="2092"/>
        <p:guide pos="3795"/>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60"/>
    </p:cViewPr>
  </p:sorterViewPr>
  <p:notesViewPr>
    <p:cSldViewPr snapToGrid="0" showGuides="1">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E9B27-8CCE-4406-874A-46B6D1FB9F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2AC63-30CB-4C95-8C0A-3B6FE6CE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9242EA-EF1A-4A06-8C7D-0BF799736D46}" type="datetimeFigureOut">
              <a:rPr lang="en-IN" smtClean="0"/>
              <a:t>13-05-2022</a:t>
            </a:fld>
            <a:endParaRPr lang="en-IN"/>
          </a:p>
        </p:txBody>
      </p:sp>
      <p:sp>
        <p:nvSpPr>
          <p:cNvPr id="4" name="Footer Placeholder 3">
            <a:extLst>
              <a:ext uri="{FF2B5EF4-FFF2-40B4-BE49-F238E27FC236}">
                <a16:creationId xmlns:a16="http://schemas.microsoft.com/office/drawing/2014/main" id="{350D562E-D45B-4C58-96FF-D38F5922A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9CB843-0AE0-4B7B-99F4-EDF76D136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C4690-C715-4CBF-9C48-1DDC8377E883}" type="slidenum">
              <a:rPr lang="en-IN" smtClean="0"/>
              <a:t>‹#›</a:t>
            </a:fld>
            <a:endParaRPr lang="en-IN"/>
          </a:p>
        </p:txBody>
      </p:sp>
    </p:spTree>
    <p:extLst>
      <p:ext uri="{BB962C8B-B14F-4D97-AF65-F5344CB8AC3E}">
        <p14:creationId xmlns:p14="http://schemas.microsoft.com/office/powerpoint/2010/main" val="143287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E8B24-04F2-4AA7-BE91-655A8E3F1557}" type="datetimeFigureOut">
              <a:rPr lang="en-IN" smtClean="0"/>
              <a:t>13-05-2022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B06B-2C07-442D-8D6B-3CCCA207AED8}" type="slidenum">
              <a:rPr lang="en-IN" smtClean="0"/>
              <a:t>‹#›</a:t>
            </a:fld>
            <a:endParaRPr lang="en-IN"/>
          </a:p>
        </p:txBody>
      </p:sp>
    </p:spTree>
    <p:extLst>
      <p:ext uri="{BB962C8B-B14F-4D97-AF65-F5344CB8AC3E}">
        <p14:creationId xmlns:p14="http://schemas.microsoft.com/office/powerpoint/2010/main" val="170266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charset="0"/>
                <a:ea typeface="+mn-ea"/>
                <a:cs typeface="+mn-cs"/>
              </a:rPr>
              <a:t>sdfsfsfsd</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SJB Institute of Technology</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r" defTabSz="934754" rtl="0" eaLnBrk="1" fontAlgn="auto" latinLnBrk="0" hangingPunct="1">
              <a:lnSpc>
                <a:spcPct val="100000"/>
              </a:lnSpc>
              <a:spcBef>
                <a:spcPts val="0"/>
              </a:spcBef>
              <a:spcAft>
                <a:spcPts val="0"/>
              </a:spcAft>
              <a:buClrTx/>
              <a:buSzTx/>
              <a:buFontTx/>
              <a:buNone/>
              <a:tabLst/>
              <a:defRPr/>
            </a:pPr>
            <a:fld id="{371BF9F1-7DCD-4D00-842C-3FCD54746272}"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34754"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3" name="Rectangle 2"/>
          <p:cNvSpPr>
            <a:spLocks noGrp="1" noRot="1" noChangeAspect="1" noChangeArrowheads="1" noTextEdit="1"/>
          </p:cNvSpPr>
          <p:nvPr>
            <p:ph type="sldImg"/>
          </p:nvPr>
        </p:nvSpPr>
        <p:spPr>
          <a:xfrm>
            <a:off x="425450" y="698500"/>
            <a:ext cx="6203950" cy="3490913"/>
          </a:xfrm>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Tree>
    <p:extLst>
      <p:ext uri="{BB962C8B-B14F-4D97-AF65-F5344CB8AC3E}">
        <p14:creationId xmlns:p14="http://schemas.microsoft.com/office/powerpoint/2010/main" val="13565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A3B06B-2C07-442D-8D6B-3CCCA207AED8}" type="slidenum">
              <a:rPr lang="en-IN" smtClean="0"/>
              <a:t>1</a:t>
            </a:fld>
            <a:endParaRPr lang="en-IN"/>
          </a:p>
        </p:txBody>
      </p:sp>
    </p:spTree>
    <p:extLst>
      <p:ext uri="{BB962C8B-B14F-4D97-AF65-F5344CB8AC3E}">
        <p14:creationId xmlns:p14="http://schemas.microsoft.com/office/powerpoint/2010/main" val="16093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6A716F-0DE0-4949-BCA1-DE33DD6398B5}" type="datetime1">
              <a:rPr lang="en-IN" smtClean="0"/>
              <a:t>13-05-2022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83014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CF797-294F-4849-95F1-FE1F66FD8B32}" type="datetime1">
              <a:rPr lang="en-IN" smtClean="0"/>
              <a:t>13-05-2022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3948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B1A25-6E4E-4979-8245-7C93B6832C9F}" type="datetime1">
              <a:rPr lang="en-IN" smtClean="0"/>
              <a:t>13-05-2022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18127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2192000" cy="6858000"/>
          </a:xfrm>
          <a:prstGeom prst="rect">
            <a:avLst/>
          </a:prstGeom>
        </p:spPr>
        <p:txBody>
          <a:bodyPr lIns="64291" tIns="32145" rIns="64291" bIns="32145"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37491008"/>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CE-EDE4-46BE-9FFD-515D1EB45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0D7E0-9660-4186-940B-F871104D1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73B3E-9EE4-4138-A63F-B6866CE72DD4}"/>
              </a:ext>
            </a:extLst>
          </p:cNvPr>
          <p:cNvSpPr>
            <a:spLocks noGrp="1"/>
          </p:cNvSpPr>
          <p:nvPr>
            <p:ph type="dt" sz="half" idx="10"/>
          </p:nvPr>
        </p:nvSpPr>
        <p:spPr/>
        <p:txBody>
          <a:bodyPr/>
          <a:lstStyle/>
          <a:p>
            <a:fld id="{5F289A74-8B42-433B-B86C-8A4A6E783787}" type="datetime1">
              <a:rPr lang="en-IN" smtClean="0"/>
              <a:t>13-05-2022</a:t>
            </a:fld>
            <a:endParaRPr lang="en-IN"/>
          </a:p>
        </p:txBody>
      </p:sp>
      <p:sp>
        <p:nvSpPr>
          <p:cNvPr id="5" name="Footer Placeholder 4">
            <a:extLst>
              <a:ext uri="{FF2B5EF4-FFF2-40B4-BE49-F238E27FC236}">
                <a16:creationId xmlns:a16="http://schemas.microsoft.com/office/drawing/2014/main" id="{E511A3D1-0C6E-4BD4-896B-30BE09F9FA48}"/>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77FEC3D6-8E62-4E35-BDD1-2022488ECAF5}"/>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94689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0F28-4700-466D-ACA8-C92EB35B9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57B8-8B10-46B4-841D-88F9FD51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1FCE1-1B05-4438-8795-AFD8068C7649}"/>
              </a:ext>
            </a:extLst>
          </p:cNvPr>
          <p:cNvSpPr>
            <a:spLocks noGrp="1"/>
          </p:cNvSpPr>
          <p:nvPr>
            <p:ph type="dt" sz="half" idx="10"/>
          </p:nvPr>
        </p:nvSpPr>
        <p:spPr/>
        <p:txBody>
          <a:bodyPr/>
          <a:lstStyle/>
          <a:p>
            <a:fld id="{47ED77B0-5016-4A94-860D-255020644D59}" type="datetime1">
              <a:rPr lang="en-IN" smtClean="0"/>
              <a:t>13-05-2022</a:t>
            </a:fld>
            <a:endParaRPr lang="en-IN"/>
          </a:p>
        </p:txBody>
      </p:sp>
      <p:sp>
        <p:nvSpPr>
          <p:cNvPr id="5" name="Footer Placeholder 4">
            <a:extLst>
              <a:ext uri="{FF2B5EF4-FFF2-40B4-BE49-F238E27FC236}">
                <a16:creationId xmlns:a16="http://schemas.microsoft.com/office/drawing/2014/main" id="{B76C6F5C-28EA-4311-9185-8AFEF65534C7}"/>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B5D1A31-F0F0-44A5-9079-E4BC50F82D6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536569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F0C-F827-421C-A995-314EC9B39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B07E7-15E9-4F69-A051-B8BF47B0A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974F-6F68-4EFB-ACB3-B5B7DDE2A05E}"/>
              </a:ext>
            </a:extLst>
          </p:cNvPr>
          <p:cNvSpPr>
            <a:spLocks noGrp="1"/>
          </p:cNvSpPr>
          <p:nvPr>
            <p:ph type="dt" sz="half" idx="10"/>
          </p:nvPr>
        </p:nvSpPr>
        <p:spPr/>
        <p:txBody>
          <a:bodyPr/>
          <a:lstStyle/>
          <a:p>
            <a:fld id="{104AD109-6150-49CD-B058-1CB2B6424482}" type="datetime1">
              <a:rPr lang="en-IN" smtClean="0"/>
              <a:t>13-05-2022</a:t>
            </a:fld>
            <a:endParaRPr lang="en-IN"/>
          </a:p>
        </p:txBody>
      </p:sp>
      <p:sp>
        <p:nvSpPr>
          <p:cNvPr id="5" name="Footer Placeholder 4">
            <a:extLst>
              <a:ext uri="{FF2B5EF4-FFF2-40B4-BE49-F238E27FC236}">
                <a16:creationId xmlns:a16="http://schemas.microsoft.com/office/drawing/2014/main" id="{E72E3A81-7DFE-4041-83C4-C3D5A98AD6B5}"/>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C92746C0-BED2-4B66-A82F-4701118DA5A0}"/>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3459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786-A2BE-4211-8087-4D4DD18C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980B9-750C-47A4-86BF-A1BB03FA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E2CD1-1241-4C33-805A-6B7482F6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40933-DDDC-4BA9-A28E-2433C68F7CFB}"/>
              </a:ext>
            </a:extLst>
          </p:cNvPr>
          <p:cNvSpPr>
            <a:spLocks noGrp="1"/>
          </p:cNvSpPr>
          <p:nvPr>
            <p:ph type="dt" sz="half" idx="10"/>
          </p:nvPr>
        </p:nvSpPr>
        <p:spPr/>
        <p:txBody>
          <a:bodyPr/>
          <a:lstStyle/>
          <a:p>
            <a:fld id="{A012F69C-C7CF-477C-8D18-2268AF6BAD62}" type="datetime1">
              <a:rPr lang="en-IN" smtClean="0"/>
              <a:t>13-05-2022</a:t>
            </a:fld>
            <a:endParaRPr lang="en-IN"/>
          </a:p>
        </p:txBody>
      </p:sp>
      <p:sp>
        <p:nvSpPr>
          <p:cNvPr id="6" name="Footer Placeholder 5">
            <a:extLst>
              <a:ext uri="{FF2B5EF4-FFF2-40B4-BE49-F238E27FC236}">
                <a16:creationId xmlns:a16="http://schemas.microsoft.com/office/drawing/2014/main" id="{B98CEEFF-6671-489B-858A-05FE0C53E86E}"/>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AC957B14-470C-4534-AFA7-94E93BAB497C}"/>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585072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21CB-7716-40D9-9C45-F0A802D03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87430-B275-4F10-8468-1E3DA93C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9514-1D26-4419-8CCC-17210A9BC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53DF-1F2C-4F80-8EF1-7E9D8ED3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E12CD-5E10-441E-847F-A68F3D64E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AC05B-7B2A-4FCE-A05A-F0436803BBF2}"/>
              </a:ext>
            </a:extLst>
          </p:cNvPr>
          <p:cNvSpPr>
            <a:spLocks noGrp="1"/>
          </p:cNvSpPr>
          <p:nvPr>
            <p:ph type="dt" sz="half" idx="10"/>
          </p:nvPr>
        </p:nvSpPr>
        <p:spPr/>
        <p:txBody>
          <a:bodyPr/>
          <a:lstStyle/>
          <a:p>
            <a:fld id="{7C9FC944-F041-4A5D-8D98-E7BDED9CBEA4}" type="datetime1">
              <a:rPr lang="en-IN" smtClean="0"/>
              <a:t>13-05-2022</a:t>
            </a:fld>
            <a:endParaRPr lang="en-IN"/>
          </a:p>
        </p:txBody>
      </p:sp>
      <p:sp>
        <p:nvSpPr>
          <p:cNvPr id="8" name="Footer Placeholder 7">
            <a:extLst>
              <a:ext uri="{FF2B5EF4-FFF2-40B4-BE49-F238E27FC236}">
                <a16:creationId xmlns:a16="http://schemas.microsoft.com/office/drawing/2014/main" id="{6CF7CD0B-0BBD-4343-AE22-B0AE6C83319F}"/>
              </a:ext>
            </a:extLst>
          </p:cNvPr>
          <p:cNvSpPr>
            <a:spLocks noGrp="1"/>
          </p:cNvSpPr>
          <p:nvPr>
            <p:ph type="ftr" sz="quarter" idx="11"/>
          </p:nvPr>
        </p:nvSpPr>
        <p:spPr/>
        <p:txBody>
          <a:bodyPr/>
          <a:lstStyle/>
          <a:p>
            <a:r>
              <a:rPr lang="en-IN"/>
              <a:t>Dept. of ECE, SJBIT</a:t>
            </a:r>
          </a:p>
        </p:txBody>
      </p:sp>
      <p:sp>
        <p:nvSpPr>
          <p:cNvPr id="9" name="Slide Number Placeholder 8">
            <a:extLst>
              <a:ext uri="{FF2B5EF4-FFF2-40B4-BE49-F238E27FC236}">
                <a16:creationId xmlns:a16="http://schemas.microsoft.com/office/drawing/2014/main" id="{14ED4CAB-5A5A-4EBA-8EDA-7EB665BCE346}"/>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943966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8519-A404-43BC-ABCF-C7706853B9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24AE3-7B4D-40AF-9CA5-FC6291A838C5}"/>
              </a:ext>
            </a:extLst>
          </p:cNvPr>
          <p:cNvSpPr>
            <a:spLocks noGrp="1"/>
          </p:cNvSpPr>
          <p:nvPr>
            <p:ph type="dt" sz="half" idx="10"/>
          </p:nvPr>
        </p:nvSpPr>
        <p:spPr/>
        <p:txBody>
          <a:bodyPr/>
          <a:lstStyle/>
          <a:p>
            <a:fld id="{A94B13A3-66B8-4528-83EB-DD0692B6A71B}" type="datetime1">
              <a:rPr lang="en-IN" smtClean="0"/>
              <a:t>13-05-2022</a:t>
            </a:fld>
            <a:endParaRPr lang="en-IN"/>
          </a:p>
        </p:txBody>
      </p:sp>
      <p:sp>
        <p:nvSpPr>
          <p:cNvPr id="4" name="Footer Placeholder 3">
            <a:extLst>
              <a:ext uri="{FF2B5EF4-FFF2-40B4-BE49-F238E27FC236}">
                <a16:creationId xmlns:a16="http://schemas.microsoft.com/office/drawing/2014/main" id="{8C7BC5BE-72DC-481B-8294-65AC16082E00}"/>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B94DE85A-5D26-4831-83B2-EF503481FB5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935129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0EC5-1223-4A08-9CFC-99832B1DF892}"/>
              </a:ext>
            </a:extLst>
          </p:cNvPr>
          <p:cNvSpPr>
            <a:spLocks noGrp="1"/>
          </p:cNvSpPr>
          <p:nvPr>
            <p:ph type="dt" sz="half" idx="10"/>
          </p:nvPr>
        </p:nvSpPr>
        <p:spPr/>
        <p:txBody>
          <a:bodyPr/>
          <a:lstStyle/>
          <a:p>
            <a:fld id="{39A5EF85-E314-44F8-ABFD-E360CCAB8082}" type="datetime1">
              <a:rPr lang="en-IN" smtClean="0"/>
              <a:t>13-05-2022</a:t>
            </a:fld>
            <a:endParaRPr lang="en-IN"/>
          </a:p>
        </p:txBody>
      </p:sp>
      <p:sp>
        <p:nvSpPr>
          <p:cNvPr id="3" name="Footer Placeholder 2">
            <a:extLst>
              <a:ext uri="{FF2B5EF4-FFF2-40B4-BE49-F238E27FC236}">
                <a16:creationId xmlns:a16="http://schemas.microsoft.com/office/drawing/2014/main" id="{3FA532F1-2C46-465A-9310-C04637523FF7}"/>
              </a:ext>
            </a:extLst>
          </p:cNvPr>
          <p:cNvSpPr>
            <a:spLocks noGrp="1"/>
          </p:cNvSpPr>
          <p:nvPr>
            <p:ph type="ftr" sz="quarter" idx="11"/>
          </p:nvPr>
        </p:nvSpPr>
        <p:spPr/>
        <p:txBody>
          <a:bodyPr/>
          <a:lstStyle/>
          <a:p>
            <a:r>
              <a:rPr lang="en-IN"/>
              <a:t>Dept. of ECE, SJBIT</a:t>
            </a:r>
          </a:p>
        </p:txBody>
      </p:sp>
      <p:sp>
        <p:nvSpPr>
          <p:cNvPr id="4" name="Slide Number Placeholder 3">
            <a:extLst>
              <a:ext uri="{FF2B5EF4-FFF2-40B4-BE49-F238E27FC236}">
                <a16:creationId xmlns:a16="http://schemas.microsoft.com/office/drawing/2014/main" id="{E82166B3-9C54-4863-AAE9-4DA5AFBCE8EF}"/>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8198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6673E-2BF0-43A6-8A7B-B943FFA9D636}" type="datetime1">
              <a:rPr lang="en-IN" smtClean="0"/>
              <a:t>13-05-2022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351947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1F-0FCC-4EC7-8B85-4D308DF1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82EF-4ADB-4C71-9328-9EAD9158C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EDD6-A554-4F0D-83C7-ECA59FBF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1E709-3843-4635-A67B-8309AF687D9E}"/>
              </a:ext>
            </a:extLst>
          </p:cNvPr>
          <p:cNvSpPr>
            <a:spLocks noGrp="1"/>
          </p:cNvSpPr>
          <p:nvPr>
            <p:ph type="dt" sz="half" idx="10"/>
          </p:nvPr>
        </p:nvSpPr>
        <p:spPr/>
        <p:txBody>
          <a:bodyPr/>
          <a:lstStyle/>
          <a:p>
            <a:fld id="{9728BF9F-8445-4D36-B1EE-30ECC5B81790}" type="datetime1">
              <a:rPr lang="en-IN" smtClean="0"/>
              <a:t>13-05-2022</a:t>
            </a:fld>
            <a:endParaRPr lang="en-IN"/>
          </a:p>
        </p:txBody>
      </p:sp>
      <p:sp>
        <p:nvSpPr>
          <p:cNvPr id="6" name="Footer Placeholder 5">
            <a:extLst>
              <a:ext uri="{FF2B5EF4-FFF2-40B4-BE49-F238E27FC236}">
                <a16:creationId xmlns:a16="http://schemas.microsoft.com/office/drawing/2014/main" id="{ECAC8A0B-B58B-4EBC-A913-074B8DE76F06}"/>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F40A3A80-83AA-40FB-97C8-A10973998E4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36515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6994-9393-4CFF-BD43-ADA1AE206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C1BB3-DF4A-4CE0-9399-678AEC12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E7547-A614-48E1-B407-6452D64FE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2798-5ACF-449A-8467-E85716B52C6C}"/>
              </a:ext>
            </a:extLst>
          </p:cNvPr>
          <p:cNvSpPr>
            <a:spLocks noGrp="1"/>
          </p:cNvSpPr>
          <p:nvPr>
            <p:ph type="dt" sz="half" idx="10"/>
          </p:nvPr>
        </p:nvSpPr>
        <p:spPr/>
        <p:txBody>
          <a:bodyPr/>
          <a:lstStyle/>
          <a:p>
            <a:fld id="{4CBAB9AD-C909-4622-845E-48B1F0584C5C}" type="datetime1">
              <a:rPr lang="en-IN" smtClean="0"/>
              <a:t>13-05-2022</a:t>
            </a:fld>
            <a:endParaRPr lang="en-IN"/>
          </a:p>
        </p:txBody>
      </p:sp>
      <p:sp>
        <p:nvSpPr>
          <p:cNvPr id="6" name="Footer Placeholder 5">
            <a:extLst>
              <a:ext uri="{FF2B5EF4-FFF2-40B4-BE49-F238E27FC236}">
                <a16:creationId xmlns:a16="http://schemas.microsoft.com/office/drawing/2014/main" id="{D264CACB-E778-4566-B992-818AE3AF5203}"/>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E2B6FE26-4F01-4EE4-960D-66B9CA025AD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847125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64E-1F1A-4A54-A038-2C057345A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92071-210D-44F4-95E5-B441D8F1E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27548-E141-4141-AF60-BC11072996F2}"/>
              </a:ext>
            </a:extLst>
          </p:cNvPr>
          <p:cNvSpPr>
            <a:spLocks noGrp="1"/>
          </p:cNvSpPr>
          <p:nvPr>
            <p:ph type="dt" sz="half" idx="10"/>
          </p:nvPr>
        </p:nvSpPr>
        <p:spPr/>
        <p:txBody>
          <a:bodyPr/>
          <a:lstStyle/>
          <a:p>
            <a:fld id="{8D224E67-03CF-4072-A92D-DFD9EFB1ADEB}" type="datetime1">
              <a:rPr lang="en-IN" smtClean="0"/>
              <a:t>13-05-2022</a:t>
            </a:fld>
            <a:endParaRPr lang="en-IN"/>
          </a:p>
        </p:txBody>
      </p:sp>
      <p:sp>
        <p:nvSpPr>
          <p:cNvPr id="5" name="Footer Placeholder 4">
            <a:extLst>
              <a:ext uri="{FF2B5EF4-FFF2-40B4-BE49-F238E27FC236}">
                <a16:creationId xmlns:a16="http://schemas.microsoft.com/office/drawing/2014/main" id="{900DF7F5-065B-42AE-890F-1E23405A7DA4}"/>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43E0BAB-C3EB-4093-AD6E-242D3990A6EA}"/>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05471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2A1E-884D-419F-B449-49E490E18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088E-3CB1-4C20-B4DE-35A5AF99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C7F5D-A521-40B4-AC88-143429145223}"/>
              </a:ext>
            </a:extLst>
          </p:cNvPr>
          <p:cNvSpPr>
            <a:spLocks noGrp="1"/>
          </p:cNvSpPr>
          <p:nvPr>
            <p:ph type="dt" sz="half" idx="10"/>
          </p:nvPr>
        </p:nvSpPr>
        <p:spPr/>
        <p:txBody>
          <a:bodyPr/>
          <a:lstStyle/>
          <a:p>
            <a:fld id="{FC636F46-480E-42BE-86C8-2C918014236E}" type="datetime1">
              <a:rPr lang="en-IN" smtClean="0"/>
              <a:t>13-05-2022</a:t>
            </a:fld>
            <a:endParaRPr lang="en-IN"/>
          </a:p>
        </p:txBody>
      </p:sp>
      <p:sp>
        <p:nvSpPr>
          <p:cNvPr id="5" name="Footer Placeholder 4">
            <a:extLst>
              <a:ext uri="{FF2B5EF4-FFF2-40B4-BE49-F238E27FC236}">
                <a16:creationId xmlns:a16="http://schemas.microsoft.com/office/drawing/2014/main" id="{0EC4166E-FBFA-47F5-9874-62D7EED51E0F}"/>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9B8F3676-BFAA-4BFC-A1B4-D4C894C31DE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4137866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052-1D2D-4D93-BA27-81E04BA2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2F621-5BE8-4CA1-AA04-BD2A31DFDBA6}"/>
              </a:ext>
            </a:extLst>
          </p:cNvPr>
          <p:cNvSpPr>
            <a:spLocks noGrp="1"/>
          </p:cNvSpPr>
          <p:nvPr>
            <p:ph type="dt" sz="half" idx="10"/>
          </p:nvPr>
        </p:nvSpPr>
        <p:spPr/>
        <p:txBody>
          <a:bodyPr/>
          <a:lstStyle/>
          <a:p>
            <a:fld id="{F918E05C-444F-480D-9854-9E7A511904AA}" type="datetime1">
              <a:rPr lang="en-IN" smtClean="0"/>
              <a:t>13-05-2022</a:t>
            </a:fld>
            <a:endParaRPr lang="en-IN"/>
          </a:p>
        </p:txBody>
      </p:sp>
      <p:sp>
        <p:nvSpPr>
          <p:cNvPr id="4" name="Footer Placeholder 3">
            <a:extLst>
              <a:ext uri="{FF2B5EF4-FFF2-40B4-BE49-F238E27FC236}">
                <a16:creationId xmlns:a16="http://schemas.microsoft.com/office/drawing/2014/main" id="{0D9B10A4-EB14-4176-ACED-E6E92978C33A}"/>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0859CCDD-A6C2-471F-9FD4-A02CAE6A7B2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45322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360-55DC-4B52-BDB1-5ECAA4F4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C1D91-9E57-4ABB-ADA9-DBA63B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5C422-432C-446E-A623-24769B630440}"/>
              </a:ext>
            </a:extLst>
          </p:cNvPr>
          <p:cNvSpPr>
            <a:spLocks noGrp="1"/>
          </p:cNvSpPr>
          <p:nvPr>
            <p:ph type="dt" sz="half" idx="10"/>
          </p:nvPr>
        </p:nvSpPr>
        <p:spPr/>
        <p:txBody>
          <a:bodyPr/>
          <a:lstStyle/>
          <a:p>
            <a:fld id="{4DC9C495-0176-4E2E-B977-48E328AD7DAC}" type="datetime1">
              <a:rPr lang="en-IN" smtClean="0"/>
              <a:t>13-05-2022</a:t>
            </a:fld>
            <a:endParaRPr lang="en-IN"/>
          </a:p>
        </p:txBody>
      </p:sp>
      <p:sp>
        <p:nvSpPr>
          <p:cNvPr id="5" name="Footer Placeholder 4">
            <a:extLst>
              <a:ext uri="{FF2B5EF4-FFF2-40B4-BE49-F238E27FC236}">
                <a16:creationId xmlns:a16="http://schemas.microsoft.com/office/drawing/2014/main" id="{3CDC7EA9-D06E-4933-9A24-4E22A178BC4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6833BAE-1C4C-43F3-9496-260BD8371C3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7644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5D6-4E15-4C35-A527-B2E9C6DBA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E737-C0FF-4059-B06F-392820AE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7CF15-0CB7-45E7-A8F4-5B29AE1C20FE}"/>
              </a:ext>
            </a:extLst>
          </p:cNvPr>
          <p:cNvSpPr>
            <a:spLocks noGrp="1"/>
          </p:cNvSpPr>
          <p:nvPr>
            <p:ph type="dt" sz="half" idx="10"/>
          </p:nvPr>
        </p:nvSpPr>
        <p:spPr/>
        <p:txBody>
          <a:bodyPr/>
          <a:lstStyle/>
          <a:p>
            <a:fld id="{8EFFE7D6-8BEB-49C4-B251-15D5FC17E397}" type="datetime1">
              <a:rPr lang="en-IN" smtClean="0"/>
              <a:t>13-05-2022</a:t>
            </a:fld>
            <a:endParaRPr lang="en-IN"/>
          </a:p>
        </p:txBody>
      </p:sp>
      <p:sp>
        <p:nvSpPr>
          <p:cNvPr id="5" name="Footer Placeholder 4">
            <a:extLst>
              <a:ext uri="{FF2B5EF4-FFF2-40B4-BE49-F238E27FC236}">
                <a16:creationId xmlns:a16="http://schemas.microsoft.com/office/drawing/2014/main" id="{71C8A4ED-8933-4D0D-A22F-AC943BAC29C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CCF7BC4-B271-4D22-95E0-5AFEF1928210}"/>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930412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63F7-7681-480A-89CC-86F86AB02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007AC-2489-4360-9D58-E1D1D1552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F103-8EA6-4885-81D1-0B58F3304E22}"/>
              </a:ext>
            </a:extLst>
          </p:cNvPr>
          <p:cNvSpPr>
            <a:spLocks noGrp="1"/>
          </p:cNvSpPr>
          <p:nvPr>
            <p:ph type="dt" sz="half" idx="10"/>
          </p:nvPr>
        </p:nvSpPr>
        <p:spPr/>
        <p:txBody>
          <a:bodyPr/>
          <a:lstStyle/>
          <a:p>
            <a:fld id="{A0F3D074-45ED-43E7-9D74-4C57F7E10C4F}" type="datetime1">
              <a:rPr lang="en-IN" smtClean="0"/>
              <a:t>13-05-2022</a:t>
            </a:fld>
            <a:endParaRPr lang="en-IN"/>
          </a:p>
        </p:txBody>
      </p:sp>
      <p:sp>
        <p:nvSpPr>
          <p:cNvPr id="5" name="Footer Placeholder 4">
            <a:extLst>
              <a:ext uri="{FF2B5EF4-FFF2-40B4-BE49-F238E27FC236}">
                <a16:creationId xmlns:a16="http://schemas.microsoft.com/office/drawing/2014/main" id="{85B17D10-946B-416B-946F-61C59B558C1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E15557C-EDCB-4C90-9266-2BB3114CAFF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2842848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9AA-E375-41B0-BEE5-8FEEF7527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FFE7E-FDAC-424A-B7CC-7451365A5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CAF66-2875-407E-AA71-8C0B74A5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AFC0-65FB-452B-B5BD-84632FE755F8}"/>
              </a:ext>
            </a:extLst>
          </p:cNvPr>
          <p:cNvSpPr>
            <a:spLocks noGrp="1"/>
          </p:cNvSpPr>
          <p:nvPr>
            <p:ph type="dt" sz="half" idx="10"/>
          </p:nvPr>
        </p:nvSpPr>
        <p:spPr/>
        <p:txBody>
          <a:bodyPr/>
          <a:lstStyle/>
          <a:p>
            <a:fld id="{A5194B43-4A00-4D2D-9F3B-7B35B62999A1}" type="datetime1">
              <a:rPr lang="en-IN" smtClean="0"/>
              <a:t>13-05-2022</a:t>
            </a:fld>
            <a:endParaRPr lang="en-IN"/>
          </a:p>
        </p:txBody>
      </p:sp>
      <p:sp>
        <p:nvSpPr>
          <p:cNvPr id="6" name="Footer Placeholder 5">
            <a:extLst>
              <a:ext uri="{FF2B5EF4-FFF2-40B4-BE49-F238E27FC236}">
                <a16:creationId xmlns:a16="http://schemas.microsoft.com/office/drawing/2014/main" id="{D32E0339-11EB-4BCC-95DF-471EA9B133F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25AE6C66-17BA-4A37-A52B-3AD42AE3B4E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4268361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50E-7335-4B68-B803-DD222DCB1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8D574-DFAB-4B78-80B1-0858EA25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349C7-BEB5-4E7D-A4F6-82C015826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203B7-9A7E-4E06-8E5B-57772A30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90295-2DFA-4A4D-A446-B89E1E52A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9E713-4711-4581-BA65-16618D90BE28}"/>
              </a:ext>
            </a:extLst>
          </p:cNvPr>
          <p:cNvSpPr>
            <a:spLocks noGrp="1"/>
          </p:cNvSpPr>
          <p:nvPr>
            <p:ph type="dt" sz="half" idx="10"/>
          </p:nvPr>
        </p:nvSpPr>
        <p:spPr/>
        <p:txBody>
          <a:bodyPr/>
          <a:lstStyle/>
          <a:p>
            <a:fld id="{496521F4-4139-4649-A8C3-BDCC3D523163}" type="datetime1">
              <a:rPr lang="en-IN" smtClean="0"/>
              <a:t>13-05-2022</a:t>
            </a:fld>
            <a:endParaRPr lang="en-IN"/>
          </a:p>
        </p:txBody>
      </p:sp>
      <p:sp>
        <p:nvSpPr>
          <p:cNvPr id="8" name="Footer Placeholder 7">
            <a:extLst>
              <a:ext uri="{FF2B5EF4-FFF2-40B4-BE49-F238E27FC236}">
                <a16:creationId xmlns:a16="http://schemas.microsoft.com/office/drawing/2014/main" id="{9E29D74B-93FF-474B-917F-CC90226C863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9" name="Slide Number Placeholder 8">
            <a:extLst>
              <a:ext uri="{FF2B5EF4-FFF2-40B4-BE49-F238E27FC236}">
                <a16:creationId xmlns:a16="http://schemas.microsoft.com/office/drawing/2014/main" id="{05997B5F-BB08-4E8F-A17B-78FD256E0BF2}"/>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7290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F0AC35-0D09-42F7-B9E9-E65D97DC95AE}" type="datetime1">
              <a:rPr lang="en-IN" smtClean="0"/>
              <a:t>13-05-2022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6958738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C24D-6F07-42C8-A43A-7C88A544D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6227-B370-4038-AA99-BA5C0FB9173A}"/>
              </a:ext>
            </a:extLst>
          </p:cNvPr>
          <p:cNvSpPr>
            <a:spLocks noGrp="1"/>
          </p:cNvSpPr>
          <p:nvPr>
            <p:ph type="dt" sz="half" idx="10"/>
          </p:nvPr>
        </p:nvSpPr>
        <p:spPr/>
        <p:txBody>
          <a:bodyPr/>
          <a:lstStyle/>
          <a:p>
            <a:fld id="{59B9B26C-EBDC-4943-B5FF-6C758525A587}" type="datetime1">
              <a:rPr lang="en-IN" smtClean="0"/>
              <a:t>13-05-2022</a:t>
            </a:fld>
            <a:endParaRPr lang="en-IN"/>
          </a:p>
        </p:txBody>
      </p:sp>
      <p:sp>
        <p:nvSpPr>
          <p:cNvPr id="4" name="Footer Placeholder 3">
            <a:extLst>
              <a:ext uri="{FF2B5EF4-FFF2-40B4-BE49-F238E27FC236}">
                <a16:creationId xmlns:a16="http://schemas.microsoft.com/office/drawing/2014/main" id="{D7EB87C0-44D7-4E58-BAA0-0FA7C9507D6D}"/>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5" name="Slide Number Placeholder 4">
            <a:extLst>
              <a:ext uri="{FF2B5EF4-FFF2-40B4-BE49-F238E27FC236}">
                <a16:creationId xmlns:a16="http://schemas.microsoft.com/office/drawing/2014/main" id="{DEA36733-D288-402B-956C-AA976E5227CD}"/>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669693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C78C2-3A99-41B6-B3EB-F08C4D65D11B}"/>
              </a:ext>
            </a:extLst>
          </p:cNvPr>
          <p:cNvSpPr>
            <a:spLocks noGrp="1"/>
          </p:cNvSpPr>
          <p:nvPr>
            <p:ph type="dt" sz="half" idx="10"/>
          </p:nvPr>
        </p:nvSpPr>
        <p:spPr/>
        <p:txBody>
          <a:bodyPr/>
          <a:lstStyle/>
          <a:p>
            <a:fld id="{75D4A0DB-A61F-415D-8A77-4158622C1CB4}" type="datetime1">
              <a:rPr lang="en-IN" smtClean="0"/>
              <a:t>13-05-2022</a:t>
            </a:fld>
            <a:endParaRPr lang="en-IN"/>
          </a:p>
        </p:txBody>
      </p:sp>
      <p:sp>
        <p:nvSpPr>
          <p:cNvPr id="3" name="Footer Placeholder 2">
            <a:extLst>
              <a:ext uri="{FF2B5EF4-FFF2-40B4-BE49-F238E27FC236}">
                <a16:creationId xmlns:a16="http://schemas.microsoft.com/office/drawing/2014/main" id="{C9459A21-1A18-4279-B309-E93CAFAB7B9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4" name="Slide Number Placeholder 3">
            <a:extLst>
              <a:ext uri="{FF2B5EF4-FFF2-40B4-BE49-F238E27FC236}">
                <a16:creationId xmlns:a16="http://schemas.microsoft.com/office/drawing/2014/main" id="{127BC912-882F-4389-A8F4-2C6ED0F61A95}"/>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1165210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8FB-4FB8-47CA-8C12-476D76AB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73BD5E-6BF9-4F95-8D60-8864703C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04CD7-3AF3-4676-9C3E-BA63080D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90EF1-2B39-4CEE-9DA7-16778453C1E1}"/>
              </a:ext>
            </a:extLst>
          </p:cNvPr>
          <p:cNvSpPr>
            <a:spLocks noGrp="1"/>
          </p:cNvSpPr>
          <p:nvPr>
            <p:ph type="dt" sz="half" idx="10"/>
          </p:nvPr>
        </p:nvSpPr>
        <p:spPr/>
        <p:txBody>
          <a:bodyPr/>
          <a:lstStyle/>
          <a:p>
            <a:fld id="{1A9E9C8F-26DD-4812-B3BC-A5266EB39417}" type="datetime1">
              <a:rPr lang="en-IN" smtClean="0"/>
              <a:t>13-05-2022</a:t>
            </a:fld>
            <a:endParaRPr lang="en-IN"/>
          </a:p>
        </p:txBody>
      </p:sp>
      <p:sp>
        <p:nvSpPr>
          <p:cNvPr id="6" name="Footer Placeholder 5">
            <a:extLst>
              <a:ext uri="{FF2B5EF4-FFF2-40B4-BE49-F238E27FC236}">
                <a16:creationId xmlns:a16="http://schemas.microsoft.com/office/drawing/2014/main" id="{97B4F66D-081C-42F2-AC04-77998790887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87BA8C2-1909-4712-9C8E-BFB067FC27B4}"/>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113466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E2D-BD2B-4211-BBA6-F898187D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35516-8E77-4ACF-AD77-22494DA11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49CF9-BEC7-4BE4-96F0-641960C3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3D24-6CEE-4A77-8E0B-D7DB69FB05B5}"/>
              </a:ext>
            </a:extLst>
          </p:cNvPr>
          <p:cNvSpPr>
            <a:spLocks noGrp="1"/>
          </p:cNvSpPr>
          <p:nvPr>
            <p:ph type="dt" sz="half" idx="10"/>
          </p:nvPr>
        </p:nvSpPr>
        <p:spPr/>
        <p:txBody>
          <a:bodyPr/>
          <a:lstStyle/>
          <a:p>
            <a:fld id="{37058946-5EDB-49DB-8108-63F1C63ECA9C}" type="datetime1">
              <a:rPr lang="en-IN" smtClean="0"/>
              <a:t>13-05-2022</a:t>
            </a:fld>
            <a:endParaRPr lang="en-IN"/>
          </a:p>
        </p:txBody>
      </p:sp>
      <p:sp>
        <p:nvSpPr>
          <p:cNvPr id="6" name="Footer Placeholder 5">
            <a:extLst>
              <a:ext uri="{FF2B5EF4-FFF2-40B4-BE49-F238E27FC236}">
                <a16:creationId xmlns:a16="http://schemas.microsoft.com/office/drawing/2014/main" id="{DA7455BE-B3D0-444A-97CB-A481E281347F}"/>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F20C247-DB93-49D9-8EE7-57528C99394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353105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D48-0DDD-4C70-94F6-752B51E29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61B60-D86B-43EA-8295-DCC905B3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F987-A1C5-43F3-9ECD-9F9F5EC48B7E}"/>
              </a:ext>
            </a:extLst>
          </p:cNvPr>
          <p:cNvSpPr>
            <a:spLocks noGrp="1"/>
          </p:cNvSpPr>
          <p:nvPr>
            <p:ph type="dt" sz="half" idx="10"/>
          </p:nvPr>
        </p:nvSpPr>
        <p:spPr/>
        <p:txBody>
          <a:bodyPr/>
          <a:lstStyle/>
          <a:p>
            <a:fld id="{AB471595-7FD2-47D6-9ED0-9DB02699CA79}" type="datetime1">
              <a:rPr lang="en-IN" smtClean="0"/>
              <a:t>13-05-2022</a:t>
            </a:fld>
            <a:endParaRPr lang="en-IN"/>
          </a:p>
        </p:txBody>
      </p:sp>
      <p:sp>
        <p:nvSpPr>
          <p:cNvPr id="5" name="Footer Placeholder 4">
            <a:extLst>
              <a:ext uri="{FF2B5EF4-FFF2-40B4-BE49-F238E27FC236}">
                <a16:creationId xmlns:a16="http://schemas.microsoft.com/office/drawing/2014/main" id="{C16EAAB6-BCB9-4512-8486-52FF4A2DEAE6}"/>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7D1188B5-47A6-4FDB-8C98-C5C225BD01C1}"/>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31377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33EEB-EE30-48CD-AD8E-867A7D2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674253-23C2-4D1A-AA8B-7834433B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4A71E-FCC5-4DD8-99BC-58A787D29C14}"/>
              </a:ext>
            </a:extLst>
          </p:cNvPr>
          <p:cNvSpPr>
            <a:spLocks noGrp="1"/>
          </p:cNvSpPr>
          <p:nvPr>
            <p:ph type="dt" sz="half" idx="10"/>
          </p:nvPr>
        </p:nvSpPr>
        <p:spPr/>
        <p:txBody>
          <a:bodyPr/>
          <a:lstStyle/>
          <a:p>
            <a:fld id="{B938C011-F3C8-4C58-9C2C-F5CFB8413169}" type="datetime1">
              <a:rPr lang="en-IN" smtClean="0"/>
              <a:t>13-05-2022</a:t>
            </a:fld>
            <a:endParaRPr lang="en-IN"/>
          </a:p>
        </p:txBody>
      </p:sp>
      <p:sp>
        <p:nvSpPr>
          <p:cNvPr id="5" name="Footer Placeholder 4">
            <a:extLst>
              <a:ext uri="{FF2B5EF4-FFF2-40B4-BE49-F238E27FC236}">
                <a16:creationId xmlns:a16="http://schemas.microsoft.com/office/drawing/2014/main" id="{E539F07A-23E8-47E2-A1DF-D40D9F43DCD2}"/>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4F441277-723E-49BD-9F81-E3ECDA39208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63494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378EAF-AC48-4CFA-BBD9-C3847609C0DA}" type="datetime1">
              <a:rPr lang="en-IN" smtClean="0"/>
              <a:t>13-05-2022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759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151D1-7B22-4D25-B918-92BB9D43E32A}" type="datetime1">
              <a:rPr lang="en-IN" smtClean="0"/>
              <a:t>13-05-2022</a:t>
            </a:fld>
            <a:endParaRPr lang="en-US"/>
          </a:p>
        </p:txBody>
      </p:sp>
      <p:sp>
        <p:nvSpPr>
          <p:cNvPr id="8" name="Footer Placeholder 7"/>
          <p:cNvSpPr>
            <a:spLocks noGrp="1"/>
          </p:cNvSpPr>
          <p:nvPr>
            <p:ph type="ftr" sz="quarter" idx="11"/>
          </p:nvPr>
        </p:nvSpPr>
        <p:spPr/>
        <p:txBody>
          <a:bodyPr/>
          <a:lstStyle/>
          <a:p>
            <a:r>
              <a:rPr lang="en-US"/>
              <a:t>Dept. of ECE, SJBIT</a:t>
            </a:r>
          </a:p>
        </p:txBody>
      </p:sp>
      <p:sp>
        <p:nvSpPr>
          <p:cNvPr id="9" name="Slide Number Placeholder 8"/>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36468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75104A-4117-466F-9EAB-76F4DAFBCE27}" type="datetime1">
              <a:rPr lang="en-IN" smtClean="0"/>
              <a:t>13-05-2022</a:t>
            </a:fld>
            <a:endParaRPr lang="en-US"/>
          </a:p>
        </p:txBody>
      </p:sp>
      <p:sp>
        <p:nvSpPr>
          <p:cNvPr id="4" name="Footer Placeholder 3"/>
          <p:cNvSpPr>
            <a:spLocks noGrp="1"/>
          </p:cNvSpPr>
          <p:nvPr>
            <p:ph type="ftr" sz="quarter" idx="11"/>
          </p:nvPr>
        </p:nvSpPr>
        <p:spPr/>
        <p:txBody>
          <a:bodyPr/>
          <a:lstStyle/>
          <a:p>
            <a:r>
              <a:rPr lang="en-US"/>
              <a:t>Dept. of ECE, SJBIT</a:t>
            </a:r>
          </a:p>
        </p:txBody>
      </p:sp>
      <p:sp>
        <p:nvSpPr>
          <p:cNvPr id="5" name="Slide Number Placeholder 4"/>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75237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F89FC-AD34-4C9F-8F4E-93F1A8425354}" type="datetime1">
              <a:rPr lang="en-IN" smtClean="0"/>
              <a:t>13-05-2022</a:t>
            </a:fld>
            <a:endParaRPr lang="en-US"/>
          </a:p>
        </p:txBody>
      </p:sp>
      <p:sp>
        <p:nvSpPr>
          <p:cNvPr id="3" name="Footer Placeholder 2"/>
          <p:cNvSpPr>
            <a:spLocks noGrp="1"/>
          </p:cNvSpPr>
          <p:nvPr>
            <p:ph type="ftr" sz="quarter" idx="11"/>
          </p:nvPr>
        </p:nvSpPr>
        <p:spPr/>
        <p:txBody>
          <a:bodyPr/>
          <a:lstStyle/>
          <a:p>
            <a:r>
              <a:rPr lang="en-US"/>
              <a:t>Dept. of ECE, SJBIT</a:t>
            </a:r>
          </a:p>
        </p:txBody>
      </p:sp>
      <p:sp>
        <p:nvSpPr>
          <p:cNvPr id="4" name="Slide Number Placeholder 3"/>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65985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A618B-514B-496E-91D3-738B17C77052}" type="datetime1">
              <a:rPr lang="en-IN" smtClean="0"/>
              <a:t>13-05-2022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85297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B3399-CCF2-4D7F-B2D6-AAD07DC54D02}" type="datetime1">
              <a:rPr lang="en-IN" smtClean="0"/>
              <a:t>13-05-2022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24534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D935A-89DA-46AA-B954-046D6EF278D9}" type="datetime1">
              <a:rPr lang="en-IN" smtClean="0"/>
              <a:t>13-05-2022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SJBIT</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ACEB4-2473-4E5A-98D7-034FDA90FB20}" type="slidenum">
              <a:rPr lang="en-US" smtClean="0"/>
              <a:pPr/>
              <a:t>‹#›</a:t>
            </a:fld>
            <a:endParaRPr lang="en-US"/>
          </a:p>
        </p:txBody>
      </p:sp>
      <p:pic>
        <p:nvPicPr>
          <p:cNvPr id="7" name="Picture 6" descr="A picture containing diagram&#10;&#10;Description automatically generated">
            <a:extLst>
              <a:ext uri="{FF2B5EF4-FFF2-40B4-BE49-F238E27FC236}">
                <a16:creationId xmlns:a16="http://schemas.microsoft.com/office/drawing/2014/main" id="{2F458C0D-94EE-4063-ADDD-47D7560145AA}"/>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b="12653"/>
          <a:stretch/>
        </p:blipFill>
        <p:spPr>
          <a:xfrm>
            <a:off x="52705" y="74379"/>
            <a:ext cx="763066" cy="734060"/>
          </a:xfrm>
          <a:prstGeom prst="rect">
            <a:avLst/>
          </a:prstGeom>
        </p:spPr>
      </p:pic>
      <p:pic>
        <p:nvPicPr>
          <p:cNvPr id="8" name="Picture 7" descr="Logo&#10;&#10;Description automatically generated">
            <a:extLst>
              <a:ext uri="{FF2B5EF4-FFF2-40B4-BE49-F238E27FC236}">
                <a16:creationId xmlns:a16="http://schemas.microsoft.com/office/drawing/2014/main" id="{6DB74B53-26F2-497C-A140-8B72F0D1270D}"/>
              </a:ext>
            </a:extLst>
          </p:cNvPr>
          <p:cNvPicPr>
            <a:picLocks noChangeAspect="1"/>
          </p:cNvPicPr>
          <p:nvPr userDrawn="1"/>
        </p:nvPicPr>
        <p:blipFill>
          <a:blip r:embed="rId15" cstate="print">
            <a:alphaModFix/>
            <a:extLst>
              <a:ext uri="{28A0092B-C50C-407E-A947-70E740481C1C}">
                <a14:useLocalDpi xmlns:a14="http://schemas.microsoft.com/office/drawing/2010/main" val="0"/>
              </a:ext>
            </a:extLst>
          </a:blip>
          <a:stretch>
            <a:fillRect/>
          </a:stretch>
        </p:blipFill>
        <p:spPr>
          <a:xfrm>
            <a:off x="11376229" y="74379"/>
            <a:ext cx="800633" cy="734060"/>
          </a:xfrm>
          <a:prstGeom prst="rect">
            <a:avLst/>
          </a:prstGeom>
        </p:spPr>
      </p:pic>
    </p:spTree>
    <p:extLst>
      <p:ext uri="{BB962C8B-B14F-4D97-AF65-F5344CB8AC3E}">
        <p14:creationId xmlns:p14="http://schemas.microsoft.com/office/powerpoint/2010/main" val="57925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1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D9B1-3B0F-4D98-B40A-5D28FDA7C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CB2EFA9-E4A6-4481-B5C2-087796934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0BCC048-0E4E-474E-846E-4BC1FFF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DB03C-C0BA-45CB-B832-6AF27460529C}" type="datetime1">
              <a:rPr lang="en-IN" smtClean="0"/>
              <a:t>13-05-2022</a:t>
            </a:fld>
            <a:endParaRPr lang="en-IN"/>
          </a:p>
        </p:txBody>
      </p:sp>
      <p:sp>
        <p:nvSpPr>
          <p:cNvPr id="5" name="Footer Placeholder 4">
            <a:extLst>
              <a:ext uri="{FF2B5EF4-FFF2-40B4-BE49-F238E27FC236}">
                <a16:creationId xmlns:a16="http://schemas.microsoft.com/office/drawing/2014/main" id="{C8FCAD08-843E-476F-B9F3-3FD2A16BF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 SJBIT</a:t>
            </a:r>
          </a:p>
        </p:txBody>
      </p:sp>
      <p:sp>
        <p:nvSpPr>
          <p:cNvPr id="6" name="Slide Number Placeholder 5">
            <a:extLst>
              <a:ext uri="{FF2B5EF4-FFF2-40B4-BE49-F238E27FC236}">
                <a16:creationId xmlns:a16="http://schemas.microsoft.com/office/drawing/2014/main" id="{D89F710B-91D3-4A5F-89CC-3DD68B4E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1760674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BFD9E-7FE9-4E65-B058-CFAC2807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48598-9952-4D97-9F2C-C1758E142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8D03-8481-4289-B39F-ED77EE504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0D3CF-93ED-45AD-AFD6-3EE3C558C585}" type="datetime1">
              <a:rPr lang="en-IN" smtClean="0"/>
              <a:t>13-05-2022</a:t>
            </a:fld>
            <a:endParaRPr lang="en-IN"/>
          </a:p>
        </p:txBody>
      </p:sp>
      <p:sp>
        <p:nvSpPr>
          <p:cNvPr id="6" name="Slide Number Placeholder 5">
            <a:extLst>
              <a:ext uri="{FF2B5EF4-FFF2-40B4-BE49-F238E27FC236}">
                <a16:creationId xmlns:a16="http://schemas.microsoft.com/office/drawing/2014/main" id="{E2549868-1AD6-442B-AC4A-424C583E7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86A0-2B3E-4B29-89C1-BAE9784D7065}" type="slidenum">
              <a:rPr lang="en-IN" smtClean="0"/>
              <a:t>‹#›</a:t>
            </a:fld>
            <a:endParaRPr lang="en-IN"/>
          </a:p>
        </p:txBody>
      </p:sp>
    </p:spTree>
    <p:extLst>
      <p:ext uri="{BB962C8B-B14F-4D97-AF65-F5344CB8AC3E}">
        <p14:creationId xmlns:p14="http://schemas.microsoft.com/office/powerpoint/2010/main" val="728174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sv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svg"/><Relationship Id="rId10" Type="http://schemas.openxmlformats.org/officeDocument/2006/relationships/image" Target="../media/image28.sv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C:\Users\SENSOR4\Downloads\logo2.jpg">
            <a:extLst>
              <a:ext uri="{FF2B5EF4-FFF2-40B4-BE49-F238E27FC236}">
                <a16:creationId xmlns:a16="http://schemas.microsoft.com/office/drawing/2014/main" id="{C9174EF4-AAB1-4478-BB80-CC7699D5CC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80" y="811009"/>
            <a:ext cx="787863" cy="688278"/>
          </a:xfrm>
          <a:prstGeom prst="rect">
            <a:avLst/>
          </a:prstGeom>
          <a:ln>
            <a:noFill/>
          </a:ln>
          <a:effectLst/>
        </p:spPr>
      </p:pic>
      <p:pic>
        <p:nvPicPr>
          <p:cNvPr id="6" name="Picture 5" descr="C:\Users\SENSOR4\Downloads\logo1.jpg">
            <a:extLst>
              <a:ext uri="{FF2B5EF4-FFF2-40B4-BE49-F238E27FC236}">
                <a16:creationId xmlns:a16="http://schemas.microsoft.com/office/drawing/2014/main" id="{3738446F-3D2C-4FE1-B220-E7D4A3E207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246" y="745077"/>
            <a:ext cx="787863" cy="781448"/>
          </a:xfrm>
          <a:prstGeom prst="rect">
            <a:avLst/>
          </a:prstGeom>
          <a:ln>
            <a:noFill/>
          </a:ln>
          <a:effectLst/>
        </p:spPr>
      </p:pic>
      <p:pic>
        <p:nvPicPr>
          <p:cNvPr id="7" name="Picture 6" descr="C:\Users\SENSOR4\Downloads\logo4.jpg">
            <a:extLst>
              <a:ext uri="{FF2B5EF4-FFF2-40B4-BE49-F238E27FC236}">
                <a16:creationId xmlns:a16="http://schemas.microsoft.com/office/drawing/2014/main" id="{78037159-90A1-46B9-AD47-DD85B6B110B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3771" y="800692"/>
            <a:ext cx="870770" cy="688278"/>
          </a:xfrm>
          <a:prstGeom prst="rect">
            <a:avLst/>
          </a:prstGeom>
          <a:ln>
            <a:noFill/>
          </a:ln>
          <a:effectLst/>
        </p:spPr>
      </p:pic>
      <p:sp>
        <p:nvSpPr>
          <p:cNvPr id="9" name="Rectangle 8">
            <a:extLst>
              <a:ext uri="{FF2B5EF4-FFF2-40B4-BE49-F238E27FC236}">
                <a16:creationId xmlns:a16="http://schemas.microsoft.com/office/drawing/2014/main" id="{A795E654-902A-4204-B57A-E8BE3487A702}"/>
              </a:ext>
            </a:extLst>
          </p:cNvPr>
          <p:cNvSpPr/>
          <p:nvPr/>
        </p:nvSpPr>
        <p:spPr>
          <a:xfrm>
            <a:off x="2452049" y="128857"/>
            <a:ext cx="7484876" cy="615553"/>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 </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Jai Sri Gurudev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Sri Adichunchanagiri Shikshana Trust®</a:t>
            </a:r>
            <a:endPar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4AA7BA-63C3-45AA-89D3-5E37EF70BBE4}"/>
              </a:ext>
            </a:extLst>
          </p:cNvPr>
          <p:cNvSpPr/>
          <p:nvPr/>
        </p:nvSpPr>
        <p:spPr>
          <a:xfrm>
            <a:off x="1037894" y="1682084"/>
            <a:ext cx="9817319"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Cambria" panose="02040503050406030204" pitchFamily="18" charset="0"/>
                <a:cs typeface="Times New Roman" panose="02020603050405020304" pitchFamily="18" charset="0"/>
              </a:rPr>
              <a:t>Department of Electronics &amp; Communication Engineering </a:t>
            </a:r>
            <a:r>
              <a:rPr kumimoji="0" lang="en-IN" sz="44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endParaRPr kumimoji="0" lang="en-IN" sz="4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pic>
        <p:nvPicPr>
          <p:cNvPr id="14" name="Picture 13" descr="A picture containing text, clipart, gear&#10;&#10;Description automatically generated">
            <a:extLst>
              <a:ext uri="{FF2B5EF4-FFF2-40B4-BE49-F238E27FC236}">
                <a16:creationId xmlns:a16="http://schemas.microsoft.com/office/drawing/2014/main" id="{A6C1712F-7978-4980-B78E-8540855BCA1D}"/>
              </a:ext>
            </a:extLst>
          </p:cNvPr>
          <p:cNvPicPr/>
          <p:nvPr/>
        </p:nvPicPr>
        <p:blipFill>
          <a:blip r:embed="rId6">
            <a:extLst>
              <a:ext uri="{28A0092B-C50C-407E-A947-70E740481C1C}">
                <a14:useLocalDpi xmlns:a14="http://schemas.microsoft.com/office/drawing/2010/main" val="0"/>
              </a:ext>
            </a:extLst>
          </a:blip>
          <a:srcRect l="25540" r="26101"/>
          <a:stretch>
            <a:fillRect/>
          </a:stretch>
        </p:blipFill>
        <p:spPr bwMode="auto">
          <a:xfrm>
            <a:off x="888337" y="602704"/>
            <a:ext cx="1156396" cy="769441"/>
          </a:xfrm>
          <a:prstGeom prst="rect">
            <a:avLst/>
          </a:prstGeom>
        </p:spPr>
      </p:pic>
      <p:sp>
        <p:nvSpPr>
          <p:cNvPr id="2" name="Rectangle 1">
            <a:extLst>
              <a:ext uri="{FF2B5EF4-FFF2-40B4-BE49-F238E27FC236}">
                <a16:creationId xmlns:a16="http://schemas.microsoft.com/office/drawing/2014/main" id="{DF5CD3C1-17E8-4115-95D5-714DC7A3E1F5}"/>
              </a:ext>
            </a:extLst>
          </p:cNvPr>
          <p:cNvSpPr/>
          <p:nvPr/>
        </p:nvSpPr>
        <p:spPr>
          <a:xfrm>
            <a:off x="2619634" y="1523085"/>
            <a:ext cx="6738550" cy="523220"/>
          </a:xfrm>
          <a:prstGeom prst="rect">
            <a:avLst/>
          </a:prstGeom>
        </p:spPr>
        <p:txBody>
          <a:bodyPr wrap="square">
            <a:spAutoFit/>
          </a:bodyPr>
          <a:lstStyle/>
          <a:p>
            <a:pPr lvl="0" algn="ctr" defTabSz="457200">
              <a:defRPr/>
            </a:pPr>
            <a:r>
              <a:rPr 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SJB INSTITUTE OF TECHNOLOGY</a:t>
            </a:r>
          </a:p>
        </p:txBody>
      </p:sp>
      <p:sp>
        <p:nvSpPr>
          <p:cNvPr id="15" name="TextBox 14">
            <a:extLst>
              <a:ext uri="{FF2B5EF4-FFF2-40B4-BE49-F238E27FC236}">
                <a16:creationId xmlns:a16="http://schemas.microsoft.com/office/drawing/2014/main" id="{1056AC50-A3A1-4918-8687-7B11EF083242}"/>
              </a:ext>
            </a:extLst>
          </p:cNvPr>
          <p:cNvSpPr txBox="1"/>
          <p:nvPr/>
        </p:nvSpPr>
        <p:spPr>
          <a:xfrm>
            <a:off x="1739132" y="3071402"/>
            <a:ext cx="9001656" cy="954107"/>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POTATO LEAF DISEASE DETECTION USING DEEP LEARNING</a:t>
            </a:r>
          </a:p>
        </p:txBody>
      </p:sp>
      <p:pic>
        <p:nvPicPr>
          <p:cNvPr id="13" name="Picture 12" descr="Logo, company name&#10;&#10;Description automatically generated"/>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48099" y="674206"/>
            <a:ext cx="943876" cy="626435"/>
          </a:xfrm>
          <a:prstGeom prst="rect">
            <a:avLst/>
          </a:prstGeom>
          <a:noFill/>
          <a:ln>
            <a:noFill/>
          </a:ln>
        </p:spPr>
      </p:pic>
      <p:sp>
        <p:nvSpPr>
          <p:cNvPr id="16" name="Rectangle 15">
            <a:extLst>
              <a:ext uri="{FF2B5EF4-FFF2-40B4-BE49-F238E27FC236}">
                <a16:creationId xmlns:a16="http://schemas.microsoft.com/office/drawing/2014/main" id="{E466CC47-1CDE-4ADF-B89B-B733A7EFCC22}"/>
              </a:ext>
            </a:extLst>
          </p:cNvPr>
          <p:cNvSpPr/>
          <p:nvPr/>
        </p:nvSpPr>
        <p:spPr>
          <a:xfrm>
            <a:off x="633352" y="4766340"/>
            <a:ext cx="4730218" cy="1215717"/>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Presented By</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Pavan Kumar Yadav K		  1JB19EC064</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Sabari Krishnan A			  1JB19EC078</a:t>
            </a:r>
          </a:p>
        </p:txBody>
      </p:sp>
      <p:sp>
        <p:nvSpPr>
          <p:cNvPr id="17" name="Rectangle 16">
            <a:extLst>
              <a:ext uri="{FF2B5EF4-FFF2-40B4-BE49-F238E27FC236}">
                <a16:creationId xmlns:a16="http://schemas.microsoft.com/office/drawing/2014/main" id="{E466CC47-1CDE-4ADF-B89B-B733A7EFCC22}"/>
              </a:ext>
            </a:extLst>
          </p:cNvPr>
          <p:cNvSpPr/>
          <p:nvPr/>
        </p:nvSpPr>
        <p:spPr>
          <a:xfrm>
            <a:off x="7192370" y="4489342"/>
            <a:ext cx="4152096" cy="176971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Under the guidance of </a:t>
            </a:r>
          </a:p>
          <a:p>
            <a:pPr lvl="0" algn="ctr">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sz="2400" b="1" dirty="0">
                <a:solidFill>
                  <a:srgbClr val="002060"/>
                </a:solidFill>
                <a:latin typeface="Cambria" panose="02040503050406030204" pitchFamily="18" charset="0"/>
                <a:ea typeface="Cambria" panose="02040503050406030204" pitchFamily="18" charset="0"/>
              </a:rPr>
              <a:t>Mrs. </a:t>
            </a:r>
            <a:r>
              <a:rPr lang="en-IN" sz="2400" b="1" dirty="0" err="1">
                <a:solidFill>
                  <a:srgbClr val="002060"/>
                </a:solidFill>
                <a:latin typeface="Cambria" panose="02040503050406030204" pitchFamily="18" charset="0"/>
                <a:ea typeface="Cambria" panose="02040503050406030204" pitchFamily="18" charset="0"/>
              </a:rPr>
              <a:t>Pushpalatha</a:t>
            </a:r>
            <a:r>
              <a:rPr lang="en-IN" sz="2400" b="1" dirty="0">
                <a:solidFill>
                  <a:srgbClr val="002060"/>
                </a:solidFill>
                <a:latin typeface="Cambria" panose="02040503050406030204" pitchFamily="18" charset="0"/>
                <a:ea typeface="Cambria" panose="02040503050406030204" pitchFamily="18" charset="0"/>
              </a:rPr>
              <a:t> G </a:t>
            </a:r>
          </a:p>
          <a:p>
            <a:pPr lvl="0" algn="ctr">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kumimoji="0" lang="en-IN" b="1"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rPr>
              <a:t>Assistant</a:t>
            </a:r>
            <a:r>
              <a:rPr kumimoji="0" lang="en-IN" b="1" i="0" u="none" strike="noStrike" kern="1200" cap="none" spc="0" normalizeH="0" noProof="0" dirty="0">
                <a:ln>
                  <a:noFill/>
                </a:ln>
                <a:solidFill>
                  <a:srgbClr val="002060"/>
                </a:solidFill>
                <a:effectLst/>
                <a:uLnTx/>
                <a:uFillTx/>
                <a:latin typeface="Cambria" panose="02040503050406030204" pitchFamily="18" charset="0"/>
                <a:ea typeface="Cambria" panose="02040503050406030204" pitchFamily="18" charset="0"/>
              </a:rPr>
              <a:t> Professor </a:t>
            </a:r>
          </a:p>
          <a:p>
            <a:pPr lvl="0" algn="ctr">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baseline="0" dirty="0">
                <a:solidFill>
                  <a:srgbClr val="002060"/>
                </a:solidFill>
                <a:latin typeface="Cambria" panose="02040503050406030204" pitchFamily="18" charset="0"/>
                <a:ea typeface="Cambria" panose="02040503050406030204" pitchFamily="18" charset="0"/>
              </a:rPr>
              <a:t>Dept.</a:t>
            </a:r>
            <a:r>
              <a:rPr lang="en-IN" b="1" dirty="0">
                <a:solidFill>
                  <a:srgbClr val="002060"/>
                </a:solidFill>
                <a:latin typeface="Cambria" panose="02040503050406030204" pitchFamily="18" charset="0"/>
                <a:ea typeface="Cambria" panose="02040503050406030204" pitchFamily="18" charset="0"/>
              </a:rPr>
              <a:t> of ECE, SJBIT</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3" name="Rectangle 2"/>
          <p:cNvSpPr/>
          <p:nvPr/>
        </p:nvSpPr>
        <p:spPr>
          <a:xfrm>
            <a:off x="3281164" y="2426644"/>
            <a:ext cx="5435578" cy="677108"/>
          </a:xfrm>
          <a:prstGeom prst="rect">
            <a:avLst/>
          </a:prstGeom>
        </p:spPr>
        <p:txBody>
          <a:bodyPr wrap="square">
            <a:spAutoFit/>
          </a:bodyPr>
          <a:lstStyle/>
          <a:p>
            <a:pPr algn="ctr"/>
            <a:r>
              <a:rPr lang="en-IN" sz="2000" b="1" dirty="0"/>
              <a:t>Phase-1 - Mini-Project (18ECMP68) Review </a:t>
            </a:r>
            <a:r>
              <a:rPr lang="en-IN" b="1" dirty="0"/>
              <a:t>Presentation on</a:t>
            </a:r>
          </a:p>
        </p:txBody>
      </p:sp>
    </p:spTree>
    <p:extLst>
      <p:ext uri="{BB962C8B-B14F-4D97-AF65-F5344CB8AC3E}">
        <p14:creationId xmlns:p14="http://schemas.microsoft.com/office/powerpoint/2010/main" val="264142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CCCAFB-E1A2-D077-7F80-ACA804E1C33E}"/>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8FDC89BE-9439-FA4B-64E7-93C560459BB4}"/>
              </a:ext>
            </a:extLst>
          </p:cNvPr>
          <p:cNvSpPr>
            <a:spLocks noGrp="1"/>
          </p:cNvSpPr>
          <p:nvPr>
            <p:ph type="sldNum" sz="quarter" idx="12"/>
          </p:nvPr>
        </p:nvSpPr>
        <p:spPr/>
        <p:txBody>
          <a:bodyPr/>
          <a:lstStyle/>
          <a:p>
            <a:fld id="{DD7ACEB4-2473-4E5A-98D7-034FDA90FB20}" type="slidenum">
              <a:rPr lang="en-US" smtClean="0"/>
              <a:pPr/>
              <a:t>9</a:t>
            </a:fld>
            <a:endParaRPr lang="en-US"/>
          </a:p>
        </p:txBody>
      </p:sp>
      <p:pic>
        <p:nvPicPr>
          <p:cNvPr id="6" name="Picture 5">
            <a:extLst>
              <a:ext uri="{FF2B5EF4-FFF2-40B4-BE49-F238E27FC236}">
                <a16:creationId xmlns:a16="http://schemas.microsoft.com/office/drawing/2014/main" id="{1D0999AC-BA58-85EB-CF03-D76BD4D67AD6}"/>
              </a:ext>
            </a:extLst>
          </p:cNvPr>
          <p:cNvPicPr>
            <a:picLocks noChangeAspect="1"/>
          </p:cNvPicPr>
          <p:nvPr/>
        </p:nvPicPr>
        <p:blipFill>
          <a:blip r:embed="rId2"/>
          <a:stretch>
            <a:fillRect/>
          </a:stretch>
        </p:blipFill>
        <p:spPr>
          <a:xfrm>
            <a:off x="269864" y="1614905"/>
            <a:ext cx="474611" cy="365085"/>
          </a:xfrm>
          <a:prstGeom prst="rect">
            <a:avLst/>
          </a:prstGeom>
        </p:spPr>
      </p:pic>
      <p:pic>
        <p:nvPicPr>
          <p:cNvPr id="7" name="Picture 6">
            <a:extLst>
              <a:ext uri="{FF2B5EF4-FFF2-40B4-BE49-F238E27FC236}">
                <a16:creationId xmlns:a16="http://schemas.microsoft.com/office/drawing/2014/main" id="{77D62F75-1289-7A7C-F285-B50EF1043BB8}"/>
              </a:ext>
            </a:extLst>
          </p:cNvPr>
          <p:cNvPicPr>
            <a:picLocks noChangeAspect="1"/>
          </p:cNvPicPr>
          <p:nvPr/>
        </p:nvPicPr>
        <p:blipFill>
          <a:blip r:embed="rId3"/>
          <a:stretch>
            <a:fillRect/>
          </a:stretch>
        </p:blipFill>
        <p:spPr>
          <a:xfrm>
            <a:off x="342299" y="1958430"/>
            <a:ext cx="547970" cy="365085"/>
          </a:xfrm>
          <a:prstGeom prst="rect">
            <a:avLst/>
          </a:prstGeom>
        </p:spPr>
      </p:pic>
      <p:pic>
        <p:nvPicPr>
          <p:cNvPr id="8" name="Picture 7">
            <a:extLst>
              <a:ext uri="{FF2B5EF4-FFF2-40B4-BE49-F238E27FC236}">
                <a16:creationId xmlns:a16="http://schemas.microsoft.com/office/drawing/2014/main" id="{8ED41F77-DAC0-0A7D-AC13-D0B339EE7716}"/>
              </a:ext>
            </a:extLst>
          </p:cNvPr>
          <p:cNvPicPr>
            <a:picLocks noChangeAspect="1"/>
          </p:cNvPicPr>
          <p:nvPr/>
        </p:nvPicPr>
        <p:blipFill>
          <a:blip r:embed="rId4"/>
          <a:stretch>
            <a:fillRect/>
          </a:stretch>
        </p:blipFill>
        <p:spPr>
          <a:xfrm>
            <a:off x="890269" y="1567195"/>
            <a:ext cx="452619" cy="722212"/>
          </a:xfrm>
          <a:prstGeom prst="rect">
            <a:avLst/>
          </a:prstGeom>
        </p:spPr>
      </p:pic>
      <p:pic>
        <p:nvPicPr>
          <p:cNvPr id="9" name="Picture 8">
            <a:extLst>
              <a:ext uri="{FF2B5EF4-FFF2-40B4-BE49-F238E27FC236}">
                <a16:creationId xmlns:a16="http://schemas.microsoft.com/office/drawing/2014/main" id="{73DB4091-062B-ABEA-A4F0-A41FB3FD413E}"/>
              </a:ext>
            </a:extLst>
          </p:cNvPr>
          <p:cNvPicPr>
            <a:picLocks noChangeAspect="1"/>
          </p:cNvPicPr>
          <p:nvPr/>
        </p:nvPicPr>
        <p:blipFill>
          <a:blip r:embed="rId5"/>
          <a:stretch>
            <a:fillRect/>
          </a:stretch>
        </p:blipFill>
        <p:spPr>
          <a:xfrm>
            <a:off x="332737" y="2354091"/>
            <a:ext cx="556093" cy="486138"/>
          </a:xfrm>
          <a:prstGeom prst="rect">
            <a:avLst/>
          </a:prstGeom>
        </p:spPr>
      </p:pic>
      <p:pic>
        <p:nvPicPr>
          <p:cNvPr id="10" name="Picture 9">
            <a:extLst>
              <a:ext uri="{FF2B5EF4-FFF2-40B4-BE49-F238E27FC236}">
                <a16:creationId xmlns:a16="http://schemas.microsoft.com/office/drawing/2014/main" id="{71387B51-E29E-CB8F-F566-99D984925634}"/>
              </a:ext>
            </a:extLst>
          </p:cNvPr>
          <p:cNvPicPr>
            <a:picLocks noChangeAspect="1"/>
          </p:cNvPicPr>
          <p:nvPr/>
        </p:nvPicPr>
        <p:blipFill>
          <a:blip r:embed="rId6"/>
          <a:stretch>
            <a:fillRect/>
          </a:stretch>
        </p:blipFill>
        <p:spPr>
          <a:xfrm>
            <a:off x="994742" y="2362334"/>
            <a:ext cx="696291" cy="486138"/>
          </a:xfrm>
          <a:prstGeom prst="rect">
            <a:avLst/>
          </a:prstGeom>
        </p:spPr>
      </p:pic>
      <p:sp>
        <p:nvSpPr>
          <p:cNvPr id="11" name="Rectangle: Rounded Corners 10">
            <a:extLst>
              <a:ext uri="{FF2B5EF4-FFF2-40B4-BE49-F238E27FC236}">
                <a16:creationId xmlns:a16="http://schemas.microsoft.com/office/drawing/2014/main" id="{CDE527BA-683F-CFF6-DB47-CDBC21372A26}"/>
              </a:ext>
            </a:extLst>
          </p:cNvPr>
          <p:cNvSpPr/>
          <p:nvPr/>
        </p:nvSpPr>
        <p:spPr>
          <a:xfrm>
            <a:off x="3301031" y="1787307"/>
            <a:ext cx="2209800" cy="1231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prstClr val="white"/>
                </a:solidFill>
              </a:rPr>
              <a:t>Data cleaning and pre processing</a:t>
            </a:r>
          </a:p>
        </p:txBody>
      </p:sp>
      <p:sp>
        <p:nvSpPr>
          <p:cNvPr id="12" name="Arrow: Right 11">
            <a:extLst>
              <a:ext uri="{FF2B5EF4-FFF2-40B4-BE49-F238E27FC236}">
                <a16:creationId xmlns:a16="http://schemas.microsoft.com/office/drawing/2014/main" id="{A0132753-899C-0EF5-AA9E-BE82EDA9F96D}"/>
              </a:ext>
            </a:extLst>
          </p:cNvPr>
          <p:cNvSpPr/>
          <p:nvPr/>
        </p:nvSpPr>
        <p:spPr>
          <a:xfrm>
            <a:off x="1796945" y="1988233"/>
            <a:ext cx="1510135" cy="486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Arrow: Right 12">
            <a:extLst>
              <a:ext uri="{FF2B5EF4-FFF2-40B4-BE49-F238E27FC236}">
                <a16:creationId xmlns:a16="http://schemas.microsoft.com/office/drawing/2014/main" id="{DE9A8E2D-5BBD-C811-37EB-3C8832E8B0FC}"/>
              </a:ext>
            </a:extLst>
          </p:cNvPr>
          <p:cNvSpPr/>
          <p:nvPr/>
        </p:nvSpPr>
        <p:spPr>
          <a:xfrm>
            <a:off x="5610694" y="1995647"/>
            <a:ext cx="1510135" cy="486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Rectangle: Rounded Corners 13">
            <a:extLst>
              <a:ext uri="{FF2B5EF4-FFF2-40B4-BE49-F238E27FC236}">
                <a16:creationId xmlns:a16="http://schemas.microsoft.com/office/drawing/2014/main" id="{58357E27-F349-FDDA-31D7-19339581B558}"/>
              </a:ext>
            </a:extLst>
          </p:cNvPr>
          <p:cNvSpPr/>
          <p:nvPr/>
        </p:nvSpPr>
        <p:spPr>
          <a:xfrm>
            <a:off x="7120829" y="1602036"/>
            <a:ext cx="2209800" cy="1231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prstClr val="white"/>
                </a:solidFill>
              </a:rPr>
              <a:t>Model building</a:t>
            </a:r>
          </a:p>
        </p:txBody>
      </p:sp>
      <p:pic>
        <p:nvPicPr>
          <p:cNvPr id="15" name="Picture 14">
            <a:extLst>
              <a:ext uri="{FF2B5EF4-FFF2-40B4-BE49-F238E27FC236}">
                <a16:creationId xmlns:a16="http://schemas.microsoft.com/office/drawing/2014/main" id="{CB89E8A0-6533-FF6E-F107-1CFCDA0213CE}"/>
              </a:ext>
            </a:extLst>
          </p:cNvPr>
          <p:cNvPicPr>
            <a:picLocks noChangeAspect="1"/>
          </p:cNvPicPr>
          <p:nvPr/>
        </p:nvPicPr>
        <p:blipFill>
          <a:blip r:embed="rId7"/>
          <a:stretch>
            <a:fillRect/>
          </a:stretch>
        </p:blipFill>
        <p:spPr>
          <a:xfrm>
            <a:off x="10840764" y="1623148"/>
            <a:ext cx="1231137" cy="1231137"/>
          </a:xfrm>
          <a:prstGeom prst="rect">
            <a:avLst/>
          </a:prstGeom>
        </p:spPr>
      </p:pic>
      <p:sp>
        <p:nvSpPr>
          <p:cNvPr id="16" name="Arrow: Right 15">
            <a:extLst>
              <a:ext uri="{FF2B5EF4-FFF2-40B4-BE49-F238E27FC236}">
                <a16:creationId xmlns:a16="http://schemas.microsoft.com/office/drawing/2014/main" id="{9832CB46-9679-A73A-7546-F82E1126E298}"/>
              </a:ext>
            </a:extLst>
          </p:cNvPr>
          <p:cNvSpPr/>
          <p:nvPr/>
        </p:nvSpPr>
        <p:spPr>
          <a:xfrm>
            <a:off x="9330629" y="1987866"/>
            <a:ext cx="1510135" cy="486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7" name="Rectangle 16">
            <a:extLst>
              <a:ext uri="{FF2B5EF4-FFF2-40B4-BE49-F238E27FC236}">
                <a16:creationId xmlns:a16="http://schemas.microsoft.com/office/drawing/2014/main" id="{2C4620D1-B13F-9EDE-8077-E35003222BB5}"/>
              </a:ext>
            </a:extLst>
          </p:cNvPr>
          <p:cNvSpPr/>
          <p:nvPr/>
        </p:nvSpPr>
        <p:spPr>
          <a:xfrm>
            <a:off x="269864" y="3018444"/>
            <a:ext cx="1527081" cy="91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Data sets</a:t>
            </a:r>
          </a:p>
        </p:txBody>
      </p:sp>
      <p:sp>
        <p:nvSpPr>
          <p:cNvPr id="18" name="Rectangle 17">
            <a:extLst>
              <a:ext uri="{FF2B5EF4-FFF2-40B4-BE49-F238E27FC236}">
                <a16:creationId xmlns:a16="http://schemas.microsoft.com/office/drawing/2014/main" id="{8DC543CC-B350-8E35-3C9F-46138131AEFB}"/>
              </a:ext>
            </a:extLst>
          </p:cNvPr>
          <p:cNvSpPr/>
          <p:nvPr/>
        </p:nvSpPr>
        <p:spPr>
          <a:xfrm>
            <a:off x="3301031" y="3151448"/>
            <a:ext cx="2309663"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TF dataset</a:t>
            </a:r>
          </a:p>
        </p:txBody>
      </p:sp>
      <p:sp>
        <p:nvSpPr>
          <p:cNvPr id="19" name="Rectangle 18">
            <a:extLst>
              <a:ext uri="{FF2B5EF4-FFF2-40B4-BE49-F238E27FC236}">
                <a16:creationId xmlns:a16="http://schemas.microsoft.com/office/drawing/2014/main" id="{8A45195C-F188-9DB1-637B-A678C0017FB2}"/>
              </a:ext>
            </a:extLst>
          </p:cNvPr>
          <p:cNvSpPr/>
          <p:nvPr/>
        </p:nvSpPr>
        <p:spPr>
          <a:xfrm>
            <a:off x="3301031" y="3840948"/>
            <a:ext cx="2309663"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Data augmentation</a:t>
            </a:r>
          </a:p>
        </p:txBody>
      </p:sp>
      <p:sp>
        <p:nvSpPr>
          <p:cNvPr id="20" name="Rectangle 19">
            <a:extLst>
              <a:ext uri="{FF2B5EF4-FFF2-40B4-BE49-F238E27FC236}">
                <a16:creationId xmlns:a16="http://schemas.microsoft.com/office/drawing/2014/main" id="{50A85B7E-DB6C-F917-4436-4418FC987174}"/>
              </a:ext>
            </a:extLst>
          </p:cNvPr>
          <p:cNvSpPr/>
          <p:nvPr/>
        </p:nvSpPr>
        <p:spPr>
          <a:xfrm>
            <a:off x="7114780" y="3151448"/>
            <a:ext cx="2309663"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CNN</a:t>
            </a:r>
          </a:p>
        </p:txBody>
      </p:sp>
      <p:sp>
        <p:nvSpPr>
          <p:cNvPr id="21" name="Rectangle 20">
            <a:extLst>
              <a:ext uri="{FF2B5EF4-FFF2-40B4-BE49-F238E27FC236}">
                <a16:creationId xmlns:a16="http://schemas.microsoft.com/office/drawing/2014/main" id="{0C7CE415-B176-ACC8-9AA2-B1DEE97AE769}"/>
              </a:ext>
            </a:extLst>
          </p:cNvPr>
          <p:cNvSpPr/>
          <p:nvPr/>
        </p:nvSpPr>
        <p:spPr>
          <a:xfrm>
            <a:off x="10573225" y="3151448"/>
            <a:ext cx="1510135" cy="117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prstClr val="white"/>
                </a:solidFill>
              </a:rPr>
              <a:t>Trained model</a:t>
            </a:r>
          </a:p>
        </p:txBody>
      </p:sp>
      <p:sp>
        <p:nvSpPr>
          <p:cNvPr id="22" name="Rectangle: Rounded Corners 21">
            <a:extLst>
              <a:ext uri="{FF2B5EF4-FFF2-40B4-BE49-F238E27FC236}">
                <a16:creationId xmlns:a16="http://schemas.microsoft.com/office/drawing/2014/main" id="{5B6B8556-AF4A-F6C9-543F-6093CD355A7D}"/>
              </a:ext>
            </a:extLst>
          </p:cNvPr>
          <p:cNvSpPr/>
          <p:nvPr/>
        </p:nvSpPr>
        <p:spPr>
          <a:xfrm>
            <a:off x="1215389" y="4990234"/>
            <a:ext cx="2922453" cy="150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prstClr val="white"/>
                </a:solidFill>
              </a:rPr>
              <a:t>TF server</a:t>
            </a:r>
          </a:p>
          <a:p>
            <a:pPr algn="ctr"/>
            <a:r>
              <a:rPr lang="en-IN" sz="2000" dirty="0">
                <a:solidFill>
                  <a:prstClr val="white"/>
                </a:solidFill>
              </a:rPr>
              <a:t>(run on the trained model function)</a:t>
            </a:r>
          </a:p>
        </p:txBody>
      </p:sp>
      <p:pic>
        <p:nvPicPr>
          <p:cNvPr id="23" name="Picture 22">
            <a:extLst>
              <a:ext uri="{FF2B5EF4-FFF2-40B4-BE49-F238E27FC236}">
                <a16:creationId xmlns:a16="http://schemas.microsoft.com/office/drawing/2014/main" id="{28664321-21CD-9850-EE1D-6ED4F2A6B37E}"/>
              </a:ext>
            </a:extLst>
          </p:cNvPr>
          <p:cNvPicPr>
            <a:picLocks noChangeAspect="1"/>
          </p:cNvPicPr>
          <p:nvPr/>
        </p:nvPicPr>
        <p:blipFill>
          <a:blip r:embed="rId7"/>
          <a:stretch>
            <a:fillRect/>
          </a:stretch>
        </p:blipFill>
        <p:spPr>
          <a:xfrm>
            <a:off x="1342887" y="4750944"/>
            <a:ext cx="747586" cy="747586"/>
          </a:xfrm>
          <a:prstGeom prst="rect">
            <a:avLst/>
          </a:prstGeom>
        </p:spPr>
      </p:pic>
      <p:sp>
        <p:nvSpPr>
          <p:cNvPr id="24" name="Arrow: Right 23">
            <a:extLst>
              <a:ext uri="{FF2B5EF4-FFF2-40B4-BE49-F238E27FC236}">
                <a16:creationId xmlns:a16="http://schemas.microsoft.com/office/drawing/2014/main" id="{141C69D4-33CB-C196-2BE8-1C6B4AB65E11}"/>
              </a:ext>
            </a:extLst>
          </p:cNvPr>
          <p:cNvSpPr/>
          <p:nvPr/>
        </p:nvSpPr>
        <p:spPr>
          <a:xfrm rot="10800000">
            <a:off x="4137842" y="5498530"/>
            <a:ext cx="1510135" cy="486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Rectangle: Rounded Corners 24">
            <a:extLst>
              <a:ext uri="{FF2B5EF4-FFF2-40B4-BE49-F238E27FC236}">
                <a16:creationId xmlns:a16="http://schemas.microsoft.com/office/drawing/2014/main" id="{F77D0C9C-CC45-D02D-9633-42DA0B5126DD}"/>
              </a:ext>
            </a:extLst>
          </p:cNvPr>
          <p:cNvSpPr/>
          <p:nvPr/>
        </p:nvSpPr>
        <p:spPr>
          <a:xfrm>
            <a:off x="5734301" y="4990234"/>
            <a:ext cx="2760958" cy="1502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prstClr val="white"/>
              </a:solidFill>
            </a:endParaRPr>
          </a:p>
        </p:txBody>
      </p:sp>
      <p:pic>
        <p:nvPicPr>
          <p:cNvPr id="26" name="Picture 25">
            <a:extLst>
              <a:ext uri="{FF2B5EF4-FFF2-40B4-BE49-F238E27FC236}">
                <a16:creationId xmlns:a16="http://schemas.microsoft.com/office/drawing/2014/main" id="{4657B717-C1E8-5E51-4312-A1C351D01D30}"/>
              </a:ext>
            </a:extLst>
          </p:cNvPr>
          <p:cNvPicPr>
            <a:picLocks noChangeAspect="1"/>
          </p:cNvPicPr>
          <p:nvPr/>
        </p:nvPicPr>
        <p:blipFill>
          <a:blip r:embed="rId8"/>
          <a:stretch>
            <a:fillRect/>
          </a:stretch>
        </p:blipFill>
        <p:spPr>
          <a:xfrm>
            <a:off x="6217181" y="5341291"/>
            <a:ext cx="1795198" cy="864263"/>
          </a:xfrm>
          <a:prstGeom prst="rect">
            <a:avLst/>
          </a:prstGeom>
        </p:spPr>
      </p:pic>
      <p:sp>
        <p:nvSpPr>
          <p:cNvPr id="27" name="Title 1">
            <a:extLst>
              <a:ext uri="{FF2B5EF4-FFF2-40B4-BE49-F238E27FC236}">
                <a16:creationId xmlns:a16="http://schemas.microsoft.com/office/drawing/2014/main" id="{F90F0992-193D-B59D-218C-34AD4B4E5C13}"/>
              </a:ext>
            </a:extLst>
          </p:cNvPr>
          <p:cNvSpPr txBox="1">
            <a:spLocks/>
          </p:cNvSpPr>
          <p:nvPr/>
        </p:nvSpPr>
        <p:spPr>
          <a:xfrm>
            <a:off x="888830" y="214547"/>
            <a:ext cx="10429410" cy="11101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Basic Model</a:t>
            </a:r>
            <a:endParaRPr lang="en-IN" b="1" dirty="0"/>
          </a:p>
        </p:txBody>
      </p:sp>
    </p:spTree>
    <p:extLst>
      <p:ext uri="{BB962C8B-B14F-4D97-AF65-F5344CB8AC3E}">
        <p14:creationId xmlns:p14="http://schemas.microsoft.com/office/powerpoint/2010/main" val="420974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10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1000"/>
                                        <p:tgtEl>
                                          <p:spTgt spid="1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10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par>
                                <p:cTn id="67" presetID="22" presetClass="entr" presetSubtype="4"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10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barn(inVertical)">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down)">
                                      <p:cBhvr>
                                        <p:cTn id="79" dur="500"/>
                                        <p:tgtEl>
                                          <p:spTgt spid="25"/>
                                        </p:tgtEl>
                                      </p:cBhvr>
                                    </p:animEffect>
                                  </p:childTnLst>
                                </p:cTn>
                              </p:par>
                              <p:par>
                                <p:cTn id="80" presetID="22" presetClass="entr" presetSubtype="4" fill="hold"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8" grpId="0" animBg="1"/>
      <p:bldP spid="19" grpId="0" animBg="1"/>
      <p:bldP spid="20" grpId="0" animBg="1"/>
      <p:bldP spid="21" grpId="0" animBg="1"/>
      <p:bldP spid="22"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9CCDEB-06EC-D801-9DCF-E9B7B03E19F5}"/>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221E3E6A-5486-0112-5665-C59F9DA66FDE}"/>
              </a:ext>
            </a:extLst>
          </p:cNvPr>
          <p:cNvSpPr>
            <a:spLocks noGrp="1"/>
          </p:cNvSpPr>
          <p:nvPr>
            <p:ph type="sldNum" sz="quarter" idx="12"/>
          </p:nvPr>
        </p:nvSpPr>
        <p:spPr/>
        <p:txBody>
          <a:bodyPr/>
          <a:lstStyle/>
          <a:p>
            <a:fld id="{DD7ACEB4-2473-4E5A-98D7-034FDA90FB20}" type="slidenum">
              <a:rPr lang="en-US" smtClean="0"/>
              <a:pPr/>
              <a:t>10</a:t>
            </a:fld>
            <a:endParaRPr lang="en-US"/>
          </a:p>
        </p:txBody>
      </p:sp>
      <p:pic>
        <p:nvPicPr>
          <p:cNvPr id="6" name="Graphic 5" descr="Paper">
            <a:extLst>
              <a:ext uri="{FF2B5EF4-FFF2-40B4-BE49-F238E27FC236}">
                <a16:creationId xmlns:a16="http://schemas.microsoft.com/office/drawing/2014/main" id="{85E223D7-356A-E560-3BAC-2EB3CC27E7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9419" y="1192877"/>
            <a:ext cx="914400" cy="914400"/>
          </a:xfrm>
          <a:prstGeom prst="rect">
            <a:avLst/>
          </a:prstGeom>
        </p:spPr>
      </p:pic>
      <p:pic>
        <p:nvPicPr>
          <p:cNvPr id="7" name="Graphic 6" descr="Document">
            <a:extLst>
              <a:ext uri="{FF2B5EF4-FFF2-40B4-BE49-F238E27FC236}">
                <a16:creationId xmlns:a16="http://schemas.microsoft.com/office/drawing/2014/main" id="{1E7DB970-FC59-F36C-A57B-2F54E495613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414" y="1192877"/>
            <a:ext cx="914400" cy="914400"/>
          </a:xfrm>
          <a:prstGeom prst="rect">
            <a:avLst/>
          </a:prstGeom>
        </p:spPr>
      </p:pic>
      <p:sp>
        <p:nvSpPr>
          <p:cNvPr id="8" name="Arrow: Right 7">
            <a:extLst>
              <a:ext uri="{FF2B5EF4-FFF2-40B4-BE49-F238E27FC236}">
                <a16:creationId xmlns:a16="http://schemas.microsoft.com/office/drawing/2014/main" id="{E298455E-2F44-7651-DDA7-4D8CE99828F9}"/>
              </a:ext>
            </a:extLst>
          </p:cNvPr>
          <p:cNvSpPr/>
          <p:nvPr/>
        </p:nvSpPr>
        <p:spPr>
          <a:xfrm>
            <a:off x="2044931" y="1192877"/>
            <a:ext cx="2942705"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QUANTISATION</a:t>
            </a:r>
          </a:p>
        </p:txBody>
      </p:sp>
      <p:sp>
        <p:nvSpPr>
          <p:cNvPr id="9" name="Rectangle 8">
            <a:extLst>
              <a:ext uri="{FF2B5EF4-FFF2-40B4-BE49-F238E27FC236}">
                <a16:creationId xmlns:a16="http://schemas.microsoft.com/office/drawing/2014/main" id="{CD80E915-AA31-B96C-5517-8650E73B551E}"/>
              </a:ext>
            </a:extLst>
          </p:cNvPr>
          <p:cNvSpPr/>
          <p:nvPr/>
        </p:nvSpPr>
        <p:spPr>
          <a:xfrm>
            <a:off x="565264" y="2310938"/>
            <a:ext cx="1197033" cy="111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Exported float model</a:t>
            </a:r>
          </a:p>
        </p:txBody>
      </p:sp>
      <p:sp>
        <p:nvSpPr>
          <p:cNvPr id="10" name="Rectangle 9">
            <a:extLst>
              <a:ext uri="{FF2B5EF4-FFF2-40B4-BE49-F238E27FC236}">
                <a16:creationId xmlns:a16="http://schemas.microsoft.com/office/drawing/2014/main" id="{941FFBA1-504E-7972-176A-8282601F171E}"/>
              </a:ext>
            </a:extLst>
          </p:cNvPr>
          <p:cNvSpPr/>
          <p:nvPr/>
        </p:nvSpPr>
        <p:spPr>
          <a:xfrm>
            <a:off x="5264728" y="2310938"/>
            <a:ext cx="1039091" cy="111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prstClr val="white"/>
                </a:solidFill>
              </a:rPr>
              <a:t>shrinked</a:t>
            </a:r>
            <a:r>
              <a:rPr lang="en-IN" dirty="0">
                <a:solidFill>
                  <a:prstClr val="white"/>
                </a:solidFill>
              </a:rPr>
              <a:t> </a:t>
            </a:r>
          </a:p>
          <a:p>
            <a:pPr algn="ctr"/>
            <a:r>
              <a:rPr lang="en-IN" dirty="0">
                <a:solidFill>
                  <a:prstClr val="white"/>
                </a:solidFill>
              </a:rPr>
              <a:t>Format</a:t>
            </a:r>
          </a:p>
          <a:p>
            <a:pPr algn="ctr"/>
            <a:r>
              <a:rPr lang="en-IN" dirty="0">
                <a:solidFill>
                  <a:prstClr val="white"/>
                </a:solidFill>
              </a:rPr>
              <a:t>(TF LITE)</a:t>
            </a:r>
          </a:p>
        </p:txBody>
      </p:sp>
      <p:sp>
        <p:nvSpPr>
          <p:cNvPr id="11" name="Arrow: Pentagon 10">
            <a:extLst>
              <a:ext uri="{FF2B5EF4-FFF2-40B4-BE49-F238E27FC236}">
                <a16:creationId xmlns:a16="http://schemas.microsoft.com/office/drawing/2014/main" id="{44B8A524-B19D-CCA2-4684-C045CD8B7B7C}"/>
              </a:ext>
            </a:extLst>
          </p:cNvPr>
          <p:cNvSpPr/>
          <p:nvPr/>
        </p:nvSpPr>
        <p:spPr>
          <a:xfrm>
            <a:off x="7015942" y="1396538"/>
            <a:ext cx="2111433" cy="11180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prstClr val="white"/>
                </a:solidFill>
              </a:rPr>
              <a:t>Quantisation</a:t>
            </a:r>
          </a:p>
        </p:txBody>
      </p:sp>
      <p:sp>
        <p:nvSpPr>
          <p:cNvPr id="12" name="Rectangle: Rounded Corners 11">
            <a:extLst>
              <a:ext uri="{FF2B5EF4-FFF2-40B4-BE49-F238E27FC236}">
                <a16:creationId xmlns:a16="http://schemas.microsoft.com/office/drawing/2014/main" id="{4AA33C0B-9482-3BAA-D5A0-894929A03BC6}"/>
              </a:ext>
            </a:extLst>
          </p:cNvPr>
          <p:cNvSpPr/>
          <p:nvPr/>
        </p:nvSpPr>
        <p:spPr>
          <a:xfrm>
            <a:off x="9393382" y="1192877"/>
            <a:ext cx="2593571" cy="2747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prstClr val="white"/>
                </a:solidFill>
              </a:rPr>
              <a:t>It is a way to reduce of the size of the model such that it occupies less memory</a:t>
            </a:r>
          </a:p>
          <a:p>
            <a:pPr marL="285750" indent="-285750" algn="ctr">
              <a:buFont typeface="Arial" panose="020B0604020202020204" pitchFamily="34" charset="0"/>
              <a:buChar char="•"/>
            </a:pPr>
            <a:r>
              <a:rPr lang="en-IN" dirty="0">
                <a:solidFill>
                  <a:prstClr val="white"/>
                </a:solidFill>
              </a:rPr>
              <a:t>Speed of the process becomes more faster </a:t>
            </a:r>
          </a:p>
        </p:txBody>
      </p:sp>
      <p:pic>
        <p:nvPicPr>
          <p:cNvPr id="13" name="Graphic 12" descr="Paper">
            <a:extLst>
              <a:ext uri="{FF2B5EF4-FFF2-40B4-BE49-F238E27FC236}">
                <a16:creationId xmlns:a16="http://schemas.microsoft.com/office/drawing/2014/main" id="{F5E0BED4-D316-8AD9-A72F-C11E7991CFD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050" y="4335087"/>
            <a:ext cx="1330035" cy="1330035"/>
          </a:xfrm>
          <a:prstGeom prst="rect">
            <a:avLst/>
          </a:prstGeom>
        </p:spPr>
      </p:pic>
      <p:pic>
        <p:nvPicPr>
          <p:cNvPr id="14" name="Graphic 13" descr="Syncing cloud">
            <a:extLst>
              <a:ext uri="{FF2B5EF4-FFF2-40B4-BE49-F238E27FC236}">
                <a16:creationId xmlns:a16="http://schemas.microsoft.com/office/drawing/2014/main" id="{16D7D43F-5731-3954-1A76-865980BEA4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4277" y="3979905"/>
            <a:ext cx="2301723" cy="2301723"/>
          </a:xfrm>
          <a:prstGeom prst="rect">
            <a:avLst/>
          </a:prstGeom>
        </p:spPr>
      </p:pic>
      <p:sp>
        <p:nvSpPr>
          <p:cNvPr id="15" name="Arrow: Right 14">
            <a:extLst>
              <a:ext uri="{FF2B5EF4-FFF2-40B4-BE49-F238E27FC236}">
                <a16:creationId xmlns:a16="http://schemas.microsoft.com/office/drawing/2014/main" id="{9848E4A6-3621-8841-8B99-D81F4328A048}"/>
              </a:ext>
            </a:extLst>
          </p:cNvPr>
          <p:cNvSpPr/>
          <p:nvPr/>
        </p:nvSpPr>
        <p:spPr>
          <a:xfrm>
            <a:off x="2044931" y="4871258"/>
            <a:ext cx="1749346" cy="631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6" name="Arrow: Right 15">
            <a:extLst>
              <a:ext uri="{FF2B5EF4-FFF2-40B4-BE49-F238E27FC236}">
                <a16:creationId xmlns:a16="http://schemas.microsoft.com/office/drawing/2014/main" id="{C6A9EE61-EADE-D872-43E5-4F319F12389D}"/>
              </a:ext>
            </a:extLst>
          </p:cNvPr>
          <p:cNvSpPr/>
          <p:nvPr/>
        </p:nvSpPr>
        <p:spPr>
          <a:xfrm>
            <a:off x="6141269" y="4871257"/>
            <a:ext cx="1749346" cy="631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7" name="Rectangle 16">
            <a:extLst>
              <a:ext uri="{FF2B5EF4-FFF2-40B4-BE49-F238E27FC236}">
                <a16:creationId xmlns:a16="http://schemas.microsoft.com/office/drawing/2014/main" id="{7C90ACE9-5CC6-F53A-C245-8FEC61CA018A}"/>
              </a:ext>
            </a:extLst>
          </p:cNvPr>
          <p:cNvSpPr/>
          <p:nvPr/>
        </p:nvSpPr>
        <p:spPr>
          <a:xfrm>
            <a:off x="2044931" y="5665122"/>
            <a:ext cx="1704077"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TF lite model deployed to google cloud </a:t>
            </a:r>
          </a:p>
        </p:txBody>
      </p:sp>
      <p:sp>
        <p:nvSpPr>
          <p:cNvPr id="18" name="Rectangle 17">
            <a:extLst>
              <a:ext uri="{FF2B5EF4-FFF2-40B4-BE49-F238E27FC236}">
                <a16:creationId xmlns:a16="http://schemas.microsoft.com/office/drawing/2014/main" id="{A66B14FF-5E8D-E29A-ED7A-C13B1364A035}"/>
              </a:ext>
            </a:extLst>
          </p:cNvPr>
          <p:cNvSpPr/>
          <p:nvPr/>
        </p:nvSpPr>
        <p:spPr>
          <a:xfrm>
            <a:off x="6096000" y="5524560"/>
            <a:ext cx="1704077"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GC </a:t>
            </a:r>
            <a:r>
              <a:rPr lang="en-IN" dirty="0" err="1">
                <a:solidFill>
                  <a:prstClr val="white"/>
                </a:solidFill>
              </a:rPr>
              <a:t>func</a:t>
            </a:r>
            <a:r>
              <a:rPr lang="en-IN" dirty="0">
                <a:solidFill>
                  <a:prstClr val="white"/>
                </a:solidFill>
              </a:rPr>
              <a:t> are written accordingly  </a:t>
            </a:r>
          </a:p>
        </p:txBody>
      </p:sp>
      <p:sp>
        <p:nvSpPr>
          <p:cNvPr id="19" name="Rectangle 18">
            <a:extLst>
              <a:ext uri="{FF2B5EF4-FFF2-40B4-BE49-F238E27FC236}">
                <a16:creationId xmlns:a16="http://schemas.microsoft.com/office/drawing/2014/main" id="{F61C9784-5690-D62E-3CF7-9AD5D15072F7}"/>
              </a:ext>
            </a:extLst>
          </p:cNvPr>
          <p:cNvSpPr/>
          <p:nvPr/>
        </p:nvSpPr>
        <p:spPr>
          <a:xfrm>
            <a:off x="8941772" y="5093672"/>
            <a:ext cx="2080856" cy="1445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These </a:t>
            </a:r>
            <a:r>
              <a:rPr lang="en-IN" dirty="0" err="1">
                <a:solidFill>
                  <a:prstClr val="white"/>
                </a:solidFill>
              </a:rPr>
              <a:t>functon</a:t>
            </a:r>
            <a:r>
              <a:rPr lang="en-IN" dirty="0">
                <a:solidFill>
                  <a:prstClr val="white"/>
                </a:solidFill>
              </a:rPr>
              <a:t> help the mobile application, made</a:t>
            </a:r>
          </a:p>
          <a:p>
            <a:pPr algn="ctr"/>
            <a:r>
              <a:rPr lang="en-IN" dirty="0">
                <a:solidFill>
                  <a:prstClr val="white"/>
                </a:solidFill>
              </a:rPr>
              <a:t>Using</a:t>
            </a:r>
          </a:p>
          <a:p>
            <a:pPr algn="ctr"/>
            <a:r>
              <a:rPr lang="en-IN" b="1" u="sng" dirty="0">
                <a:solidFill>
                  <a:prstClr val="white"/>
                </a:solidFill>
              </a:rPr>
              <a:t>React native </a:t>
            </a:r>
          </a:p>
        </p:txBody>
      </p:sp>
      <p:pic>
        <p:nvPicPr>
          <p:cNvPr id="20" name="Graphic 19" descr="Download from cloud">
            <a:extLst>
              <a:ext uri="{FF2B5EF4-FFF2-40B4-BE49-F238E27FC236}">
                <a16:creationId xmlns:a16="http://schemas.microsoft.com/office/drawing/2014/main" id="{1F394BBE-C13E-7DF8-FADC-D117154E76E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91654" y="4013875"/>
            <a:ext cx="914400" cy="914400"/>
          </a:xfrm>
          <a:prstGeom prst="rect">
            <a:avLst/>
          </a:prstGeom>
        </p:spPr>
      </p:pic>
      <p:pic>
        <p:nvPicPr>
          <p:cNvPr id="21" name="Graphic 20" descr="Smart Phone">
            <a:extLst>
              <a:ext uri="{FF2B5EF4-FFF2-40B4-BE49-F238E27FC236}">
                <a16:creationId xmlns:a16="http://schemas.microsoft.com/office/drawing/2014/main" id="{49AD4A56-B194-F038-AA8B-4BDEFEE3C97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46592" y="4250786"/>
            <a:ext cx="1502262" cy="1502262"/>
          </a:xfrm>
          <a:prstGeom prst="rect">
            <a:avLst/>
          </a:prstGeom>
        </p:spPr>
      </p:pic>
      <p:sp>
        <p:nvSpPr>
          <p:cNvPr id="22" name="Title 1">
            <a:extLst>
              <a:ext uri="{FF2B5EF4-FFF2-40B4-BE49-F238E27FC236}">
                <a16:creationId xmlns:a16="http://schemas.microsoft.com/office/drawing/2014/main" id="{89BDB225-D2D6-4EE1-56C8-8DCFD6E8FD95}"/>
              </a:ext>
            </a:extLst>
          </p:cNvPr>
          <p:cNvSpPr txBox="1">
            <a:spLocks/>
          </p:cNvSpPr>
          <p:nvPr/>
        </p:nvSpPr>
        <p:spPr>
          <a:xfrm>
            <a:off x="999241" y="126729"/>
            <a:ext cx="10556835" cy="828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Contd….</a:t>
            </a:r>
            <a:endParaRPr lang="en-IN" b="1" dirty="0"/>
          </a:p>
        </p:txBody>
      </p:sp>
    </p:spTree>
    <p:extLst>
      <p:ext uri="{BB962C8B-B14F-4D97-AF65-F5344CB8AC3E}">
        <p14:creationId xmlns:p14="http://schemas.microsoft.com/office/powerpoint/2010/main" val="761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10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10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arn(inVertical)">
                                      <p:cBhvr>
                                        <p:cTn id="54" dur="500"/>
                                        <p:tgtEl>
                                          <p:spTgt spid="16"/>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1000"/>
                                        <p:tgtEl>
                                          <p:spTgt spid="21"/>
                                        </p:tgtEl>
                                      </p:cBhvr>
                                    </p:animEffect>
                                  </p:childTnLst>
                                </p:cTn>
                              </p:par>
                              <p:par>
                                <p:cTn id="63" presetID="22" presetClass="entr" presetSubtype="4"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down)">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3F457F-E78C-52AE-7A50-FEC91329A289}"/>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57BD914E-A6D5-1B89-1C1D-50DEB2340E5E}"/>
              </a:ext>
            </a:extLst>
          </p:cNvPr>
          <p:cNvSpPr>
            <a:spLocks noGrp="1"/>
          </p:cNvSpPr>
          <p:nvPr>
            <p:ph type="sldNum" sz="quarter" idx="12"/>
          </p:nvPr>
        </p:nvSpPr>
        <p:spPr/>
        <p:txBody>
          <a:bodyPr/>
          <a:lstStyle/>
          <a:p>
            <a:fld id="{DD7ACEB4-2473-4E5A-98D7-034FDA90FB20}" type="slidenum">
              <a:rPr lang="en-US" smtClean="0"/>
              <a:pPr/>
              <a:t>11</a:t>
            </a:fld>
            <a:endParaRPr lang="en-US"/>
          </a:p>
        </p:txBody>
      </p:sp>
      <p:sp>
        <p:nvSpPr>
          <p:cNvPr id="6" name="Title 1">
            <a:extLst>
              <a:ext uri="{FF2B5EF4-FFF2-40B4-BE49-F238E27FC236}">
                <a16:creationId xmlns:a16="http://schemas.microsoft.com/office/drawing/2014/main" id="{085D6E06-65B0-E611-41E6-D89B5C3AB519}"/>
              </a:ext>
            </a:extLst>
          </p:cNvPr>
          <p:cNvSpPr txBox="1">
            <a:spLocks/>
          </p:cNvSpPr>
          <p:nvPr/>
        </p:nvSpPr>
        <p:spPr>
          <a:xfrm>
            <a:off x="838201" y="308247"/>
            <a:ext cx="10766366" cy="1217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Skills used</a:t>
            </a:r>
            <a:endParaRPr lang="en-IN" dirty="0"/>
          </a:p>
        </p:txBody>
      </p:sp>
      <p:pic>
        <p:nvPicPr>
          <p:cNvPr id="7" name="Picture 6">
            <a:extLst>
              <a:ext uri="{FF2B5EF4-FFF2-40B4-BE49-F238E27FC236}">
                <a16:creationId xmlns:a16="http://schemas.microsoft.com/office/drawing/2014/main" id="{366D5204-6AEE-9C89-2FF6-B07D19CCD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485" y="1635294"/>
            <a:ext cx="7786255" cy="4145296"/>
          </a:xfrm>
          <a:prstGeom prst="rect">
            <a:avLst/>
          </a:prstGeom>
        </p:spPr>
      </p:pic>
    </p:spTree>
    <p:extLst>
      <p:ext uri="{BB962C8B-B14F-4D97-AF65-F5344CB8AC3E}">
        <p14:creationId xmlns:p14="http://schemas.microsoft.com/office/powerpoint/2010/main" val="224023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20955" algn="ctr">
              <a:spcBef>
                <a:spcPts val="875"/>
              </a:spcBef>
              <a:spcAft>
                <a:spcPts val="0"/>
              </a:spcAft>
            </a:pPr>
            <a:r>
              <a:rPr lang="en-US" dirty="0">
                <a:solidFill>
                  <a:srgbClr val="8C4226"/>
                </a:solidFill>
                <a:latin typeface="Times New Roman"/>
                <a:ea typeface="Calibri"/>
                <a:cs typeface="Times New Roman"/>
              </a:rPr>
              <a:t>APPLICATIONS</a:t>
            </a:r>
            <a:endParaRPr lang="en-US" dirty="0"/>
          </a:p>
        </p:txBody>
      </p:sp>
      <p:sp>
        <p:nvSpPr>
          <p:cNvPr id="3" name="Content Placeholder 2"/>
          <p:cNvSpPr>
            <a:spLocks noGrp="1"/>
          </p:cNvSpPr>
          <p:nvPr>
            <p:ph idx="1"/>
          </p:nvPr>
        </p:nvSpPr>
        <p:spPr/>
        <p:txBody>
          <a:bodyPr>
            <a:normAutofit fontScale="92500" lnSpcReduction="20000"/>
          </a:bodyPr>
          <a:lstStyle/>
          <a:p>
            <a:pPr marL="342900" lvl="0" indent="-342900">
              <a:spcBef>
                <a:spcPts val="965"/>
              </a:spcBef>
              <a:buClr>
                <a:srgbClr val="0E0E0E"/>
              </a:buClr>
              <a:buSzPts val="1350"/>
              <a:buFont typeface="Times New Roman"/>
              <a:buChar char="•"/>
              <a:tabLst>
                <a:tab pos="883285" algn="l"/>
              </a:tabLst>
            </a:pPr>
            <a:r>
              <a:rPr lang="en-US" dirty="0">
                <a:solidFill>
                  <a:srgbClr val="0E0E0E"/>
                </a:solidFill>
                <a:latin typeface="Times New Roman"/>
                <a:ea typeface="Times New Roman"/>
                <a:cs typeface="Times New Roman"/>
              </a:rPr>
              <a:t>Document</a:t>
            </a:r>
            <a:r>
              <a:rPr lang="en-US" spc="105" dirty="0">
                <a:solidFill>
                  <a:srgbClr val="0E0E0E"/>
                </a:solidFill>
                <a:latin typeface="Times New Roman"/>
                <a:ea typeface="Times New Roman"/>
                <a:cs typeface="Times New Roman"/>
              </a:rPr>
              <a:t> </a:t>
            </a:r>
            <a:r>
              <a:rPr lang="en-US" dirty="0">
                <a:solidFill>
                  <a:srgbClr val="0E0E0E"/>
                </a:solidFill>
                <a:latin typeface="Times New Roman"/>
                <a:ea typeface="Times New Roman"/>
                <a:cs typeface="Times New Roman"/>
              </a:rPr>
              <a:t>classification</a:t>
            </a:r>
            <a:endParaRPr lang="en-US" dirty="0">
              <a:latin typeface="Times New Roman"/>
              <a:ea typeface="Times New Roman"/>
              <a:cs typeface="Times New Roman"/>
            </a:endParaRPr>
          </a:p>
          <a:p>
            <a:pPr marL="342900" lvl="0" indent="-342900">
              <a:spcBef>
                <a:spcPts val="930"/>
              </a:spcBef>
              <a:buClr>
                <a:srgbClr val="0E0E0E"/>
              </a:buClr>
              <a:buSzPts val="1350"/>
              <a:buFont typeface="Times New Roman"/>
              <a:buChar char="•"/>
              <a:tabLst>
                <a:tab pos="883285" algn="l"/>
              </a:tabLst>
            </a:pPr>
            <a:r>
              <a:rPr lang="en-US" dirty="0">
                <a:solidFill>
                  <a:srgbClr val="1F1F1F"/>
                </a:solidFill>
                <a:latin typeface="Times New Roman"/>
                <a:ea typeface="Times New Roman"/>
                <a:cs typeface="Times New Roman"/>
              </a:rPr>
              <a:t>Identifying</a:t>
            </a:r>
            <a:r>
              <a:rPr lang="en-US" spc="105"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crime</a:t>
            </a:r>
            <a:r>
              <a:rPr lang="en-US" spc="45" dirty="0">
                <a:solidFill>
                  <a:srgbClr val="1F1F1F"/>
                </a:solidFill>
                <a:latin typeface="Times New Roman"/>
                <a:ea typeface="Times New Roman"/>
                <a:cs typeface="Times New Roman"/>
              </a:rPr>
              <a:t> </a:t>
            </a:r>
            <a:r>
              <a:rPr lang="en-US" dirty="0">
                <a:solidFill>
                  <a:srgbClr val="0E0E0E"/>
                </a:solidFill>
                <a:latin typeface="Times New Roman"/>
                <a:ea typeface="Times New Roman"/>
                <a:cs typeface="Times New Roman"/>
              </a:rPr>
              <a:t>localities</a:t>
            </a:r>
            <a:r>
              <a:rPr lang="en-US" spc="100" dirty="0">
                <a:solidFill>
                  <a:srgbClr val="0E0E0E"/>
                </a:solidFill>
                <a:latin typeface="Times New Roman"/>
                <a:ea typeface="Times New Roman"/>
                <a:cs typeface="Times New Roman"/>
              </a:rPr>
              <a:t> </a:t>
            </a:r>
            <a:r>
              <a:rPr lang="en-US" dirty="0">
                <a:solidFill>
                  <a:srgbClr val="1F1F1F"/>
                </a:solidFill>
                <a:latin typeface="Times New Roman"/>
                <a:ea typeface="Times New Roman"/>
                <a:cs typeface="Times New Roman"/>
              </a:rPr>
              <a:t>in</a:t>
            </a:r>
            <a:r>
              <a:rPr lang="en-US" spc="50"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a</a:t>
            </a:r>
            <a:r>
              <a:rPr lang="en-US" spc="-5"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city</a:t>
            </a:r>
            <a:endParaRPr lang="en-US" dirty="0">
              <a:latin typeface="Times New Roman"/>
              <a:ea typeface="Times New Roman"/>
              <a:cs typeface="Times New Roman"/>
            </a:endParaRPr>
          </a:p>
          <a:p>
            <a:pPr marL="342900" lvl="0" indent="-342900">
              <a:spcBef>
                <a:spcPts val="930"/>
              </a:spcBef>
              <a:buClr>
                <a:srgbClr val="0E0E0E"/>
              </a:buClr>
              <a:buSzPts val="1350"/>
              <a:buFont typeface="Times New Roman"/>
              <a:buChar char="•"/>
              <a:tabLst>
                <a:tab pos="883285" algn="l"/>
              </a:tabLst>
            </a:pPr>
            <a:r>
              <a:rPr lang="en-US" dirty="0">
                <a:solidFill>
                  <a:srgbClr val="1F1F1F"/>
                </a:solidFill>
                <a:latin typeface="Times New Roman"/>
                <a:ea typeface="Times New Roman"/>
                <a:cs typeface="Times New Roman"/>
              </a:rPr>
              <a:t>Customer</a:t>
            </a:r>
            <a:r>
              <a:rPr lang="en-US" spc="120"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segmentation</a:t>
            </a:r>
            <a:endParaRPr lang="en-US" dirty="0">
              <a:latin typeface="Times New Roman"/>
              <a:ea typeface="Times New Roman"/>
              <a:cs typeface="Times New Roman"/>
            </a:endParaRPr>
          </a:p>
          <a:p>
            <a:pPr marL="342900" lvl="0" indent="-342900">
              <a:spcBef>
                <a:spcPts val="965"/>
              </a:spcBef>
              <a:buClr>
                <a:srgbClr val="0E0E0E"/>
              </a:buClr>
              <a:buSzPts val="1350"/>
              <a:buFont typeface="Times New Roman"/>
              <a:buChar char="•"/>
              <a:tabLst>
                <a:tab pos="883285" algn="l"/>
              </a:tabLst>
            </a:pPr>
            <a:r>
              <a:rPr lang="en-US" spc="-15" dirty="0">
                <a:solidFill>
                  <a:srgbClr val="0E0E0E"/>
                </a:solidFill>
                <a:latin typeface="Times New Roman"/>
                <a:ea typeface="Times New Roman"/>
                <a:cs typeface="Times New Roman"/>
              </a:rPr>
              <a:t>Fantasy</a:t>
            </a:r>
            <a:r>
              <a:rPr lang="en-US" spc="125" dirty="0">
                <a:solidFill>
                  <a:srgbClr val="0E0E0E"/>
                </a:solidFill>
                <a:latin typeface="Times New Roman"/>
                <a:ea typeface="Times New Roman"/>
                <a:cs typeface="Times New Roman"/>
              </a:rPr>
              <a:t> </a:t>
            </a:r>
            <a:r>
              <a:rPr lang="en-US" dirty="0">
                <a:solidFill>
                  <a:srgbClr val="0E0E0E"/>
                </a:solidFill>
                <a:latin typeface="Times New Roman"/>
                <a:ea typeface="Times New Roman"/>
                <a:cs typeface="Times New Roman"/>
              </a:rPr>
              <a:t>league</a:t>
            </a:r>
            <a:r>
              <a:rPr lang="en-US" spc="50" dirty="0">
                <a:solidFill>
                  <a:srgbClr val="0E0E0E"/>
                </a:solidFill>
                <a:latin typeface="Times New Roman"/>
                <a:ea typeface="Times New Roman"/>
                <a:cs typeface="Times New Roman"/>
              </a:rPr>
              <a:t> </a:t>
            </a:r>
            <a:r>
              <a:rPr lang="en-US" dirty="0">
                <a:solidFill>
                  <a:srgbClr val="0E0E0E"/>
                </a:solidFill>
                <a:latin typeface="Times New Roman"/>
                <a:ea typeface="Times New Roman"/>
                <a:cs typeface="Times New Roman"/>
              </a:rPr>
              <a:t>player</a:t>
            </a:r>
            <a:r>
              <a:rPr lang="en-US" spc="130" dirty="0">
                <a:solidFill>
                  <a:srgbClr val="0E0E0E"/>
                </a:solidFill>
                <a:latin typeface="Times New Roman"/>
                <a:ea typeface="Times New Roman"/>
                <a:cs typeface="Times New Roman"/>
              </a:rPr>
              <a:t> </a:t>
            </a:r>
            <a:r>
              <a:rPr lang="en-US" dirty="0">
                <a:solidFill>
                  <a:srgbClr val="1F1F1F"/>
                </a:solidFill>
                <a:latin typeface="Times New Roman"/>
                <a:ea typeface="Times New Roman"/>
                <a:cs typeface="Times New Roman"/>
              </a:rPr>
              <a:t>stat</a:t>
            </a:r>
            <a:r>
              <a:rPr lang="en-US" spc="20"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analysis</a:t>
            </a:r>
            <a:endParaRPr lang="en-US" dirty="0">
              <a:latin typeface="Times New Roman"/>
              <a:ea typeface="Times New Roman"/>
              <a:cs typeface="Times New Roman"/>
            </a:endParaRPr>
          </a:p>
          <a:p>
            <a:pPr marL="342900" lvl="0" indent="-342900">
              <a:spcBef>
                <a:spcPts val="965"/>
              </a:spcBef>
              <a:buClr>
                <a:srgbClr val="0E0E0E"/>
              </a:buClr>
              <a:buSzPts val="1350"/>
              <a:buFont typeface="Times New Roman"/>
              <a:buChar char="•"/>
              <a:tabLst>
                <a:tab pos="883285" algn="l"/>
              </a:tabLst>
            </a:pPr>
            <a:r>
              <a:rPr lang="en-US" dirty="0">
                <a:solidFill>
                  <a:srgbClr val="1F1F1F"/>
                </a:solidFill>
                <a:latin typeface="Times New Roman"/>
                <a:ea typeface="Times New Roman"/>
                <a:cs typeface="Times New Roman"/>
              </a:rPr>
              <a:t>Agriculture</a:t>
            </a:r>
            <a:endParaRPr lang="en-US" dirty="0">
              <a:latin typeface="Times New Roman"/>
              <a:ea typeface="Times New Roman"/>
              <a:cs typeface="Times New Roman"/>
            </a:endParaRPr>
          </a:p>
          <a:p>
            <a:pPr marL="342900" lvl="0" indent="-342900">
              <a:spcBef>
                <a:spcPts val="965"/>
              </a:spcBef>
              <a:buClr>
                <a:srgbClr val="0E0E0E"/>
              </a:buClr>
              <a:buSzPts val="1350"/>
              <a:buFont typeface="Times New Roman"/>
              <a:buChar char="•"/>
              <a:tabLst>
                <a:tab pos="883285" algn="l"/>
              </a:tabLst>
            </a:pPr>
            <a:r>
              <a:rPr lang="en-US" dirty="0">
                <a:solidFill>
                  <a:srgbClr val="0E0E0E"/>
                </a:solidFill>
                <a:latin typeface="Times New Roman"/>
                <a:ea typeface="Times New Roman"/>
                <a:cs typeface="Times New Roman"/>
              </a:rPr>
              <a:t>Understanding</a:t>
            </a:r>
            <a:r>
              <a:rPr lang="en-US" spc="-10" dirty="0">
                <a:solidFill>
                  <a:srgbClr val="0E0E0E"/>
                </a:solidFill>
                <a:latin typeface="Times New Roman"/>
                <a:ea typeface="Times New Roman"/>
                <a:cs typeface="Times New Roman"/>
              </a:rPr>
              <a:t> </a:t>
            </a:r>
            <a:r>
              <a:rPr lang="en-US" dirty="0">
                <a:solidFill>
                  <a:srgbClr val="1F1F1F"/>
                </a:solidFill>
                <a:latin typeface="Times New Roman"/>
                <a:ea typeface="Times New Roman"/>
                <a:cs typeface="Times New Roman"/>
              </a:rPr>
              <a:t>and</a:t>
            </a:r>
            <a:r>
              <a:rPr lang="en-US" spc="-125" dirty="0">
                <a:solidFill>
                  <a:srgbClr val="1F1F1F"/>
                </a:solidFill>
                <a:latin typeface="Times New Roman"/>
                <a:ea typeface="Times New Roman"/>
                <a:cs typeface="Times New Roman"/>
              </a:rPr>
              <a:t> </a:t>
            </a:r>
            <a:r>
              <a:rPr lang="en-US" dirty="0">
                <a:solidFill>
                  <a:srgbClr val="0E0E0E"/>
                </a:solidFill>
                <a:latin typeface="Times New Roman"/>
                <a:ea typeface="Times New Roman"/>
                <a:cs typeface="Times New Roman"/>
              </a:rPr>
              <a:t>managing</a:t>
            </a:r>
            <a:r>
              <a:rPr lang="en-US" spc="-95" dirty="0">
                <a:solidFill>
                  <a:srgbClr val="0E0E0E"/>
                </a:solidFill>
                <a:latin typeface="Times New Roman"/>
                <a:ea typeface="Times New Roman"/>
                <a:cs typeface="Times New Roman"/>
              </a:rPr>
              <a:t> </a:t>
            </a:r>
            <a:r>
              <a:rPr lang="en-US" dirty="0">
                <a:solidFill>
                  <a:srgbClr val="1F1F1F"/>
                </a:solidFill>
                <a:latin typeface="Times New Roman"/>
                <a:ea typeface="Times New Roman"/>
                <a:cs typeface="Times New Roman"/>
              </a:rPr>
              <a:t>financial</a:t>
            </a:r>
            <a:r>
              <a:rPr lang="en-US" spc="-135" dirty="0">
                <a:solidFill>
                  <a:srgbClr val="1F1F1F"/>
                </a:solidFill>
                <a:latin typeface="Times New Roman"/>
                <a:ea typeface="Times New Roman"/>
                <a:cs typeface="Times New Roman"/>
              </a:rPr>
              <a:t> </a:t>
            </a:r>
            <a:r>
              <a:rPr lang="en-US" dirty="0">
                <a:solidFill>
                  <a:srgbClr val="1F1F1F"/>
                </a:solidFill>
                <a:latin typeface="Times New Roman"/>
                <a:ea typeface="Times New Roman"/>
                <a:cs typeface="Times New Roman"/>
              </a:rPr>
              <a:t>risk</a:t>
            </a:r>
            <a:endParaRPr lang="en-US" dirty="0">
              <a:latin typeface="Times New Roman"/>
              <a:ea typeface="Times New Roman"/>
              <a:cs typeface="Times New Roman"/>
            </a:endParaRPr>
          </a:p>
          <a:p>
            <a:pPr marL="342900" lvl="0" indent="-342900">
              <a:spcBef>
                <a:spcPts val="965"/>
              </a:spcBef>
              <a:buClr>
                <a:srgbClr val="0E0E0E"/>
              </a:buClr>
              <a:buSzPts val="1350"/>
              <a:buFont typeface="Times New Roman"/>
              <a:buChar char="•"/>
              <a:tabLst>
                <a:tab pos="883285" algn="l"/>
              </a:tabLst>
            </a:pPr>
            <a:r>
              <a:rPr lang="en-US" dirty="0">
                <a:solidFill>
                  <a:srgbClr val="0E0E0E"/>
                </a:solidFill>
                <a:latin typeface="Times New Roman"/>
                <a:ea typeface="Times New Roman"/>
                <a:cs typeface="Times New Roman"/>
              </a:rPr>
              <a:t>Trading</a:t>
            </a:r>
            <a:r>
              <a:rPr lang="en-US" spc="135" dirty="0">
                <a:solidFill>
                  <a:srgbClr val="0E0E0E"/>
                </a:solidFill>
                <a:latin typeface="Times New Roman"/>
                <a:ea typeface="Times New Roman"/>
                <a:cs typeface="Times New Roman"/>
              </a:rPr>
              <a:t> </a:t>
            </a:r>
            <a:r>
              <a:rPr lang="en-US" dirty="0">
                <a:solidFill>
                  <a:srgbClr val="0E0E0E"/>
                </a:solidFill>
                <a:latin typeface="Times New Roman"/>
                <a:ea typeface="Times New Roman"/>
                <a:cs typeface="Times New Roman"/>
              </a:rPr>
              <a:t>futures</a:t>
            </a:r>
          </a:p>
          <a:p>
            <a:pPr marL="342900" lvl="0" indent="-342900">
              <a:spcBef>
                <a:spcPts val="335"/>
              </a:spcBef>
              <a:buClr>
                <a:srgbClr val="030303"/>
              </a:buClr>
              <a:buSzPts val="1250"/>
              <a:buFont typeface="Times New Roman"/>
              <a:buChar char="•"/>
              <a:tabLst>
                <a:tab pos="913765" algn="l"/>
              </a:tabLst>
            </a:pPr>
            <a:r>
              <a:rPr lang="en-US" dirty="0">
                <a:solidFill>
                  <a:srgbClr val="1D1D1D"/>
                </a:solidFill>
                <a:latin typeface="Times New Roman"/>
                <a:ea typeface="Times New Roman"/>
                <a:cs typeface="Times New Roman"/>
              </a:rPr>
              <a:t>Credit</a:t>
            </a:r>
            <a:r>
              <a:rPr lang="en-US" spc="-145" dirty="0">
                <a:solidFill>
                  <a:srgbClr val="1D1D1D"/>
                </a:solidFill>
                <a:latin typeface="Times New Roman"/>
                <a:ea typeface="Times New Roman"/>
                <a:cs typeface="Times New Roman"/>
              </a:rPr>
              <a:t> </a:t>
            </a:r>
            <a:r>
              <a:rPr lang="en-US" dirty="0">
                <a:solidFill>
                  <a:srgbClr val="1D1D1D"/>
                </a:solidFill>
                <a:latin typeface="Times New Roman"/>
                <a:ea typeface="Times New Roman"/>
                <a:cs typeface="Times New Roman"/>
              </a:rPr>
              <a:t>rating</a:t>
            </a:r>
            <a:endParaRPr lang="en-US" dirty="0">
              <a:latin typeface="Times New Roman"/>
              <a:ea typeface="Times New Roman"/>
              <a:cs typeface="Times New Roman"/>
            </a:endParaRPr>
          </a:p>
          <a:p>
            <a:pPr marL="342900" lvl="0" indent="-342900">
              <a:spcBef>
                <a:spcPts val="1040"/>
              </a:spcBef>
              <a:buClr>
                <a:srgbClr val="030303"/>
              </a:buClr>
              <a:buSzPts val="1250"/>
              <a:buFont typeface="Times New Roman"/>
              <a:buChar char="•"/>
              <a:tabLst>
                <a:tab pos="913765" algn="l"/>
              </a:tabLst>
            </a:pPr>
            <a:r>
              <a:rPr lang="en-US" dirty="0">
                <a:solidFill>
                  <a:srgbClr val="1D1D1D"/>
                </a:solidFill>
                <a:latin typeface="Times New Roman"/>
                <a:ea typeface="Times New Roman"/>
                <a:cs typeface="Times New Roman"/>
              </a:rPr>
              <a:t>Loan</a:t>
            </a:r>
            <a:r>
              <a:rPr lang="en-US" spc="35" dirty="0">
                <a:solidFill>
                  <a:srgbClr val="1D1D1D"/>
                </a:solidFill>
                <a:latin typeface="Times New Roman"/>
                <a:ea typeface="Times New Roman"/>
                <a:cs typeface="Times New Roman"/>
              </a:rPr>
              <a:t> </a:t>
            </a:r>
            <a:r>
              <a:rPr lang="en-US" dirty="0">
                <a:solidFill>
                  <a:srgbClr val="1D1D1D"/>
                </a:solidFill>
                <a:latin typeface="Times New Roman"/>
                <a:ea typeface="Times New Roman"/>
                <a:cs typeface="Times New Roman"/>
              </a:rPr>
              <a:t>management</a:t>
            </a:r>
            <a:endParaRPr lang="en-US" dirty="0">
              <a:latin typeface="Times New Roman"/>
              <a:ea typeface="Times New Roman"/>
              <a:cs typeface="Times New Roman"/>
            </a:endParaRPr>
          </a:p>
          <a:p>
            <a:pPr marL="342900" lvl="0" indent="-342900">
              <a:spcBef>
                <a:spcPts val="1040"/>
              </a:spcBef>
              <a:buClr>
                <a:srgbClr val="030303"/>
              </a:buClr>
              <a:buSzPts val="1250"/>
              <a:buFont typeface="Times New Roman"/>
              <a:buChar char="•"/>
              <a:tabLst>
                <a:tab pos="913765" algn="l"/>
              </a:tabLst>
            </a:pPr>
            <a:r>
              <a:rPr lang="en-US" dirty="0">
                <a:solidFill>
                  <a:srgbClr val="1D1D1D"/>
                </a:solidFill>
                <a:latin typeface="Times New Roman"/>
                <a:ea typeface="Times New Roman"/>
                <a:cs typeface="Times New Roman"/>
              </a:rPr>
              <a:t>Bank</a:t>
            </a:r>
            <a:r>
              <a:rPr lang="en-US" spc="50" dirty="0">
                <a:solidFill>
                  <a:srgbClr val="1D1D1D"/>
                </a:solidFill>
                <a:latin typeface="Times New Roman"/>
                <a:ea typeface="Times New Roman"/>
                <a:cs typeface="Times New Roman"/>
              </a:rPr>
              <a:t> </a:t>
            </a:r>
            <a:r>
              <a:rPr lang="en-US" dirty="0">
                <a:solidFill>
                  <a:srgbClr val="1D1D1D"/>
                </a:solidFill>
                <a:latin typeface="Times New Roman"/>
                <a:ea typeface="Times New Roman"/>
                <a:cs typeface="Times New Roman"/>
              </a:rPr>
              <a:t>customer</a:t>
            </a:r>
            <a:r>
              <a:rPr lang="en-US" spc="60" dirty="0">
                <a:solidFill>
                  <a:srgbClr val="1D1D1D"/>
                </a:solidFill>
                <a:latin typeface="Times New Roman"/>
                <a:ea typeface="Times New Roman"/>
                <a:cs typeface="Times New Roman"/>
              </a:rPr>
              <a:t> </a:t>
            </a:r>
            <a:r>
              <a:rPr lang="en-US" dirty="0">
                <a:solidFill>
                  <a:srgbClr val="1D1D1D"/>
                </a:solidFill>
                <a:latin typeface="Times New Roman"/>
                <a:ea typeface="Times New Roman"/>
                <a:cs typeface="Times New Roman"/>
              </a:rPr>
              <a:t>prof</a:t>
            </a:r>
            <a:r>
              <a:rPr lang="en-US" spc="90" dirty="0">
                <a:solidFill>
                  <a:srgbClr val="1D1D1D"/>
                </a:solidFill>
                <a:latin typeface="Times New Roman"/>
                <a:ea typeface="Times New Roman"/>
                <a:cs typeface="Times New Roman"/>
              </a:rPr>
              <a:t>i</a:t>
            </a:r>
            <a:r>
              <a:rPr lang="en-US" spc="50" dirty="0">
                <a:solidFill>
                  <a:srgbClr val="030303"/>
                </a:solidFill>
                <a:latin typeface="Times New Roman"/>
                <a:ea typeface="Times New Roman"/>
                <a:cs typeface="Times New Roman"/>
              </a:rPr>
              <a:t>l</a:t>
            </a:r>
            <a:r>
              <a:rPr lang="en-US" dirty="0">
                <a:solidFill>
                  <a:srgbClr val="1D1D1D"/>
                </a:solidFill>
                <a:latin typeface="Times New Roman"/>
                <a:ea typeface="Times New Roman"/>
                <a:cs typeface="Times New Roman"/>
              </a:rPr>
              <a:t>ing</a:t>
            </a:r>
            <a:endParaRPr lang="en-US" dirty="0">
              <a:latin typeface="Times New Roman"/>
              <a:ea typeface="Times New Roman"/>
              <a:cs typeface="Times New Roman"/>
            </a:endParaRPr>
          </a:p>
          <a:p>
            <a:pPr marL="342900" lvl="0" indent="-342900">
              <a:spcBef>
                <a:spcPts val="1005"/>
              </a:spcBef>
              <a:buClr>
                <a:srgbClr val="030303"/>
              </a:buClr>
              <a:buSzPts val="1250"/>
              <a:buFont typeface="Times New Roman"/>
              <a:buChar char="•"/>
              <a:tabLst>
                <a:tab pos="909320" algn="l"/>
              </a:tabLst>
            </a:pPr>
            <a:r>
              <a:rPr lang="en-US" dirty="0">
                <a:solidFill>
                  <a:srgbClr val="1D1D1D"/>
                </a:solidFill>
                <a:latin typeface="Times New Roman"/>
                <a:ea typeface="Times New Roman"/>
                <a:cs typeface="Times New Roman"/>
              </a:rPr>
              <a:t>Medicine</a:t>
            </a:r>
            <a:endParaRPr lang="en-US" dirty="0">
              <a:latin typeface="Times New Roman"/>
              <a:ea typeface="Times New Roman"/>
              <a:cs typeface="Times New Roman"/>
            </a:endParaRPr>
          </a:p>
          <a:p>
            <a:pPr marL="342900" lvl="0" indent="-342900">
              <a:spcBef>
                <a:spcPts val="965"/>
              </a:spcBef>
              <a:buClr>
                <a:srgbClr val="0E0E0E"/>
              </a:buClr>
              <a:buSzPts val="1350"/>
              <a:buFont typeface="Times New Roman"/>
              <a:buChar char="•"/>
              <a:tabLst>
                <a:tab pos="883285" algn="l"/>
              </a:tabLst>
            </a:pPr>
            <a:endParaRPr lang="en-US" dirty="0">
              <a:latin typeface="Times New Roman"/>
              <a:ea typeface="Times New Roman"/>
              <a:cs typeface="Times New Roman"/>
            </a:endParaRPr>
          </a:p>
          <a:p>
            <a:endParaRPr lang="en-US" dirty="0"/>
          </a:p>
        </p:txBody>
      </p:sp>
      <p:sp>
        <p:nvSpPr>
          <p:cNvPr id="5" name="Slide Number Placeholder 4"/>
          <p:cNvSpPr>
            <a:spLocks noGrp="1"/>
          </p:cNvSpPr>
          <p:nvPr>
            <p:ph type="sldNum" sz="quarter" idx="12"/>
          </p:nvPr>
        </p:nvSpPr>
        <p:spPr/>
        <p:txBody>
          <a:bodyPr/>
          <a:lstStyle/>
          <a:p>
            <a:fld id="{DD7ACEB4-2473-4E5A-98D7-034FDA90FB20}" type="slidenum">
              <a:rPr lang="en-US" smtClean="0"/>
              <a:pPr/>
              <a:t>12</a:t>
            </a:fld>
            <a:endParaRPr lang="en-US"/>
          </a:p>
        </p:txBody>
      </p:sp>
      <p:sp>
        <p:nvSpPr>
          <p:cNvPr id="6" name="Footer Placeholder 5">
            <a:extLst>
              <a:ext uri="{FF2B5EF4-FFF2-40B4-BE49-F238E27FC236}">
                <a16:creationId xmlns:a16="http://schemas.microsoft.com/office/drawing/2014/main" id="{2627E970-C0DF-01F0-DAB8-1DF26D7B1038}"/>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401764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33254"/>
          </a:xfrm>
        </p:spPr>
        <p:txBody>
          <a:bodyPr/>
          <a:lstStyle/>
          <a:p>
            <a:pPr algn="ctr"/>
            <a:r>
              <a:rPr lang="en-US" dirty="0">
                <a:solidFill>
                  <a:srgbClr val="8A462A"/>
                </a:solidFill>
                <a:latin typeface="Times New Roman"/>
                <a:ea typeface="Calibri"/>
                <a:cs typeface="Times New Roman"/>
              </a:rPr>
              <a:t>REFERENCES</a:t>
            </a:r>
            <a:endParaRPr lang="en-US" dirty="0"/>
          </a:p>
        </p:txBody>
      </p:sp>
      <p:sp>
        <p:nvSpPr>
          <p:cNvPr id="3" name="Content Placeholder 2"/>
          <p:cNvSpPr>
            <a:spLocks noGrp="1"/>
          </p:cNvSpPr>
          <p:nvPr>
            <p:ph idx="1"/>
          </p:nvPr>
        </p:nvSpPr>
        <p:spPr>
          <a:xfrm>
            <a:off x="461127" y="839646"/>
            <a:ext cx="11426073" cy="5491112"/>
          </a:xfrm>
        </p:spPr>
        <p:txBody>
          <a:bodyPr>
            <a:noAutofit/>
          </a:bodyPr>
          <a:lstStyle/>
          <a:p>
            <a:pPr marL="457200" marR="920750" indent="-457200" algn="just">
              <a:lnSpc>
                <a:spcPct val="150000"/>
              </a:lnSpc>
              <a:spcBef>
                <a:spcPts val="0"/>
              </a:spcBef>
              <a:buClr>
                <a:srgbClr val="181818"/>
              </a:buClr>
              <a:buSzPts val="1250"/>
              <a:buFont typeface="+mj-lt"/>
              <a:buAutoNum type="arabicPeriod"/>
              <a:tabLst>
                <a:tab pos="1066165" algn="l"/>
              </a:tabLst>
            </a:pPr>
            <a:r>
              <a:rPr lang="en-US" sz="1400" dirty="0">
                <a:solidFill>
                  <a:prstClr val="black"/>
                </a:solidFill>
                <a:latin typeface="Arial" panose="020B0604020202020204" pitchFamily="34" charset="0"/>
                <a:cs typeface="Arial" panose="020B0604020202020204" pitchFamily="34" charset="0"/>
              </a:rPr>
              <a:t>S.A. Ali, N. </a:t>
            </a:r>
            <a:r>
              <a:rPr lang="en-US" sz="1400" dirty="0" err="1">
                <a:solidFill>
                  <a:prstClr val="black"/>
                </a:solidFill>
                <a:latin typeface="Arial" panose="020B0604020202020204" pitchFamily="34" charset="0"/>
                <a:cs typeface="Arial" panose="020B0604020202020204" pitchFamily="34" charset="0"/>
              </a:rPr>
              <a:t>Sulaiman</a:t>
            </a:r>
            <a:r>
              <a:rPr lang="en-US" sz="1400" dirty="0">
                <a:solidFill>
                  <a:prstClr val="black"/>
                </a:solidFill>
                <a:latin typeface="Arial" panose="020B0604020202020204" pitchFamily="34" charset="0"/>
                <a:cs typeface="Arial" panose="020B0604020202020204" pitchFamily="34" charset="0"/>
              </a:rPr>
              <a:t>, A. Mustapha and N. Mustapha,.” K-Means Clustering to Improve the Accuracy of Decision Tree Response Classification”. Information Technology Journal ,2009</a:t>
            </a:r>
          </a:p>
          <a:p>
            <a:pPr marL="457200" marR="920750" indent="-457200" algn="just">
              <a:lnSpc>
                <a:spcPct val="150000"/>
              </a:lnSpc>
              <a:spcBef>
                <a:spcPts val="0"/>
              </a:spcBef>
              <a:buClr>
                <a:srgbClr val="181818"/>
              </a:buClr>
              <a:buSzPts val="1250"/>
              <a:buFont typeface="+mj-lt"/>
              <a:buAutoNum type="arabicPeriod"/>
              <a:tabLst>
                <a:tab pos="1066165" algn="l"/>
              </a:tabLst>
            </a:pPr>
            <a:r>
              <a:rPr lang="en-US" sz="1400" dirty="0" err="1">
                <a:solidFill>
                  <a:prstClr val="black"/>
                </a:solidFill>
                <a:latin typeface="Arial" panose="020B0604020202020204" pitchFamily="34" charset="0"/>
                <a:cs typeface="Arial" panose="020B0604020202020204" pitchFamily="34" charset="0"/>
              </a:rPr>
              <a:t>Krizhevsky</a:t>
            </a:r>
            <a:r>
              <a:rPr lang="en-US" sz="1400" dirty="0">
                <a:solidFill>
                  <a:prstClr val="black"/>
                </a:solidFill>
                <a:latin typeface="Arial" panose="020B0604020202020204" pitchFamily="34" charset="0"/>
                <a:cs typeface="Arial" panose="020B0604020202020204" pitchFamily="34" charset="0"/>
              </a:rPr>
              <a:t>, A.; </a:t>
            </a:r>
            <a:r>
              <a:rPr lang="en-US" sz="1400" dirty="0" err="1">
                <a:solidFill>
                  <a:prstClr val="black"/>
                </a:solidFill>
                <a:latin typeface="Arial" panose="020B0604020202020204" pitchFamily="34" charset="0"/>
                <a:cs typeface="Arial" panose="020B0604020202020204" pitchFamily="34" charset="0"/>
              </a:rPr>
              <a:t>Sutskever</a:t>
            </a:r>
            <a:r>
              <a:rPr lang="en-US" sz="1400" dirty="0">
                <a:solidFill>
                  <a:prstClr val="black"/>
                </a:solidFill>
                <a:latin typeface="Arial" panose="020B0604020202020204" pitchFamily="34" charset="0"/>
                <a:cs typeface="Arial" panose="020B0604020202020204" pitchFamily="34" charset="0"/>
              </a:rPr>
              <a:t>, I.; Hinton, G. “: ImageNet classification with deep convolutional networks”. In Proceedings of the Conference Neural Information Processing Systems (NIPS), Lake Tahoe, NV, USA, 3–6 (</a:t>
            </a:r>
            <a:r>
              <a:rPr lang="en-US" sz="1400" dirty="0" err="1">
                <a:solidFill>
                  <a:prstClr val="black"/>
                </a:solidFill>
                <a:latin typeface="Arial" panose="020B0604020202020204" pitchFamily="34" charset="0"/>
                <a:cs typeface="Arial" panose="020B0604020202020204" pitchFamily="34" charset="0"/>
              </a:rPr>
              <a:t>AlexNet</a:t>
            </a:r>
            <a:r>
              <a:rPr lang="en-US" sz="1400" dirty="0">
                <a:solidFill>
                  <a:prstClr val="black"/>
                </a:solidFill>
                <a:latin typeface="Arial" panose="020B0604020202020204" pitchFamily="34" charset="0"/>
                <a:cs typeface="Arial" panose="020B0604020202020204" pitchFamily="34" charset="0"/>
              </a:rPr>
              <a:t>, </a:t>
            </a:r>
            <a:r>
              <a:rPr lang="en-US" sz="1400" dirty="0" err="1">
                <a:solidFill>
                  <a:prstClr val="black"/>
                </a:solidFill>
                <a:latin typeface="Arial" panose="020B0604020202020204" pitchFamily="34" charset="0"/>
                <a:cs typeface="Arial" panose="020B0604020202020204" pitchFamily="34" charset="0"/>
              </a:rPr>
              <a:t>Overfeat</a:t>
            </a:r>
            <a:r>
              <a:rPr lang="en-US" sz="1400" dirty="0">
                <a:solidFill>
                  <a:prstClr val="black"/>
                </a:solidFill>
                <a:latin typeface="Arial" panose="020B0604020202020204" pitchFamily="34" charset="0"/>
                <a:cs typeface="Arial" panose="020B0604020202020204" pitchFamily="34" charset="0"/>
              </a:rPr>
              <a:t> </a:t>
            </a:r>
            <a:r>
              <a:rPr lang="en-US" sz="1400" dirty="0" err="1">
                <a:solidFill>
                  <a:prstClr val="black"/>
                </a:solidFill>
                <a:latin typeface="Arial" panose="020B0604020202020204" pitchFamily="34" charset="0"/>
                <a:cs typeface="Arial" panose="020B0604020202020204" pitchFamily="34" charset="0"/>
              </a:rPr>
              <a:t>AlexNetOWTBn</a:t>
            </a:r>
            <a:r>
              <a:rPr lang="en-US" sz="1400" dirty="0">
                <a:solidFill>
                  <a:prstClr val="black"/>
                </a:solidFill>
                <a:latin typeface="Arial" panose="020B0604020202020204" pitchFamily="34" charset="0"/>
                <a:cs typeface="Arial" panose="020B0604020202020204" pitchFamily="34" charset="0"/>
              </a:rPr>
              <a:t>),December 2012</a:t>
            </a:r>
          </a:p>
          <a:p>
            <a:pPr marL="457200" marR="920750" lvl="0" indent="-457200" algn="just">
              <a:lnSpc>
                <a:spcPct val="150000"/>
              </a:lnSpc>
              <a:spcBef>
                <a:spcPts val="0"/>
              </a:spcBef>
              <a:buClr>
                <a:srgbClr val="181818"/>
              </a:buClr>
              <a:buSzPts val="1250"/>
              <a:buFont typeface="+mj-lt"/>
              <a:buAutoNum type="arabicPeriod"/>
              <a:tabLst>
                <a:tab pos="1066165" algn="l"/>
              </a:tabLst>
            </a:pPr>
            <a:r>
              <a:rPr lang="en-US" sz="1400" dirty="0">
                <a:solidFill>
                  <a:prstClr val="black"/>
                </a:solidFill>
                <a:latin typeface="Arial" panose="020B0604020202020204" pitchFamily="34" charset="0"/>
                <a:cs typeface="Arial" panose="020B0604020202020204" pitchFamily="34" charset="0"/>
              </a:rPr>
              <a:t>Islam, M.; </a:t>
            </a:r>
            <a:r>
              <a:rPr lang="en-US" sz="1400" dirty="0" err="1">
                <a:solidFill>
                  <a:prstClr val="black"/>
                </a:solidFill>
                <a:latin typeface="Arial" panose="020B0604020202020204" pitchFamily="34" charset="0"/>
                <a:cs typeface="Arial" panose="020B0604020202020204" pitchFamily="34" charset="0"/>
              </a:rPr>
              <a:t>Dinh</a:t>
            </a:r>
            <a:r>
              <a:rPr lang="en-US" sz="1400" dirty="0">
                <a:solidFill>
                  <a:prstClr val="black"/>
                </a:solidFill>
                <a:latin typeface="Arial" panose="020B0604020202020204" pitchFamily="34" charset="0"/>
                <a:cs typeface="Arial" panose="020B0604020202020204" pitchFamily="34" charset="0"/>
              </a:rPr>
              <a:t>, A.; Wahid, K.; Bhowmik, P. “ Detection of potato diseases using image segmentation and multiclass support vector machine”. In Proceedings of the 2017 IEEE 30th Canadian conference on electrical and computer engineering (CCECE), Windsor, ON, Canada, 30 April–3 May 2017</a:t>
            </a:r>
          </a:p>
          <a:p>
            <a:pPr marL="342900" lvl="0" indent="-342900" algn="just">
              <a:lnSpc>
                <a:spcPct val="150000"/>
              </a:lnSpc>
              <a:buFont typeface="+mj-lt"/>
              <a:buAutoNum type="arabicPeriod"/>
            </a:pPr>
            <a:r>
              <a:rPr lang="en-US" sz="1400" dirty="0">
                <a:solidFill>
                  <a:prstClr val="black"/>
                </a:solidFill>
                <a:latin typeface="Arial" panose="020B0604020202020204" pitchFamily="34" charset="0"/>
                <a:cs typeface="Arial" panose="020B0604020202020204" pitchFamily="34" charset="0"/>
              </a:rPr>
              <a:t> </a:t>
            </a:r>
            <a:r>
              <a:rPr lang="en-US" sz="1400" dirty="0" err="1">
                <a:solidFill>
                  <a:prstClr val="black"/>
                </a:solidFill>
                <a:latin typeface="Arial" panose="020B0604020202020204" pitchFamily="34" charset="0"/>
                <a:cs typeface="Arial" panose="020B0604020202020204" pitchFamily="34" charset="0"/>
              </a:rPr>
              <a:t>Sambasivam</a:t>
            </a:r>
            <a:r>
              <a:rPr lang="en-US" sz="1400" dirty="0">
                <a:solidFill>
                  <a:prstClr val="black"/>
                </a:solidFill>
                <a:latin typeface="Arial" panose="020B0604020202020204" pitchFamily="34" charset="0"/>
                <a:cs typeface="Arial" panose="020B0604020202020204" pitchFamily="34" charset="0"/>
              </a:rPr>
              <a:t>, G.; Opiyo, G.D. “A predictive machine learning application in agriculture: Cassava disease detection and classification </a:t>
            </a:r>
          </a:p>
          <a:p>
            <a:pPr marL="0" lvl="0" indent="0" algn="just">
              <a:lnSpc>
                <a:spcPct val="150000"/>
              </a:lnSpc>
              <a:buNone/>
            </a:pPr>
            <a:r>
              <a:rPr lang="en-US" sz="1400" dirty="0">
                <a:solidFill>
                  <a:prstClr val="black"/>
                </a:solidFill>
                <a:latin typeface="Arial" panose="020B0604020202020204" pitchFamily="34" charset="0"/>
                <a:cs typeface="Arial" panose="020B0604020202020204" pitchFamily="34" charset="0"/>
              </a:rPr>
              <a:t>        with imbalanced dataset using convolutional neural networks”. Egypt. Inform. J. 2020(CNN)</a:t>
            </a:r>
          </a:p>
          <a:p>
            <a:pPr marL="0" lvl="0" indent="0" algn="just">
              <a:lnSpc>
                <a:spcPct val="150000"/>
              </a:lnSpc>
              <a:buNone/>
            </a:pPr>
            <a:r>
              <a:rPr lang="en-US" sz="1400" dirty="0">
                <a:solidFill>
                  <a:prstClr val="black"/>
                </a:solidFill>
                <a:latin typeface="Arial" panose="020B0604020202020204" pitchFamily="34" charset="0"/>
                <a:cs typeface="Arial" panose="020B0604020202020204" pitchFamily="34" charset="0"/>
              </a:rPr>
              <a:t>5.      Zhang, Y.; Song, C.; Zhang, D. “Deep learning-based object detection improvement for tomato disease”. IEEE Access 2020(RCNN)</a:t>
            </a:r>
          </a:p>
          <a:p>
            <a:pPr marL="342900" lvl="0" indent="-342900" algn="just">
              <a:lnSpc>
                <a:spcPct val="150000"/>
              </a:lnSpc>
              <a:buAutoNum type="arabicPeriod" startAt="6"/>
            </a:pPr>
            <a:r>
              <a:rPr lang="en-US" sz="1400" dirty="0">
                <a:solidFill>
                  <a:prstClr val="black"/>
                </a:solidFill>
                <a:latin typeface="Arial" panose="020B0604020202020204" pitchFamily="34" charset="0"/>
                <a:cs typeface="Arial" panose="020B0604020202020204" pitchFamily="34" charset="0"/>
              </a:rPr>
              <a:t>Khalifa, N.E.M.; Taha, M.H.N.; Abou El-</a:t>
            </a:r>
            <a:r>
              <a:rPr lang="en-US" sz="1400" dirty="0" err="1">
                <a:solidFill>
                  <a:prstClr val="black"/>
                </a:solidFill>
                <a:latin typeface="Arial" panose="020B0604020202020204" pitchFamily="34" charset="0"/>
                <a:cs typeface="Arial" panose="020B0604020202020204" pitchFamily="34" charset="0"/>
              </a:rPr>
              <a:t>Maged</a:t>
            </a:r>
            <a:r>
              <a:rPr lang="en-US" sz="1400" dirty="0">
                <a:solidFill>
                  <a:prstClr val="black"/>
                </a:solidFill>
                <a:latin typeface="Arial" panose="020B0604020202020204" pitchFamily="34" charset="0"/>
                <a:cs typeface="Arial" panose="020B0604020202020204" pitchFamily="34" charset="0"/>
              </a:rPr>
              <a:t>, L.M.; </a:t>
            </a:r>
            <a:r>
              <a:rPr lang="en-US" sz="1400" dirty="0" err="1">
                <a:solidFill>
                  <a:prstClr val="black"/>
                </a:solidFill>
                <a:latin typeface="Arial" panose="020B0604020202020204" pitchFamily="34" charset="0"/>
                <a:cs typeface="Arial" panose="020B0604020202020204" pitchFamily="34" charset="0"/>
              </a:rPr>
              <a:t>Hassanien</a:t>
            </a:r>
            <a:r>
              <a:rPr lang="en-US" sz="1400" dirty="0">
                <a:solidFill>
                  <a:prstClr val="black"/>
                </a:solidFill>
                <a:latin typeface="Arial" panose="020B0604020202020204" pitchFamily="34" charset="0"/>
                <a:cs typeface="Arial" panose="020B0604020202020204" pitchFamily="34" charset="0"/>
              </a:rPr>
              <a:t>, A.E. “Artificial Intelligence in Potato Leaf Disease Classification: A Deep</a:t>
            </a:r>
          </a:p>
          <a:p>
            <a:pPr marL="0" lvl="0" indent="0" algn="just">
              <a:lnSpc>
                <a:spcPct val="150000"/>
              </a:lnSpc>
              <a:buNone/>
            </a:pPr>
            <a:r>
              <a:rPr lang="en-US" sz="1400" dirty="0">
                <a:solidFill>
                  <a:prstClr val="black"/>
                </a:solidFill>
                <a:latin typeface="Arial" panose="020B0604020202020204" pitchFamily="34" charset="0"/>
                <a:cs typeface="Arial" panose="020B0604020202020204" pitchFamily="34" charset="0"/>
              </a:rPr>
              <a:t>       Learning Approach. In Machine Learning and Big Data Analytics Paradigms: Analysis, Applications and Challenges”; Springer:</a:t>
            </a:r>
          </a:p>
          <a:p>
            <a:pPr marL="0" lvl="0" indent="0" algn="just">
              <a:lnSpc>
                <a:spcPct val="150000"/>
              </a:lnSpc>
              <a:buNone/>
            </a:pPr>
            <a:r>
              <a:rPr lang="en-US" sz="1400" dirty="0">
                <a:solidFill>
                  <a:prstClr val="black"/>
                </a:solidFill>
                <a:latin typeface="Arial" panose="020B0604020202020204" pitchFamily="34" charset="0"/>
                <a:cs typeface="Arial" panose="020B0604020202020204" pitchFamily="34" charset="0"/>
              </a:rPr>
              <a:t>       Berlin/Heidelberg, Germany, 2021</a:t>
            </a:r>
          </a:p>
          <a:p>
            <a:pPr marL="0" lvl="0" indent="0" algn="just">
              <a:buNone/>
            </a:pPr>
            <a:endParaRPr lang="en-US" sz="1400" dirty="0">
              <a:solidFill>
                <a:prstClr val="black"/>
              </a:solidFill>
              <a:latin typeface="Arial" panose="020B0604020202020204" pitchFamily="34" charset="0"/>
              <a:cs typeface="Arial" panose="020B0604020202020204" pitchFamily="34" charset="0"/>
            </a:endParaRPr>
          </a:p>
          <a:p>
            <a:pPr marL="0" lvl="0" indent="0" algn="just">
              <a:buNone/>
            </a:pPr>
            <a:endParaRPr lang="en-US" sz="1400" dirty="0">
              <a:solidFill>
                <a:prstClr val="black"/>
              </a:solidFill>
              <a:latin typeface="Arial" panose="020B0604020202020204" pitchFamily="34" charset="0"/>
              <a:cs typeface="Arial" panose="020B0604020202020204" pitchFamily="34" charset="0"/>
            </a:endParaRPr>
          </a:p>
          <a:p>
            <a:pPr marL="0" lvl="0" indent="0" algn="just">
              <a:buNone/>
            </a:pPr>
            <a:endParaRPr lang="en-US" sz="1400" dirty="0">
              <a:solidFill>
                <a:prstClr val="black"/>
              </a:solidFill>
              <a:latin typeface="Arial" panose="020B0604020202020204" pitchFamily="34" charset="0"/>
              <a:cs typeface="Arial" panose="020B0604020202020204" pitchFamily="34" charset="0"/>
            </a:endParaRPr>
          </a:p>
          <a:p>
            <a:pPr marL="342900" lvl="0" indent="-342900" algn="just">
              <a:buFont typeface="+mj-lt"/>
              <a:buAutoNum type="arabicPeriod"/>
            </a:pPr>
            <a:endParaRPr lang="en-US" sz="1400" dirty="0">
              <a:solidFill>
                <a:prstClr val="black"/>
              </a:solidFill>
              <a:latin typeface="Arial" panose="020B0604020202020204" pitchFamily="34" charset="0"/>
              <a:cs typeface="Arial" panose="020B0604020202020204" pitchFamily="34" charset="0"/>
            </a:endParaRPr>
          </a:p>
          <a:p>
            <a:pPr marL="0" lvl="0" indent="0" algn="just">
              <a:buNone/>
            </a:pPr>
            <a:endParaRPr lang="en-US" sz="1400" dirty="0">
              <a:solidFill>
                <a:prstClr val="black"/>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CA7EE85-AB6F-7C3D-4809-F14EA63596FA}"/>
              </a:ext>
            </a:extLst>
          </p:cNvPr>
          <p:cNvSpPr>
            <a:spLocks noGrp="1"/>
          </p:cNvSpPr>
          <p:nvPr>
            <p:ph type="sldNum" sz="quarter" idx="12"/>
          </p:nvPr>
        </p:nvSpPr>
        <p:spPr/>
        <p:txBody>
          <a:bodyPr/>
          <a:lstStyle/>
          <a:p>
            <a:fld id="{DD7ACEB4-2473-4E5A-98D7-034FDA90FB20}" type="slidenum">
              <a:rPr lang="en-US" smtClean="0"/>
              <a:pPr/>
              <a:t>13</a:t>
            </a:fld>
            <a:endParaRPr lang="en-US"/>
          </a:p>
        </p:txBody>
      </p:sp>
      <p:sp>
        <p:nvSpPr>
          <p:cNvPr id="5" name="Footer Placeholder 4">
            <a:extLst>
              <a:ext uri="{FF2B5EF4-FFF2-40B4-BE49-F238E27FC236}">
                <a16:creationId xmlns:a16="http://schemas.microsoft.com/office/drawing/2014/main" id="{49A77B14-9F25-ACFC-068A-4B08E1D15FF0}"/>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345170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FF81A-3269-4FBC-B3AF-AD060555385F}"/>
              </a:ext>
            </a:extLst>
          </p:cNvPr>
          <p:cNvSpPr>
            <a:spLocks noGrp="1"/>
          </p:cNvSpPr>
          <p:nvPr>
            <p:ph type="sldNum" sz="quarter" idx="12"/>
          </p:nvPr>
        </p:nvSpPr>
        <p:spPr/>
        <p:txBody>
          <a:bodyPr/>
          <a:lstStyle/>
          <a:p>
            <a:fld id="{F272D6DC-2CD3-43C2-B2E5-69378562239F}" type="slidenum">
              <a:rPr lang="en-IN" smtClean="0"/>
              <a:t>14</a:t>
            </a:fld>
            <a:endParaRPr lang="en-IN"/>
          </a:p>
        </p:txBody>
      </p:sp>
      <p:pic>
        <p:nvPicPr>
          <p:cNvPr id="1026" name="Picture 2" descr="Warm up your nonprofit thank you letter with this clever writing tip">
            <a:extLst>
              <a:ext uri="{FF2B5EF4-FFF2-40B4-BE49-F238E27FC236}">
                <a16:creationId xmlns:a16="http://schemas.microsoft.com/office/drawing/2014/main" id="{20ED7500-5D27-425F-8372-307863286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3D9C4B9-5A46-8B47-28C9-65EC87E0D914}"/>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38819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982640"/>
            <a:ext cx="10515600" cy="5373712"/>
          </a:xfrm>
        </p:spPr>
        <p:txBody>
          <a:bodyPr>
            <a:normAutofit/>
          </a:bodyPr>
          <a:lstStyle/>
          <a:p>
            <a:pPr marL="514350" indent="-514350">
              <a:buAutoNum type="arabicPeriod"/>
            </a:pPr>
            <a:r>
              <a:rPr lang="en-IN" dirty="0">
                <a:latin typeface="Times New Roman" panose="02020603050405020304" pitchFamily="18" charset="0"/>
                <a:cs typeface="Times New Roman" panose="02020603050405020304" pitchFamily="18" charset="0"/>
              </a:rPr>
              <a:t>Abstract </a:t>
            </a:r>
          </a:p>
          <a:p>
            <a:pPr marL="514350" indent="-514350">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AutoNum type="arabicPeriod"/>
            </a:pPr>
            <a:r>
              <a:rPr lang="en-IN" dirty="0">
                <a:latin typeface="Times New Roman" panose="02020603050405020304" pitchFamily="18" charset="0"/>
                <a:cs typeface="Times New Roman" panose="02020603050405020304" pitchFamily="18" charset="0"/>
              </a:rPr>
              <a:t>Motivation and Challenges </a:t>
            </a:r>
          </a:p>
          <a:p>
            <a:pPr marL="514350" indent="-514350">
              <a:buAutoNum type="arabicPeriod"/>
            </a:pPr>
            <a:r>
              <a:rPr lang="en-IN" dirty="0">
                <a:latin typeface="Times New Roman" panose="02020603050405020304" pitchFamily="18" charset="0"/>
                <a:cs typeface="Times New Roman" panose="02020603050405020304" pitchFamily="18" charset="0"/>
              </a:rPr>
              <a:t>Literature Survey  </a:t>
            </a:r>
          </a:p>
          <a:p>
            <a:pPr marL="514350" indent="-514350">
              <a:buAutoNum type="arabicPeriod"/>
            </a:pPr>
            <a:r>
              <a:rPr lang="en-IN" dirty="0">
                <a:latin typeface="Times New Roman" panose="02020603050405020304" pitchFamily="18" charset="0"/>
                <a:cs typeface="Times New Roman" panose="02020603050405020304" pitchFamily="18" charset="0"/>
              </a:rPr>
              <a:t>Problem Description and Objective</a:t>
            </a:r>
          </a:p>
          <a:p>
            <a:pPr marL="514350" indent="-514350">
              <a:buAutoNum type="arabicPeriod"/>
            </a:pPr>
            <a:r>
              <a:rPr lang="en-IN" dirty="0">
                <a:latin typeface="Times New Roman" panose="02020603050405020304" pitchFamily="18" charset="0"/>
                <a:cs typeface="Times New Roman" panose="02020603050405020304" pitchFamily="18" charset="0"/>
              </a:rPr>
              <a:t>Proposed Methodology  </a:t>
            </a:r>
          </a:p>
          <a:p>
            <a:pPr marL="514350" indent="-514350">
              <a:buAutoNum type="arabicPeriod"/>
            </a:pPr>
            <a:r>
              <a:rPr lang="en-IN" dirty="0">
                <a:latin typeface="Times New Roman" panose="02020603050405020304" pitchFamily="18" charset="0"/>
                <a:cs typeface="Times New Roman" panose="02020603050405020304" pitchFamily="18" charset="0"/>
              </a:rPr>
              <a:t>Tools Used</a:t>
            </a:r>
          </a:p>
          <a:p>
            <a:pPr marL="514350" indent="-514350">
              <a:buAutoNum type="arabicPeriod"/>
            </a:pPr>
            <a:r>
              <a:rPr lang="en-IN" dirty="0">
                <a:latin typeface="Times New Roman" panose="02020603050405020304" pitchFamily="18" charset="0"/>
                <a:cs typeface="Times New Roman" panose="02020603050405020304" pitchFamily="18" charset="0"/>
              </a:rPr>
              <a:t>Applications </a:t>
            </a:r>
          </a:p>
          <a:p>
            <a:pPr marL="514350" indent="-514350">
              <a:buAutoNum type="arabicPeriod"/>
            </a:pPr>
            <a:r>
              <a:rPr lang="en-IN" dirty="0">
                <a:latin typeface="Times New Roman" panose="02020603050405020304" pitchFamily="18" charset="0"/>
                <a:cs typeface="Times New Roman" panose="02020603050405020304" pitchFamily="18" charset="0"/>
              </a:rPr>
              <a:t>References</a:t>
            </a: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D7ACEB4-2473-4E5A-98D7-034FDA90FB20}" type="slidenum">
              <a:rPr lang="en-US" smtClean="0"/>
              <a:pPr/>
              <a:t>1</a:t>
            </a:fld>
            <a:endParaRPr lang="en-US" dirty="0"/>
          </a:p>
        </p:txBody>
      </p:sp>
      <p:sp>
        <p:nvSpPr>
          <p:cNvPr id="6" name="Footer Placeholder 5">
            <a:extLst>
              <a:ext uri="{FF2B5EF4-FFF2-40B4-BE49-F238E27FC236}">
                <a16:creationId xmlns:a16="http://schemas.microsoft.com/office/drawing/2014/main" id="{12171DE9-F913-E385-5093-BFE0ABD01BFF}"/>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31287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4B3D175-75A7-0E6E-4F66-AA1614D203AD}"/>
              </a:ext>
            </a:extLst>
          </p:cNvPr>
          <p:cNvSpPr>
            <a:spLocks noGrp="1"/>
          </p:cNvSpPr>
          <p:nvPr>
            <p:ph idx="1"/>
          </p:nvPr>
        </p:nvSpPr>
        <p:spPr>
          <a:xfrm>
            <a:off x="6448947" y="1409619"/>
            <a:ext cx="5563097" cy="5273985"/>
          </a:xfrm>
        </p:spPr>
        <p:txBody>
          <a:bodyPr anchor="t">
            <a:normAutofit lnSpcReduction="10000"/>
          </a:bodyPr>
          <a:lstStyle/>
          <a:p>
            <a:pPr marL="342900" indent="-342900" algn="just">
              <a:buFont typeface="Wingdings" panose="020B0604020202020204" pitchFamily="34" charset="0"/>
              <a:buChar char="Ø"/>
            </a:pPr>
            <a:r>
              <a:rPr lang="en-US" sz="2400" dirty="0">
                <a:ea typeface="+mn-lt"/>
                <a:cs typeface="+mn-lt"/>
              </a:rPr>
              <a:t>Potatoes are rich in nutrients, most notably </a:t>
            </a:r>
            <a:r>
              <a:rPr lang="en-US" sz="2400" b="1" dirty="0">
                <a:ea typeface="+mn-lt"/>
                <a:cs typeface="+mn-lt"/>
              </a:rPr>
              <a:t>vitamins C and B6 and the minerals, potassium, magnesium, and iron . </a:t>
            </a:r>
            <a:endParaRPr lang="en-US" sz="2400" b="1" dirty="0"/>
          </a:p>
          <a:p>
            <a:pPr marL="0" indent="0" algn="just">
              <a:buNone/>
            </a:pPr>
            <a:endParaRPr lang="en-US" sz="1800" dirty="0">
              <a:ea typeface="+mn-lt"/>
              <a:cs typeface="+mn-lt"/>
            </a:endParaRPr>
          </a:p>
          <a:p>
            <a:pPr marL="285750" indent="-285750" algn="just">
              <a:buFont typeface="Wingdings"/>
              <a:buChar char="Ø"/>
            </a:pPr>
            <a:r>
              <a:rPr lang="en-US" sz="2400" dirty="0">
                <a:ea typeface="+mn-lt"/>
                <a:cs typeface="+mn-lt"/>
              </a:rPr>
              <a:t>Besides being a popular staple food in Indonesia, potatoes are the </a:t>
            </a:r>
            <a:r>
              <a:rPr lang="en-US" sz="2400" b="1" dirty="0">
                <a:ea typeface="+mn-lt"/>
                <a:cs typeface="+mn-lt"/>
              </a:rPr>
              <a:t>fourth most consumed vegetable crop</a:t>
            </a:r>
            <a:r>
              <a:rPr lang="en-US" sz="2400" dirty="0">
                <a:ea typeface="+mn-lt"/>
                <a:cs typeface="+mn-lt"/>
              </a:rPr>
              <a:t> in the world.</a:t>
            </a:r>
            <a:r>
              <a:rPr lang="en-US" sz="2400" b="1" dirty="0"/>
              <a:t> </a:t>
            </a:r>
          </a:p>
          <a:p>
            <a:pPr marL="285750" indent="-285750" algn="just">
              <a:buFont typeface="Wingdings"/>
              <a:buChar char="Ø"/>
            </a:pPr>
            <a:r>
              <a:rPr lang="en-US" sz="2400" dirty="0"/>
              <a:t>potatoes are lost every year owing to diseases and pests </a:t>
            </a:r>
            <a:r>
              <a:rPr lang="en-US" sz="2400" b="1" dirty="0"/>
              <a:t>globally by 32% </a:t>
            </a:r>
            <a:r>
              <a:rPr lang="en-US" sz="2400" dirty="0"/>
              <a:t>and in </a:t>
            </a:r>
            <a:r>
              <a:rPr lang="en-US" sz="2400" b="1" dirty="0"/>
              <a:t>India by 15.75% </a:t>
            </a:r>
          </a:p>
          <a:p>
            <a:pPr marL="285750" indent="-285750" algn="just">
              <a:buFont typeface="Wingdings"/>
              <a:buChar char="Ø"/>
            </a:pPr>
            <a:r>
              <a:rPr lang="en-US" sz="2400" dirty="0">
                <a:ea typeface="+mn-lt"/>
                <a:cs typeface="+mn-lt"/>
              </a:rPr>
              <a:t>In this project, we are going to use – Deep Learning to diagnose Potato plant diseases and suggest suitable treatment for them </a:t>
            </a:r>
            <a:endParaRPr lang="en-US" sz="2400" dirty="0">
              <a:solidFill>
                <a:prstClr val="black"/>
              </a:solidFill>
            </a:endParaRPr>
          </a:p>
          <a:p>
            <a:pPr marL="285750" indent="-285750" algn="just">
              <a:buFont typeface="Wingdings"/>
              <a:buChar char="Ø"/>
            </a:pPr>
            <a:endParaRPr lang="en-US" sz="2400" b="1" u="sng" dirty="0"/>
          </a:p>
          <a:p>
            <a:pPr marL="285750" indent="-285750" algn="just">
              <a:buFont typeface="Wingdings"/>
              <a:buChar char="Ø"/>
            </a:pPr>
            <a:endParaRPr lang="en-US" sz="2400" b="1" u="sng" dirty="0"/>
          </a:p>
          <a:p>
            <a:pPr marL="285750" indent="-285750" algn="just">
              <a:buFont typeface="Wingdings"/>
              <a:buChar char="Ø"/>
            </a:pPr>
            <a:endParaRPr lang="en-US" sz="2400" b="1" u="sng" dirty="0">
              <a:ea typeface="+mn-lt"/>
              <a:cs typeface="+mn-lt"/>
            </a:endParaRPr>
          </a:p>
        </p:txBody>
      </p:sp>
      <p:pic>
        <p:nvPicPr>
          <p:cNvPr id="4" name="Picture 4" descr="A picture containing vegetable, containing&#10;&#10;Description automatically generated">
            <a:extLst>
              <a:ext uri="{FF2B5EF4-FFF2-40B4-BE49-F238E27FC236}">
                <a16:creationId xmlns:a16="http://schemas.microsoft.com/office/drawing/2014/main" id="{F2403C0C-0BBF-0CA6-8104-F6EF8B7F6528}"/>
              </a:ext>
            </a:extLst>
          </p:cNvPr>
          <p:cNvPicPr>
            <a:picLocks noChangeAspect="1"/>
          </p:cNvPicPr>
          <p:nvPr/>
        </p:nvPicPr>
        <p:blipFill rotWithShape="1">
          <a:blip r:embed="rId2"/>
          <a:srcRect l="17087" r="30913" b="1"/>
          <a:stretch/>
        </p:blipFill>
        <p:spPr>
          <a:xfrm>
            <a:off x="171390"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 name="Rectangle 1">
            <a:extLst>
              <a:ext uri="{FF2B5EF4-FFF2-40B4-BE49-F238E27FC236}">
                <a16:creationId xmlns:a16="http://schemas.microsoft.com/office/drawing/2014/main" id="{A7CB4BA3-37B4-AD42-A2EA-6D21CD3149A4}"/>
              </a:ext>
            </a:extLst>
          </p:cNvPr>
          <p:cNvSpPr>
            <a:spLocks noChangeArrowheads="1"/>
          </p:cNvSpPr>
          <p:nvPr/>
        </p:nvSpPr>
        <p:spPr bwMode="auto">
          <a:xfrm>
            <a:off x="4642402" y="83181"/>
            <a:ext cx="2375554" cy="775803"/>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solidFill>
                  <a:srgbClr val="263238"/>
                </a:solidFill>
                <a:latin typeface="SFMono-Regular"/>
              </a:rPr>
              <a:t>ABSTRACT</a:t>
            </a:r>
            <a:endParaRPr kumimoji="0" lang="en-US" altLang="en-US" sz="8000" b="1" i="0" u="none" strike="noStrike" cap="none" normalizeH="0" baseline="0" dirty="0">
              <a:ln>
                <a:noFill/>
              </a:ln>
              <a:solidFill>
                <a:schemeClr val="tx1"/>
              </a:solidFill>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E73A39E8-1B0D-7C49-84B7-3CBAEDB0549A}"/>
              </a:ext>
            </a:extLst>
          </p:cNvPr>
          <p:cNvSpPr>
            <a:spLocks noGrp="1"/>
          </p:cNvSpPr>
          <p:nvPr>
            <p:ph type="sldNum" sz="quarter" idx="12"/>
          </p:nvPr>
        </p:nvSpPr>
        <p:spPr/>
        <p:txBody>
          <a:bodyPr/>
          <a:lstStyle/>
          <a:p>
            <a:fld id="{E63B4245-EA72-4379-8660-48291007AEB3}" type="slidenum">
              <a:rPr lang="en-IN" smtClean="0"/>
              <a:t>2</a:t>
            </a:fld>
            <a:endParaRPr lang="en-IN"/>
          </a:p>
        </p:txBody>
      </p:sp>
      <p:sp>
        <p:nvSpPr>
          <p:cNvPr id="10" name="Footer Placeholder 9">
            <a:extLst>
              <a:ext uri="{FF2B5EF4-FFF2-40B4-BE49-F238E27FC236}">
                <a16:creationId xmlns:a16="http://schemas.microsoft.com/office/drawing/2014/main" id="{EAD3DA80-8FBE-61EA-AEC1-B9340B1D1EF7}"/>
              </a:ext>
            </a:extLst>
          </p:cNvPr>
          <p:cNvSpPr>
            <a:spLocks noGrp="1"/>
          </p:cNvSpPr>
          <p:nvPr>
            <p:ph type="ftr" sz="quarter" idx="11"/>
          </p:nvPr>
        </p:nvSpPr>
        <p:spPr/>
        <p:txBody>
          <a:bodyPr/>
          <a:lstStyle/>
          <a:p>
            <a:r>
              <a:rPr lang="en-IN"/>
              <a:t>Dept. of ECE, SJBIT</a:t>
            </a:r>
          </a:p>
        </p:txBody>
      </p:sp>
    </p:spTree>
    <p:extLst>
      <p:ext uri="{BB962C8B-B14F-4D97-AF65-F5344CB8AC3E}">
        <p14:creationId xmlns:p14="http://schemas.microsoft.com/office/powerpoint/2010/main" val="184803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80767" y="1253331"/>
            <a:ext cx="11472421" cy="4987213"/>
          </a:xfrm>
        </p:spPr>
        <p:txBody>
          <a:bodyPr>
            <a:normAutofit/>
          </a:bodyPr>
          <a:lstStyle/>
          <a:p>
            <a:pPr algn="just">
              <a:buFont typeface="Wingdings" panose="05000000000000000000" pitchFamily="2" charset="2"/>
              <a:buChar char="Ø"/>
            </a:pPr>
            <a:r>
              <a:rPr lang="en-US" dirty="0">
                <a:ea typeface="+mn-lt"/>
                <a:cs typeface="+mn-lt"/>
              </a:rPr>
              <a:t>Farmers who grow potatoes suffer from serious financial standpoint losses each year which cause several diseases that affect potato plants.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20B0604020202020204" pitchFamily="34" charset="0"/>
              <a:buChar char="Ø"/>
            </a:pPr>
            <a:r>
              <a:rPr lang="en-IN" dirty="0">
                <a:latin typeface="Times New Roman" panose="02020603050405020304" pitchFamily="18" charset="0"/>
                <a:cs typeface="Times New Roman" panose="02020603050405020304" pitchFamily="18" charset="0"/>
              </a:rPr>
              <a:t>The most frequent potato disease which occur are </a:t>
            </a:r>
            <a:r>
              <a:rPr lang="en-US" dirty="0">
                <a:ea typeface="+mn-lt"/>
                <a:cs typeface="+mn-lt"/>
              </a:rPr>
              <a:t>Early Blight and Late Blight</a:t>
            </a:r>
          </a:p>
          <a:p>
            <a:pPr algn="just">
              <a:buFont typeface="Wingdings" panose="020B0604020202020204" pitchFamily="34" charset="0"/>
              <a:buChar char="Ø"/>
            </a:pPr>
            <a:endParaRPr lang="en-US" dirty="0">
              <a:ea typeface="+mn-lt"/>
              <a:cs typeface="+mn-lt"/>
            </a:endParaRPr>
          </a:p>
          <a:p>
            <a:pPr algn="just">
              <a:buFont typeface="Wingdings" panose="020B0604020202020204" pitchFamily="34" charset="0"/>
              <a:buChar char="Ø"/>
            </a:pPr>
            <a:r>
              <a:rPr lang="en-US" dirty="0">
                <a:ea typeface="+mn-lt"/>
                <a:cs typeface="+mn-lt"/>
              </a:rPr>
              <a:t>Early blight is caused by fungus and late blight is caused by specific micro-organisms</a:t>
            </a:r>
          </a:p>
          <a:p>
            <a:pPr algn="just">
              <a:buFont typeface="Wingdings" panose="020B0604020202020204" pitchFamily="34" charset="0"/>
              <a:buChar char="Ø"/>
            </a:pPr>
            <a:r>
              <a:rPr lang="en-US" sz="2800" dirty="0">
                <a:solidFill>
                  <a:prstClr val="black"/>
                </a:solidFill>
                <a:ea typeface="+mn-lt"/>
                <a:cs typeface="Calibri"/>
              </a:rPr>
              <a:t>The treatments for early blight and late blight are a little different so it’s important that you accurately identify what kind of disease is there in that potato plant.</a:t>
            </a:r>
          </a:p>
          <a:p>
            <a:pPr algn="just">
              <a:buFont typeface="Wingdings" panose="020B0604020202020204" pitchFamily="34" charset="0"/>
              <a:buChar char="Ø"/>
            </a:pPr>
            <a:endParaRPr lang="en-US" dirty="0">
              <a:ea typeface="+mn-lt"/>
              <a:cs typeface="+mn-lt"/>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DD7ACEB4-2473-4E5A-98D7-034FDA90FB20}" type="slidenum">
              <a:rPr lang="en-US" smtClean="0"/>
              <a:pPr/>
              <a:t>3</a:t>
            </a:fld>
            <a:endParaRPr lang="en-US"/>
          </a:p>
        </p:txBody>
      </p:sp>
      <p:sp>
        <p:nvSpPr>
          <p:cNvPr id="6" name="Footer Placeholder 5">
            <a:extLst>
              <a:ext uri="{FF2B5EF4-FFF2-40B4-BE49-F238E27FC236}">
                <a16:creationId xmlns:a16="http://schemas.microsoft.com/office/drawing/2014/main" id="{3BF8C4B4-986A-781C-DE5D-DB700ED7DD8A}"/>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34659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2">
                    <a:lumMod val="50000"/>
                  </a:schemeClr>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659876" y="1690690"/>
            <a:ext cx="10693924" cy="4024966"/>
          </a:xfrm>
        </p:spPr>
        <p:txBody>
          <a:bodyPr>
            <a:normAutofit fontScale="92500" lnSpcReduction="20000"/>
          </a:bodyPr>
          <a:lstStyle/>
          <a:p>
            <a:pPr algn="just">
              <a:buFont typeface="Wingdings" panose="05000000000000000000" pitchFamily="2" charset="2"/>
              <a:buChar char="Ø"/>
            </a:pPr>
            <a:r>
              <a:rPr lang="en-US" sz="3600" dirty="0"/>
              <a:t>There is need for developing technique such as automatic plant disease detection and classification using </a:t>
            </a:r>
            <a:r>
              <a:rPr lang="en-US" sz="3600" b="1" dirty="0"/>
              <a:t>leaf image processing techniques</a:t>
            </a:r>
          </a:p>
          <a:p>
            <a:pPr algn="just">
              <a:buFont typeface="Wingdings" panose="05000000000000000000" pitchFamily="2" charset="2"/>
              <a:buChar char="Ø"/>
            </a:pPr>
            <a:r>
              <a:rPr lang="en-US" sz="3600" dirty="0"/>
              <a:t>This will prove as a useful technique for farmers and will </a:t>
            </a:r>
            <a:r>
              <a:rPr lang="en-US" sz="3600" b="1" dirty="0"/>
              <a:t>alert them </a:t>
            </a:r>
            <a:r>
              <a:rPr lang="en-US" sz="3600" dirty="0"/>
              <a:t>at the right time </a:t>
            </a:r>
            <a:r>
              <a:rPr lang="en-US" sz="3600" b="1" dirty="0"/>
              <a:t>before spreading of the disease</a:t>
            </a:r>
            <a:r>
              <a:rPr lang="en-US" sz="3600" dirty="0"/>
              <a:t> over large area</a:t>
            </a:r>
          </a:p>
          <a:p>
            <a:pPr algn="just">
              <a:buFont typeface="Wingdings" panose="05000000000000000000" pitchFamily="2" charset="2"/>
              <a:buChar char="Ø"/>
            </a:pPr>
            <a:r>
              <a:rPr lang="en-US" sz="3600" b="1" dirty="0"/>
              <a:t>Philanthropy -</a:t>
            </a:r>
            <a:r>
              <a:rPr lang="en-US" sz="3600" dirty="0"/>
              <a:t> The fulfilling feeling of giving back and contributing to society is unparalleled</a:t>
            </a:r>
          </a:p>
          <a:p>
            <a:pPr marL="0" indent="0" algn="just">
              <a:buNone/>
            </a:pPr>
            <a:r>
              <a:rPr lang="en-US" sz="3600" dirty="0"/>
              <a:t>	</a:t>
            </a:r>
          </a:p>
        </p:txBody>
      </p:sp>
      <p:sp>
        <p:nvSpPr>
          <p:cNvPr id="5" name="Slide Number Placeholder 4"/>
          <p:cNvSpPr>
            <a:spLocks noGrp="1"/>
          </p:cNvSpPr>
          <p:nvPr>
            <p:ph type="sldNum" sz="quarter" idx="12"/>
          </p:nvPr>
        </p:nvSpPr>
        <p:spPr/>
        <p:txBody>
          <a:bodyPr/>
          <a:lstStyle/>
          <a:p>
            <a:fld id="{DD7ACEB4-2473-4E5A-98D7-034FDA90FB20}" type="slidenum">
              <a:rPr lang="en-US" smtClean="0"/>
              <a:pPr/>
              <a:t>4</a:t>
            </a:fld>
            <a:endParaRPr lang="en-US"/>
          </a:p>
        </p:txBody>
      </p:sp>
      <p:sp>
        <p:nvSpPr>
          <p:cNvPr id="6" name="Footer Placeholder 5">
            <a:extLst>
              <a:ext uri="{FF2B5EF4-FFF2-40B4-BE49-F238E27FC236}">
                <a16:creationId xmlns:a16="http://schemas.microsoft.com/office/drawing/2014/main" id="{004678F3-AE8A-298B-720E-B1AF6E3CF804}"/>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76069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42"/>
            <a:ext cx="10515600" cy="1393335"/>
          </a:xfrm>
        </p:spPr>
        <p:txBody>
          <a:bodyPr/>
          <a:lstStyle/>
          <a:p>
            <a:pPr algn="ctr"/>
            <a:r>
              <a:rPr lang="en-US" b="1" dirty="0">
                <a:solidFill>
                  <a:schemeClr val="bg1">
                    <a:lumMod val="50000"/>
                  </a:schemeClr>
                </a:solidFill>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1223644"/>
              </p:ext>
            </p:extLst>
          </p:nvPr>
        </p:nvGraphicFramePr>
        <p:xfrm>
          <a:off x="124119" y="1230315"/>
          <a:ext cx="11943761" cy="5308600"/>
        </p:xfrm>
        <a:graphic>
          <a:graphicData uri="http://schemas.openxmlformats.org/drawingml/2006/table">
            <a:tbl>
              <a:tblPr firstRow="1" bandRow="1">
                <a:tableStyleId>{5C22544A-7EE6-4342-B048-85BDC9FD1C3A}</a:tableStyleId>
              </a:tblPr>
              <a:tblGrid>
                <a:gridCol w="702844">
                  <a:extLst>
                    <a:ext uri="{9D8B030D-6E8A-4147-A177-3AD203B41FA5}">
                      <a16:colId xmlns:a16="http://schemas.microsoft.com/office/drawing/2014/main" val="20000"/>
                    </a:ext>
                  </a:extLst>
                </a:gridCol>
                <a:gridCol w="2935409">
                  <a:extLst>
                    <a:ext uri="{9D8B030D-6E8A-4147-A177-3AD203B41FA5}">
                      <a16:colId xmlns:a16="http://schemas.microsoft.com/office/drawing/2014/main" val="20001"/>
                    </a:ext>
                  </a:extLst>
                </a:gridCol>
                <a:gridCol w="785532">
                  <a:extLst>
                    <a:ext uri="{9D8B030D-6E8A-4147-A177-3AD203B41FA5}">
                      <a16:colId xmlns:a16="http://schemas.microsoft.com/office/drawing/2014/main" val="20002"/>
                    </a:ext>
                  </a:extLst>
                </a:gridCol>
                <a:gridCol w="5475992">
                  <a:extLst>
                    <a:ext uri="{9D8B030D-6E8A-4147-A177-3AD203B41FA5}">
                      <a16:colId xmlns:a16="http://schemas.microsoft.com/office/drawing/2014/main" val="20003"/>
                    </a:ext>
                  </a:extLst>
                </a:gridCol>
                <a:gridCol w="2043984">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SL.No</a:t>
                      </a:r>
                      <a:endParaRPr lang="en-US" sz="1600" dirty="0"/>
                    </a:p>
                  </a:txBody>
                  <a:tcPr/>
                </a:tc>
                <a:tc>
                  <a:txBody>
                    <a:bodyPr/>
                    <a:lstStyle/>
                    <a:p>
                      <a:r>
                        <a:rPr lang="en-US" dirty="0"/>
                        <a:t>AUTHOR NAME</a:t>
                      </a:r>
                    </a:p>
                  </a:txBody>
                  <a:tcPr/>
                </a:tc>
                <a:tc>
                  <a:txBody>
                    <a:bodyPr/>
                    <a:lstStyle/>
                    <a:p>
                      <a:r>
                        <a:rPr lang="en-US" dirty="0"/>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PAPER</a:t>
                      </a:r>
                    </a:p>
                  </a:txBody>
                  <a:tcPr/>
                </a:tc>
                <a:tc>
                  <a:txBody>
                    <a:bodyPr/>
                    <a:lstStyle/>
                    <a:p>
                      <a:r>
                        <a:rPr lang="en-US" dirty="0"/>
                        <a:t>INFERENCE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pPr algn="just"/>
                      <a:r>
                        <a:rPr lang="fi-FI" sz="1800" kern="1200" dirty="0">
                          <a:solidFill>
                            <a:schemeClr val="dk1"/>
                          </a:solidFill>
                          <a:latin typeface="+mn-lt"/>
                          <a:ea typeface="+mn-ea"/>
                          <a:cs typeface="+mn-cs"/>
                        </a:rPr>
                        <a:t>S.A. Ali, N. Sulaiman, A. Mustapha and N. Mustapha,.” </a:t>
                      </a:r>
                    </a:p>
                  </a:txBody>
                  <a:tcPr/>
                </a:tc>
                <a:tc>
                  <a:txBody>
                    <a:bodyPr/>
                    <a:lstStyle/>
                    <a:p>
                      <a:pPr algn="just"/>
                      <a:r>
                        <a:rPr lang="en-US" dirty="0"/>
                        <a:t>2009</a:t>
                      </a:r>
                    </a:p>
                  </a:txBody>
                  <a:tcPr/>
                </a:tc>
                <a:tc>
                  <a:txBody>
                    <a:bodyPr/>
                    <a:lstStyle/>
                    <a:p>
                      <a:pPr algn="just"/>
                      <a:r>
                        <a:rPr lang="en-US" sz="1800" kern="1200" dirty="0">
                          <a:solidFill>
                            <a:schemeClr val="dk1"/>
                          </a:solidFill>
                          <a:latin typeface="+mn-lt"/>
                          <a:ea typeface="+mn-ea"/>
                          <a:cs typeface="+mn-cs"/>
                        </a:rPr>
                        <a:t>K-Means Clustering to Improve the Accuracy of Decision Tree Response Classification</a:t>
                      </a:r>
                    </a:p>
                  </a:txBody>
                  <a:tcPr/>
                </a:tc>
                <a:tc>
                  <a:txBody>
                    <a:bodyPr/>
                    <a:lstStyle/>
                    <a:p>
                      <a:pPr marL="0" algn="just" defTabSz="914400" rtl="0" eaLnBrk="1" latinLnBrk="0" hangingPunct="1"/>
                      <a:r>
                        <a:rPr lang="en-US" sz="1800" kern="1200" dirty="0">
                          <a:solidFill>
                            <a:schemeClr val="dk1"/>
                          </a:solidFill>
                          <a:latin typeface="+mn-lt"/>
                          <a:ea typeface="+mn-ea"/>
                          <a:cs typeface="+mn-cs"/>
                        </a:rPr>
                        <a:t>Decision tree, re-tagging response classes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latin typeface="+mn-lt"/>
                          <a:ea typeface="+mn-ea"/>
                          <a:cs typeface="+mn-cs"/>
                        </a:rPr>
                        <a:t>Krizhevsky</a:t>
                      </a:r>
                      <a:r>
                        <a:rPr lang="en-US" sz="1800" kern="1200" dirty="0">
                          <a:solidFill>
                            <a:schemeClr val="dk1"/>
                          </a:solidFill>
                          <a:latin typeface="+mn-lt"/>
                          <a:ea typeface="+mn-ea"/>
                          <a:cs typeface="+mn-cs"/>
                        </a:rPr>
                        <a:t>, A.; </a:t>
                      </a:r>
                      <a:r>
                        <a:rPr lang="en-US" sz="1800" kern="1200" dirty="0" err="1">
                          <a:solidFill>
                            <a:schemeClr val="dk1"/>
                          </a:solidFill>
                          <a:latin typeface="+mn-lt"/>
                          <a:ea typeface="+mn-ea"/>
                          <a:cs typeface="+mn-cs"/>
                        </a:rPr>
                        <a:t>Sutskever</a:t>
                      </a:r>
                      <a:r>
                        <a:rPr lang="en-US" sz="1800" kern="1200" dirty="0">
                          <a:solidFill>
                            <a:schemeClr val="dk1"/>
                          </a:solidFill>
                          <a:latin typeface="+mn-lt"/>
                          <a:ea typeface="+mn-ea"/>
                          <a:cs typeface="+mn-cs"/>
                        </a:rPr>
                        <a:t>, I.; Hinton, G</a:t>
                      </a:r>
                    </a:p>
                  </a:txBody>
                  <a:tcPr/>
                </a:tc>
                <a:tc>
                  <a:txBody>
                    <a:bodyPr/>
                    <a:lstStyle/>
                    <a:p>
                      <a:pPr algn="just"/>
                      <a:r>
                        <a:rPr lang="en-US" dirty="0"/>
                        <a:t>2012</a:t>
                      </a:r>
                    </a:p>
                  </a:txBody>
                  <a:tcPr/>
                </a:tc>
                <a:tc>
                  <a:txBody>
                    <a:bodyPr/>
                    <a:lstStyle/>
                    <a:p>
                      <a:pPr algn="just"/>
                      <a:r>
                        <a:rPr lang="en-US" sz="1800" kern="1200" dirty="0">
                          <a:solidFill>
                            <a:schemeClr val="dk1"/>
                          </a:solidFill>
                          <a:latin typeface="+mn-lt"/>
                          <a:ea typeface="+mn-ea"/>
                          <a:cs typeface="+mn-cs"/>
                        </a:rPr>
                        <a:t>ImageNet classification with deep convolutional networks</a:t>
                      </a:r>
                    </a:p>
                  </a:txBody>
                  <a:tcPr/>
                </a:tc>
                <a:tc>
                  <a:txBody>
                    <a:bodyPr/>
                    <a:lstStyle/>
                    <a:p>
                      <a:pPr marL="0" algn="just" defTabSz="914400" rtl="0" eaLnBrk="1" latinLnBrk="0" hangingPunct="1"/>
                      <a:r>
                        <a:rPr lang="en-US" sz="1800" kern="1200" dirty="0">
                          <a:solidFill>
                            <a:schemeClr val="dk1"/>
                          </a:solidFill>
                          <a:latin typeface="+mn-lt"/>
                          <a:ea typeface="+mn-ea"/>
                          <a:cs typeface="+mn-cs"/>
                        </a:rPr>
                        <a:t>ImageNet</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lgn="just"/>
                      <a:r>
                        <a:rPr lang="en-US" sz="1800" kern="1200" dirty="0">
                          <a:solidFill>
                            <a:schemeClr val="dk1"/>
                          </a:solidFill>
                          <a:latin typeface="+mn-lt"/>
                          <a:ea typeface="+mn-ea"/>
                          <a:cs typeface="+mn-cs"/>
                        </a:rPr>
                        <a:t>Islam, M.; </a:t>
                      </a:r>
                      <a:r>
                        <a:rPr lang="en-US" sz="1800" kern="1200" dirty="0" err="1">
                          <a:solidFill>
                            <a:schemeClr val="dk1"/>
                          </a:solidFill>
                          <a:latin typeface="+mn-lt"/>
                          <a:ea typeface="+mn-ea"/>
                          <a:cs typeface="+mn-cs"/>
                        </a:rPr>
                        <a:t>Dinh</a:t>
                      </a:r>
                      <a:r>
                        <a:rPr lang="en-US" sz="1800" kern="1200" dirty="0">
                          <a:solidFill>
                            <a:schemeClr val="dk1"/>
                          </a:solidFill>
                          <a:latin typeface="+mn-lt"/>
                          <a:ea typeface="+mn-ea"/>
                          <a:cs typeface="+mn-cs"/>
                        </a:rPr>
                        <a:t>, A.; Wahid, K.; </a:t>
                      </a:r>
                      <a:r>
                        <a:rPr lang="en-US" sz="1800" kern="1200" dirty="0" err="1">
                          <a:solidFill>
                            <a:schemeClr val="dk1"/>
                          </a:solidFill>
                          <a:latin typeface="+mn-lt"/>
                          <a:ea typeface="+mn-ea"/>
                          <a:cs typeface="+mn-cs"/>
                        </a:rPr>
                        <a:t>Bhowmik</a:t>
                      </a:r>
                      <a:r>
                        <a:rPr lang="en-US" sz="1800" kern="1200" dirty="0">
                          <a:solidFill>
                            <a:schemeClr val="dk1"/>
                          </a:solidFill>
                          <a:latin typeface="+mn-lt"/>
                          <a:ea typeface="+mn-ea"/>
                          <a:cs typeface="+mn-cs"/>
                        </a:rPr>
                        <a:t>, P. </a:t>
                      </a:r>
                    </a:p>
                  </a:txBody>
                  <a:tcPr/>
                </a:tc>
                <a:tc>
                  <a:txBody>
                    <a:bodyPr/>
                    <a:lstStyle/>
                    <a:p>
                      <a:pPr algn="just"/>
                      <a:r>
                        <a:rPr lang="en-US" dirty="0"/>
                        <a:t>2017</a:t>
                      </a:r>
                    </a:p>
                  </a:txBody>
                  <a:tcPr/>
                </a:tc>
                <a:tc>
                  <a:txBody>
                    <a:bodyPr/>
                    <a:lstStyle/>
                    <a:p>
                      <a:pPr algn="just"/>
                      <a:r>
                        <a:rPr lang="en-US" sz="1800" kern="1200" dirty="0">
                          <a:solidFill>
                            <a:schemeClr val="dk1"/>
                          </a:solidFill>
                          <a:latin typeface="+mn-lt"/>
                          <a:ea typeface="+mn-ea"/>
                          <a:cs typeface="+mn-cs"/>
                        </a:rPr>
                        <a:t>Detection of potato diseases using image segmentation and multiclass support vector machine</a:t>
                      </a:r>
                    </a:p>
                  </a:txBody>
                  <a:tcPr/>
                </a:tc>
                <a:tc>
                  <a:txBody>
                    <a:bodyPr/>
                    <a:lstStyle/>
                    <a:p>
                      <a:pPr marL="0" algn="just" defTabSz="914400" rtl="0" eaLnBrk="1" latinLnBrk="0" hangingPunct="1"/>
                      <a:r>
                        <a:rPr lang="en-US" sz="1800" kern="1200" dirty="0">
                          <a:solidFill>
                            <a:schemeClr val="dk1"/>
                          </a:solidFill>
                          <a:latin typeface="+mn-lt"/>
                          <a:ea typeface="+mn-ea"/>
                          <a:cs typeface="+mn-cs"/>
                        </a:rPr>
                        <a:t>SVMs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pPr algn="just"/>
                      <a:r>
                        <a:rPr lang="fi-FI" sz="1800" kern="1200" dirty="0">
                          <a:solidFill>
                            <a:schemeClr val="dk1"/>
                          </a:solidFill>
                          <a:latin typeface="+mn-lt"/>
                          <a:ea typeface="+mn-ea"/>
                          <a:cs typeface="+mn-cs"/>
                        </a:rPr>
                        <a:t>Sambasivam, G.; Opiyo, G.D</a:t>
                      </a:r>
                      <a:endParaRPr lang="en-US" sz="1800" kern="1200" dirty="0">
                        <a:solidFill>
                          <a:schemeClr val="dk1"/>
                        </a:solidFill>
                        <a:latin typeface="+mn-lt"/>
                        <a:ea typeface="+mn-ea"/>
                        <a:cs typeface="+mn-cs"/>
                      </a:endParaRPr>
                    </a:p>
                  </a:txBody>
                  <a:tcPr/>
                </a:tc>
                <a:tc>
                  <a:txBody>
                    <a:bodyPr/>
                    <a:lstStyle/>
                    <a:p>
                      <a:pPr algn="just"/>
                      <a:r>
                        <a:rPr lang="en-US" dirty="0"/>
                        <a:t>2020</a:t>
                      </a:r>
                    </a:p>
                  </a:txBody>
                  <a:tcPr/>
                </a:tc>
                <a:tc>
                  <a:txBody>
                    <a:bodyPr/>
                    <a:lstStyle/>
                    <a:p>
                      <a:pPr algn="just"/>
                      <a:r>
                        <a:rPr lang="en-US" sz="1800" kern="1200" dirty="0">
                          <a:solidFill>
                            <a:schemeClr val="dk1"/>
                          </a:solidFill>
                          <a:latin typeface="+mn-lt"/>
                          <a:ea typeface="+mn-ea"/>
                          <a:cs typeface="+mn-cs"/>
                        </a:rPr>
                        <a:t>A predictive machine learning application in agriculture: Cassava disease detection and classification with imbalanced dataset using convolutional neural networks</a:t>
                      </a:r>
                    </a:p>
                  </a:txBody>
                  <a:tcPr/>
                </a:tc>
                <a:tc>
                  <a:txBody>
                    <a:bodyPr/>
                    <a:lstStyle/>
                    <a:p>
                      <a:pPr marL="0" algn="just" defTabSz="914400" rtl="0" eaLnBrk="1" latinLnBrk="0" hangingPunct="1"/>
                      <a:r>
                        <a:rPr lang="en-US" sz="1800" kern="1200" dirty="0">
                          <a:solidFill>
                            <a:schemeClr val="dk1"/>
                          </a:solidFill>
                          <a:latin typeface="+mn-lt"/>
                          <a:ea typeface="+mn-ea"/>
                          <a:cs typeface="+mn-cs"/>
                        </a:rPr>
                        <a:t>CNN</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algn="just"/>
                      <a:r>
                        <a:rPr lang="en-US" sz="1800" kern="1200" dirty="0">
                          <a:solidFill>
                            <a:schemeClr val="dk1"/>
                          </a:solidFill>
                          <a:latin typeface="+mn-lt"/>
                          <a:ea typeface="+mn-ea"/>
                          <a:cs typeface="+mn-cs"/>
                        </a:rPr>
                        <a:t>Zhang, Y.; Song, C.; Zhang</a:t>
                      </a:r>
                    </a:p>
                  </a:txBody>
                  <a:tcPr/>
                </a:tc>
                <a:tc>
                  <a:txBody>
                    <a:bodyPr/>
                    <a:lstStyle/>
                    <a:p>
                      <a:pPr algn="just"/>
                      <a:r>
                        <a:rPr lang="en-US" dirty="0"/>
                        <a:t>2020</a:t>
                      </a:r>
                    </a:p>
                  </a:txBody>
                  <a:tcPr/>
                </a:tc>
                <a:tc>
                  <a:txBody>
                    <a:bodyPr/>
                    <a:lstStyle/>
                    <a:p>
                      <a:pPr algn="just"/>
                      <a:r>
                        <a:rPr lang="en-US" sz="1800" kern="1200" dirty="0">
                          <a:solidFill>
                            <a:schemeClr val="dk1"/>
                          </a:solidFill>
                          <a:latin typeface="+mn-lt"/>
                          <a:ea typeface="+mn-ea"/>
                          <a:cs typeface="+mn-cs"/>
                        </a:rPr>
                        <a:t>Deep learning-based object detection improvement for tomato disease</a:t>
                      </a:r>
                    </a:p>
                  </a:txBody>
                  <a:tcPr/>
                </a:tc>
                <a:tc>
                  <a:txBody>
                    <a:bodyPr/>
                    <a:lstStyle/>
                    <a:p>
                      <a:pPr marL="0" algn="just" defTabSz="914400" rtl="0" eaLnBrk="1" latinLnBrk="0" hangingPunct="1"/>
                      <a:r>
                        <a:rPr lang="en-US" sz="1800" kern="1200" dirty="0">
                          <a:solidFill>
                            <a:schemeClr val="dk1"/>
                          </a:solidFill>
                          <a:latin typeface="+mn-lt"/>
                          <a:ea typeface="+mn-ea"/>
                          <a:cs typeface="+mn-cs"/>
                        </a:rPr>
                        <a:t>RCNN</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pPr algn="just"/>
                      <a:r>
                        <a:rPr lang="en-US" sz="1800" kern="1200" dirty="0" err="1">
                          <a:solidFill>
                            <a:schemeClr val="dk1"/>
                          </a:solidFill>
                          <a:latin typeface="+mn-lt"/>
                          <a:ea typeface="+mn-ea"/>
                          <a:cs typeface="+mn-cs"/>
                        </a:rPr>
                        <a:t>Khalifa</a:t>
                      </a:r>
                      <a:r>
                        <a:rPr lang="en-US" sz="1800" kern="1200" dirty="0">
                          <a:solidFill>
                            <a:schemeClr val="dk1"/>
                          </a:solidFill>
                          <a:latin typeface="+mn-lt"/>
                          <a:ea typeface="+mn-ea"/>
                          <a:cs typeface="+mn-cs"/>
                        </a:rPr>
                        <a:t>, N.E.M.; </a:t>
                      </a:r>
                      <a:r>
                        <a:rPr lang="en-US" sz="1800" kern="1200" dirty="0" err="1">
                          <a:solidFill>
                            <a:schemeClr val="dk1"/>
                          </a:solidFill>
                          <a:latin typeface="+mn-lt"/>
                          <a:ea typeface="+mn-ea"/>
                          <a:cs typeface="+mn-cs"/>
                        </a:rPr>
                        <a:t>Taha</a:t>
                      </a:r>
                      <a:r>
                        <a:rPr lang="en-US" sz="1800" kern="1200" dirty="0">
                          <a:solidFill>
                            <a:schemeClr val="dk1"/>
                          </a:solidFill>
                          <a:latin typeface="+mn-lt"/>
                          <a:ea typeface="+mn-ea"/>
                          <a:cs typeface="+mn-cs"/>
                        </a:rPr>
                        <a:t>, M.H.N.; </a:t>
                      </a:r>
                      <a:r>
                        <a:rPr lang="en-US" sz="1800" kern="1200" dirty="0" err="1">
                          <a:solidFill>
                            <a:schemeClr val="dk1"/>
                          </a:solidFill>
                          <a:latin typeface="+mn-lt"/>
                          <a:ea typeface="+mn-ea"/>
                          <a:cs typeface="+mn-cs"/>
                        </a:rPr>
                        <a:t>Abou</a:t>
                      </a:r>
                      <a:r>
                        <a:rPr lang="en-US" sz="1800" kern="1200" dirty="0">
                          <a:solidFill>
                            <a:schemeClr val="dk1"/>
                          </a:solidFill>
                          <a:latin typeface="+mn-lt"/>
                          <a:ea typeface="+mn-ea"/>
                          <a:cs typeface="+mn-cs"/>
                        </a:rPr>
                        <a:t> El-</a:t>
                      </a:r>
                      <a:r>
                        <a:rPr lang="en-US" sz="1800" kern="1200" dirty="0" err="1">
                          <a:solidFill>
                            <a:schemeClr val="dk1"/>
                          </a:solidFill>
                          <a:latin typeface="+mn-lt"/>
                          <a:ea typeface="+mn-ea"/>
                          <a:cs typeface="+mn-cs"/>
                        </a:rPr>
                        <a:t>Maged</a:t>
                      </a:r>
                      <a:r>
                        <a:rPr lang="en-US" sz="1800" kern="1200" dirty="0">
                          <a:solidFill>
                            <a:schemeClr val="dk1"/>
                          </a:solidFill>
                          <a:latin typeface="+mn-lt"/>
                          <a:ea typeface="+mn-ea"/>
                          <a:cs typeface="+mn-cs"/>
                        </a:rPr>
                        <a:t>, L.M.; </a:t>
                      </a:r>
                      <a:r>
                        <a:rPr lang="en-US" sz="1800" kern="1200" dirty="0" err="1">
                          <a:solidFill>
                            <a:schemeClr val="dk1"/>
                          </a:solidFill>
                          <a:latin typeface="+mn-lt"/>
                          <a:ea typeface="+mn-ea"/>
                          <a:cs typeface="+mn-cs"/>
                        </a:rPr>
                        <a:t>Hassanien</a:t>
                      </a:r>
                      <a:r>
                        <a:rPr lang="en-US" sz="1800" kern="1200" dirty="0">
                          <a:solidFill>
                            <a:schemeClr val="dk1"/>
                          </a:solidFill>
                          <a:latin typeface="+mn-lt"/>
                          <a:ea typeface="+mn-ea"/>
                          <a:cs typeface="+mn-cs"/>
                        </a:rPr>
                        <a:t>, A.E</a:t>
                      </a:r>
                    </a:p>
                  </a:txBody>
                  <a:tcPr/>
                </a:tc>
                <a:tc>
                  <a:txBody>
                    <a:bodyPr/>
                    <a:lstStyle/>
                    <a:p>
                      <a:pPr algn="just"/>
                      <a:r>
                        <a:rPr lang="en-US" dirty="0"/>
                        <a:t>2021</a:t>
                      </a:r>
                    </a:p>
                  </a:txBody>
                  <a:tcPr/>
                </a:tc>
                <a:tc>
                  <a:txBody>
                    <a:bodyPr/>
                    <a:lstStyle/>
                    <a:p>
                      <a:pPr algn="just"/>
                      <a:r>
                        <a:rPr lang="en-US" sz="1800" kern="1200" dirty="0">
                          <a:solidFill>
                            <a:schemeClr val="dk1"/>
                          </a:solidFill>
                          <a:latin typeface="+mn-lt"/>
                          <a:ea typeface="+mn-ea"/>
                          <a:cs typeface="+mn-cs"/>
                        </a:rPr>
                        <a:t>Artificial Intelligence in Potato Leaf Disease Classification: A Deep Learning Approach. In Machine Learning and Big Data Analytics Paradigms: Analysis, Applications and Challenges</a:t>
                      </a:r>
                    </a:p>
                  </a:txBody>
                  <a:tcPr/>
                </a:tc>
                <a:tc>
                  <a:txBody>
                    <a:bodyPr/>
                    <a:lstStyle/>
                    <a:p>
                      <a:pPr marL="0" algn="just" defTabSz="914400" rtl="0" eaLnBrk="1" latinLnBrk="0" hangingPunct="1"/>
                      <a:r>
                        <a:rPr lang="en-US" sz="1800" kern="1200" dirty="0">
                          <a:solidFill>
                            <a:schemeClr val="dk1"/>
                          </a:solidFill>
                          <a:latin typeface="+mn-lt"/>
                          <a:ea typeface="+mn-ea"/>
                          <a:cs typeface="+mn-cs"/>
                        </a:rPr>
                        <a:t>ML, DL, BIG Data</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DD7ACEB4-2473-4E5A-98D7-034FDA90FB20}" type="slidenum">
              <a:rPr lang="en-US" smtClean="0"/>
              <a:pPr/>
              <a:t>5</a:t>
            </a:fld>
            <a:endParaRPr lang="en-US"/>
          </a:p>
        </p:txBody>
      </p:sp>
      <p:sp>
        <p:nvSpPr>
          <p:cNvPr id="3" name="Footer Placeholder 2">
            <a:extLst>
              <a:ext uri="{FF2B5EF4-FFF2-40B4-BE49-F238E27FC236}">
                <a16:creationId xmlns:a16="http://schemas.microsoft.com/office/drawing/2014/main" id="{758A800A-BC04-BDF5-BF19-179337C26DCA}"/>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37668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F416-DCD1-E72E-91E2-459E749A8B3B}"/>
              </a:ext>
            </a:extLst>
          </p:cNvPr>
          <p:cNvSpPr>
            <a:spLocks noGrp="1"/>
          </p:cNvSpPr>
          <p:nvPr>
            <p:ph type="title"/>
          </p:nvPr>
        </p:nvSpPr>
        <p:spPr>
          <a:xfrm>
            <a:off x="838200" y="337416"/>
            <a:ext cx="10411691" cy="743239"/>
          </a:xfrm>
        </p:spPr>
        <p:txBody>
          <a:bodyPr/>
          <a:lstStyle/>
          <a:p>
            <a:pPr algn="ctr"/>
            <a:r>
              <a:rPr lang="en-IN" dirty="0"/>
              <a:t>LEAF DISEASES</a:t>
            </a:r>
          </a:p>
        </p:txBody>
      </p:sp>
      <p:sp>
        <p:nvSpPr>
          <p:cNvPr id="3" name="Content Placeholder 2">
            <a:extLst>
              <a:ext uri="{FF2B5EF4-FFF2-40B4-BE49-F238E27FC236}">
                <a16:creationId xmlns:a16="http://schemas.microsoft.com/office/drawing/2014/main" id="{F34096B7-B6BC-D943-2051-248260CF007B}"/>
              </a:ext>
            </a:extLst>
          </p:cNvPr>
          <p:cNvSpPr>
            <a:spLocks noGrp="1"/>
          </p:cNvSpPr>
          <p:nvPr>
            <p:ph idx="1"/>
          </p:nvPr>
        </p:nvSpPr>
        <p:spPr>
          <a:xfrm>
            <a:off x="838200" y="1320800"/>
            <a:ext cx="10541000" cy="4856163"/>
          </a:xfrm>
        </p:spPr>
        <p:txBody>
          <a:bodyPr/>
          <a:lstStyle/>
          <a:p>
            <a:pPr marL="0" indent="0">
              <a:buNone/>
            </a:pPr>
            <a:r>
              <a:rPr lang="en-IN" b="1" u="sng" dirty="0"/>
              <a:t>EARLY BLIGHT:-</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b="1" u="sng" dirty="0"/>
              <a:t>LATE BLIGHT:-</a:t>
            </a:r>
          </a:p>
          <a:p>
            <a:pPr marL="0" indent="0">
              <a:buNone/>
            </a:pPr>
            <a:r>
              <a:rPr lang="en-IN" dirty="0"/>
              <a:t> 			</a:t>
            </a:r>
          </a:p>
          <a:p>
            <a:pPr marL="0" indent="0">
              <a:buNone/>
            </a:pPr>
            <a:r>
              <a:rPr lang="en-IN" dirty="0"/>
              <a:t>					</a:t>
            </a:r>
            <a:endParaRPr lang="en-IN" b="1" u="sng" dirty="0"/>
          </a:p>
        </p:txBody>
      </p:sp>
      <p:pic>
        <p:nvPicPr>
          <p:cNvPr id="5" name="Picture 4">
            <a:extLst>
              <a:ext uri="{FF2B5EF4-FFF2-40B4-BE49-F238E27FC236}">
                <a16:creationId xmlns:a16="http://schemas.microsoft.com/office/drawing/2014/main" id="{27146065-87F8-6745-5E4D-6D7A72D9DF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504" b="17393"/>
          <a:stretch/>
        </p:blipFill>
        <p:spPr>
          <a:xfrm>
            <a:off x="3731491" y="1909330"/>
            <a:ext cx="4738254" cy="1969943"/>
          </a:xfrm>
          <a:prstGeom prst="rect">
            <a:avLst/>
          </a:prstGeom>
        </p:spPr>
      </p:pic>
      <p:pic>
        <p:nvPicPr>
          <p:cNvPr id="7" name="Picture 6">
            <a:extLst>
              <a:ext uri="{FF2B5EF4-FFF2-40B4-BE49-F238E27FC236}">
                <a16:creationId xmlns:a16="http://schemas.microsoft.com/office/drawing/2014/main" id="{AF3F07FC-C560-53E7-F345-FE711B9D0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91" y="4167188"/>
            <a:ext cx="4802909" cy="2009775"/>
          </a:xfrm>
          <a:prstGeom prst="rect">
            <a:avLst/>
          </a:prstGeom>
        </p:spPr>
      </p:pic>
      <p:sp>
        <p:nvSpPr>
          <p:cNvPr id="4" name="Slide Number Placeholder 3">
            <a:extLst>
              <a:ext uri="{FF2B5EF4-FFF2-40B4-BE49-F238E27FC236}">
                <a16:creationId xmlns:a16="http://schemas.microsoft.com/office/drawing/2014/main" id="{20B6E70D-A389-C933-2B9E-321BAF5C4178}"/>
              </a:ext>
            </a:extLst>
          </p:cNvPr>
          <p:cNvSpPr>
            <a:spLocks noGrp="1"/>
          </p:cNvSpPr>
          <p:nvPr>
            <p:ph type="sldNum" sz="quarter" idx="12"/>
          </p:nvPr>
        </p:nvSpPr>
        <p:spPr/>
        <p:txBody>
          <a:bodyPr/>
          <a:lstStyle/>
          <a:p>
            <a:fld id="{DD7ACEB4-2473-4E5A-98D7-034FDA90FB20}" type="slidenum">
              <a:rPr lang="en-US" smtClean="0"/>
              <a:pPr/>
              <a:t>6</a:t>
            </a:fld>
            <a:endParaRPr lang="en-US"/>
          </a:p>
        </p:txBody>
      </p:sp>
      <p:sp>
        <p:nvSpPr>
          <p:cNvPr id="6" name="Footer Placeholder 5">
            <a:extLst>
              <a:ext uri="{FF2B5EF4-FFF2-40B4-BE49-F238E27FC236}">
                <a16:creationId xmlns:a16="http://schemas.microsoft.com/office/drawing/2014/main" id="{11EDBA82-C895-7967-3763-C3AC3148AD7F}"/>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15803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5" end="5"/>
                                            </p:txEl>
                                          </p:spTgt>
                                        </p:tgtEl>
                                      </p:cBhvr>
                                    </p:animEffect>
                                    <p:animScale>
                                      <p:cBhvr>
                                        <p:cTn id="22" dur="250" autoRev="1" fill="hold"/>
                                        <p:tgtEl>
                                          <p:spTgt spid="3">
                                            <p:txEl>
                                              <p:pRg st="5" end="5"/>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6" end="6"/>
                                            </p:txEl>
                                          </p:spTgt>
                                        </p:tgtEl>
                                      </p:cBhvr>
                                    </p:animEffect>
                                    <p:animScale>
                                      <p:cBhvr>
                                        <p:cTn id="27" dur="250" autoRev="1" fill="hold"/>
                                        <p:tgtEl>
                                          <p:spTgt spid="3">
                                            <p:txEl>
                                              <p:pRg st="6" end="6"/>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3">
                                            <p:txEl>
                                              <p:pRg st="7" end="7"/>
                                            </p:txEl>
                                          </p:spTgt>
                                        </p:tgtEl>
                                      </p:cBhvr>
                                    </p:animEffect>
                                    <p:animScale>
                                      <p:cBhvr>
                                        <p:cTn id="32" dur="250" autoRev="1" fill="hold"/>
                                        <p:tgtEl>
                                          <p:spTgt spid="3">
                                            <p:txEl>
                                              <p:pRg st="7" end="7"/>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6456-476E-4649-E732-5FF45C94648D}"/>
              </a:ext>
            </a:extLst>
          </p:cNvPr>
          <p:cNvSpPr>
            <a:spLocks noGrp="1"/>
          </p:cNvSpPr>
          <p:nvPr>
            <p:ph type="title"/>
          </p:nvPr>
        </p:nvSpPr>
        <p:spPr>
          <a:xfrm>
            <a:off x="838200" y="383454"/>
            <a:ext cx="10515600" cy="900257"/>
          </a:xfrm>
        </p:spPr>
        <p:txBody>
          <a:bodyPr/>
          <a:lstStyle/>
          <a:p>
            <a:pPr algn="ctr"/>
            <a:r>
              <a:rPr lang="en-IN" dirty="0"/>
              <a:t>EARLY BLIGHT</a:t>
            </a:r>
          </a:p>
        </p:txBody>
      </p:sp>
      <p:sp>
        <p:nvSpPr>
          <p:cNvPr id="3" name="Content Placeholder 2">
            <a:extLst>
              <a:ext uri="{FF2B5EF4-FFF2-40B4-BE49-F238E27FC236}">
                <a16:creationId xmlns:a16="http://schemas.microsoft.com/office/drawing/2014/main" id="{1737F3C7-E135-3738-13D8-DE4BE5CC1162}"/>
              </a:ext>
            </a:extLst>
          </p:cNvPr>
          <p:cNvSpPr>
            <a:spLocks noGrp="1"/>
          </p:cNvSpPr>
          <p:nvPr>
            <p:ph idx="1"/>
          </p:nvPr>
        </p:nvSpPr>
        <p:spPr>
          <a:xfrm>
            <a:off x="838200" y="1178352"/>
            <a:ext cx="10515600" cy="4998612"/>
          </a:xfrm>
        </p:spPr>
        <p:txBody>
          <a:bodyPr>
            <a:normAutofit/>
          </a:bodyPr>
          <a:lstStyle/>
          <a:p>
            <a:pPr algn="just"/>
            <a:r>
              <a:rPr lang="en-US" sz="2000" b="0" i="0" dirty="0">
                <a:solidFill>
                  <a:srgbClr val="202124"/>
                </a:solidFill>
                <a:effectLst/>
              </a:rPr>
              <a:t>Early blight of potato is </a:t>
            </a:r>
            <a:r>
              <a:rPr lang="en-US" sz="2000" i="0" dirty="0">
                <a:effectLst/>
              </a:rPr>
              <a:t>caused by the </a:t>
            </a:r>
            <a:r>
              <a:rPr lang="en-US" sz="2000" b="1" i="0" dirty="0">
                <a:solidFill>
                  <a:srgbClr val="202124"/>
                </a:solidFill>
                <a:effectLst/>
              </a:rPr>
              <a:t>fungal pathogen Alternaria </a:t>
            </a:r>
            <a:r>
              <a:rPr lang="en-US" sz="2000" b="1" i="0" dirty="0" err="1">
                <a:solidFill>
                  <a:srgbClr val="202124"/>
                </a:solidFill>
                <a:effectLst/>
              </a:rPr>
              <a:t>solani</a:t>
            </a:r>
            <a:endParaRPr lang="en-US" sz="2000" b="1" i="0" dirty="0">
              <a:solidFill>
                <a:srgbClr val="202124"/>
              </a:solidFill>
              <a:effectLst/>
            </a:endParaRPr>
          </a:p>
          <a:p>
            <a:pPr algn="just"/>
            <a:r>
              <a:rPr lang="en-US" sz="2000" dirty="0"/>
              <a:t>The disease affects leaves, stems and tubers and can reduce yield.</a:t>
            </a:r>
          </a:p>
          <a:p>
            <a:pPr algn="just"/>
            <a:r>
              <a:rPr lang="en-US" sz="2000" dirty="0"/>
              <a:t>Symptoms appear first on the oldest foliage. Affected leaves develop circular to angular dark brown lesions 0.12 to 0.16 inch (3–4 mm) in diameter</a:t>
            </a:r>
          </a:p>
          <a:p>
            <a:pPr algn="just"/>
            <a:r>
              <a:rPr lang="en-US" sz="2000" dirty="0"/>
              <a:t> Infection occurs when spores of the fungus come in contact with susceptible leaves and sufficient free moisture is present.</a:t>
            </a:r>
          </a:p>
          <a:p>
            <a:pPr algn="just"/>
            <a:r>
              <a:rPr lang="en-US" sz="2000" dirty="0"/>
              <a:t>Early blight can be minimized by maintaining optimum growing conditions, including proper fertilization, irrigation, and management of other pests.</a:t>
            </a:r>
            <a:endParaRPr lang="en-IN" sz="2000" dirty="0"/>
          </a:p>
        </p:txBody>
      </p:sp>
      <p:pic>
        <p:nvPicPr>
          <p:cNvPr id="2050" name="Picture 2" descr="Early blight on a potato plant - Stock Image - B260/0118 - Science Photo  Library">
            <a:extLst>
              <a:ext uri="{FF2B5EF4-FFF2-40B4-BE49-F238E27FC236}">
                <a16:creationId xmlns:a16="http://schemas.microsoft.com/office/drawing/2014/main" id="{7E5A129B-0BAF-190B-81FD-C96AF54F36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424" y="4162869"/>
            <a:ext cx="3236138" cy="218034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Pentagon 4">
            <a:extLst>
              <a:ext uri="{FF2B5EF4-FFF2-40B4-BE49-F238E27FC236}">
                <a16:creationId xmlns:a16="http://schemas.microsoft.com/office/drawing/2014/main" id="{ECC4C4C4-EA12-D276-24FB-48F6A15F49E9}"/>
              </a:ext>
            </a:extLst>
          </p:cNvPr>
          <p:cNvSpPr/>
          <p:nvPr/>
        </p:nvSpPr>
        <p:spPr>
          <a:xfrm>
            <a:off x="1052945" y="4701309"/>
            <a:ext cx="2705230" cy="1089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prstClr val="white"/>
                </a:solidFill>
              </a:rPr>
              <a:t>symptoms</a:t>
            </a:r>
          </a:p>
        </p:txBody>
      </p:sp>
      <p:sp>
        <p:nvSpPr>
          <p:cNvPr id="6" name="Speech Bubble: Oval 5">
            <a:extLst>
              <a:ext uri="{FF2B5EF4-FFF2-40B4-BE49-F238E27FC236}">
                <a16:creationId xmlns:a16="http://schemas.microsoft.com/office/drawing/2014/main" id="{0454B936-0320-AF78-D0AE-DC5E2D4B53E8}"/>
              </a:ext>
            </a:extLst>
          </p:cNvPr>
          <p:cNvSpPr/>
          <p:nvPr/>
        </p:nvSpPr>
        <p:spPr>
          <a:xfrm>
            <a:off x="4137891" y="4267344"/>
            <a:ext cx="3038764" cy="220720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Small dark spots on the lower and older leaves of the plant</a:t>
            </a:r>
            <a:r>
              <a:rPr lang="en-IN" b="1" u="sng" dirty="0">
                <a:solidFill>
                  <a:prstClr val="white"/>
                </a:solidFill>
              </a:rPr>
              <a:t>(yellow ring over the spots  is present)</a:t>
            </a:r>
          </a:p>
        </p:txBody>
      </p:sp>
      <p:sp>
        <p:nvSpPr>
          <p:cNvPr id="4" name="Slide Number Placeholder 3">
            <a:extLst>
              <a:ext uri="{FF2B5EF4-FFF2-40B4-BE49-F238E27FC236}">
                <a16:creationId xmlns:a16="http://schemas.microsoft.com/office/drawing/2014/main" id="{2CE8FA69-6DD2-EB7B-217B-0D7C0DE86339}"/>
              </a:ext>
            </a:extLst>
          </p:cNvPr>
          <p:cNvSpPr>
            <a:spLocks noGrp="1"/>
          </p:cNvSpPr>
          <p:nvPr>
            <p:ph type="sldNum" sz="quarter" idx="12"/>
          </p:nvPr>
        </p:nvSpPr>
        <p:spPr/>
        <p:txBody>
          <a:bodyPr/>
          <a:lstStyle/>
          <a:p>
            <a:fld id="{DD7ACEB4-2473-4E5A-98D7-034FDA90FB20}" type="slidenum">
              <a:rPr lang="en-US" smtClean="0"/>
              <a:pPr/>
              <a:t>7</a:t>
            </a:fld>
            <a:endParaRPr lang="en-US"/>
          </a:p>
        </p:txBody>
      </p:sp>
      <p:sp>
        <p:nvSpPr>
          <p:cNvPr id="7" name="Footer Placeholder 6">
            <a:extLst>
              <a:ext uri="{FF2B5EF4-FFF2-40B4-BE49-F238E27FC236}">
                <a16:creationId xmlns:a16="http://schemas.microsoft.com/office/drawing/2014/main" id="{67A17E92-9F96-990D-E7A2-F5502274E77E}"/>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8050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25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50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125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250"/>
                                  </p:stCondLst>
                                  <p:childTnLst>
                                    <p:set>
                                      <p:cBhvr>
                                        <p:cTn id="46" dur="1" fill="hold">
                                          <p:stCondLst>
                                            <p:cond delay="0"/>
                                          </p:stCondLst>
                                        </p:cTn>
                                        <p:tgtEl>
                                          <p:spTgt spid="2050"/>
                                        </p:tgtEl>
                                        <p:attrNameLst>
                                          <p:attrName>style.visibility</p:attrName>
                                        </p:attrNameLst>
                                      </p:cBhvr>
                                      <p:to>
                                        <p:strVal val="visible"/>
                                      </p:to>
                                    </p:set>
                                    <p:animEffect transition="in" filter="wipe(down)">
                                      <p:cBhvr>
                                        <p:cTn id="47" dur="1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3A64-1FBA-D7B6-B864-ECE1C65218D0}"/>
              </a:ext>
            </a:extLst>
          </p:cNvPr>
          <p:cNvSpPr>
            <a:spLocks noGrp="1"/>
          </p:cNvSpPr>
          <p:nvPr>
            <p:ph type="title"/>
          </p:nvPr>
        </p:nvSpPr>
        <p:spPr>
          <a:xfrm>
            <a:off x="838200" y="365125"/>
            <a:ext cx="10515600" cy="854075"/>
          </a:xfrm>
        </p:spPr>
        <p:txBody>
          <a:bodyPr/>
          <a:lstStyle/>
          <a:p>
            <a:pPr algn="ctr"/>
            <a:r>
              <a:rPr lang="en-IN" sz="4800" dirty="0"/>
              <a:t>LATE BLIGHT</a:t>
            </a:r>
          </a:p>
        </p:txBody>
      </p:sp>
      <p:sp>
        <p:nvSpPr>
          <p:cNvPr id="5" name="Content Placeholder 4">
            <a:extLst>
              <a:ext uri="{FF2B5EF4-FFF2-40B4-BE49-F238E27FC236}">
                <a16:creationId xmlns:a16="http://schemas.microsoft.com/office/drawing/2014/main" id="{CE8F0B25-CD03-6899-6776-844EABFFEA5E}"/>
              </a:ext>
            </a:extLst>
          </p:cNvPr>
          <p:cNvSpPr>
            <a:spLocks noGrp="1"/>
          </p:cNvSpPr>
          <p:nvPr>
            <p:ph idx="1"/>
          </p:nvPr>
        </p:nvSpPr>
        <p:spPr>
          <a:xfrm>
            <a:off x="838199" y="1066800"/>
            <a:ext cx="10869891" cy="5708073"/>
          </a:xfrm>
        </p:spPr>
        <p:txBody>
          <a:bodyPr>
            <a:normAutofit/>
          </a:bodyPr>
          <a:lstStyle/>
          <a:p>
            <a:pPr algn="just"/>
            <a:r>
              <a:rPr lang="en-US" sz="2400" i="0" dirty="0">
                <a:solidFill>
                  <a:srgbClr val="202124"/>
                </a:solidFill>
                <a:effectLst/>
                <a:latin typeface="arial" panose="020B0604020202020204" pitchFamily="34" charset="0"/>
              </a:rPr>
              <a:t>caused by the water mold </a:t>
            </a:r>
            <a:r>
              <a:rPr lang="en-US" sz="2400" b="1" i="0" dirty="0">
                <a:solidFill>
                  <a:srgbClr val="202124"/>
                </a:solidFill>
                <a:effectLst/>
                <a:latin typeface="arial" panose="020B0604020202020204" pitchFamily="34" charset="0"/>
              </a:rPr>
              <a:t>Phytophthora </a:t>
            </a:r>
            <a:r>
              <a:rPr lang="en-US" sz="2400" b="1" i="0" dirty="0" err="1">
                <a:solidFill>
                  <a:srgbClr val="202124"/>
                </a:solidFill>
                <a:effectLst/>
                <a:latin typeface="arial" panose="020B0604020202020204" pitchFamily="34" charset="0"/>
              </a:rPr>
              <a:t>infestan</a:t>
            </a:r>
            <a:r>
              <a:rPr lang="en-US" sz="2400" b="1" i="0" dirty="0">
                <a:solidFill>
                  <a:srgbClr val="202124"/>
                </a:solidFill>
                <a:effectLst/>
                <a:latin typeface="arial" panose="020B0604020202020204" pitchFamily="34" charset="0"/>
              </a:rPr>
              <a:t>      </a:t>
            </a:r>
          </a:p>
          <a:p>
            <a:pPr algn="just"/>
            <a:r>
              <a:rPr lang="en-US" sz="2400" b="0" i="0" dirty="0">
                <a:solidFill>
                  <a:srgbClr val="1A1A1A"/>
                </a:solidFill>
                <a:effectLst/>
              </a:rPr>
              <a:t>The disease occurs in humid regions with temperatures ranging between</a:t>
            </a:r>
          </a:p>
          <a:p>
            <a:pPr marL="0" indent="0" algn="just">
              <a:buNone/>
            </a:pPr>
            <a:r>
              <a:rPr lang="en-US" sz="2400" dirty="0">
                <a:solidFill>
                  <a:srgbClr val="1A1A1A"/>
                </a:solidFill>
              </a:rPr>
              <a:t>    </a:t>
            </a:r>
            <a:r>
              <a:rPr lang="en-US" sz="2400" b="0" i="0" dirty="0">
                <a:solidFill>
                  <a:srgbClr val="1A1A1A"/>
                </a:solidFill>
                <a:effectLst/>
              </a:rPr>
              <a:t> 4 and 29 °C</a:t>
            </a:r>
          </a:p>
          <a:p>
            <a:pPr algn="just"/>
            <a:r>
              <a:rPr lang="en-US" sz="2400" b="0" i="0" dirty="0">
                <a:solidFill>
                  <a:srgbClr val="1A1A1A"/>
                </a:solidFill>
                <a:effectLst/>
              </a:rPr>
              <a:t>When plants have become infected, lesions (round or irregularly shaped areas that range in </a:t>
            </a:r>
            <a:r>
              <a:rPr lang="en-US" sz="2400" b="0" i="0" dirty="0" err="1">
                <a:solidFill>
                  <a:srgbClr val="1A1A1A"/>
                </a:solidFill>
                <a:effectLst/>
              </a:rPr>
              <a:t>colour</a:t>
            </a:r>
            <a:r>
              <a:rPr lang="en-US" sz="2400" b="0" i="0" dirty="0">
                <a:solidFill>
                  <a:srgbClr val="1A1A1A"/>
                </a:solidFill>
                <a:effectLst/>
              </a:rPr>
              <a:t> from dark green to purplish black and resemble frost injury) appear on the leaves, petioles, and stems </a:t>
            </a:r>
          </a:p>
          <a:p>
            <a:pPr algn="just"/>
            <a:r>
              <a:rPr lang="en-US" sz="2400" b="0" i="0" dirty="0">
                <a:solidFill>
                  <a:srgbClr val="1A1A1A"/>
                </a:solidFill>
                <a:effectLst/>
              </a:rPr>
              <a:t>The disease can be managed with a timely application of </a:t>
            </a:r>
            <a:r>
              <a:rPr lang="en-US" sz="2400" b="0" i="0" dirty="0">
                <a:effectLst/>
              </a:rPr>
              <a:t>fungicide</a:t>
            </a:r>
            <a:r>
              <a:rPr lang="en-US" sz="2400" b="0" i="0" dirty="0">
                <a:solidFill>
                  <a:srgbClr val="1A1A1A"/>
                </a:solidFill>
                <a:effectLst/>
              </a:rPr>
              <a:t>, though </a:t>
            </a:r>
            <a:r>
              <a:rPr lang="en-US" sz="2400" dirty="0"/>
              <a:t>epidemics </a:t>
            </a:r>
            <a:r>
              <a:rPr lang="en-US" sz="2400" b="0" i="0" dirty="0">
                <a:solidFill>
                  <a:srgbClr val="1A1A1A"/>
                </a:solidFill>
                <a:effectLst/>
              </a:rPr>
              <a:t> can occur rapidly once crops are infected.</a:t>
            </a:r>
          </a:p>
          <a:p>
            <a:pPr algn="just"/>
            <a:endParaRPr lang="en-IN" sz="2400" dirty="0"/>
          </a:p>
        </p:txBody>
      </p:sp>
      <p:pic>
        <p:nvPicPr>
          <p:cNvPr id="1030" name="Picture 6" descr="Potato late blight - Stock Image - B265/0062 - Science Photo Library">
            <a:extLst>
              <a:ext uri="{FF2B5EF4-FFF2-40B4-BE49-F238E27FC236}">
                <a16:creationId xmlns:a16="http://schemas.microsoft.com/office/drawing/2014/main" id="{245C1937-A429-F60E-A79A-520DA1CA65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38" t="297" r="703" b="15557"/>
          <a:stretch/>
        </p:blipFill>
        <p:spPr bwMode="auto">
          <a:xfrm>
            <a:off x="8012814" y="4205723"/>
            <a:ext cx="2859116" cy="2569150"/>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CDF63F7D-E6AC-AD31-B805-45670BDD9A36}"/>
              </a:ext>
            </a:extLst>
          </p:cNvPr>
          <p:cNvSpPr/>
          <p:nvPr/>
        </p:nvSpPr>
        <p:spPr>
          <a:xfrm>
            <a:off x="3972921" y="4328808"/>
            <a:ext cx="3203734" cy="21457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prstClr val="white"/>
                </a:solidFill>
              </a:rPr>
              <a:t>Dark and irregular spots with drenching appearance</a:t>
            </a:r>
            <a:r>
              <a:rPr lang="en-IN" sz="2000" b="1" u="sng" dirty="0">
                <a:solidFill>
                  <a:prstClr val="white"/>
                </a:solidFill>
              </a:rPr>
              <a:t>(yellow ring over the spots not present)</a:t>
            </a:r>
          </a:p>
        </p:txBody>
      </p:sp>
      <p:sp>
        <p:nvSpPr>
          <p:cNvPr id="4" name="Arrow: Pentagon 3">
            <a:extLst>
              <a:ext uri="{FF2B5EF4-FFF2-40B4-BE49-F238E27FC236}">
                <a16:creationId xmlns:a16="http://schemas.microsoft.com/office/drawing/2014/main" id="{52C80A4F-5DA3-ADBD-6162-C1E96BE69EBA}"/>
              </a:ext>
            </a:extLst>
          </p:cNvPr>
          <p:cNvSpPr/>
          <p:nvPr/>
        </p:nvSpPr>
        <p:spPr>
          <a:xfrm>
            <a:off x="1052945" y="4701309"/>
            <a:ext cx="2705230" cy="1089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prstClr val="white"/>
                </a:solidFill>
              </a:rPr>
              <a:t>symptoms</a:t>
            </a:r>
          </a:p>
        </p:txBody>
      </p:sp>
      <p:sp>
        <p:nvSpPr>
          <p:cNvPr id="6" name="Slide Number Placeholder 5">
            <a:extLst>
              <a:ext uri="{FF2B5EF4-FFF2-40B4-BE49-F238E27FC236}">
                <a16:creationId xmlns:a16="http://schemas.microsoft.com/office/drawing/2014/main" id="{AA174D47-1876-3032-4978-106D760AAD2E}"/>
              </a:ext>
            </a:extLst>
          </p:cNvPr>
          <p:cNvSpPr>
            <a:spLocks noGrp="1"/>
          </p:cNvSpPr>
          <p:nvPr>
            <p:ph type="sldNum" sz="quarter" idx="12"/>
          </p:nvPr>
        </p:nvSpPr>
        <p:spPr/>
        <p:txBody>
          <a:bodyPr/>
          <a:lstStyle/>
          <a:p>
            <a:fld id="{DD7ACEB4-2473-4E5A-98D7-034FDA90FB20}" type="slidenum">
              <a:rPr lang="en-US" sz="1400" smtClean="0"/>
              <a:pPr/>
              <a:t>8</a:t>
            </a:fld>
            <a:endParaRPr lang="en-US" sz="1400"/>
          </a:p>
        </p:txBody>
      </p:sp>
      <p:sp>
        <p:nvSpPr>
          <p:cNvPr id="7" name="Footer Placeholder 6">
            <a:extLst>
              <a:ext uri="{FF2B5EF4-FFF2-40B4-BE49-F238E27FC236}">
                <a16:creationId xmlns:a16="http://schemas.microsoft.com/office/drawing/2014/main" id="{0F367EC0-0FCB-3874-D3AA-C403E31DE45A}"/>
              </a:ext>
            </a:extLst>
          </p:cNvPr>
          <p:cNvSpPr>
            <a:spLocks noGrp="1"/>
          </p:cNvSpPr>
          <p:nvPr>
            <p:ph type="ftr" sz="quarter" idx="11"/>
          </p:nvPr>
        </p:nvSpPr>
        <p:spPr/>
        <p:txBody>
          <a:bodyPr/>
          <a:lstStyle/>
          <a:p>
            <a:r>
              <a:rPr lang="en-US"/>
              <a:t>Dept. of ECE, SJBIT</a:t>
            </a:r>
          </a:p>
        </p:txBody>
      </p:sp>
    </p:spTree>
    <p:extLst>
      <p:ext uri="{BB962C8B-B14F-4D97-AF65-F5344CB8AC3E}">
        <p14:creationId xmlns:p14="http://schemas.microsoft.com/office/powerpoint/2010/main" val="11002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2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25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125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30"/>
                                        </p:tgtEl>
                                        <p:attrNameLst>
                                          <p:attrName>style.visibility</p:attrName>
                                        </p:attrNameLst>
                                      </p:cBhvr>
                                      <p:to>
                                        <p:strVal val="visible"/>
                                      </p:to>
                                    </p:set>
                                    <p:animEffect transition="in" filter="wipe(down)">
                                      <p:cBhvr>
                                        <p:cTn id="47" dur="1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3" grpId="0" animBg="1"/>
      <p:bldP spid="4" grpId="0" animBg="1"/>
    </p:bldLst>
  </p:timing>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4121</TotalTime>
  <Words>1288</Words>
  <Application>Microsoft Office PowerPoint</Application>
  <PresentationFormat>Widescreen</PresentationFormat>
  <Paragraphs>187</Paragraphs>
  <Slides>15</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Arial</vt:lpstr>
      <vt:lpstr>Arial Black</vt:lpstr>
      <vt:lpstr>Calibri</vt:lpstr>
      <vt:lpstr>Calibri Light</vt:lpstr>
      <vt:lpstr>Cambria</vt:lpstr>
      <vt:lpstr>SFMono-Regular</vt:lpstr>
      <vt:lpstr>Times New Roman</vt:lpstr>
      <vt:lpstr>Wingdings</vt:lpstr>
      <vt:lpstr>2_Office Theme</vt:lpstr>
      <vt:lpstr>1_Custom Design</vt:lpstr>
      <vt:lpstr>Custom Design</vt:lpstr>
      <vt:lpstr>PowerPoint Presentation</vt:lpstr>
      <vt:lpstr>CONTENTS</vt:lpstr>
      <vt:lpstr>PowerPoint Presentation</vt:lpstr>
      <vt:lpstr>INTRODUCTION</vt:lpstr>
      <vt:lpstr>Motivation</vt:lpstr>
      <vt:lpstr>LITERATURE    REVIEW</vt:lpstr>
      <vt:lpstr>LEAF DISEASES</vt:lpstr>
      <vt:lpstr>EARLY BLIGHT</vt:lpstr>
      <vt:lpstr>LATE BLIGHT</vt:lpstr>
      <vt:lpstr>PowerPoint Presentation</vt:lpstr>
      <vt:lpstr>PowerPoint Presentation</vt:lpstr>
      <vt:lpstr>PowerPoint Presentation</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SJBIT</dc:creator>
  <cp:lastModifiedBy>sunil</cp:lastModifiedBy>
  <cp:revision>412</cp:revision>
  <dcterms:modified xsi:type="dcterms:W3CDTF">2022-05-13T09:02:06Z</dcterms:modified>
</cp:coreProperties>
</file>