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83" r:id="rId2"/>
    <p:sldId id="272" r:id="rId3"/>
    <p:sldId id="258" r:id="rId4"/>
    <p:sldId id="284" r:id="rId5"/>
    <p:sldId id="285" r:id="rId6"/>
    <p:sldId id="275" r:id="rId7"/>
    <p:sldId id="259" r:id="rId8"/>
    <p:sldId id="260" r:id="rId9"/>
    <p:sldId id="274" r:id="rId10"/>
    <p:sldId id="261" r:id="rId11"/>
    <p:sldId id="280" r:id="rId12"/>
    <p:sldId id="278" r:id="rId13"/>
    <p:sldId id="277" r:id="rId14"/>
    <p:sldId id="276" r:id="rId15"/>
    <p:sldId id="262" r:id="rId16"/>
    <p:sldId id="263" r:id="rId17"/>
    <p:sldId id="271" r:id="rId18"/>
    <p:sldId id="266" r:id="rId19"/>
    <p:sldId id="287" r:id="rId20"/>
    <p:sldId id="265" r:id="rId21"/>
    <p:sldId id="269" r:id="rId22"/>
    <p:sldId id="279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2-23T01:58:26.7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5B43AD-D9D3-4858-8696-F4C1AFCECB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EAE57-B31F-4D10-B17F-DBD1CF2D81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07CC-BE84-4790-A7A1-4DB9128F6DB1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7F56889-A99B-4EA7-927A-58B27BB29E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A45BF9-2A47-4542-B520-F06EA933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2DB36-D3EF-4299-B151-D8511D1E98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6344B-8F64-4E81-B324-2C59E69BE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B2451-5E46-4726-B645-DFD4AC7094BE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F7633-D387-4A26-A759-FF340407F86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000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A36E-0B17-49A2-812C-AE0EBEE03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16E8B-ECE6-483B-ABF9-95922076E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84F71-F597-4B36-9EA7-0E2E55FF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F68F-BF6A-4196-AEF5-3C7F479B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1D76-CAE0-4315-8EF9-1FFFA821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75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18CE-E1C2-4C71-BBE5-DF27D282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62263-5A28-4BD8-8863-E7DCB3E6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98C9-5C2C-4083-B23E-36B7AB11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F9DD-7010-48EC-B5CA-2644F75A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1EED-F933-4ABE-AC5A-7BFFDD33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13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C060F-E2CC-42C0-9B72-79216D3BC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56714-8C49-451E-96EC-B90BFDDA6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C3D1-3B88-4B48-95F5-DBE859A3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7241-9F56-4B60-B7E2-DB365546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5660-4EC5-408B-9D67-E6C4D04D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19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7060A-A309-400B-93A4-D72FDC2B1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7300" y="2235200"/>
            <a:ext cx="2632075" cy="23876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011575"/>
            <a:ext cx="6796454" cy="153556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1285" y="514676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4932" y="514130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0162" y="514676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9967" y="517265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1F83A-953B-4A76-AE2D-BF2664CF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218324"/>
            <a:ext cx="9992961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9CAED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445EA82-BBB3-5EFB-F762-93B89AB0823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9772" y="5100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E3F5-6CB0-4035-8E8D-F68FA634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F5BC-F902-4207-A68A-482DCEB9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FE33-5D9C-4216-A526-F46A192E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7537-D05A-4481-8FEF-B93293A8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20C3-4580-4F13-9E8F-243C2C9E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7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76EA-EB71-45B0-8FA9-91983D52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42E4-79A6-4BDB-923F-41B0C0EF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5335-B43F-44A2-B30F-234038AF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4162-A295-4260-AA92-AAB0A1AE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8D4A-9D47-465B-B0EB-57F8501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3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1003-B9B0-47CD-865C-49594FEA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2EE-79BB-4487-B223-9ECB24D87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8D36B-D76D-4E06-BF05-1BCDE347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3CE74-B55B-4654-942C-28597565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8F94E-AB29-415F-B27B-7DEDA353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BA4E2-E769-4E41-B243-3F3F6514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7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31B1-B985-4F52-A2CC-367967C8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36B8C-E06B-448E-9957-7008C8AB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CA8F-2BCB-4D0D-87BD-A90E81C7B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3C3F0-A3E9-4148-B0C9-9D713708C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69182-DFC7-4911-BE04-37293F3EB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63664-F950-43B2-AFA9-5B27C2AA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BA0DA-EA57-4F54-9D09-558B4999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962B0-2850-48E2-93B9-DABE074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A9E7-1D32-4867-9571-C68A453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7742D-D209-4940-BAD3-58C3662D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48F36-49A7-445D-9404-162AEF69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F6BA-A202-459A-8A61-215537F5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5BE4E-6F62-4BC3-8DA6-79F89650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92897-E002-4E4F-AC38-04185285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0D309-24BA-443D-9264-AA49BD80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63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5DF3-7FC2-4F88-B98D-5EF8F11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630F-5562-413C-B34E-07E8A44A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7529-B3E4-4A11-B632-CD126E2D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889A4-3FCD-4917-9106-84D7C0E9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8E77-114D-4429-B666-B194ECC1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63290-A215-4607-90B3-E8389406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154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2F54-29CD-4175-A2F0-5FED2DA0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1F1C1-F898-46A2-88A3-A32C41EA6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CC21B-15A5-469C-991F-5EA93D0C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5D90-9E0F-4C8D-AB0B-25A33B03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8FDA-BCD1-41D9-98B9-B4C89F2D6556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0CF70-3DA8-4449-9278-5EE51902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9398-7AC4-4C3F-BE39-F29398D9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200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85F21-E496-49D1-8DA6-1206D7F1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D29D-610A-41D7-82F1-4DF39E73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801E-0A0C-41C2-9758-CDC51DC0F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8FDA-BCD1-41D9-98B9-B4C89F2D6556}" type="datetimeFigureOut">
              <a:rPr lang="en-SG" smtClean="0"/>
              <a:t>22/2/2024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164AB-4027-4981-A2C6-B1084090F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D368-AB18-4807-8817-976D8510E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C385-E295-491A-9596-9677AFA56C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8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xstudio.org/" TargetMode="External"/><Relationship Id="rId2" Type="http://schemas.openxmlformats.org/officeDocument/2006/relationships/hyperlink" Target="https://dax.guide/genera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daxformatter.com/" TargetMode="External"/><Relationship Id="rId7" Type="http://schemas.openxmlformats.org/officeDocument/2006/relationships/hyperlink" Target="https://www.sqlbi.com/tools/bravo-for-power-bi/" TargetMode="External"/><Relationship Id="rId2" Type="http://schemas.openxmlformats.org/officeDocument/2006/relationships/hyperlink" Target="https://daxstudio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m-toolkit.com/" TargetMode="External"/><Relationship Id="rId5" Type="http://schemas.openxmlformats.org/officeDocument/2006/relationships/hyperlink" Target="https://powerbihelper.org/" TargetMode="External"/><Relationship Id="rId4" Type="http://schemas.openxmlformats.org/officeDocument/2006/relationships/hyperlink" Target="https://dax.guid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playground.powerbi.com/en-u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vanmanideep/" TargetMode="External"/><Relationship Id="rId2" Type="http://schemas.openxmlformats.org/officeDocument/2006/relationships/hyperlink" Target="https://twitter.com/EcellorsCr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9474-FA3E-4982-8E91-9C0C11067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Pavan Mani Deep 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24C3-55D2-405B-869F-A12BE2AAB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0951" y="1695236"/>
            <a:ext cx="8034704" cy="1808253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Deriving Insights with Power BI for Power Apps</a:t>
            </a:r>
          </a:p>
          <a:p>
            <a:r>
              <a:rPr lang="en-CA" sz="2400" b="1" i="1" dirty="0">
                <a:solidFill>
                  <a:srgbClr val="FF0000"/>
                </a:solidFill>
              </a:rPr>
              <a:t>Powerful alone. Better Together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FC6D6-E422-4B2F-A3CF-063B5F08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84" y="218324"/>
            <a:ext cx="11749018" cy="1325563"/>
          </a:xfrm>
        </p:spPr>
        <p:txBody>
          <a:bodyPr/>
          <a:lstStyle/>
          <a:p>
            <a:r>
              <a:rPr lang="en-CA" b="1" dirty="0"/>
              <a:t>Global Power Platform Bootcamp - 2024 Singapore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F3B4A-6C34-4CC4-A244-E71FD2D4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016" y="5085707"/>
            <a:ext cx="12305016" cy="16161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910950-A6B6-424B-AD4B-0BB867DB87BC}"/>
                  </a:ext>
                </a:extLst>
              </p14:cNvPr>
              <p14:cNvContentPartPr/>
              <p14:nvPr/>
            </p14:nvContentPartPr>
            <p14:xfrm>
              <a:off x="-466845" y="264795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910950-A6B6-424B-AD4B-0BB867DB87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75845" y="263895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4FD83DC-01FD-42AE-AAA0-85ED8D8EAC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286A0C-F4C2-4319-8A24-3C875F54F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51" y="2390097"/>
            <a:ext cx="3655417" cy="18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3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7B6B-ECD8-49F5-975D-6D104936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preparation and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A4D3-34DC-44FE-AA52-E6603E68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Once data is loaded in to PBI, necessary ETL transformations are performed using Power Query</a:t>
            </a:r>
          </a:p>
          <a:p>
            <a:r>
              <a:rPr lang="en-SG" dirty="0"/>
              <a:t>Create relationships between tables</a:t>
            </a:r>
          </a:p>
          <a:p>
            <a:r>
              <a:rPr lang="en-SG" dirty="0"/>
              <a:t>Star Schema design principle</a:t>
            </a:r>
          </a:p>
          <a:p>
            <a:r>
              <a:rPr lang="en-SG" dirty="0"/>
              <a:t>Creating Measures</a:t>
            </a:r>
          </a:p>
          <a:p>
            <a:r>
              <a:rPr lang="en-SG" dirty="0"/>
              <a:t>Calculated Column</a:t>
            </a:r>
          </a:p>
          <a:p>
            <a:r>
              <a:rPr lang="en-SG" dirty="0"/>
              <a:t>Calculated table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33CA0-AEF1-40DB-B33C-A5344E4B1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74" y="6082300"/>
            <a:ext cx="5780926" cy="7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757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3F0D-8025-4993-9280-B4D5B8D4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0" y="365126"/>
            <a:ext cx="7829550" cy="641742"/>
          </a:xfrm>
        </p:spPr>
        <p:txBody>
          <a:bodyPr>
            <a:normAutofit/>
          </a:bodyPr>
          <a:lstStyle/>
          <a:p>
            <a:r>
              <a:rPr lang="en-SG" sz="3000" b="1" dirty="0"/>
              <a:t>Understanding the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5B35-3619-400E-A77D-678C7331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4888"/>
          </a:xfrm>
        </p:spPr>
        <p:txBody>
          <a:bodyPr/>
          <a:lstStyle/>
          <a:p>
            <a:r>
              <a:rPr lang="en-SG" dirty="0"/>
              <a:t>Relationships play a crucial role in any model design</a:t>
            </a:r>
          </a:p>
          <a:p>
            <a:r>
              <a:rPr lang="en-SG" dirty="0"/>
              <a:t>Power BI attempts to identify the relationships when data is loaded</a:t>
            </a:r>
          </a:p>
          <a:p>
            <a:r>
              <a:rPr lang="en-SG" dirty="0"/>
              <a:t>Relationships can be manged from Manage Relationships in Power BI Desktop</a:t>
            </a:r>
          </a:p>
          <a:p>
            <a:r>
              <a:rPr lang="en-SG" dirty="0"/>
              <a:t>Cardinality and cross filter direction play an important role in filtering your dataset.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D7C66-7A46-414E-9DA3-C0C7EBD4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74" y="6072026"/>
            <a:ext cx="5780926" cy="7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299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3783-022E-49E2-82BF-2F45124E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/>
          </a:bodyPr>
          <a:lstStyle/>
          <a:p>
            <a:r>
              <a:rPr lang="en-SG" sz="3000" b="1" dirty="0"/>
              <a:t>Star Schema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2FBA8-FA74-4B40-BB66-39B0085B473E}"/>
              </a:ext>
            </a:extLst>
          </p:cNvPr>
          <p:cNvSpPr txBox="1"/>
          <p:nvPr/>
        </p:nvSpPr>
        <p:spPr>
          <a:xfrm>
            <a:off x="323850" y="971550"/>
            <a:ext cx="4476750" cy="507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3074" name="Picture 2" descr="Image shows a conceptual illustration of a star schema.">
            <a:extLst>
              <a:ext uri="{FF2B5EF4-FFF2-40B4-BE49-F238E27FC236}">
                <a16:creationId xmlns:a16="http://schemas.microsoft.com/office/drawing/2014/main" id="{62F4898B-E553-43AF-B2D1-B54901533F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0"/>
            <a:ext cx="7210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E939C-AB34-40A0-B454-C601ED5BCD82}"/>
              </a:ext>
            </a:extLst>
          </p:cNvPr>
          <p:cNvSpPr txBox="1"/>
          <p:nvPr/>
        </p:nvSpPr>
        <p:spPr>
          <a:xfrm>
            <a:off x="247650" y="1600200"/>
            <a:ext cx="4429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Star schema requires model tables to be classified as Fact and Dimension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It is only determined by the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 Dimension tables support </a:t>
            </a:r>
            <a:r>
              <a:rPr lang="en-US" i="1" dirty="0"/>
              <a:t>filtering</a:t>
            </a:r>
            <a:r>
              <a:rPr lang="en-US" dirty="0"/>
              <a:t> and </a:t>
            </a:r>
            <a:r>
              <a:rPr lang="en-US" i="1" dirty="0"/>
              <a:t>grouping</a:t>
            </a:r>
            <a:endParaRPr lang="en-US" dirty="0"/>
          </a:p>
          <a:p>
            <a:r>
              <a:rPr lang="en-US" dirty="0"/>
              <a:t>      2. Fact tables support </a:t>
            </a:r>
            <a:r>
              <a:rPr lang="en-US" i="1" dirty="0"/>
              <a:t>summarization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Star Schema Models are optimized for performance and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950C5-D536-422C-A701-88AF9EC8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3398"/>
            <a:ext cx="4952144" cy="7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6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3783-022E-49E2-82BF-2F45124E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365125"/>
            <a:ext cx="4248150" cy="682839"/>
          </a:xfrm>
        </p:spPr>
        <p:txBody>
          <a:bodyPr>
            <a:normAutofit/>
          </a:bodyPr>
          <a:lstStyle/>
          <a:p>
            <a:r>
              <a:rPr lang="en-SG" sz="2200" b="1" dirty="0"/>
              <a:t>Normalization</a:t>
            </a:r>
          </a:p>
        </p:txBody>
      </p:sp>
      <p:pic>
        <p:nvPicPr>
          <p:cNvPr id="2050" name="Picture 2" descr="An image shows a star superimposed over the seven model tables. The star assists understanding the star schema design.">
            <a:extLst>
              <a:ext uri="{FF2B5EF4-FFF2-40B4-BE49-F238E27FC236}">
                <a16:creationId xmlns:a16="http://schemas.microsoft.com/office/drawing/2014/main" id="{69C44EFB-227B-480D-A192-B8C1E004C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0"/>
            <a:ext cx="7077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82FBA8-FA74-4B40-BB66-39B0085B473E}"/>
              </a:ext>
            </a:extLst>
          </p:cNvPr>
          <p:cNvSpPr txBox="1"/>
          <p:nvPr/>
        </p:nvSpPr>
        <p:spPr>
          <a:xfrm>
            <a:off x="323436" y="3578087"/>
            <a:ext cx="20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Denormalization</a:t>
            </a:r>
          </a:p>
        </p:txBody>
      </p:sp>
      <p:pic>
        <p:nvPicPr>
          <p:cNvPr id="2052" name="Picture 4" descr="Image shows a table of data that includes a Product Key column.">
            <a:extLst>
              <a:ext uri="{FF2B5EF4-FFF2-40B4-BE49-F238E27FC236}">
                <a16:creationId xmlns:a16="http://schemas.microsoft.com/office/drawing/2014/main" id="{050672E1-7991-4952-AA44-419869779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8225"/>
            <a:ext cx="40862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shows a table of data that includes a Product Key and other product-related columns, including Category, Color, and Size.">
            <a:extLst>
              <a:ext uri="{FF2B5EF4-FFF2-40B4-BE49-F238E27FC236}">
                <a16:creationId xmlns:a16="http://schemas.microsoft.com/office/drawing/2014/main" id="{A684A364-2576-48FE-B4C1-8D3A8942E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98" y="4292457"/>
            <a:ext cx="4707384" cy="246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3BF311-18B4-4791-B771-066FAEF9B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993" y="6256962"/>
            <a:ext cx="5780926" cy="6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3783-022E-49E2-82BF-2F45124E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" y="437045"/>
            <a:ext cx="11163300" cy="682839"/>
          </a:xfrm>
        </p:spPr>
        <p:txBody>
          <a:bodyPr>
            <a:normAutofit/>
          </a:bodyPr>
          <a:lstStyle/>
          <a:p>
            <a:r>
              <a:rPr lang="en-SG" sz="2500" b="1" dirty="0"/>
              <a:t>Modelling for high performance scenarios</a:t>
            </a:r>
          </a:p>
        </p:txBody>
      </p:sp>
      <p:pic>
        <p:nvPicPr>
          <p:cNvPr id="1026" name="Picture 2" descr="An image shows seven model tables. The Sales table is located at the center of the diagram. The other six tables are placed about the Sales table.">
            <a:extLst>
              <a:ext uri="{FF2B5EF4-FFF2-40B4-BE49-F238E27FC236}">
                <a16:creationId xmlns:a16="http://schemas.microsoft.com/office/drawing/2014/main" id="{537FD5AE-8FD0-44E3-B99E-1AA162EEB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979" y="0"/>
            <a:ext cx="66580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7327B-A02B-4A48-BFD4-2E4BC9E1F04A}"/>
              </a:ext>
            </a:extLst>
          </p:cNvPr>
          <p:cNvSpPr txBox="1"/>
          <p:nvPr/>
        </p:nvSpPr>
        <p:spPr>
          <a:xfrm>
            <a:off x="340652" y="2157145"/>
            <a:ext cx="48291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/>
              <a:t>Model should consists of Fact and Dimension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/>
              <a:t>Remove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/>
              <a:t>Remove Unnecessary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/>
              <a:t>Disable Auto Date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/>
              <a:t>Disable Power Query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6BC2D-57A4-4B1A-B49C-52F2E0BB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3398"/>
            <a:ext cx="5445303" cy="7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84A6-B739-4680-8292-4FF21E29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SG" dirty="0"/>
              <a:t>Modelling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430F-43BF-4EA5-88D4-8A941139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53959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/>
              <a:t>DAX(Data Analysis Expressions)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33CC"/>
                </a:solidFill>
              </a:rPr>
              <a:t>Blue Revenue =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33CC"/>
                </a:solidFill>
              </a:rPr>
              <a:t>CALCULATE(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33CC"/>
                </a:solidFill>
              </a:rPr>
              <a:t>    SUM(Sales[Sales Amount]),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33CC"/>
                </a:solidFill>
              </a:rPr>
              <a:t>    'Product'[Color] = "Blue"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33CC"/>
                </a:solidFill>
              </a:rPr>
              <a:t>)</a:t>
            </a:r>
            <a:endParaRPr lang="en-SG" b="1" dirty="0">
              <a:solidFill>
                <a:srgbClr val="0033CC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b="1" dirty="0"/>
              <a:t>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b="1" dirty="0"/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b="1" dirty="0"/>
              <a:t>Context</a:t>
            </a:r>
          </a:p>
          <a:p>
            <a:pPr marL="0" indent="0">
              <a:buNone/>
            </a:pPr>
            <a:r>
              <a:rPr lang="en-SG" sz="2400" dirty="0"/>
              <a:t>      1. Row Context - Calculated Column – Precomputed and stored in the model</a:t>
            </a:r>
          </a:p>
          <a:p>
            <a:pPr marL="0" indent="0">
              <a:buNone/>
            </a:pPr>
            <a:r>
              <a:rPr lang="en-SG" sz="2400" dirty="0"/>
              <a:t>      2. Filter Context – Measure – Not precomputed and stored in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/>
              <a:t>Formulate your DAX code using DAX Guide(</a:t>
            </a:r>
            <a:r>
              <a:rPr lang="en-SG" sz="2400" dirty="0">
                <a:hlinkClick r:id="rId2"/>
              </a:rPr>
              <a:t>https://dax.guide/generate/</a:t>
            </a:r>
            <a:r>
              <a:rPr lang="en-SG" sz="2400" dirty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/>
              <a:t>Debug your DAX code in DAX Studio(</a:t>
            </a:r>
            <a:r>
              <a:rPr lang="en-SG" sz="2400" dirty="0">
                <a:hlinkClick r:id="rId3"/>
              </a:rPr>
              <a:t>https://daxstudio.org/</a:t>
            </a:r>
            <a:r>
              <a:rPr lang="en-SG" sz="2400" dirty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/>
              <a:t>Using Power Query for any ETL transformations on source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/>
              <a:t>Understanding difference between M Query and DAX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6EE4C-58A3-46AE-A598-318AF6679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074" y="6236412"/>
            <a:ext cx="5780926" cy="6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D9D9-3579-46AF-A8E2-05F693DB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001"/>
          </a:xfrm>
        </p:spPr>
        <p:txBody>
          <a:bodyPr>
            <a:normAutofit/>
          </a:bodyPr>
          <a:lstStyle/>
          <a:p>
            <a:r>
              <a:rPr lang="en-SG" sz="2500" b="1" dirty="0"/>
              <a:t>Creating visualizations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ED639-F67A-45BE-A4C8-86D6965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6" y="2190966"/>
            <a:ext cx="4640278" cy="367500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C11FDAB-DDA2-4ECF-A49C-2F25203D2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8593" y="1681788"/>
            <a:ext cx="5592866" cy="46881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D6A721-4DAD-4BC3-82E6-AC015AE39DD2}"/>
              </a:ext>
            </a:extLst>
          </p:cNvPr>
          <p:cNvSpPr txBox="1"/>
          <p:nvPr/>
        </p:nvSpPr>
        <p:spPr>
          <a:xfrm>
            <a:off x="1037690" y="1222625"/>
            <a:ext cx="1042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Select the required visualization as per your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Drag the data fields on to the visual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07BF5B-102E-460E-A48D-F074B2836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4221"/>
            <a:ext cx="5780926" cy="7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8474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F1E0-B539-4ACE-9084-48415518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542924"/>
          </a:xfrm>
        </p:spPr>
        <p:txBody>
          <a:bodyPr>
            <a:normAutofit/>
          </a:bodyPr>
          <a:lstStyle/>
          <a:p>
            <a:r>
              <a:rPr lang="en-SG" sz="3000" b="1" dirty="0"/>
              <a:t>Publish to Power BI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87D3-BDBA-4CEF-83F7-E7890E78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/>
          <a:lstStyle/>
          <a:p>
            <a:r>
              <a:rPr lang="en-SG" sz="1800" dirty="0"/>
              <a:t>Setting up workspaces to manage different environments</a:t>
            </a:r>
          </a:p>
          <a:p>
            <a:r>
              <a:rPr lang="en-SG" sz="1800" dirty="0"/>
              <a:t>One click publish to Power BI Workspace</a:t>
            </a:r>
          </a:p>
          <a:p>
            <a:r>
              <a:rPr lang="en-SG" sz="1800" dirty="0"/>
              <a:t>Set up Refresh frequency in Power BI Service</a:t>
            </a:r>
          </a:p>
          <a:p>
            <a:endParaRPr lang="en-SG" sz="1800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385E8-B4FB-4D08-9EE7-CF72E332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3" y="2353900"/>
            <a:ext cx="11092131" cy="1257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2B2096-ADFE-4F37-8D21-5DCCC4F0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0" y="3631371"/>
            <a:ext cx="11001375" cy="3678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F1F75-0F9B-45E8-B851-A7696F911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1919" y="6575460"/>
            <a:ext cx="5780926" cy="4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184C-A136-4867-BAD1-B7FB4B7A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Tools to use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6174-0724-410C-A342-00B9C71D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575"/>
            <a:ext cx="10515600" cy="4656388"/>
          </a:xfrm>
        </p:spPr>
        <p:txBody>
          <a:bodyPr/>
          <a:lstStyle/>
          <a:p>
            <a:r>
              <a:rPr lang="en-SG" dirty="0"/>
              <a:t>DAX Studio </a:t>
            </a:r>
            <a:r>
              <a:rPr lang="en-SG" dirty="0">
                <a:hlinkClick r:id="rId2"/>
              </a:rPr>
              <a:t>https://daxstudio.org/downloads/</a:t>
            </a:r>
            <a:r>
              <a:rPr lang="en-SG" dirty="0"/>
              <a:t> - Best tool to use </a:t>
            </a:r>
          </a:p>
          <a:p>
            <a:r>
              <a:rPr lang="en-SG" dirty="0"/>
              <a:t>DAX Formatter </a:t>
            </a:r>
            <a:r>
              <a:rPr lang="en-SG" dirty="0">
                <a:hlinkClick r:id="rId3"/>
              </a:rPr>
              <a:t>https://www.daxformatter.com/</a:t>
            </a:r>
            <a:r>
              <a:rPr lang="en-SG" dirty="0"/>
              <a:t> - formats  DAX code</a:t>
            </a:r>
          </a:p>
          <a:p>
            <a:r>
              <a:rPr lang="en-SG" dirty="0"/>
              <a:t>DAX Guide </a:t>
            </a:r>
            <a:r>
              <a:rPr lang="en-SG" dirty="0">
                <a:hlinkClick r:id="rId4"/>
              </a:rPr>
              <a:t>https://dax.guide/</a:t>
            </a:r>
            <a:endParaRPr lang="en-SG" dirty="0"/>
          </a:p>
          <a:p>
            <a:r>
              <a:rPr lang="en-SG" dirty="0"/>
              <a:t>Power BI Helper </a:t>
            </a:r>
            <a:r>
              <a:rPr lang="en-SG" dirty="0">
                <a:hlinkClick r:id="rId5"/>
              </a:rPr>
              <a:t>https://powerbihelper.org/</a:t>
            </a:r>
            <a:r>
              <a:rPr lang="en-SG" dirty="0"/>
              <a:t> - tool to create documentation for the Power BI </a:t>
            </a:r>
          </a:p>
          <a:p>
            <a:r>
              <a:rPr lang="en-SG" dirty="0"/>
              <a:t>ALM Tool Kit </a:t>
            </a:r>
            <a:r>
              <a:rPr lang="en-SG" dirty="0">
                <a:hlinkClick r:id="rId6"/>
              </a:rPr>
              <a:t>(http://alm-toolkit.com/</a:t>
            </a:r>
            <a:r>
              <a:rPr lang="en-SG" dirty="0"/>
              <a:t>)- </a:t>
            </a:r>
            <a:r>
              <a:rPr lang="en-US" dirty="0"/>
              <a:t>manages the application life cycle of models</a:t>
            </a:r>
          </a:p>
          <a:p>
            <a:r>
              <a:rPr lang="en-SG" dirty="0"/>
              <a:t>Bravo (</a:t>
            </a:r>
            <a:r>
              <a:rPr lang="en-SG" dirty="0">
                <a:hlinkClick r:id="rId7"/>
              </a:rPr>
              <a:t>https://www.sqlbi.com/tools/bravo-for-power-bi/</a:t>
            </a:r>
            <a:r>
              <a:rPr lang="en-SG" dirty="0"/>
              <a:t>) – used for simple Power BI Tasks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0981A-8088-434D-833C-B99BCDC2D7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1074" y="6287784"/>
            <a:ext cx="5780926" cy="5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3B5F-D9CD-453F-96AB-FFDAE5622E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599" y="336550"/>
            <a:ext cx="8791575" cy="1325563"/>
          </a:xfrm>
        </p:spPr>
        <p:txBody>
          <a:bodyPr/>
          <a:lstStyle/>
          <a:p>
            <a:r>
              <a:rPr lang="en-SG" dirty="0"/>
              <a:t>Understanding Power BI Embedded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16D38-1BFE-4898-99FD-629AFBA5DD36}"/>
              </a:ext>
            </a:extLst>
          </p:cNvPr>
          <p:cNvSpPr txBox="1"/>
          <p:nvPr/>
        </p:nvSpPr>
        <p:spPr>
          <a:xfrm>
            <a:off x="1704975" y="6191250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   Check out Power BI Embedded Analytics Playground </a:t>
            </a:r>
            <a:r>
              <a:rPr lang="en-SG" dirty="0">
                <a:hlinkClick r:id="rId2"/>
              </a:rPr>
              <a:t>https://playground.powerbi.com/en-us/</a:t>
            </a:r>
            <a:r>
              <a:rPr lang="en-SG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52432-0A61-4839-BE0C-EAEE8D4D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6" y="1476375"/>
            <a:ext cx="9696450" cy="46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4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2480-3A8C-4ECB-85C4-A3D3728F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Pavan Mani Deep Y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7C2-1431-4D7A-8522-B7A910E8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Passionate Power Platform Consultant </a:t>
            </a:r>
          </a:p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Blog: </a:t>
            </a: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https://ecellorscrm.com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LinkedIn: </a:t>
            </a: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https://www.linkedin.com/in/pavanmanideep/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Twitter: </a:t>
            </a:r>
            <a:r>
              <a:rPr lang="en-S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https://twitter.com/EcellorsCrm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141EB-D47D-4F17-9178-84FA77F51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000" y="6030930"/>
            <a:ext cx="5760000" cy="8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6702-19F7-470D-841E-B8616803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Integration and extensibility with Power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F40A-2841-421C-B710-229B4FF7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SG" sz="2200" b="1" dirty="0"/>
          </a:p>
          <a:p>
            <a:pPr marL="514350" indent="-514350">
              <a:buAutoNum type="arabicPeriod"/>
            </a:pPr>
            <a:r>
              <a:rPr lang="en-SG" dirty="0"/>
              <a:t>Model Driven Apps</a:t>
            </a:r>
          </a:p>
          <a:p>
            <a:pPr marL="0" indent="0">
              <a:buNone/>
            </a:pPr>
            <a:r>
              <a:rPr lang="en-SG" dirty="0"/>
              <a:t>       </a:t>
            </a:r>
            <a:r>
              <a:rPr lang="en-SG" sz="2400" dirty="0"/>
              <a:t>a. Power BI Embed Reports with Environment variables</a:t>
            </a:r>
          </a:p>
          <a:p>
            <a:pPr marL="0" indent="0">
              <a:buNone/>
            </a:pPr>
            <a:r>
              <a:rPr lang="en-SG" sz="2400" dirty="0"/>
              <a:t>        b. Embed Power BI Report in Model driven App forms</a:t>
            </a:r>
          </a:p>
          <a:p>
            <a:pPr marL="0" indent="0">
              <a:buNone/>
            </a:pPr>
            <a:r>
              <a:rPr lang="en-SG" dirty="0"/>
              <a:t>2.   Canvas Apps </a:t>
            </a:r>
          </a:p>
          <a:p>
            <a:pPr marL="0" indent="0">
              <a:buNone/>
            </a:pPr>
            <a:r>
              <a:rPr lang="en-SG" dirty="0"/>
              <a:t>       </a:t>
            </a:r>
            <a:r>
              <a:rPr lang="en-SG" sz="2400" dirty="0"/>
              <a:t>a. Insert Custom Power BI Tiles and Power BI Report</a:t>
            </a:r>
          </a:p>
          <a:p>
            <a:pPr marL="0" indent="0">
              <a:buNone/>
            </a:pPr>
            <a:r>
              <a:rPr lang="en-SG" sz="2400" dirty="0"/>
              <a:t>        b. Power Apps visual for Power BI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sz="2000" i="1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A0B53-2D52-4405-9CF4-8CAE91C5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74" y="6143946"/>
            <a:ext cx="5780926" cy="7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0F41-881B-4896-8BCB-CE79C659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6390-8F7F-4166-BF94-BAE77A4E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Demo</a:t>
            </a:r>
            <a:endParaRPr lang="en-S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20655-7763-4764-8669-D78E8BFA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74" y="6298058"/>
            <a:ext cx="5780926" cy="55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8856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9304-28FA-44EA-963F-6BAD8A1C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65126"/>
            <a:ext cx="10839450" cy="456808"/>
          </a:xfrm>
        </p:spPr>
        <p:txBody>
          <a:bodyPr>
            <a:normAutofit fontScale="90000"/>
          </a:bodyPr>
          <a:lstStyle/>
          <a:p>
            <a:r>
              <a:rPr lang="en-SG" dirty="0"/>
              <a:t>Options in Power BI                      Security in Power BI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C73A-7584-4062-9041-690CAACC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497"/>
            <a:ext cx="3190875" cy="52214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/>
              <a:t>In Power BI Desktop</a:t>
            </a:r>
          </a:p>
          <a:p>
            <a:r>
              <a:rPr lang="en-SG" sz="2200" dirty="0"/>
              <a:t>Data Load</a:t>
            </a:r>
          </a:p>
          <a:p>
            <a:r>
              <a:rPr lang="en-SG" sz="2200" dirty="0"/>
              <a:t>Authentication in Browser</a:t>
            </a:r>
          </a:p>
          <a:p>
            <a:pPr marL="0" indent="0">
              <a:buNone/>
            </a:pPr>
            <a:endParaRPr lang="en-SG" sz="2200" dirty="0"/>
          </a:p>
          <a:p>
            <a:pPr marL="0" indent="0">
              <a:buNone/>
            </a:pPr>
            <a:r>
              <a:rPr lang="en-SG" sz="2400" dirty="0"/>
              <a:t>In Power BI Service</a:t>
            </a:r>
          </a:p>
          <a:p>
            <a:r>
              <a:rPr lang="en-SG" sz="2200" dirty="0"/>
              <a:t>Manage access to workspace</a:t>
            </a:r>
          </a:p>
          <a:p>
            <a:r>
              <a:rPr lang="en-SG" sz="2200" dirty="0"/>
              <a:t>Sharing the Power BI Reports/Dashboards</a:t>
            </a:r>
          </a:p>
          <a:p>
            <a:endParaRPr lang="en-SG" sz="22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In Admin Centre</a:t>
            </a:r>
          </a:p>
          <a:p>
            <a:r>
              <a:rPr lang="en-SG" sz="2200" dirty="0"/>
              <a:t>Tenant Settings</a:t>
            </a:r>
          </a:p>
          <a:p>
            <a:r>
              <a:rPr lang="en-SG" sz="2200" dirty="0"/>
              <a:t>Custom branding</a:t>
            </a:r>
          </a:p>
          <a:p>
            <a:r>
              <a:rPr lang="en-SG" sz="2200" dirty="0"/>
              <a:t>Usage Metrics</a:t>
            </a:r>
          </a:p>
          <a:p>
            <a:r>
              <a:rPr lang="en-SG" sz="2200" dirty="0"/>
              <a:t>Organization Visuals</a:t>
            </a:r>
          </a:p>
          <a:p>
            <a:r>
              <a:rPr lang="en-SG" sz="2200" dirty="0"/>
              <a:t>Connecting to Azure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F4A83-602D-4FFA-9C45-BFBCF9D4ED77}"/>
              </a:ext>
            </a:extLst>
          </p:cNvPr>
          <p:cNvSpPr txBox="1"/>
          <p:nvPr/>
        </p:nvSpPr>
        <p:spPr>
          <a:xfrm>
            <a:off x="6705600" y="1257300"/>
            <a:ext cx="4981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Row Level Security – Applies for Viewers only</a:t>
            </a:r>
          </a:p>
          <a:p>
            <a:r>
              <a:rPr lang="en-SG" dirty="0"/>
              <a:t>Object Level Security – Secure specific tables or columns for certain viewers</a:t>
            </a:r>
          </a:p>
          <a:p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4FE7-0ADD-4B96-9335-2D147BE05FF8}"/>
              </a:ext>
            </a:extLst>
          </p:cNvPr>
          <p:cNvSpPr/>
          <p:nvPr/>
        </p:nvSpPr>
        <p:spPr>
          <a:xfrm>
            <a:off x="6838950" y="2682357"/>
            <a:ext cx="44577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sz="3500" dirty="0"/>
          </a:p>
          <a:p>
            <a:r>
              <a:rPr lang="en-SG" sz="3500" dirty="0"/>
              <a:t>Licensing in Power 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D1DC-32B1-4F4D-A94D-1112550EA03D}"/>
              </a:ext>
            </a:extLst>
          </p:cNvPr>
          <p:cNvSpPr txBox="1"/>
          <p:nvPr/>
        </p:nvSpPr>
        <p:spPr>
          <a:xfrm>
            <a:off x="6791325" y="3962400"/>
            <a:ext cx="476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Power BI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Power BI Premium Per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Power BI Premium(</a:t>
            </a:r>
            <a:r>
              <a:rPr lang="en-SG" b="1" dirty="0"/>
              <a:t>P</a:t>
            </a:r>
            <a:r>
              <a:rPr lang="en-SG" dirty="0"/>
              <a:t> SKU)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Power BI Embedded(</a:t>
            </a:r>
            <a:r>
              <a:rPr lang="en-SG" b="1" dirty="0"/>
              <a:t>A</a:t>
            </a:r>
            <a:r>
              <a:rPr lang="en-SG" dirty="0"/>
              <a:t> SKU)</a:t>
            </a:r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B135A-0DBB-492E-854C-937C1C11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74" y="6143946"/>
            <a:ext cx="5780926" cy="7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4828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4BD2-D011-46AA-A28F-4970E31C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A5D0AA-931A-4C81-A891-BF6AC84E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1325"/>
            <a:ext cx="10515600" cy="319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4000" dirty="0"/>
              <a:t>				Q &amp; 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8D095-B3DB-4B91-A698-B35C5F2D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74" y="6113124"/>
            <a:ext cx="5780926" cy="7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DE68-7191-49D7-85E5-6E65F9BF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Prerequisites for working on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1615-4641-4F59-9C1F-3E8F2FB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Power BI desktop understanding  – To develop the reports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License for Power BI to publish and a workspace to share reports with other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Data Analysis, Data Modelling Skill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Business Understanding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6B0B9-4AD7-4119-B1D6-A8BEB21A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74" y="6072026"/>
            <a:ext cx="5780926" cy="7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7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7F04A-E79E-4F0A-8A43-41255584E50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19218" y="212333"/>
            <a:ext cx="842645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AD46D-6A02-4F8E-A3FC-CDA6132FE4B1}"/>
              </a:ext>
            </a:extLst>
          </p:cNvPr>
          <p:cNvSpPr txBox="1"/>
          <p:nvPr/>
        </p:nvSpPr>
        <p:spPr>
          <a:xfrm>
            <a:off x="688369" y="4674742"/>
            <a:ext cx="11301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Power BI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Power BI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Semantic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Power BI Dataflows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Power BI Report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9B60B-7807-4361-B9E6-7550319DA5F9}"/>
              </a:ext>
            </a:extLst>
          </p:cNvPr>
          <p:cNvSpPr txBox="1"/>
          <p:nvPr/>
        </p:nvSpPr>
        <p:spPr>
          <a:xfrm>
            <a:off x="688369" y="4089115"/>
            <a:ext cx="494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E187A-4D38-484C-8A78-72387EB9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74" y="6072027"/>
            <a:ext cx="5780926" cy="7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418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E3BDB5D-DD2C-4FC9-8774-74F119ECA3C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15842" cy="6861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1E035-3B7C-4B44-83C4-9EA51514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24" y="6072027"/>
            <a:ext cx="5780926" cy="7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FA41-B96D-4C54-B465-B182C937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6" y="1695235"/>
            <a:ext cx="10515600" cy="575353"/>
          </a:xfrm>
        </p:spPr>
        <p:txBody>
          <a:bodyPr>
            <a:noAutofit/>
          </a:bodyPr>
          <a:lstStyle/>
          <a:p>
            <a:r>
              <a:rPr lang="en-SG" sz="2400" i="1" dirty="0"/>
              <a:t>Installing Power BI Desktop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A2BC-BAF2-40B9-8B89-8DB4D801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68" y="2404153"/>
            <a:ext cx="10515600" cy="1656334"/>
          </a:xfrm>
        </p:spPr>
        <p:txBody>
          <a:bodyPr/>
          <a:lstStyle/>
          <a:p>
            <a:r>
              <a:rPr lang="en-SG" dirty="0"/>
              <a:t>Two ways to get it</a:t>
            </a:r>
          </a:p>
          <a:p>
            <a:pPr marL="571500" indent="-571500">
              <a:buFont typeface="+mj-lt"/>
              <a:buAutoNum type="romanLcPeriod"/>
            </a:pPr>
            <a:r>
              <a:rPr lang="en-SG" dirty="0"/>
              <a:t>Download the Power BI Desktop exe file</a:t>
            </a:r>
          </a:p>
          <a:p>
            <a:pPr marL="571500" indent="-571500">
              <a:buFont typeface="+mj-lt"/>
              <a:buAutoNum type="romanLcPeriod"/>
            </a:pPr>
            <a:r>
              <a:rPr lang="en-SG" dirty="0"/>
              <a:t>Download from Microsoft Store – Preferred 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A9BDD-1AE8-4B9C-BE19-76E65039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74" y="6185042"/>
            <a:ext cx="5780926" cy="672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038AC-089C-410C-AAD3-69824F093D37}"/>
              </a:ext>
            </a:extLst>
          </p:cNvPr>
          <p:cNvSpPr txBox="1"/>
          <p:nvPr/>
        </p:nvSpPr>
        <p:spPr>
          <a:xfrm>
            <a:off x="636998" y="760288"/>
            <a:ext cx="10191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latin typeface="+mj-lt"/>
              </a:rPr>
              <a:t>Developing Reports </a:t>
            </a:r>
          </a:p>
        </p:txBody>
      </p:sp>
    </p:spTree>
    <p:extLst>
      <p:ext uri="{BB962C8B-B14F-4D97-AF65-F5344CB8AC3E}">
        <p14:creationId xmlns:p14="http://schemas.microsoft.com/office/powerpoint/2010/main" val="33979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29E5-7339-4324-8B31-BC9F7C06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500" b="1" dirty="0"/>
              <a:t>Steps involved in creating Power BI Reports/Dashboards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50CB9-12C7-40CE-AD35-6936D8B87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5900"/>
            <a:ext cx="6600825" cy="4236807"/>
          </a:xfrm>
        </p:spPr>
        <p:txBody>
          <a:bodyPr/>
          <a:lstStyle/>
          <a:p>
            <a:r>
              <a:rPr lang="en-SG" i="1" dirty="0"/>
              <a:t>Getting Data from data source</a:t>
            </a:r>
          </a:p>
          <a:p>
            <a:r>
              <a:rPr lang="en-SG" i="1" dirty="0"/>
              <a:t>Cleaning the Data</a:t>
            </a:r>
          </a:p>
          <a:p>
            <a:r>
              <a:rPr lang="en-SG" i="1" dirty="0"/>
              <a:t>Model the data</a:t>
            </a:r>
          </a:p>
          <a:p>
            <a:r>
              <a:rPr lang="en-SG" i="1" dirty="0"/>
              <a:t>Visualize the Data</a:t>
            </a:r>
          </a:p>
          <a:p>
            <a:r>
              <a:rPr lang="en-SG" i="1" dirty="0"/>
              <a:t>Publish the Report to Power BI Service</a:t>
            </a:r>
          </a:p>
          <a:p>
            <a:r>
              <a:rPr lang="en-SG" i="1" dirty="0"/>
              <a:t>Sharing the Report</a:t>
            </a:r>
          </a:p>
          <a:p>
            <a:r>
              <a:rPr lang="en-SG" i="1" dirty="0"/>
              <a:t>Create dashboards by pining the visuals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C7FA6-1405-47BB-8017-21A9AC2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74" y="6041204"/>
            <a:ext cx="5780926" cy="81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7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533-ADBC-4B95-BE91-2D328DC1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7082"/>
          </a:xfrm>
        </p:spPr>
        <p:txBody>
          <a:bodyPr>
            <a:normAutofit fontScale="90000"/>
          </a:bodyPr>
          <a:lstStyle/>
          <a:p>
            <a:r>
              <a:rPr lang="en-SG" dirty="0"/>
              <a:t>Connecting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0AD4-B55A-4039-AE18-B35C6F7A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30" y="1181529"/>
            <a:ext cx="3071973" cy="4150760"/>
          </a:xfrm>
        </p:spPr>
        <p:txBody>
          <a:bodyPr>
            <a:normAutofit/>
          </a:bodyPr>
          <a:lstStyle/>
          <a:p>
            <a:r>
              <a:rPr lang="en-SG" dirty="0"/>
              <a:t>Ways to connect to the different connectors available in Power BI</a:t>
            </a:r>
          </a:p>
          <a:p>
            <a:r>
              <a:rPr lang="en-SG" dirty="0"/>
              <a:t>There are 120 + data sources available from which you can choose from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DCBC6-7A89-4944-BAC8-F0D4A210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40" y="1284269"/>
            <a:ext cx="7622233" cy="46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0334B-FAC7-4FD4-9078-57B6F000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74" y="6102848"/>
            <a:ext cx="5780926" cy="7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1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533-ADBC-4B95-BE91-2D328DC1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365126"/>
            <a:ext cx="10469563" cy="631468"/>
          </a:xfrm>
        </p:spPr>
        <p:txBody>
          <a:bodyPr>
            <a:normAutofit/>
          </a:bodyPr>
          <a:lstStyle/>
          <a:p>
            <a:r>
              <a:rPr lang="en-SG" sz="3600" b="1" dirty="0"/>
              <a:t>Choosing import modes </a:t>
            </a:r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DC0A4B-7827-423F-BEDD-8EF47240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13" y="1038652"/>
            <a:ext cx="5157787" cy="472611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Import Mode				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BB1A87-821D-4D22-A11C-6504A5B70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751" y="1371601"/>
            <a:ext cx="5055956" cy="3981236"/>
          </a:xfrm>
        </p:spPr>
        <p:txBody>
          <a:bodyPr>
            <a:normAutofit fontScale="92500" lnSpcReduction="20000"/>
          </a:bodyPr>
          <a:lstStyle/>
          <a:p>
            <a:r>
              <a:rPr lang="en-SG" sz="2000" dirty="0"/>
              <a:t>Data is imported into Power BI and preferred mode in most scenarios</a:t>
            </a:r>
          </a:p>
          <a:p>
            <a:pPr marL="0" indent="0">
              <a:buNone/>
            </a:pPr>
            <a:endParaRPr lang="en-SG" sz="2000" dirty="0"/>
          </a:p>
          <a:p>
            <a:r>
              <a:rPr lang="en-US" sz="2000" dirty="0"/>
              <a:t>Stores a snapshot of data in the report, which can be refreshed at scheduled intervals</a:t>
            </a:r>
            <a:r>
              <a:rPr lang="en-US" sz="2000" b="1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Data is the source is not modified with any ETL operations</a:t>
            </a:r>
          </a:p>
          <a:p>
            <a:endParaRPr lang="en-US" sz="2000" dirty="0"/>
          </a:p>
          <a:p>
            <a:r>
              <a:rPr lang="en-US" sz="2000" dirty="0"/>
              <a:t>Faster performance as it used Vertipaq storage engines </a:t>
            </a:r>
          </a:p>
          <a:p>
            <a:endParaRPr lang="en-US" sz="2000" dirty="0"/>
          </a:p>
          <a:p>
            <a:r>
              <a:rPr lang="en-US" sz="2000" dirty="0"/>
              <a:t>Do note the data volume limitations for import</a:t>
            </a:r>
            <a:endParaRPr lang="en-SG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6A63C1-8C78-4BE4-9F66-446FCE604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6475" y="960955"/>
            <a:ext cx="5183188" cy="359595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Direct Query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BED4CC-A01D-4281-9D15-E937BDAB9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294543"/>
            <a:ext cx="5067729" cy="393500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Allows users to directly query data from a connected data source </a:t>
            </a:r>
          </a:p>
          <a:p>
            <a:endParaRPr lang="en-US" sz="2000" dirty="0"/>
          </a:p>
          <a:p>
            <a:r>
              <a:rPr lang="en-US" sz="2000" dirty="0"/>
              <a:t>It is best suited for Real Time Analytics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in the source is modified with any ETL operations</a:t>
            </a:r>
          </a:p>
          <a:p>
            <a:endParaRPr lang="en-SG" sz="2000" dirty="0"/>
          </a:p>
          <a:p>
            <a:r>
              <a:rPr lang="en-SG" sz="2000" dirty="0"/>
              <a:t>Slower performance when compared and mainly depends on the underlying data source</a:t>
            </a:r>
          </a:p>
          <a:p>
            <a:endParaRPr lang="en-SG" sz="2000" dirty="0"/>
          </a:p>
          <a:p>
            <a:r>
              <a:rPr lang="en-SG" sz="2000" dirty="0"/>
              <a:t>A limit of 1 million rows can be returned in any 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17AEA-9733-40DD-97A0-9FA37F365AD9}"/>
              </a:ext>
            </a:extLst>
          </p:cNvPr>
          <p:cNvSpPr txBox="1"/>
          <p:nvPr/>
        </p:nvSpPr>
        <p:spPr>
          <a:xfrm>
            <a:off x="734923" y="5266255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dirty="0"/>
              <a:t>Live Connection connects to the reports using Semantic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dirty="0"/>
              <a:t>Lastly choosing import mode may depend on business needs and you can combine both making Dual Mode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EBD809-70B8-4B63-AB48-5A8479C2E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74" y="6349428"/>
            <a:ext cx="5780926" cy="5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22124</TotalTime>
  <Words>954</Words>
  <Application>Microsoft Office PowerPoint</Application>
  <PresentationFormat>Widescreen</PresentationFormat>
  <Paragraphs>167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Global Power Platform Bootcamp - 2024 Singapore</vt:lpstr>
      <vt:lpstr>Pavan Mani Deep Y </vt:lpstr>
      <vt:lpstr>Prerequisites for working on Power BI</vt:lpstr>
      <vt:lpstr>PowerPoint Presentation</vt:lpstr>
      <vt:lpstr>PowerPoint Presentation</vt:lpstr>
      <vt:lpstr>Installing Power BI Desktop   </vt:lpstr>
      <vt:lpstr>Steps involved in creating Power BI Reports/Dashboards</vt:lpstr>
      <vt:lpstr>Connecting Data source</vt:lpstr>
      <vt:lpstr>Choosing import modes </vt:lpstr>
      <vt:lpstr>Data preparation and modelling</vt:lpstr>
      <vt:lpstr>Understanding the Relationships</vt:lpstr>
      <vt:lpstr>Star Schema Design</vt:lpstr>
      <vt:lpstr>Normalization</vt:lpstr>
      <vt:lpstr>Modelling for high performance scenarios</vt:lpstr>
      <vt:lpstr>Modelling continued..</vt:lpstr>
      <vt:lpstr>Creating visualizations</vt:lpstr>
      <vt:lpstr>Publish to Power BI Service</vt:lpstr>
      <vt:lpstr>Tools to use for development</vt:lpstr>
      <vt:lpstr>Understanding Power BI Embedded</vt:lpstr>
      <vt:lpstr>Integration and extensibility with Power Apps</vt:lpstr>
      <vt:lpstr>PowerPoint Presentation</vt:lpstr>
      <vt:lpstr>Options in Power BI                      Security in Power BI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Yaragani Pavan Mani Deep</dc:creator>
  <cp:lastModifiedBy>Yaragani Pavan Mani Deep</cp:lastModifiedBy>
  <cp:revision>135</cp:revision>
  <dcterms:created xsi:type="dcterms:W3CDTF">2024-02-07T13:52:52Z</dcterms:created>
  <dcterms:modified xsi:type="dcterms:W3CDTF">2024-02-24T09:39:00Z</dcterms:modified>
</cp:coreProperties>
</file>