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3" r:id="rId5"/>
    <p:sldId id="262" r:id="rId6"/>
    <p:sldId id="259"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90DA-6A34-4892-3A18-EF639F6FC0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C9341-B070-2193-B731-7E42B0CD4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DB1223-0C97-C9B0-2D88-736DF85F0CB8}"/>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4B4C8CD1-D1E5-C4BD-C554-FEB06BDDB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4F1E2-41F9-D0C6-E113-B237F8EFB6C5}"/>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121276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6EEB-F1FC-695E-6B90-A0A7AC5C6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234644-BF03-8BB4-7783-5945D28D3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5E11F-9E10-0115-7695-18604E193CB6}"/>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8FCB58AC-4DC6-146E-A90F-6A7F6E362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E0E90-2643-CA74-5EC7-009B230F3FA1}"/>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236220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9FB93-5D89-3E83-A4AB-3888EFE3E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093E7-00B8-DCF3-A6B4-65DD955E6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DA087-6B45-DAFF-FCD2-E34846A0D5A5}"/>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AFAF89C9-6396-D273-2BDB-E74EE7878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851B7-55BE-6265-90D3-F6FA30BCCEF7}"/>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27529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4A97-884F-D746-91DC-91DBE76EC5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48E3F-7146-1FAD-7BFF-330D5635A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7871-AB59-C5EE-FEF0-68FA59A55E91}"/>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6CA36884-A504-8CC0-AD72-C5AB2E58BD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F00C3-C906-C887-9D0B-3B48180079F6}"/>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264606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D7C-4E22-B9EB-A097-4007DFD2A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D06601-3A2E-8E91-57DE-A7E6CABEB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27B93-DA83-DF80-65D3-1A57F14C36A6}"/>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6CAE15F1-156E-CBBD-67E7-915309A6F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7DE5B-6D6B-4FE0-0C6B-6CAA4A819907}"/>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214580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BF5-5292-E395-B496-8F0F0F1916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E1E1D0-CAD6-CE8D-08F8-8910B0C08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F7AA79-281C-3264-2F39-E4D91CEC0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316326-730E-37C9-0CF5-A3CC86960964}"/>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6" name="Footer Placeholder 5">
            <a:extLst>
              <a:ext uri="{FF2B5EF4-FFF2-40B4-BE49-F238E27FC236}">
                <a16:creationId xmlns:a16="http://schemas.microsoft.com/office/drawing/2014/main" id="{CCFD808D-61F9-DA19-E0BE-E18983B77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28FA6-8FA8-5C3B-76B3-4793113DA01B}"/>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149653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1619-E7B2-D0FB-635A-BCBB1CD559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AED30-4B8F-348F-F3F0-22650CF0D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A29D9-8BC6-2780-106E-8E5FF84DE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195233-27A3-E290-E1E4-8B8A586FC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69AE2-758A-B634-7D3B-1BD2016AE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E24D97-F926-5039-139F-890DE39C38E6}"/>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8" name="Footer Placeholder 7">
            <a:extLst>
              <a:ext uri="{FF2B5EF4-FFF2-40B4-BE49-F238E27FC236}">
                <a16:creationId xmlns:a16="http://schemas.microsoft.com/office/drawing/2014/main" id="{203BD052-88AD-084D-E11E-AC5F282F92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BE0AF-BA3D-2B93-AB13-94711DFC6423}"/>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127024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4AC6-A25D-7CB5-BD82-E9FFC0A1AC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E882F8-7149-B0A8-0224-4A9AA748BE4A}"/>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4" name="Footer Placeholder 3">
            <a:extLst>
              <a:ext uri="{FF2B5EF4-FFF2-40B4-BE49-F238E27FC236}">
                <a16:creationId xmlns:a16="http://schemas.microsoft.com/office/drawing/2014/main" id="{A57DC64E-3B35-DDDC-D943-4972CEA5E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6808F-5E62-4D2B-73A6-93ECF875C409}"/>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11083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604BC-6A02-49E9-4230-8ADB5DC542E7}"/>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3" name="Footer Placeholder 2">
            <a:extLst>
              <a:ext uri="{FF2B5EF4-FFF2-40B4-BE49-F238E27FC236}">
                <a16:creationId xmlns:a16="http://schemas.microsoft.com/office/drawing/2014/main" id="{382E7176-2728-9AD4-7A51-722F0F1CF3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2809F8-3545-4C0E-B93C-1EA6B9851E54}"/>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171841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76D6-64F7-E554-CADA-117CD2395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73B769-D650-A9C8-F188-BCB387B53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ECA3F8-B4EA-D70E-E56C-058B06C2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BB34F-85A9-05BC-71C9-25FEF54848D4}"/>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6" name="Footer Placeholder 5">
            <a:extLst>
              <a:ext uri="{FF2B5EF4-FFF2-40B4-BE49-F238E27FC236}">
                <a16:creationId xmlns:a16="http://schemas.microsoft.com/office/drawing/2014/main" id="{993EDEEC-CBE7-43D3-0C22-3C36B53C2C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A0286-85F7-1B5C-667A-F743CAF1562E}"/>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329667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EE5D-7F59-25C7-63FD-77E7CFF70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8900D1-8096-2DB6-26EE-23E77253A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04958-AD38-78D1-E0A0-25AB7F9C0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EF64A-A05C-FC90-6D7E-FFFFD8F0A7B6}"/>
              </a:ext>
            </a:extLst>
          </p:cNvPr>
          <p:cNvSpPr>
            <a:spLocks noGrp="1"/>
          </p:cNvSpPr>
          <p:nvPr>
            <p:ph type="dt" sz="half" idx="10"/>
          </p:nvPr>
        </p:nvSpPr>
        <p:spPr/>
        <p:txBody>
          <a:bodyPr/>
          <a:lstStyle/>
          <a:p>
            <a:fld id="{F6A12E39-8863-4645-B57B-46ED9E60650A}" type="datetimeFigureOut">
              <a:rPr lang="en-IN" smtClean="0"/>
              <a:t>10-12-2022</a:t>
            </a:fld>
            <a:endParaRPr lang="en-IN"/>
          </a:p>
        </p:txBody>
      </p:sp>
      <p:sp>
        <p:nvSpPr>
          <p:cNvPr id="6" name="Footer Placeholder 5">
            <a:extLst>
              <a:ext uri="{FF2B5EF4-FFF2-40B4-BE49-F238E27FC236}">
                <a16:creationId xmlns:a16="http://schemas.microsoft.com/office/drawing/2014/main" id="{8A378620-0A03-6C02-50B5-E98B5875E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0155B-3DD3-D2C2-4C3E-7BBDFF80952A}"/>
              </a:ext>
            </a:extLst>
          </p:cNvPr>
          <p:cNvSpPr>
            <a:spLocks noGrp="1"/>
          </p:cNvSpPr>
          <p:nvPr>
            <p:ph type="sldNum" sz="quarter" idx="12"/>
          </p:nvPr>
        </p:nvSpPr>
        <p:spPr/>
        <p:txBody>
          <a:bodyPr/>
          <a:lstStyle/>
          <a:p>
            <a:fld id="{304C93FB-9297-4A47-80EE-C51E7E65CE55}" type="slidenum">
              <a:rPr lang="en-IN" smtClean="0"/>
              <a:t>‹#›</a:t>
            </a:fld>
            <a:endParaRPr lang="en-IN"/>
          </a:p>
        </p:txBody>
      </p:sp>
    </p:spTree>
    <p:extLst>
      <p:ext uri="{BB962C8B-B14F-4D97-AF65-F5344CB8AC3E}">
        <p14:creationId xmlns:p14="http://schemas.microsoft.com/office/powerpoint/2010/main" val="353889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39592-C8A6-C2D7-B79D-F027DEB5F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48752-04AE-C351-90F5-F85A25928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1FC0F-D9E5-5517-253F-A57BE8A34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12E39-8863-4645-B57B-46ED9E60650A}" type="datetimeFigureOut">
              <a:rPr lang="en-IN" smtClean="0"/>
              <a:t>10-12-2022</a:t>
            </a:fld>
            <a:endParaRPr lang="en-IN"/>
          </a:p>
        </p:txBody>
      </p:sp>
      <p:sp>
        <p:nvSpPr>
          <p:cNvPr id="5" name="Footer Placeholder 4">
            <a:extLst>
              <a:ext uri="{FF2B5EF4-FFF2-40B4-BE49-F238E27FC236}">
                <a16:creationId xmlns:a16="http://schemas.microsoft.com/office/drawing/2014/main" id="{8A385263-839F-723D-ED70-10AB07600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48E5D0-68E6-7CFA-533E-366F63B5B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C93FB-9297-4A47-80EE-C51E7E65CE55}" type="slidenum">
              <a:rPr lang="en-IN" smtClean="0"/>
              <a:t>‹#›</a:t>
            </a:fld>
            <a:endParaRPr lang="en-IN"/>
          </a:p>
        </p:txBody>
      </p:sp>
    </p:spTree>
    <p:extLst>
      <p:ext uri="{BB962C8B-B14F-4D97-AF65-F5344CB8AC3E}">
        <p14:creationId xmlns:p14="http://schemas.microsoft.com/office/powerpoint/2010/main" val="412996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tu.instructure.com/courses/1414845/users/401923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python-gui-tkinter/"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247CF-C02C-6C57-757F-C8C63937822D}"/>
              </a:ext>
            </a:extLst>
          </p:cNvPr>
          <p:cNvSpPr>
            <a:spLocks noGrp="1"/>
          </p:cNvSpPr>
          <p:nvPr>
            <p:ph type="ctrTitle"/>
          </p:nvPr>
        </p:nvSpPr>
        <p:spPr>
          <a:xfrm>
            <a:off x="2242409" y="895483"/>
            <a:ext cx="5786232" cy="3011190"/>
          </a:xfrm>
        </p:spPr>
        <p:txBody>
          <a:bodyPr>
            <a:normAutofit/>
          </a:bodyPr>
          <a:lstStyle/>
          <a:p>
            <a:r>
              <a:rPr lang="en-IN" sz="5400" dirty="0">
                <a:solidFill>
                  <a:schemeClr val="bg1"/>
                </a:solidFill>
              </a:rPr>
              <a:t>PYTHON PROJECT</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10425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B04C5458-ECC6-BF92-EC78-7E9C95724FC3}"/>
              </a:ext>
            </a:extLst>
          </p:cNvPr>
          <p:cNvPicPr>
            <a:picLocks noChangeAspect="1"/>
          </p:cNvPicPr>
          <p:nvPr/>
        </p:nvPicPr>
        <p:blipFill rotWithShape="1">
          <a:blip r:embed="rId2">
            <a:alphaModFix amt="50000"/>
          </a:blip>
          <a:srcRect r="-1" b="15708"/>
          <a:stretch/>
        </p:blipFill>
        <p:spPr>
          <a:xfrm>
            <a:off x="20" y="10"/>
            <a:ext cx="12188930" cy="6857990"/>
          </a:xfrm>
          <a:prstGeom prst="rect">
            <a:avLst/>
          </a:prstGeom>
        </p:spPr>
      </p:pic>
      <p:sp>
        <p:nvSpPr>
          <p:cNvPr id="2" name="Title 1">
            <a:extLst>
              <a:ext uri="{FF2B5EF4-FFF2-40B4-BE49-F238E27FC236}">
                <a16:creationId xmlns:a16="http://schemas.microsoft.com/office/drawing/2014/main" id="{2563C48D-86E6-E0D7-7032-0CB7CA20184A}"/>
              </a:ext>
            </a:extLst>
          </p:cNvPr>
          <p:cNvSpPr>
            <a:spLocks noGrp="1"/>
          </p:cNvSpPr>
          <p:nvPr>
            <p:ph type="ctrTitle"/>
          </p:nvPr>
        </p:nvSpPr>
        <p:spPr>
          <a:xfrm>
            <a:off x="1524000" y="1122363"/>
            <a:ext cx="9144000" cy="3063240"/>
          </a:xfrm>
        </p:spPr>
        <p:txBody>
          <a:bodyPr>
            <a:normAutofit/>
          </a:bodyPr>
          <a:lstStyle/>
          <a:p>
            <a:r>
              <a:rPr lang="en-IN" sz="6600" dirty="0">
                <a:solidFill>
                  <a:srgbClr val="FFFFFF"/>
                </a:solidFill>
              </a:rPr>
              <a:t>MINI BANKING SYSTEM </a:t>
            </a:r>
          </a:p>
        </p:txBody>
      </p:sp>
      <p:sp>
        <p:nvSpPr>
          <p:cNvPr id="3" name="Subtitle 2">
            <a:extLst>
              <a:ext uri="{FF2B5EF4-FFF2-40B4-BE49-F238E27FC236}">
                <a16:creationId xmlns:a16="http://schemas.microsoft.com/office/drawing/2014/main" id="{AB2F117F-1B3E-0EC3-EF57-049CBF0BBB52}"/>
              </a:ext>
            </a:extLst>
          </p:cNvPr>
          <p:cNvSpPr>
            <a:spLocks noGrp="1"/>
          </p:cNvSpPr>
          <p:nvPr>
            <p:ph type="subTitle" idx="1"/>
          </p:nvPr>
        </p:nvSpPr>
        <p:spPr>
          <a:xfrm>
            <a:off x="1527048" y="4599432"/>
            <a:ext cx="9144000" cy="1536192"/>
          </a:xfrm>
        </p:spPr>
        <p:txBody>
          <a:bodyPr>
            <a:normAutofit/>
          </a:bodyPr>
          <a:lstStyle/>
          <a:p>
            <a:r>
              <a:rPr lang="en-IN" dirty="0">
                <a:solidFill>
                  <a:srgbClr val="FFFFFF"/>
                </a:solidFill>
              </a:rPr>
              <a:t>BY:</a:t>
            </a:r>
          </a:p>
          <a:p>
            <a:r>
              <a:rPr lang="en-IN" dirty="0">
                <a:solidFill>
                  <a:srgbClr val="FFFFFF"/>
                </a:solidFill>
              </a:rPr>
              <a:t>Pavan Marturu</a:t>
            </a:r>
          </a:p>
          <a:p>
            <a:r>
              <a:rPr lang="en-IN" dirty="0">
                <a:solidFill>
                  <a:srgbClr val="FFFFFF"/>
                </a:solidFill>
              </a:rPr>
              <a:t>Guided by: Prof. </a:t>
            </a:r>
            <a:r>
              <a:rPr lang="en-IN" b="1" i="0" u="sng" strike="noStrike" dirty="0" err="1">
                <a:solidFill>
                  <a:srgbClr val="FFFFFF"/>
                </a:solidFill>
                <a:effectLst/>
                <a:latin typeface="Lato Extended"/>
                <a:hlinkClick r:id="rId3" tooltip="Author's Name">
                  <a:extLst>
                    <a:ext uri="{A12FA001-AC4F-418D-AE19-62706E023703}">
                      <ahyp:hlinkClr xmlns:ahyp="http://schemas.microsoft.com/office/drawing/2018/hyperlinkcolor" val="tx"/>
                    </a:ext>
                  </a:extLst>
                </a:hlinkClick>
              </a:rPr>
              <a:t>Weihua</a:t>
            </a:r>
            <a:r>
              <a:rPr lang="en-IN" b="1" i="0" u="none" strike="noStrike" dirty="0">
                <a:solidFill>
                  <a:srgbClr val="FFFFFF"/>
                </a:solidFill>
                <a:effectLst/>
                <a:latin typeface="Lato Extended"/>
                <a:hlinkClick r:id="rId3" tooltip="Author's Name">
                  <a:extLst>
                    <a:ext uri="{A12FA001-AC4F-418D-AE19-62706E023703}">
                      <ahyp:hlinkClr xmlns:ahyp="http://schemas.microsoft.com/office/drawing/2018/hyperlinkcolor" val="tx"/>
                    </a:ext>
                  </a:extLst>
                </a:hlinkClick>
              </a:rPr>
              <a:t> Zhou</a:t>
            </a:r>
            <a:endParaRPr lang="en-IN" b="1" dirty="0">
              <a:solidFill>
                <a:srgbClr val="FFFFFF"/>
              </a:solidFill>
            </a:endParaRP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567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C411F86-1245-C4B4-4581-9FD21048AD66}"/>
              </a:ext>
            </a:extLst>
          </p:cNvPr>
          <p:cNvSpPr>
            <a:spLocks noGrp="1"/>
          </p:cNvSpPr>
          <p:nvPr>
            <p:ph type="title"/>
          </p:nvPr>
        </p:nvSpPr>
        <p:spPr>
          <a:xfrm>
            <a:off x="5297762" y="329184"/>
            <a:ext cx="6251110" cy="1783080"/>
          </a:xfrm>
        </p:spPr>
        <p:txBody>
          <a:bodyPr anchor="b">
            <a:normAutofit/>
          </a:bodyPr>
          <a:lstStyle/>
          <a:p>
            <a:pPr algn="ctr"/>
            <a:r>
              <a:rPr lang="en-US" sz="4800" dirty="0"/>
              <a:t>AIM &amp; MAJOR APPLICATION</a:t>
            </a:r>
            <a:endParaRPr lang="en-IN" sz="4800" dirty="0"/>
          </a:p>
        </p:txBody>
      </p:sp>
      <p:pic>
        <p:nvPicPr>
          <p:cNvPr id="13" name="Picture 4" descr="White calculator">
            <a:extLst>
              <a:ext uri="{FF2B5EF4-FFF2-40B4-BE49-F238E27FC236}">
                <a16:creationId xmlns:a16="http://schemas.microsoft.com/office/drawing/2014/main" id="{155E0EC5-90AB-6644-00CC-E6541C27AF0E}"/>
              </a:ext>
            </a:extLst>
          </p:cNvPr>
          <p:cNvPicPr>
            <a:picLocks noChangeAspect="1"/>
          </p:cNvPicPr>
          <p:nvPr/>
        </p:nvPicPr>
        <p:blipFill rotWithShape="1">
          <a:blip r:embed="rId2"/>
          <a:srcRect l="8342" r="4632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A9AB0E-C8BC-FFB8-FC8C-A6715F4DDFD9}"/>
              </a:ext>
            </a:extLst>
          </p:cNvPr>
          <p:cNvSpPr>
            <a:spLocks noGrp="1"/>
          </p:cNvSpPr>
          <p:nvPr>
            <p:ph idx="1"/>
          </p:nvPr>
        </p:nvSpPr>
        <p:spPr>
          <a:xfrm>
            <a:off x="5297762" y="2706624"/>
            <a:ext cx="6251110" cy="3483864"/>
          </a:xfrm>
        </p:spPr>
        <p:txBody>
          <a:bodyPr>
            <a:normAutofit lnSpcReduction="10000"/>
          </a:bodyPr>
          <a:lstStyle/>
          <a:p>
            <a:endParaRPr lang="en-IN" sz="1700" dirty="0"/>
          </a:p>
          <a:p>
            <a:pPr algn="just"/>
            <a:r>
              <a:rPr lang="en-IN" sz="1800" dirty="0"/>
              <a:t>The main intention of doing this project is to minimize the amount of time spending for a person to open an account at bank, </a:t>
            </a:r>
            <a:r>
              <a:rPr lang="en-US" sz="1800" dirty="0">
                <a:effectLst/>
                <a:ea typeface="Arial" panose="020B0604020202020204" pitchFamily="34" charset="0"/>
              </a:rPr>
              <a:t>a person often needs to go there, complete  the relevant paperwork, and fill out a form.</a:t>
            </a:r>
          </a:p>
          <a:p>
            <a:pPr algn="just"/>
            <a:r>
              <a:rPr lang="en-US" sz="1800" dirty="0">
                <a:effectLst/>
                <a:ea typeface="Arial" panose="020B0604020202020204" pitchFamily="34" charset="0"/>
              </a:rPr>
              <a:t> These activities all take a lot of time and hinder the  general client experience. In addition, many consumers must take time away from their busy schedules to visit a bank.</a:t>
            </a:r>
          </a:p>
          <a:p>
            <a:pPr algn="just"/>
            <a:r>
              <a:rPr lang="en-US" sz="1800" dirty="0">
                <a:effectLst/>
                <a:ea typeface="Arial" panose="020B0604020202020204" pitchFamily="34" charset="0"/>
              </a:rPr>
              <a:t> This issue can be resolved by developing a software that enables individuals to easily and digitally open new bank accounts. </a:t>
            </a:r>
          </a:p>
          <a:p>
            <a:pPr algn="just"/>
            <a:r>
              <a:rPr lang="en-US" sz="1800" dirty="0">
                <a:effectLst/>
                <a:ea typeface="Arial" panose="020B0604020202020204" pitchFamily="34" charset="0"/>
              </a:rPr>
              <a:t>The individual would save a great</a:t>
            </a:r>
            <a:r>
              <a:rPr lang="en-US" sz="1800" spc="30" dirty="0">
                <a:effectLst/>
                <a:ea typeface="Arial" panose="020B0604020202020204" pitchFamily="34" charset="0"/>
              </a:rPr>
              <a:t> </a:t>
            </a:r>
            <a:r>
              <a:rPr lang="en-US" sz="1800" dirty="0">
                <a:effectLst/>
                <a:ea typeface="Arial" panose="020B0604020202020204" pitchFamily="34" charset="0"/>
              </a:rPr>
              <a:t>deal</a:t>
            </a:r>
            <a:r>
              <a:rPr lang="en-US" sz="1800" spc="35" dirty="0">
                <a:effectLst/>
                <a:ea typeface="Arial" panose="020B0604020202020204" pitchFamily="34" charset="0"/>
              </a:rPr>
              <a:t> </a:t>
            </a:r>
            <a:r>
              <a:rPr lang="en-US" sz="1800" dirty="0">
                <a:effectLst/>
                <a:ea typeface="Arial" panose="020B0604020202020204" pitchFamily="34" charset="0"/>
              </a:rPr>
              <a:t>of</a:t>
            </a:r>
            <a:r>
              <a:rPr lang="en-US" sz="1800" spc="25" dirty="0">
                <a:effectLst/>
                <a:ea typeface="Arial" panose="020B0604020202020204" pitchFamily="34" charset="0"/>
              </a:rPr>
              <a:t> </a:t>
            </a:r>
            <a:r>
              <a:rPr lang="en-US" sz="1800" dirty="0">
                <a:effectLst/>
                <a:ea typeface="Arial" panose="020B0604020202020204" pitchFamily="34" charset="0"/>
              </a:rPr>
              <a:t>time</a:t>
            </a:r>
            <a:r>
              <a:rPr lang="en-US" sz="1800" spc="35" dirty="0">
                <a:effectLst/>
                <a:ea typeface="Arial" panose="020B0604020202020204" pitchFamily="34" charset="0"/>
              </a:rPr>
              <a:t> </a:t>
            </a:r>
            <a:r>
              <a:rPr lang="en-US" sz="1800" dirty="0">
                <a:effectLst/>
                <a:ea typeface="Arial" panose="020B0604020202020204" pitchFamily="34" charset="0"/>
              </a:rPr>
              <a:t>and</a:t>
            </a:r>
            <a:r>
              <a:rPr lang="en-US" sz="1800" spc="10" dirty="0">
                <a:effectLst/>
                <a:ea typeface="Arial" panose="020B0604020202020204" pitchFamily="34" charset="0"/>
              </a:rPr>
              <a:t> </a:t>
            </a:r>
            <a:r>
              <a:rPr lang="en-US" sz="1800" dirty="0">
                <a:effectLst/>
                <a:ea typeface="Arial" panose="020B0604020202020204" pitchFamily="34" charset="0"/>
              </a:rPr>
              <a:t>effort</a:t>
            </a:r>
            <a:r>
              <a:rPr lang="en-US" sz="1800" spc="55" dirty="0">
                <a:effectLst/>
                <a:ea typeface="Arial" panose="020B0604020202020204" pitchFamily="34" charset="0"/>
              </a:rPr>
              <a:t> </a:t>
            </a:r>
            <a:r>
              <a:rPr lang="en-US" sz="1800" dirty="0">
                <a:effectLst/>
                <a:ea typeface="Arial" panose="020B0604020202020204" pitchFamily="34" charset="0"/>
              </a:rPr>
              <a:t>by</a:t>
            </a:r>
            <a:r>
              <a:rPr lang="en-US" sz="1800" spc="5" dirty="0">
                <a:effectLst/>
                <a:ea typeface="Arial" panose="020B0604020202020204" pitchFamily="34" charset="0"/>
              </a:rPr>
              <a:t> </a:t>
            </a:r>
            <a:r>
              <a:rPr lang="en-US" sz="1800" dirty="0">
                <a:effectLst/>
                <a:ea typeface="Arial" panose="020B0604020202020204" pitchFamily="34" charset="0"/>
              </a:rPr>
              <a:t>avoiding</a:t>
            </a:r>
            <a:r>
              <a:rPr lang="en-US" sz="1800" spc="70" dirty="0">
                <a:effectLst/>
                <a:ea typeface="Arial" panose="020B0604020202020204" pitchFamily="34" charset="0"/>
              </a:rPr>
              <a:t> </a:t>
            </a:r>
            <a:r>
              <a:rPr lang="en-US" sz="1800" dirty="0">
                <a:effectLst/>
                <a:ea typeface="Arial" panose="020B0604020202020204" pitchFamily="34" charset="0"/>
              </a:rPr>
              <a:t>the</a:t>
            </a:r>
            <a:r>
              <a:rPr lang="en-US" sz="1800" spc="45" dirty="0">
                <a:effectLst/>
                <a:ea typeface="Arial" panose="020B0604020202020204" pitchFamily="34" charset="0"/>
              </a:rPr>
              <a:t> </a:t>
            </a:r>
            <a:r>
              <a:rPr lang="en-US" sz="1800" dirty="0">
                <a:effectLst/>
                <a:ea typeface="Arial" panose="020B0604020202020204" pitchFamily="34" charset="0"/>
              </a:rPr>
              <a:t>need</a:t>
            </a:r>
            <a:r>
              <a:rPr lang="en-US" sz="1800" spc="25" dirty="0">
                <a:effectLst/>
                <a:ea typeface="Arial" panose="020B0604020202020204" pitchFamily="34" charset="0"/>
              </a:rPr>
              <a:t> </a:t>
            </a:r>
            <a:r>
              <a:rPr lang="en-US" sz="1800" dirty="0">
                <a:effectLst/>
                <a:ea typeface="Arial" panose="020B0604020202020204" pitchFamily="34" charset="0"/>
              </a:rPr>
              <a:t>to</a:t>
            </a:r>
            <a:r>
              <a:rPr lang="en-US" sz="1800" spc="10" dirty="0">
                <a:effectLst/>
                <a:ea typeface="Arial" panose="020B0604020202020204" pitchFamily="34" charset="0"/>
              </a:rPr>
              <a:t> </a:t>
            </a:r>
            <a:r>
              <a:rPr lang="en-US" sz="1800" dirty="0">
                <a:effectLst/>
                <a:ea typeface="Arial" panose="020B0604020202020204" pitchFamily="34" charset="0"/>
              </a:rPr>
              <a:t>physically</a:t>
            </a:r>
            <a:r>
              <a:rPr lang="en-US" sz="1800" spc="90" dirty="0">
                <a:effectLst/>
                <a:ea typeface="Arial" panose="020B0604020202020204" pitchFamily="34" charset="0"/>
              </a:rPr>
              <a:t> </a:t>
            </a:r>
            <a:r>
              <a:rPr lang="en-US" sz="1800" dirty="0">
                <a:effectLst/>
                <a:ea typeface="Arial" panose="020B0604020202020204" pitchFamily="34" charset="0"/>
              </a:rPr>
              <a:t>visit</a:t>
            </a:r>
            <a:r>
              <a:rPr lang="en-US" sz="1800" spc="15" dirty="0">
                <a:effectLst/>
                <a:ea typeface="Arial" panose="020B0604020202020204" pitchFamily="34" charset="0"/>
              </a:rPr>
              <a:t> </a:t>
            </a:r>
            <a:r>
              <a:rPr lang="en-US" sz="1800" dirty="0">
                <a:effectLst/>
                <a:ea typeface="Arial" panose="020B0604020202020204" pitchFamily="34" charset="0"/>
              </a:rPr>
              <a:t>the</a:t>
            </a:r>
            <a:r>
              <a:rPr lang="en-US" sz="1800" spc="15" dirty="0">
                <a:effectLst/>
                <a:ea typeface="Arial" panose="020B0604020202020204" pitchFamily="34" charset="0"/>
              </a:rPr>
              <a:t> </a:t>
            </a:r>
            <a:r>
              <a:rPr lang="en-US" sz="1800" dirty="0">
                <a:effectLst/>
                <a:ea typeface="Arial" panose="020B0604020202020204" pitchFamily="34" charset="0"/>
              </a:rPr>
              <a:t>bank</a:t>
            </a:r>
            <a:r>
              <a:rPr lang="en-US" sz="1800" spc="50" dirty="0">
                <a:effectLst/>
                <a:ea typeface="Arial" panose="020B0604020202020204" pitchFamily="34" charset="0"/>
              </a:rPr>
              <a:t> </a:t>
            </a:r>
            <a:r>
              <a:rPr lang="en-US" sz="1800" dirty="0">
                <a:effectLst/>
                <a:ea typeface="Arial" panose="020B0604020202020204" pitchFamily="34" charset="0"/>
              </a:rPr>
              <a:t>in</a:t>
            </a:r>
            <a:r>
              <a:rPr lang="en-US" sz="1800" spc="5" dirty="0">
                <a:effectLst/>
                <a:ea typeface="Arial" panose="020B0604020202020204" pitchFamily="34" charset="0"/>
              </a:rPr>
              <a:t> </a:t>
            </a:r>
            <a:r>
              <a:rPr lang="en-US" sz="1800" dirty="0">
                <a:effectLst/>
                <a:ea typeface="Arial" panose="020B0604020202020204" pitchFamily="34" charset="0"/>
              </a:rPr>
              <a:t>this</a:t>
            </a:r>
            <a:r>
              <a:rPr lang="en-US" sz="1800" spc="25" dirty="0">
                <a:effectLst/>
                <a:ea typeface="Arial" panose="020B0604020202020204" pitchFamily="34" charset="0"/>
              </a:rPr>
              <a:t> </a:t>
            </a:r>
            <a:r>
              <a:rPr lang="en-US" sz="1800" dirty="0">
                <a:effectLst/>
                <a:ea typeface="Arial" panose="020B0604020202020204" pitchFamily="34" charset="0"/>
              </a:rPr>
              <a:t>manner.</a:t>
            </a:r>
            <a:endParaRPr lang="en-IN" sz="1800" dirty="0">
              <a:effectLst/>
              <a:ea typeface="Arial" panose="020B0604020202020204" pitchFamily="34" charset="0"/>
            </a:endParaRPr>
          </a:p>
          <a:p>
            <a:endParaRPr lang="en-IN" sz="1700" dirty="0"/>
          </a:p>
          <a:p>
            <a:endParaRPr lang="en-IN" sz="1700" dirty="0"/>
          </a:p>
          <a:p>
            <a:endParaRPr lang="en-IN" sz="1700" dirty="0"/>
          </a:p>
          <a:p>
            <a:endParaRPr lang="en-IN" sz="1700" dirty="0"/>
          </a:p>
        </p:txBody>
      </p:sp>
    </p:spTree>
    <p:extLst>
      <p:ext uri="{BB962C8B-B14F-4D97-AF65-F5344CB8AC3E}">
        <p14:creationId xmlns:p14="http://schemas.microsoft.com/office/powerpoint/2010/main" val="34994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0670D99-17DB-F786-B763-E1640C93B486}"/>
              </a:ext>
            </a:extLst>
          </p:cNvPr>
          <p:cNvPicPr>
            <a:picLocks noChangeAspect="1"/>
          </p:cNvPicPr>
          <p:nvPr/>
        </p:nvPicPr>
        <p:blipFill rotWithShape="1">
          <a:blip r:embed="rId2">
            <a:alphaModFix amt="35000"/>
          </a:blip>
          <a:srcRect t="7017" b="8713"/>
          <a:stretch/>
        </p:blipFill>
        <p:spPr>
          <a:xfrm>
            <a:off x="20" y="1"/>
            <a:ext cx="12191980" cy="6857999"/>
          </a:xfrm>
          <a:prstGeom prst="rect">
            <a:avLst/>
          </a:prstGeom>
        </p:spPr>
      </p:pic>
      <p:sp>
        <p:nvSpPr>
          <p:cNvPr id="2" name="Title 1">
            <a:extLst>
              <a:ext uri="{FF2B5EF4-FFF2-40B4-BE49-F238E27FC236}">
                <a16:creationId xmlns:a16="http://schemas.microsoft.com/office/drawing/2014/main" id="{1D7FF764-9D87-FCDA-41E5-138481706803}"/>
              </a:ext>
            </a:extLst>
          </p:cNvPr>
          <p:cNvSpPr>
            <a:spLocks noGrp="1"/>
          </p:cNvSpPr>
          <p:nvPr>
            <p:ph type="title"/>
          </p:nvPr>
        </p:nvSpPr>
        <p:spPr>
          <a:xfrm>
            <a:off x="838199" y="1065862"/>
            <a:ext cx="6052955" cy="4726276"/>
          </a:xfrm>
        </p:spPr>
        <p:txBody>
          <a:bodyPr>
            <a:normAutofit/>
          </a:bodyPr>
          <a:lstStyle/>
          <a:p>
            <a:pPr algn="r"/>
            <a:r>
              <a:rPr lang="en-IN" sz="4800" dirty="0">
                <a:ln w="22225">
                  <a:solidFill>
                    <a:srgbClr val="FFFFFF"/>
                  </a:solidFill>
                </a:ln>
                <a:noFill/>
              </a:rPr>
              <a:t>FRAME WORK USED</a:t>
            </a:r>
          </a:p>
        </p:txBody>
      </p:sp>
      <p:cxnSp>
        <p:nvCxnSpPr>
          <p:cNvPr id="21" name="Straight Connector 17">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A53514-B161-8CC6-5215-64C0B88A2268}"/>
              </a:ext>
            </a:extLst>
          </p:cNvPr>
          <p:cNvSpPr>
            <a:spLocks noGrp="1"/>
          </p:cNvSpPr>
          <p:nvPr>
            <p:ph idx="1"/>
          </p:nvPr>
        </p:nvSpPr>
        <p:spPr>
          <a:xfrm>
            <a:off x="7534641" y="1065862"/>
            <a:ext cx="3860002" cy="4726276"/>
          </a:xfrm>
        </p:spPr>
        <p:txBody>
          <a:bodyPr anchor="ctr">
            <a:normAutofit/>
          </a:bodyPr>
          <a:lstStyle/>
          <a:p>
            <a:r>
              <a:rPr lang="en-US" sz="2000" b="1" i="0" dirty="0">
                <a:solidFill>
                  <a:srgbClr val="FFFFFF"/>
                </a:solidFill>
                <a:effectLst/>
                <a:latin typeface="Times New Roman" panose="02020603050405020304" pitchFamily="18" charset="0"/>
                <a:cs typeface="Times New Roman" panose="02020603050405020304" pitchFamily="18" charset="0"/>
              </a:rPr>
              <a:t>Prerequisite: </a:t>
            </a:r>
            <a:r>
              <a:rPr lang="en-US" sz="2000" dirty="0">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Python GUI </a:t>
            </a:r>
            <a:r>
              <a:rPr lang="en-US" sz="2000" dirty="0" err="1">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tkinter</a:t>
            </a:r>
            <a:r>
              <a:rPr lang="en-US" sz="2000" dirty="0">
                <a:solidFill>
                  <a:srgbClr val="FFFFFF"/>
                </a:solidFill>
                <a:latin typeface="Times New Roman" panose="02020603050405020304" pitchFamily="18" charset="0"/>
                <a:cs typeface="Times New Roman" panose="02020603050405020304" pitchFamily="18" charset="0"/>
              </a:rPr>
              <a:t>, MySQL database</a:t>
            </a:r>
          </a:p>
          <a:p>
            <a:pPr algn="just"/>
            <a:r>
              <a:rPr lang="en-US" sz="2000" dirty="0">
                <a:solidFill>
                  <a:srgbClr val="FFFFFF"/>
                </a:solidFill>
                <a:effectLst/>
                <a:latin typeface="Arial" panose="020B0604020202020204" pitchFamily="34" charset="0"/>
                <a:ea typeface="Arial" panose="020B0604020202020204" pitchFamily="34" charset="0"/>
              </a:rPr>
              <a:t>Python for creating websites and applications, automating tasks, analyzing data, and visualizing data. SQL database to store the information about the user which gets updated in real time. All common python distributions include the Tkinter library, which is used to build graphical user interfaces (GUIs) for the project</a:t>
            </a:r>
            <a:endParaRPr lang="en-IN" sz="2000" dirty="0">
              <a:solidFill>
                <a:srgbClr val="FFFFFF"/>
              </a:solidFill>
            </a:endParaRPr>
          </a:p>
        </p:txBody>
      </p:sp>
    </p:spTree>
    <p:extLst>
      <p:ext uri="{BB962C8B-B14F-4D97-AF65-F5344CB8AC3E}">
        <p14:creationId xmlns:p14="http://schemas.microsoft.com/office/powerpoint/2010/main" val="39618757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09C1258-0671-7D53-E751-915751084408}"/>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dirty="0">
                <a:solidFill>
                  <a:schemeClr val="bg1"/>
                </a:solidFill>
              </a:rPr>
              <a:t>USER INTERFACE</a:t>
            </a:r>
          </a:p>
        </p:txBody>
      </p:sp>
      <p:cxnSp>
        <p:nvCxnSpPr>
          <p:cNvPr id="38" name="Straight Connector 37">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30">
            <a:extLst>
              <a:ext uri="{FF2B5EF4-FFF2-40B4-BE49-F238E27FC236}">
                <a16:creationId xmlns:a16="http://schemas.microsoft.com/office/drawing/2014/main" id="{A78125E8-CF45-5D55-E21E-8DBDD13A2BEF}"/>
              </a:ext>
            </a:extLst>
          </p:cNvPr>
          <p:cNvSpPr>
            <a:spLocks noGrp="1"/>
          </p:cNvSpPr>
          <p:nvPr>
            <p:ph sz="half" idx="2"/>
          </p:nvPr>
        </p:nvSpPr>
        <p:spPr>
          <a:xfrm>
            <a:off x="4379976" y="5010912"/>
            <a:ext cx="6976872" cy="1344168"/>
          </a:xfrm>
        </p:spPr>
        <p:txBody>
          <a:bodyPr vert="horz" lIns="91440" tIns="45720" rIns="91440" bIns="45720" rtlCol="0" anchor="ctr">
            <a:normAutofit/>
          </a:bodyPr>
          <a:lstStyle/>
          <a:p>
            <a:pPr algn="just"/>
            <a:r>
              <a:rPr lang="en-US" sz="1800" dirty="0">
                <a:solidFill>
                  <a:schemeClr val="bg1"/>
                </a:solidFill>
              </a:rPr>
              <a:t>Input - Upon entering the basic details of customer like username, age, gender, SSN and password, which will eventually stored in the database, with this method customer can create bank account without any hustle.</a:t>
            </a:r>
          </a:p>
          <a:p>
            <a:endParaRPr lang="en-US" sz="1700" dirty="0">
              <a:solidFill>
                <a:schemeClr val="bg1"/>
              </a:solidFill>
            </a:endParaRPr>
          </a:p>
        </p:txBody>
      </p:sp>
      <p:pic>
        <p:nvPicPr>
          <p:cNvPr id="3" name="Picture 2" descr="Graphical user interface, application">
            <a:extLst>
              <a:ext uri="{FF2B5EF4-FFF2-40B4-BE49-F238E27FC236}">
                <a16:creationId xmlns:a16="http://schemas.microsoft.com/office/drawing/2014/main" id="{CD05A17A-E48C-8C30-129A-625900A6A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2" y="326983"/>
            <a:ext cx="5854698" cy="385893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442626FF-D262-1C07-B058-57D65D9E7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752" y="233680"/>
            <a:ext cx="8147835" cy="4262735"/>
          </a:xfrm>
          <a:prstGeom prst="rect">
            <a:avLst/>
          </a:prstGeom>
        </p:spPr>
      </p:pic>
    </p:spTree>
    <p:extLst>
      <p:ext uri="{BB962C8B-B14F-4D97-AF65-F5344CB8AC3E}">
        <p14:creationId xmlns:p14="http://schemas.microsoft.com/office/powerpoint/2010/main" val="13742174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 calcmode="lin" valueType="num">
                                      <p:cBhvr additive="base">
                                        <p:cTn id="2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bstract background of blue mesh and nodes">
            <a:extLst>
              <a:ext uri="{FF2B5EF4-FFF2-40B4-BE49-F238E27FC236}">
                <a16:creationId xmlns:a16="http://schemas.microsoft.com/office/drawing/2014/main" id="{CF9A59F9-7B4F-4166-EC76-35EA5127FE04}"/>
              </a:ext>
            </a:extLst>
          </p:cNvPr>
          <p:cNvPicPr>
            <a:picLocks noChangeAspect="1"/>
          </p:cNvPicPr>
          <p:nvPr/>
        </p:nvPicPr>
        <p:blipFill rotWithShape="1">
          <a:blip r:embed="rId2"/>
          <a:srcRect l="2889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0C5DD9-02E4-9AC7-8CA0-90AC79F206BF}"/>
              </a:ext>
            </a:extLst>
          </p:cNvPr>
          <p:cNvSpPr>
            <a:spLocks noGrp="1"/>
          </p:cNvSpPr>
          <p:nvPr>
            <p:ph type="title"/>
          </p:nvPr>
        </p:nvSpPr>
        <p:spPr>
          <a:xfrm>
            <a:off x="371094" y="1161288"/>
            <a:ext cx="3438144" cy="1124712"/>
          </a:xfrm>
        </p:spPr>
        <p:txBody>
          <a:bodyPr anchor="b">
            <a:noAutofit/>
          </a:bodyPr>
          <a:lstStyle/>
          <a:p>
            <a:pPr algn="ctr"/>
            <a:r>
              <a:rPr lang="en-IN" sz="4000" dirty="0"/>
              <a:t> CHALLENGING PART OF THE PROJECT</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EBB1E2-6C01-49E6-0035-AEE5C04F98B4}"/>
              </a:ext>
            </a:extLst>
          </p:cNvPr>
          <p:cNvSpPr>
            <a:spLocks noGrp="1"/>
          </p:cNvSpPr>
          <p:nvPr>
            <p:ph idx="1"/>
          </p:nvPr>
        </p:nvSpPr>
        <p:spPr>
          <a:xfrm>
            <a:off x="371094" y="2718054"/>
            <a:ext cx="3438906" cy="3207258"/>
          </a:xfrm>
        </p:spPr>
        <p:txBody>
          <a:bodyPr anchor="t">
            <a:normAutofit/>
          </a:bodyPr>
          <a:lstStyle/>
          <a:p>
            <a:endParaRPr lang="en-US" sz="1700" dirty="0"/>
          </a:p>
          <a:p>
            <a:pPr algn="just"/>
            <a:r>
              <a:rPr lang="en-IN" sz="2000" dirty="0"/>
              <a:t>The most challenging part for me during this project is making styles, layouts for the buttons and making the connection of the data which ever entered in the fields to the database.</a:t>
            </a:r>
          </a:p>
          <a:p>
            <a:endParaRPr lang="en-IN" sz="1700" dirty="0"/>
          </a:p>
        </p:txBody>
      </p:sp>
    </p:spTree>
    <p:extLst>
      <p:ext uri="{BB962C8B-B14F-4D97-AF65-F5344CB8AC3E}">
        <p14:creationId xmlns:p14="http://schemas.microsoft.com/office/powerpoint/2010/main" val="1592589400"/>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1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D16964C-A835-B45B-9CE6-90AB3CB50424}"/>
              </a:ext>
            </a:extLst>
          </p:cNvPr>
          <p:cNvSpPr>
            <a:spLocks noGrp="1"/>
          </p:cNvSpPr>
          <p:nvPr>
            <p:ph type="ctrTitle"/>
          </p:nvPr>
        </p:nvSpPr>
        <p:spPr>
          <a:xfrm>
            <a:off x="633736" y="507238"/>
            <a:ext cx="3624471" cy="3845891"/>
          </a:xfrm>
        </p:spPr>
        <p:txBody>
          <a:bodyPr>
            <a:normAutofit/>
          </a:bodyPr>
          <a:lstStyle/>
          <a:p>
            <a:pPr algn="l"/>
            <a:r>
              <a:rPr lang="en-IN" sz="5400">
                <a:solidFill>
                  <a:schemeClr val="bg1"/>
                </a:solidFill>
              </a:rPr>
              <a:t>THANK YOU</a:t>
            </a:r>
          </a:p>
        </p:txBody>
      </p:sp>
      <p:pic>
        <p:nvPicPr>
          <p:cNvPr id="7" name="Graphic 6" descr="Right Double Quote">
            <a:extLst>
              <a:ext uri="{FF2B5EF4-FFF2-40B4-BE49-F238E27FC236}">
                <a16:creationId xmlns:a16="http://schemas.microsoft.com/office/drawing/2014/main" id="{31CA12B6-886A-E1E1-DEA0-FF7A7826D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9199" y="952100"/>
            <a:ext cx="4795184" cy="4795184"/>
          </a:xfrm>
          <a:prstGeom prst="rect">
            <a:avLst/>
          </a:prstGeom>
        </p:spPr>
      </p:pic>
      <p:sp>
        <p:nvSpPr>
          <p:cNvPr id="12"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6" name="Group 15">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24" name="Group 23">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bg1"/>
          </a:solidFill>
        </p:grpSpPr>
        <p:grpSp>
          <p:nvGrpSpPr>
            <p:cNvPr id="25"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55117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295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Lato Extended</vt:lpstr>
      <vt:lpstr>Times New Roman</vt:lpstr>
      <vt:lpstr>Office Theme</vt:lpstr>
      <vt:lpstr>PYTHON PROJECT</vt:lpstr>
      <vt:lpstr>MINI BANKING SYSTEM </vt:lpstr>
      <vt:lpstr>AIM &amp; MAJOR APPLICATION</vt:lpstr>
      <vt:lpstr>FRAME WORK USED</vt:lpstr>
      <vt:lpstr>USER INTERFACE</vt:lpstr>
      <vt:lpstr> CHALLENGING PART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psmartur</dc:creator>
  <cp:lastModifiedBy>psmartur</cp:lastModifiedBy>
  <cp:revision>7</cp:revision>
  <dcterms:created xsi:type="dcterms:W3CDTF">2022-12-04T23:13:52Z</dcterms:created>
  <dcterms:modified xsi:type="dcterms:W3CDTF">2022-12-10T09:24:40Z</dcterms:modified>
</cp:coreProperties>
</file>