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77" r:id="rId2"/>
    <p:sldId id="275" r:id="rId3"/>
    <p:sldId id="264" r:id="rId4"/>
    <p:sldId id="265" r:id="rId5"/>
    <p:sldId id="267" r:id="rId6"/>
    <p:sldId id="268" r:id="rId7"/>
    <p:sldId id="269" r:id="rId8"/>
    <p:sldId id="270" r:id="rId9"/>
    <p:sldId id="271" r:id="rId10"/>
    <p:sldId id="272" r:id="rId11"/>
    <p:sldId id="273" r:id="rId12"/>
    <p:sldId id="274"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44" autoAdjust="0"/>
    <p:restoredTop sz="94660"/>
  </p:normalViewPr>
  <p:slideViewPr>
    <p:cSldViewPr snapToGrid="0">
      <p:cViewPr varScale="1">
        <p:scale>
          <a:sx n="63" d="100"/>
          <a:sy n="63" d="100"/>
        </p:scale>
        <p:origin x="7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FA3C354-1135-4697-B078-559ED34D9FB4}" type="datetimeFigureOut">
              <a:rPr lang="en-IN" smtClean="0"/>
              <a:t>31-05-2022</a:t>
            </a:fld>
            <a:endParaRPr lang="en-IN"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433C0A3-536D-4779-8428-704FDFF4B290}" type="slidenum">
              <a:rPr lang="en-IN" smtClean="0"/>
              <a:t>‹#›</a:t>
            </a:fld>
            <a:endParaRPr lang="en-IN" dirty="0"/>
          </a:p>
        </p:txBody>
      </p:sp>
    </p:spTree>
    <p:extLst>
      <p:ext uri="{BB962C8B-B14F-4D97-AF65-F5344CB8AC3E}">
        <p14:creationId xmlns:p14="http://schemas.microsoft.com/office/powerpoint/2010/main" val="1720491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A3C354-1135-4697-B078-559ED34D9FB4}" type="datetimeFigureOut">
              <a:rPr lang="en-IN" smtClean="0"/>
              <a:t>31-05-2022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433C0A3-536D-4779-8428-704FDFF4B290}" type="slidenum">
              <a:rPr lang="en-IN" smtClean="0"/>
              <a:t>‹#›</a:t>
            </a:fld>
            <a:endParaRPr lang="en-IN" dirty="0"/>
          </a:p>
        </p:txBody>
      </p:sp>
    </p:spTree>
    <p:extLst>
      <p:ext uri="{BB962C8B-B14F-4D97-AF65-F5344CB8AC3E}">
        <p14:creationId xmlns:p14="http://schemas.microsoft.com/office/powerpoint/2010/main" val="4014300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FA3C354-1135-4697-B078-559ED34D9FB4}" type="datetimeFigureOut">
              <a:rPr lang="en-IN" smtClean="0"/>
              <a:t>31-05-2022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433C0A3-536D-4779-8428-704FDFF4B290}" type="slidenum">
              <a:rPr lang="en-IN" smtClean="0"/>
              <a:t>‹#›</a:t>
            </a:fld>
            <a:endParaRPr lang="en-IN" dirty="0"/>
          </a:p>
        </p:txBody>
      </p:sp>
    </p:spTree>
    <p:extLst>
      <p:ext uri="{BB962C8B-B14F-4D97-AF65-F5344CB8AC3E}">
        <p14:creationId xmlns:p14="http://schemas.microsoft.com/office/powerpoint/2010/main" val="22879967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FA3C354-1135-4697-B078-559ED34D9FB4}" type="datetimeFigureOut">
              <a:rPr lang="en-IN" smtClean="0"/>
              <a:t>31-05-2022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433C0A3-536D-4779-8428-704FDFF4B290}" type="slidenum">
              <a:rPr lang="en-IN" smtClean="0"/>
              <a:t>‹#›</a:t>
            </a:fld>
            <a:endParaRPr lang="en-IN" dirty="0"/>
          </a:p>
        </p:txBody>
      </p:sp>
    </p:spTree>
    <p:extLst>
      <p:ext uri="{BB962C8B-B14F-4D97-AF65-F5344CB8AC3E}">
        <p14:creationId xmlns:p14="http://schemas.microsoft.com/office/powerpoint/2010/main" val="31252223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A3C354-1135-4697-B078-559ED34D9FB4}" type="datetimeFigureOut">
              <a:rPr lang="en-IN" smtClean="0"/>
              <a:t>31-05-2022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433C0A3-536D-4779-8428-704FDFF4B290}" type="slidenum">
              <a:rPr lang="en-IN" smtClean="0"/>
              <a:t>‹#›</a:t>
            </a:fld>
            <a:endParaRPr lang="en-IN" dirty="0"/>
          </a:p>
        </p:txBody>
      </p:sp>
    </p:spTree>
    <p:extLst>
      <p:ext uri="{BB962C8B-B14F-4D97-AF65-F5344CB8AC3E}">
        <p14:creationId xmlns:p14="http://schemas.microsoft.com/office/powerpoint/2010/main" val="38288569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FA3C354-1135-4697-B078-559ED34D9FB4}" type="datetimeFigureOut">
              <a:rPr lang="en-IN" smtClean="0"/>
              <a:t>31-05-2022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433C0A3-536D-4779-8428-704FDFF4B290}" type="slidenum">
              <a:rPr lang="en-IN" smtClean="0"/>
              <a:t>‹#›</a:t>
            </a:fld>
            <a:endParaRPr lang="en-IN" dirty="0"/>
          </a:p>
        </p:txBody>
      </p:sp>
    </p:spTree>
    <p:extLst>
      <p:ext uri="{BB962C8B-B14F-4D97-AF65-F5344CB8AC3E}">
        <p14:creationId xmlns:p14="http://schemas.microsoft.com/office/powerpoint/2010/main" val="1998522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FA3C354-1135-4697-B078-559ED34D9FB4}" type="datetimeFigureOut">
              <a:rPr lang="en-IN" smtClean="0"/>
              <a:t>31-05-2022</a:t>
            </a:fld>
            <a:endParaRPr lang="en-IN" dirty="0"/>
          </a:p>
        </p:txBody>
      </p:sp>
      <p:sp>
        <p:nvSpPr>
          <p:cNvPr id="8" name="Footer Placeholder 7"/>
          <p:cNvSpPr>
            <a:spLocks noGrp="1"/>
          </p:cNvSpPr>
          <p:nvPr>
            <p:ph type="ftr" sz="quarter" idx="11"/>
          </p:nvPr>
        </p:nvSpPr>
        <p:spPr>
          <a:xfrm>
            <a:off x="561111" y="6391838"/>
            <a:ext cx="3644282" cy="304801"/>
          </a:xfrm>
        </p:spPr>
        <p:txBody>
          <a:bodyPr/>
          <a:lstStyle/>
          <a:p>
            <a:endParaRPr lang="en-IN" dirty="0"/>
          </a:p>
        </p:txBody>
      </p:sp>
      <p:sp>
        <p:nvSpPr>
          <p:cNvPr id="9" name="Slide Number Placeholder 8"/>
          <p:cNvSpPr>
            <a:spLocks noGrp="1"/>
          </p:cNvSpPr>
          <p:nvPr>
            <p:ph type="sldNum" sz="quarter" idx="12"/>
          </p:nvPr>
        </p:nvSpPr>
        <p:spPr/>
        <p:txBody>
          <a:bodyPr/>
          <a:lstStyle/>
          <a:p>
            <a:fld id="{B433C0A3-536D-4779-8428-704FDFF4B290}" type="slidenum">
              <a:rPr lang="en-IN" smtClean="0"/>
              <a:t>‹#›</a:t>
            </a:fld>
            <a:endParaRPr lang="en-IN" dirty="0"/>
          </a:p>
        </p:txBody>
      </p:sp>
    </p:spTree>
    <p:extLst>
      <p:ext uri="{BB962C8B-B14F-4D97-AF65-F5344CB8AC3E}">
        <p14:creationId xmlns:p14="http://schemas.microsoft.com/office/powerpoint/2010/main" val="28605845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FA3C354-1135-4697-B078-559ED34D9FB4}" type="datetimeFigureOut">
              <a:rPr lang="en-IN" smtClean="0"/>
              <a:t>31-05-2022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33C0A3-536D-4779-8428-704FDFF4B290}" type="slidenum">
              <a:rPr lang="en-IN" smtClean="0"/>
              <a:t>‹#›</a:t>
            </a:fld>
            <a:endParaRPr lang="en-IN" dirty="0"/>
          </a:p>
        </p:txBody>
      </p:sp>
    </p:spTree>
    <p:extLst>
      <p:ext uri="{BB962C8B-B14F-4D97-AF65-F5344CB8AC3E}">
        <p14:creationId xmlns:p14="http://schemas.microsoft.com/office/powerpoint/2010/main" val="605474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FA3C354-1135-4697-B078-559ED34D9FB4}" type="datetimeFigureOut">
              <a:rPr lang="en-IN" smtClean="0"/>
              <a:t>31-05-2022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433C0A3-536D-4779-8428-704FDFF4B290}" type="slidenum">
              <a:rPr lang="en-IN" smtClean="0"/>
              <a:t>‹#›</a:t>
            </a:fld>
            <a:endParaRPr lang="en-IN" dirty="0"/>
          </a:p>
        </p:txBody>
      </p:sp>
    </p:spTree>
    <p:extLst>
      <p:ext uri="{BB962C8B-B14F-4D97-AF65-F5344CB8AC3E}">
        <p14:creationId xmlns:p14="http://schemas.microsoft.com/office/powerpoint/2010/main" val="4109125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A3C354-1135-4697-B078-559ED34D9FB4}" type="datetimeFigureOut">
              <a:rPr lang="en-IN" smtClean="0"/>
              <a:t>31-05-2022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33C0A3-536D-4779-8428-704FDFF4B290}" type="slidenum">
              <a:rPr lang="en-IN" smtClean="0"/>
              <a:t>‹#›</a:t>
            </a:fld>
            <a:endParaRPr lang="en-IN" dirty="0"/>
          </a:p>
        </p:txBody>
      </p:sp>
    </p:spTree>
    <p:extLst>
      <p:ext uri="{BB962C8B-B14F-4D97-AF65-F5344CB8AC3E}">
        <p14:creationId xmlns:p14="http://schemas.microsoft.com/office/powerpoint/2010/main" val="3893570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A3C354-1135-4697-B078-559ED34D9FB4}" type="datetimeFigureOut">
              <a:rPr lang="en-IN" smtClean="0"/>
              <a:t>31-05-2022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433C0A3-536D-4779-8428-704FDFF4B290}" type="slidenum">
              <a:rPr lang="en-IN" smtClean="0"/>
              <a:t>‹#›</a:t>
            </a:fld>
            <a:endParaRPr lang="en-IN" dirty="0"/>
          </a:p>
        </p:txBody>
      </p:sp>
    </p:spTree>
    <p:extLst>
      <p:ext uri="{BB962C8B-B14F-4D97-AF65-F5344CB8AC3E}">
        <p14:creationId xmlns:p14="http://schemas.microsoft.com/office/powerpoint/2010/main" val="614355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A3C354-1135-4697-B078-559ED34D9FB4}" type="datetimeFigureOut">
              <a:rPr lang="en-IN" smtClean="0"/>
              <a:t>31-05-2022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433C0A3-536D-4779-8428-704FDFF4B290}" type="slidenum">
              <a:rPr lang="en-IN" smtClean="0"/>
              <a:t>‹#›</a:t>
            </a:fld>
            <a:endParaRPr lang="en-IN" dirty="0"/>
          </a:p>
        </p:txBody>
      </p:sp>
    </p:spTree>
    <p:extLst>
      <p:ext uri="{BB962C8B-B14F-4D97-AF65-F5344CB8AC3E}">
        <p14:creationId xmlns:p14="http://schemas.microsoft.com/office/powerpoint/2010/main" val="217789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A3C354-1135-4697-B078-559ED34D9FB4}" type="datetimeFigureOut">
              <a:rPr lang="en-IN" smtClean="0"/>
              <a:t>31-05-2022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433C0A3-536D-4779-8428-704FDFF4B290}" type="slidenum">
              <a:rPr lang="en-IN" smtClean="0"/>
              <a:t>‹#›</a:t>
            </a:fld>
            <a:endParaRPr lang="en-IN" dirty="0"/>
          </a:p>
        </p:txBody>
      </p:sp>
    </p:spTree>
    <p:extLst>
      <p:ext uri="{BB962C8B-B14F-4D97-AF65-F5344CB8AC3E}">
        <p14:creationId xmlns:p14="http://schemas.microsoft.com/office/powerpoint/2010/main" val="441526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A3C354-1135-4697-B078-559ED34D9FB4}" type="datetimeFigureOut">
              <a:rPr lang="en-IN" smtClean="0"/>
              <a:t>31-05-2022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433C0A3-536D-4779-8428-704FDFF4B290}" type="slidenum">
              <a:rPr lang="en-IN" smtClean="0"/>
              <a:t>‹#›</a:t>
            </a:fld>
            <a:endParaRPr lang="en-IN" dirty="0"/>
          </a:p>
        </p:txBody>
      </p:sp>
    </p:spTree>
    <p:extLst>
      <p:ext uri="{BB962C8B-B14F-4D97-AF65-F5344CB8AC3E}">
        <p14:creationId xmlns:p14="http://schemas.microsoft.com/office/powerpoint/2010/main" val="1659308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A3C354-1135-4697-B078-559ED34D9FB4}" type="datetimeFigureOut">
              <a:rPr lang="en-IN" smtClean="0"/>
              <a:t>31-05-2022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433C0A3-536D-4779-8428-704FDFF4B290}" type="slidenum">
              <a:rPr lang="en-IN" smtClean="0"/>
              <a:t>‹#›</a:t>
            </a:fld>
            <a:endParaRPr lang="en-IN" dirty="0"/>
          </a:p>
        </p:txBody>
      </p:sp>
    </p:spTree>
    <p:extLst>
      <p:ext uri="{BB962C8B-B14F-4D97-AF65-F5344CB8AC3E}">
        <p14:creationId xmlns:p14="http://schemas.microsoft.com/office/powerpoint/2010/main" val="80232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A3C354-1135-4697-B078-559ED34D9FB4}" type="datetimeFigureOut">
              <a:rPr lang="en-IN" smtClean="0"/>
              <a:t>31-05-2022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433C0A3-536D-4779-8428-704FDFF4B290}" type="slidenum">
              <a:rPr lang="en-IN" smtClean="0"/>
              <a:t>‹#›</a:t>
            </a:fld>
            <a:endParaRPr lang="en-IN" dirty="0"/>
          </a:p>
        </p:txBody>
      </p:sp>
    </p:spTree>
    <p:extLst>
      <p:ext uri="{BB962C8B-B14F-4D97-AF65-F5344CB8AC3E}">
        <p14:creationId xmlns:p14="http://schemas.microsoft.com/office/powerpoint/2010/main" val="564968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A3C354-1135-4697-B078-559ED34D9FB4}" type="datetimeFigureOut">
              <a:rPr lang="en-IN" smtClean="0"/>
              <a:t>31-05-2022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433C0A3-536D-4779-8428-704FDFF4B290}" type="slidenum">
              <a:rPr lang="en-IN" smtClean="0"/>
              <a:t>‹#›</a:t>
            </a:fld>
            <a:endParaRPr lang="en-IN" dirty="0"/>
          </a:p>
        </p:txBody>
      </p:sp>
    </p:spTree>
    <p:extLst>
      <p:ext uri="{BB962C8B-B14F-4D97-AF65-F5344CB8AC3E}">
        <p14:creationId xmlns:p14="http://schemas.microsoft.com/office/powerpoint/2010/main" val="515598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FA3C354-1135-4697-B078-559ED34D9FB4}" type="datetimeFigureOut">
              <a:rPr lang="en-IN" smtClean="0"/>
              <a:t>31-05-2022</a:t>
            </a:fld>
            <a:endParaRPr lang="en-IN"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433C0A3-536D-4779-8428-704FDFF4B290}" type="slidenum">
              <a:rPr lang="en-IN" smtClean="0"/>
              <a:t>‹#›</a:t>
            </a:fld>
            <a:endParaRPr lang="en-IN" dirty="0"/>
          </a:p>
        </p:txBody>
      </p:sp>
    </p:spTree>
    <p:extLst>
      <p:ext uri="{BB962C8B-B14F-4D97-AF65-F5344CB8AC3E}">
        <p14:creationId xmlns:p14="http://schemas.microsoft.com/office/powerpoint/2010/main" val="231492571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2989" y="2813226"/>
            <a:ext cx="8825658" cy="991197"/>
          </a:xfrm>
        </p:spPr>
        <p:txBody>
          <a:bodyPr/>
          <a:lstStyle/>
          <a:p>
            <a:r>
              <a:rPr lang="en-IN" b="1" dirty="0"/>
              <a:t>Elastic Bean Stalk</a:t>
            </a:r>
          </a:p>
        </p:txBody>
      </p:sp>
      <p:pic>
        <p:nvPicPr>
          <p:cNvPr id="4" name="Picture 2" descr="Deploying a Rails 5 App using Elastic Beanstalk and PostgreSQL | by James  Hamann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3842" y="1453222"/>
            <a:ext cx="2645222" cy="3711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168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Environments</a:t>
            </a:r>
          </a:p>
        </p:txBody>
      </p:sp>
      <p:sp>
        <p:nvSpPr>
          <p:cNvPr id="3" name="Content Placeholder 2"/>
          <p:cNvSpPr>
            <a:spLocks noGrp="1"/>
          </p:cNvSpPr>
          <p:nvPr>
            <p:ph idx="1"/>
          </p:nvPr>
        </p:nvSpPr>
        <p:spPr>
          <a:xfrm>
            <a:off x="1154954" y="2603500"/>
            <a:ext cx="9650421" cy="3416300"/>
          </a:xfrm>
        </p:spPr>
        <p:txBody>
          <a:bodyPr>
            <a:noAutofit/>
          </a:bodyPr>
          <a:lstStyle/>
          <a:p>
            <a:r>
              <a:rPr lang="en-US" sz="2000" b="1" dirty="0">
                <a:latin typeface="Calibri" panose="020F0502020204030204" pitchFamily="34" charset="0"/>
                <a:cs typeface="Calibri" panose="020F0502020204030204" pitchFamily="34" charset="0"/>
              </a:rPr>
              <a:t>When you deploy your application with elastic beanstalk, an environment is created to house the version of the application you are deploying. The environment hosts the required EC2 instances, storage, load balancer, auto scaling groups or anything else required by this version of the application.</a:t>
            </a:r>
          </a:p>
          <a:p>
            <a:r>
              <a:rPr lang="en-US" sz="2000" b="1" dirty="0">
                <a:latin typeface="Calibri" panose="020F0502020204030204" pitchFamily="34" charset="0"/>
                <a:cs typeface="Calibri" panose="020F0502020204030204" pitchFamily="34" charset="0"/>
              </a:rPr>
              <a:t>A single environment can only run one version of your application. You can deploy your new version over the top of an existing application environment, like say production, however you also have the flexibility to install to alternative environments like development, staging or testing environments.</a:t>
            </a:r>
          </a:p>
          <a:p>
            <a:r>
              <a:rPr lang="en-US" sz="2000" b="1" dirty="0">
                <a:latin typeface="Calibri" panose="020F0502020204030204" pitchFamily="34" charset="0"/>
                <a:cs typeface="Calibri" panose="020F0502020204030204" pitchFamily="34" charset="0"/>
              </a:rPr>
              <a:t>Each environment will have a unique URL to access the running application.</a:t>
            </a:r>
            <a:endParaRPr lang="en-IN" sz="2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65558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Environment Tiers</a:t>
            </a:r>
          </a:p>
        </p:txBody>
      </p:sp>
      <p:sp>
        <p:nvSpPr>
          <p:cNvPr id="3" name="Content Placeholder 2"/>
          <p:cNvSpPr>
            <a:spLocks noGrp="1"/>
          </p:cNvSpPr>
          <p:nvPr>
            <p:ph idx="1"/>
          </p:nvPr>
        </p:nvSpPr>
        <p:spPr>
          <a:xfrm>
            <a:off x="1154954" y="2603500"/>
            <a:ext cx="10204212" cy="3416300"/>
          </a:xfrm>
        </p:spPr>
        <p:txBody>
          <a:bodyPr>
            <a:normAutofit/>
          </a:bodyPr>
          <a:lstStyle/>
          <a:p>
            <a:pPr marL="0" indent="0">
              <a:buNone/>
            </a:pPr>
            <a:r>
              <a:rPr lang="en-US" sz="2400" b="1" dirty="0">
                <a:latin typeface="Calibri" panose="020F0502020204030204" pitchFamily="34" charset="0"/>
                <a:cs typeface="Calibri" panose="020F0502020204030204" pitchFamily="34" charset="0"/>
              </a:rPr>
              <a:t>There are two tiers instantiated when you deploy an application via elastic beanstalk.</a:t>
            </a:r>
          </a:p>
          <a:p>
            <a:r>
              <a:rPr lang="en-US" sz="2400" b="1" dirty="0">
                <a:latin typeface="Calibri" panose="020F0502020204030204" pitchFamily="34" charset="0"/>
                <a:cs typeface="Calibri" panose="020F0502020204030204" pitchFamily="34" charset="0"/>
              </a:rPr>
              <a:t>The </a:t>
            </a:r>
            <a:r>
              <a:rPr lang="en-US" sz="2400" b="1" dirty="0">
                <a:solidFill>
                  <a:srgbClr val="FF0000"/>
                </a:solidFill>
                <a:latin typeface="Calibri" panose="020F0502020204030204" pitchFamily="34" charset="0"/>
                <a:cs typeface="Calibri" panose="020F0502020204030204" pitchFamily="34" charset="0"/>
              </a:rPr>
              <a:t>Web Server environment tier </a:t>
            </a:r>
            <a:r>
              <a:rPr lang="en-US" sz="2400" b="1" dirty="0">
                <a:latin typeface="Calibri" panose="020F0502020204030204" pitchFamily="34" charset="0"/>
                <a:cs typeface="Calibri" panose="020F0502020204030204" pitchFamily="34" charset="0"/>
              </a:rPr>
              <a:t>is the front facing segment that responds to http requests from users accessing the application URL.</a:t>
            </a:r>
          </a:p>
          <a:p>
            <a:r>
              <a:rPr lang="en-US" sz="2400" b="1" dirty="0">
                <a:latin typeface="Calibri" panose="020F0502020204030204" pitchFamily="34" charset="0"/>
                <a:cs typeface="Calibri" panose="020F0502020204030204" pitchFamily="34" charset="0"/>
              </a:rPr>
              <a:t>A </a:t>
            </a:r>
            <a:r>
              <a:rPr lang="en-US" sz="2400" b="1" dirty="0">
                <a:solidFill>
                  <a:srgbClr val="FF0000"/>
                </a:solidFill>
                <a:latin typeface="Calibri" panose="020F0502020204030204" pitchFamily="34" charset="0"/>
                <a:cs typeface="Calibri" panose="020F0502020204030204" pitchFamily="34" charset="0"/>
              </a:rPr>
              <a:t>Worker environment tier</a:t>
            </a:r>
            <a:r>
              <a:rPr lang="en-US" sz="2400" b="1" dirty="0">
                <a:latin typeface="Calibri" panose="020F0502020204030204" pitchFamily="34" charset="0"/>
                <a:cs typeface="Calibri" panose="020F0502020204030204" pitchFamily="34" charset="0"/>
              </a:rPr>
              <a:t> is a background service that processes requests delegated by the web server tier and can also run workloads processing background tasks. You can write code and deploy that code to a worker environment instead of the main web server application.</a:t>
            </a:r>
          </a:p>
        </p:txBody>
      </p:sp>
    </p:spTree>
    <p:extLst>
      <p:ext uri="{BB962C8B-B14F-4D97-AF65-F5344CB8AC3E}">
        <p14:creationId xmlns:p14="http://schemas.microsoft.com/office/powerpoint/2010/main" val="2534667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Environment Health</a:t>
            </a:r>
          </a:p>
        </p:txBody>
      </p:sp>
      <p:sp>
        <p:nvSpPr>
          <p:cNvPr id="3" name="Content Placeholder 2"/>
          <p:cNvSpPr>
            <a:spLocks noGrp="1"/>
          </p:cNvSpPr>
          <p:nvPr>
            <p:ph idx="1"/>
          </p:nvPr>
        </p:nvSpPr>
        <p:spPr>
          <a:xfrm>
            <a:off x="721217" y="2562897"/>
            <a:ext cx="10818253" cy="4031086"/>
          </a:xfrm>
        </p:spPr>
        <p:txBody>
          <a:bodyPr>
            <a:noAutofit/>
          </a:bodyPr>
          <a:lstStyle/>
          <a:p>
            <a:pPr marL="0" indent="0">
              <a:buNone/>
            </a:pPr>
            <a:r>
              <a:rPr lang="en-US" sz="2400" b="1" dirty="0">
                <a:latin typeface="Calibri" panose="020F0502020204030204" pitchFamily="34" charset="0"/>
                <a:cs typeface="Calibri" panose="020F0502020204030204" pitchFamily="34" charset="0"/>
              </a:rPr>
              <a:t>Elastic beanstalk monitors your web server application and worker environments and performs health checks on how the application is running.</a:t>
            </a:r>
          </a:p>
          <a:p>
            <a:r>
              <a:rPr lang="en-US" sz="2400" b="1" dirty="0">
                <a:latin typeface="Calibri" panose="020F0502020204030204" pitchFamily="34" charset="0"/>
                <a:cs typeface="Calibri" panose="020F0502020204030204" pitchFamily="34" charset="0"/>
              </a:rPr>
              <a:t>The health of an environment is reported using color codes for instant visual recognition that all is well, or not.</a:t>
            </a:r>
          </a:p>
          <a:p>
            <a:pPr lvl="1"/>
            <a:r>
              <a:rPr lang="en-US" sz="2000" b="1" dirty="0">
                <a:solidFill>
                  <a:srgbClr val="C00000"/>
                </a:solidFill>
                <a:latin typeface="Calibri" panose="020F0502020204030204" pitchFamily="34" charset="0"/>
                <a:cs typeface="Calibri" panose="020F0502020204030204" pitchFamily="34" charset="0"/>
              </a:rPr>
              <a:t>Grey</a:t>
            </a:r>
            <a:r>
              <a:rPr lang="en-US" sz="2000" b="1" dirty="0">
                <a:latin typeface="Calibri" panose="020F0502020204030204" pitchFamily="34" charset="0"/>
                <a:cs typeface="Calibri" panose="020F0502020204030204" pitchFamily="34" charset="0"/>
              </a:rPr>
              <a:t> - lets you know your environment is being updated or is still being provisioned.</a:t>
            </a:r>
          </a:p>
          <a:p>
            <a:pPr lvl="1"/>
            <a:r>
              <a:rPr lang="en-US" sz="2000" b="1" dirty="0">
                <a:solidFill>
                  <a:srgbClr val="00B050"/>
                </a:solidFill>
                <a:latin typeface="Calibri" panose="020F0502020204030204" pitchFamily="34" charset="0"/>
                <a:cs typeface="Calibri" panose="020F0502020204030204" pitchFamily="34" charset="0"/>
              </a:rPr>
              <a:t>Green</a:t>
            </a:r>
            <a:r>
              <a:rPr lang="en-US" sz="2000" b="1" dirty="0">
                <a:latin typeface="Calibri" panose="020F0502020204030204" pitchFamily="34" charset="0"/>
                <a:cs typeface="Calibri" panose="020F0502020204030204" pitchFamily="34" charset="0"/>
              </a:rPr>
              <a:t> - Your environment is healthy and has passed its latest health check.</a:t>
            </a:r>
          </a:p>
          <a:p>
            <a:pPr lvl="1"/>
            <a:r>
              <a:rPr lang="en-US" sz="2000" b="1" dirty="0">
                <a:solidFill>
                  <a:srgbClr val="FFFF00"/>
                </a:solidFill>
                <a:latin typeface="Calibri" panose="020F0502020204030204" pitchFamily="34" charset="0"/>
                <a:cs typeface="Calibri" panose="020F0502020204030204" pitchFamily="34" charset="0"/>
              </a:rPr>
              <a:t>Yellow</a:t>
            </a:r>
            <a:r>
              <a:rPr lang="en-US" sz="2000" b="1" dirty="0">
                <a:latin typeface="Calibri" panose="020F0502020204030204" pitchFamily="34" charset="0"/>
                <a:cs typeface="Calibri" panose="020F0502020204030204" pitchFamily="34" charset="0"/>
              </a:rPr>
              <a:t> - Your environment has failed one or two recent checks</a:t>
            </a:r>
          </a:p>
          <a:p>
            <a:pPr lvl="1"/>
            <a:r>
              <a:rPr lang="en-US" sz="2000" b="1" dirty="0">
                <a:solidFill>
                  <a:srgbClr val="FF0000"/>
                </a:solidFill>
                <a:latin typeface="Calibri" panose="020F0502020204030204" pitchFamily="34" charset="0"/>
                <a:cs typeface="Calibri" panose="020F0502020204030204" pitchFamily="34" charset="0"/>
              </a:rPr>
              <a:t>Red</a:t>
            </a:r>
            <a:r>
              <a:rPr lang="en-US" sz="2000" b="1" dirty="0">
                <a:latin typeface="Calibri" panose="020F0502020204030204" pitchFamily="34" charset="0"/>
                <a:cs typeface="Calibri" panose="020F0502020204030204" pitchFamily="34" charset="0"/>
              </a:rPr>
              <a:t> - Your environment has failed three or more recent health checks.</a:t>
            </a:r>
            <a:endParaRPr lang="en-IN" sz="2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81050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Elastic Bean Stalk Works?</a:t>
            </a:r>
          </a:p>
        </p:txBody>
      </p:sp>
      <p:pic>
        <p:nvPicPr>
          <p:cNvPr id="2050" name="Picture 2" descr="Working of Elastic Beanstal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6949" y="2989285"/>
            <a:ext cx="8682291" cy="23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2999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How to deploy web app in cloud ?</a:t>
            </a:r>
          </a:p>
        </p:txBody>
      </p:sp>
      <p:sp>
        <p:nvSpPr>
          <p:cNvPr id="3" name="Content Placeholder 2"/>
          <p:cNvSpPr>
            <a:spLocks noGrp="1"/>
          </p:cNvSpPr>
          <p:nvPr>
            <p:ph idx="1"/>
          </p:nvPr>
        </p:nvSpPr>
        <p:spPr/>
        <p:txBody>
          <a:bodyPr>
            <a:normAutofit/>
          </a:bodyPr>
          <a:lstStyle/>
          <a:p>
            <a:r>
              <a:rPr lang="en-IN" sz="2400" b="1" dirty="0">
                <a:latin typeface="Calibri" panose="020F0502020204030204" pitchFamily="34" charset="0"/>
                <a:cs typeface="Calibri" panose="020F0502020204030204" pitchFamily="34" charset="0"/>
              </a:rPr>
              <a:t>Take the application code as packaged file (jar or war)</a:t>
            </a:r>
          </a:p>
          <a:p>
            <a:r>
              <a:rPr lang="en-IN" sz="2400" b="1" dirty="0">
                <a:latin typeface="Calibri" panose="020F0502020204030204" pitchFamily="34" charset="0"/>
                <a:cs typeface="Calibri" panose="020F0502020204030204" pitchFamily="34" charset="0"/>
              </a:rPr>
              <a:t>Setup EC2 Instances</a:t>
            </a:r>
          </a:p>
          <a:p>
            <a:r>
              <a:rPr lang="en-IN" sz="2400" b="1" dirty="0">
                <a:latin typeface="Calibri" panose="020F0502020204030204" pitchFamily="34" charset="0"/>
                <a:cs typeface="Calibri" panose="020F0502020204030204" pitchFamily="34" charset="0"/>
              </a:rPr>
              <a:t>Setup Web Servers in EC2 instances</a:t>
            </a:r>
          </a:p>
          <a:p>
            <a:r>
              <a:rPr lang="en-IN" sz="2400" b="1" dirty="0">
                <a:latin typeface="Calibri" panose="020F0502020204030204" pitchFamily="34" charset="0"/>
                <a:cs typeface="Calibri" panose="020F0502020204030204" pitchFamily="34" charset="0"/>
              </a:rPr>
              <a:t>Deploy the application in Web Servers</a:t>
            </a:r>
          </a:p>
          <a:p>
            <a:r>
              <a:rPr lang="en-IN" sz="2400" b="1" dirty="0">
                <a:latin typeface="Calibri" panose="020F0502020204030204" pitchFamily="34" charset="0"/>
                <a:cs typeface="Calibri" panose="020F0502020204030204" pitchFamily="34" charset="0"/>
              </a:rPr>
              <a:t>Configure Security Groups</a:t>
            </a:r>
          </a:p>
          <a:p>
            <a:r>
              <a:rPr lang="en-IN" sz="2400" b="1" dirty="0">
                <a:latin typeface="Calibri" panose="020F0502020204030204" pitchFamily="34" charset="0"/>
                <a:cs typeface="Calibri" panose="020F0502020204030204" pitchFamily="34" charset="0"/>
              </a:rPr>
              <a:t>Setup Load Balancer for Servers</a:t>
            </a:r>
          </a:p>
          <a:p>
            <a:r>
              <a:rPr lang="en-IN" sz="2400" b="1" dirty="0">
                <a:latin typeface="Calibri" panose="020F0502020204030204" pitchFamily="34" charset="0"/>
                <a:cs typeface="Calibri" panose="020F0502020204030204" pitchFamily="34" charset="0"/>
              </a:rPr>
              <a:t>Create Auto Scaling Group</a:t>
            </a:r>
          </a:p>
        </p:txBody>
      </p:sp>
    </p:spTree>
    <p:extLst>
      <p:ext uri="{BB962C8B-B14F-4D97-AF65-F5344CB8AC3E}">
        <p14:creationId xmlns:p14="http://schemas.microsoft.com/office/powerpoint/2010/main" val="1137529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is Elastic  Beanstalk?</a:t>
            </a:r>
          </a:p>
        </p:txBody>
      </p:sp>
      <p:sp>
        <p:nvSpPr>
          <p:cNvPr id="3" name="Content Placeholder 2"/>
          <p:cNvSpPr>
            <a:spLocks noGrp="1"/>
          </p:cNvSpPr>
          <p:nvPr>
            <p:ph idx="1"/>
          </p:nvPr>
        </p:nvSpPr>
        <p:spPr>
          <a:xfrm>
            <a:off x="1154955" y="2603500"/>
            <a:ext cx="6920099" cy="3295024"/>
          </a:xfrm>
        </p:spPr>
        <p:txBody>
          <a:bodyPr>
            <a:noAutofit/>
          </a:bodyPr>
          <a:lstStyle/>
          <a:p>
            <a:r>
              <a:rPr lang="en-US" sz="2400" b="1" dirty="0">
                <a:latin typeface="Calibri" panose="020F0502020204030204" pitchFamily="34" charset="0"/>
                <a:cs typeface="Calibri" panose="020F0502020204030204" pitchFamily="34" charset="0"/>
              </a:rPr>
              <a:t>Elastic Beanstalk is a platform within AWS that is used for deploying and scaling web applications.</a:t>
            </a:r>
          </a:p>
          <a:p>
            <a:r>
              <a:rPr lang="en-US" sz="2400" b="1" dirty="0">
                <a:latin typeface="Calibri" panose="020F0502020204030204" pitchFamily="34" charset="0"/>
                <a:cs typeface="Calibri" panose="020F0502020204030204" pitchFamily="34" charset="0"/>
              </a:rPr>
              <a:t>In simple terms this platform as a service (PaaS) takes your application code and deploys it while provisioning the supporting architecture and compute resources required for your code to run.</a:t>
            </a:r>
          </a:p>
          <a:p>
            <a:r>
              <a:rPr lang="en-US" sz="2400" b="1" dirty="0">
                <a:latin typeface="Calibri" panose="020F0502020204030204" pitchFamily="34" charset="0"/>
                <a:cs typeface="Calibri" panose="020F0502020204030204" pitchFamily="34" charset="0"/>
              </a:rPr>
              <a:t>Elastic Beanstalk also fully manages the patching and security updates for those provisioned resources. </a:t>
            </a:r>
            <a:endParaRPr lang="en-IN" sz="2400" b="1" dirty="0">
              <a:latin typeface="Calibri" panose="020F0502020204030204" pitchFamily="34" charset="0"/>
              <a:cs typeface="Calibri" panose="020F0502020204030204" pitchFamily="34" charset="0"/>
            </a:endParaRPr>
          </a:p>
        </p:txBody>
      </p:sp>
      <p:pic>
        <p:nvPicPr>
          <p:cNvPr id="1026" name="Picture 2" descr="Deploying a Rails 5 App using Elastic Beanstalk and PostgreSQL | by James  Hamann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9301" y="2187317"/>
            <a:ext cx="2645222" cy="3711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9283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Why Elastic Bean Stalk?</a:t>
            </a:r>
          </a:p>
        </p:txBody>
      </p:sp>
      <p:sp>
        <p:nvSpPr>
          <p:cNvPr id="3" name="Content Placeholder 2"/>
          <p:cNvSpPr>
            <a:spLocks noGrp="1"/>
          </p:cNvSpPr>
          <p:nvPr>
            <p:ph idx="1"/>
          </p:nvPr>
        </p:nvSpPr>
        <p:spPr>
          <a:xfrm>
            <a:off x="1154954" y="2603500"/>
            <a:ext cx="10178454" cy="3416300"/>
          </a:xfrm>
        </p:spPr>
        <p:txBody>
          <a:bodyPr>
            <a:noAutofit/>
          </a:bodyPr>
          <a:lstStyle/>
          <a:p>
            <a:r>
              <a:rPr lang="en-US" sz="2000" b="1" dirty="0">
                <a:latin typeface="Calibri" panose="020F0502020204030204" pitchFamily="34" charset="0"/>
                <a:cs typeface="Calibri" panose="020F0502020204030204" pitchFamily="34" charset="0"/>
              </a:rPr>
              <a:t>There are many PaaS solutions in the cloud computing space including </a:t>
            </a:r>
            <a:r>
              <a:rPr lang="en-US" sz="2000" b="1" dirty="0" err="1">
                <a:latin typeface="Calibri" panose="020F0502020204030204" pitchFamily="34" charset="0"/>
                <a:cs typeface="Calibri" panose="020F0502020204030204" pitchFamily="34" charset="0"/>
              </a:rPr>
              <a:t>Redhat</a:t>
            </a:r>
            <a:r>
              <a:rPr lang="en-US" sz="2000" b="1" dirty="0">
                <a:latin typeface="Calibri" panose="020F0502020204030204" pitchFamily="34" charset="0"/>
                <a:cs typeface="Calibri" panose="020F0502020204030204" pitchFamily="34" charset="0"/>
              </a:rPr>
              <a:t> Open Shift, Google App Engine, </a:t>
            </a:r>
            <a:r>
              <a:rPr lang="en-US" sz="2000" b="1" dirty="0" err="1">
                <a:latin typeface="Calibri" panose="020F0502020204030204" pitchFamily="34" charset="0"/>
                <a:cs typeface="Calibri" panose="020F0502020204030204" pitchFamily="34" charset="0"/>
              </a:rPr>
              <a:t>Scalingo</a:t>
            </a:r>
            <a:r>
              <a:rPr lang="en-US" sz="2000" b="1" dirty="0">
                <a:latin typeface="Calibri" panose="020F0502020204030204" pitchFamily="34" charset="0"/>
                <a:cs typeface="Calibri" panose="020F0502020204030204" pitchFamily="34" charset="0"/>
              </a:rPr>
              <a:t>, Python Anywhere, Azure App Service, however AWS Elastic Beanstalk remains one of the leading PaaS choices among app developers.</a:t>
            </a:r>
          </a:p>
          <a:p>
            <a:r>
              <a:rPr lang="en-US" sz="2000" b="1" dirty="0">
                <a:latin typeface="Calibri" panose="020F0502020204030204" pitchFamily="34" charset="0"/>
                <a:cs typeface="Calibri" panose="020F0502020204030204" pitchFamily="34" charset="0"/>
              </a:rPr>
              <a:t>There is no charge to use Elastic Beanstalk to deploy your applications, you are only charged for the resources that are created to support your application.</a:t>
            </a:r>
          </a:p>
          <a:p>
            <a:r>
              <a:rPr lang="en-US" sz="2000" b="1" dirty="0">
                <a:latin typeface="Calibri" panose="020F0502020204030204" pitchFamily="34" charset="0"/>
                <a:cs typeface="Calibri" panose="020F0502020204030204" pitchFamily="34" charset="0"/>
              </a:rPr>
              <a:t>AWS Elastic Beanstalk allows you to quickly deploy applications and services without having to worry about configuring underlying resources, services, operating systems or web servers.</a:t>
            </a:r>
          </a:p>
          <a:p>
            <a:r>
              <a:rPr lang="en-US" sz="2000" b="1" dirty="0">
                <a:latin typeface="Calibri" panose="020F0502020204030204" pitchFamily="34" charset="0"/>
                <a:cs typeface="Calibri" panose="020F0502020204030204" pitchFamily="34" charset="0"/>
              </a:rPr>
              <a:t>Elastic Beanstalk takes care of the hosting infrastructure, coding language interpreter, operating system, security, https service and application layer. All you need to worry about is writing your code.</a:t>
            </a:r>
          </a:p>
          <a:p>
            <a:endParaRPr lang="en-IN" sz="2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10456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EBS Supported Platforms</a:t>
            </a:r>
          </a:p>
        </p:txBody>
      </p:sp>
      <p:sp>
        <p:nvSpPr>
          <p:cNvPr id="3" name="Content Placeholder 2"/>
          <p:cNvSpPr>
            <a:spLocks noGrp="1"/>
          </p:cNvSpPr>
          <p:nvPr>
            <p:ph sz="half" idx="1"/>
          </p:nvPr>
        </p:nvSpPr>
        <p:spPr>
          <a:xfrm>
            <a:off x="2228044" y="2603500"/>
            <a:ext cx="3752067" cy="3416301"/>
          </a:xfrm>
        </p:spPr>
        <p:txBody>
          <a:bodyPr>
            <a:normAutofit/>
          </a:bodyPr>
          <a:lstStyle/>
          <a:p>
            <a:r>
              <a:rPr lang="en-IN" sz="2400" b="1" dirty="0"/>
              <a:t>Ruby</a:t>
            </a:r>
          </a:p>
          <a:p>
            <a:r>
              <a:rPr lang="en-IN" sz="2400" b="1" dirty="0"/>
              <a:t>Python</a:t>
            </a:r>
          </a:p>
          <a:p>
            <a:r>
              <a:rPr lang="en-IN" sz="2400" b="1" dirty="0"/>
              <a:t>PHP</a:t>
            </a:r>
          </a:p>
          <a:p>
            <a:r>
              <a:rPr lang="en-IN" sz="2400" b="1" dirty="0"/>
              <a:t>Go</a:t>
            </a:r>
          </a:p>
          <a:p>
            <a:r>
              <a:rPr lang="en-IN" sz="2400" b="1" dirty="0"/>
              <a:t>Node.js</a:t>
            </a:r>
          </a:p>
          <a:p>
            <a:r>
              <a:rPr lang="en-IN" sz="2400" b="1" dirty="0"/>
              <a:t>Java </a:t>
            </a:r>
          </a:p>
          <a:p>
            <a:endParaRPr lang="en-IN" sz="2400" b="1" dirty="0"/>
          </a:p>
        </p:txBody>
      </p:sp>
      <p:sp>
        <p:nvSpPr>
          <p:cNvPr id="4" name="Content Placeholder 3"/>
          <p:cNvSpPr>
            <a:spLocks noGrp="1"/>
          </p:cNvSpPr>
          <p:nvPr>
            <p:ph sz="half" idx="2"/>
          </p:nvPr>
        </p:nvSpPr>
        <p:spPr>
          <a:xfrm>
            <a:off x="5512158" y="2603500"/>
            <a:ext cx="5521713" cy="3416300"/>
          </a:xfrm>
        </p:spPr>
        <p:txBody>
          <a:bodyPr>
            <a:normAutofit/>
          </a:bodyPr>
          <a:lstStyle/>
          <a:p>
            <a:r>
              <a:rPr lang="en-US" sz="2400" b="1" dirty="0"/>
              <a:t>.NET on Windows Server IIS</a:t>
            </a:r>
          </a:p>
          <a:p>
            <a:r>
              <a:rPr lang="en-US" sz="2400" b="1" dirty="0"/>
              <a:t>.NET Core on Linux</a:t>
            </a:r>
          </a:p>
          <a:p>
            <a:r>
              <a:rPr lang="en-US" sz="2400" b="1" dirty="0"/>
              <a:t>Packer Builder</a:t>
            </a:r>
          </a:p>
          <a:p>
            <a:r>
              <a:rPr lang="en-US" sz="2400" b="1" dirty="0"/>
              <a:t>Glassfish</a:t>
            </a:r>
          </a:p>
          <a:p>
            <a:r>
              <a:rPr lang="en-US" sz="2400" b="1" dirty="0"/>
              <a:t>Docker</a:t>
            </a:r>
          </a:p>
          <a:p>
            <a:r>
              <a:rPr lang="en-US" sz="2400" b="1" dirty="0"/>
              <a:t>Tomcat</a:t>
            </a:r>
          </a:p>
          <a:p>
            <a:endParaRPr lang="en-IN" sz="2400" b="1" dirty="0"/>
          </a:p>
        </p:txBody>
      </p:sp>
    </p:spTree>
    <p:extLst>
      <p:ext uri="{BB962C8B-B14F-4D97-AF65-F5344CB8AC3E}">
        <p14:creationId xmlns:p14="http://schemas.microsoft.com/office/powerpoint/2010/main" val="79332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057992" cy="1434681"/>
          </a:xfrm>
        </p:spPr>
        <p:txBody>
          <a:bodyPr/>
          <a:lstStyle/>
          <a:p>
            <a:r>
              <a:rPr lang="en-IN" b="1" dirty="0"/>
              <a:t>AWS Elastic Beanstalk Benefits</a:t>
            </a:r>
            <a:br>
              <a:rPr lang="en-IN" b="1" dirty="0"/>
            </a:br>
            <a:br>
              <a:rPr lang="en-IN" dirty="0"/>
            </a:br>
            <a:endParaRPr lang="en-IN" dirty="0"/>
          </a:p>
        </p:txBody>
      </p:sp>
      <p:sp>
        <p:nvSpPr>
          <p:cNvPr id="4" name="Rectangle 3"/>
          <p:cNvSpPr/>
          <p:nvPr/>
        </p:nvSpPr>
        <p:spPr>
          <a:xfrm>
            <a:off x="2650899" y="2634534"/>
            <a:ext cx="2792553" cy="8049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latin typeface="Calibri" panose="020F0502020204030204" pitchFamily="34" charset="0"/>
                <a:cs typeface="Calibri" panose="020F0502020204030204" pitchFamily="34" charset="0"/>
              </a:rPr>
              <a:t>Fast and Simple </a:t>
            </a:r>
          </a:p>
        </p:txBody>
      </p:sp>
      <p:sp>
        <p:nvSpPr>
          <p:cNvPr id="6" name="Rectangle 5"/>
          <p:cNvSpPr/>
          <p:nvPr/>
        </p:nvSpPr>
        <p:spPr>
          <a:xfrm>
            <a:off x="2841919" y="4363321"/>
            <a:ext cx="2824785" cy="7530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latin typeface="Calibri" panose="020F0502020204030204" pitchFamily="34" charset="0"/>
                <a:cs typeface="Calibri" panose="020F0502020204030204" pitchFamily="34" charset="0"/>
              </a:rPr>
              <a:t>Scaling The Demand</a:t>
            </a:r>
          </a:p>
        </p:txBody>
      </p:sp>
      <p:sp>
        <p:nvSpPr>
          <p:cNvPr id="7" name="Rectangle 6"/>
          <p:cNvSpPr/>
          <p:nvPr/>
        </p:nvSpPr>
        <p:spPr>
          <a:xfrm>
            <a:off x="7016822" y="2634534"/>
            <a:ext cx="2964305" cy="796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latin typeface="Calibri" panose="020F0502020204030204" pitchFamily="34" charset="0"/>
                <a:cs typeface="Calibri" panose="020F0502020204030204" pitchFamily="34" charset="0"/>
              </a:rPr>
              <a:t>Developer Productivity</a:t>
            </a:r>
          </a:p>
        </p:txBody>
      </p:sp>
      <p:sp>
        <p:nvSpPr>
          <p:cNvPr id="8" name="Rectangle 7"/>
          <p:cNvSpPr/>
          <p:nvPr/>
        </p:nvSpPr>
        <p:spPr>
          <a:xfrm>
            <a:off x="7041505" y="4316034"/>
            <a:ext cx="3029774" cy="8483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latin typeface="Calibri" panose="020F0502020204030204" pitchFamily="34" charset="0"/>
                <a:cs typeface="Calibri" panose="020F0502020204030204" pitchFamily="34" charset="0"/>
              </a:rPr>
              <a:t>Control Over Tools</a:t>
            </a:r>
          </a:p>
        </p:txBody>
      </p:sp>
      <p:sp>
        <p:nvSpPr>
          <p:cNvPr id="5" name="Oval 4"/>
          <p:cNvSpPr/>
          <p:nvPr/>
        </p:nvSpPr>
        <p:spPr>
          <a:xfrm>
            <a:off x="1931831" y="2729011"/>
            <a:ext cx="719068" cy="6568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01</a:t>
            </a:r>
          </a:p>
        </p:txBody>
      </p:sp>
      <p:sp>
        <p:nvSpPr>
          <p:cNvPr id="10" name="Oval 9"/>
          <p:cNvSpPr/>
          <p:nvPr/>
        </p:nvSpPr>
        <p:spPr>
          <a:xfrm>
            <a:off x="6404009" y="2704563"/>
            <a:ext cx="692236" cy="6568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02</a:t>
            </a:r>
          </a:p>
        </p:txBody>
      </p:sp>
      <p:sp>
        <p:nvSpPr>
          <p:cNvPr id="11" name="Oval 10"/>
          <p:cNvSpPr/>
          <p:nvPr/>
        </p:nvSpPr>
        <p:spPr>
          <a:xfrm>
            <a:off x="2127149" y="4411415"/>
            <a:ext cx="714770" cy="6568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03</a:t>
            </a:r>
          </a:p>
        </p:txBody>
      </p:sp>
      <p:sp>
        <p:nvSpPr>
          <p:cNvPr id="12" name="Oval 11"/>
          <p:cNvSpPr/>
          <p:nvPr/>
        </p:nvSpPr>
        <p:spPr>
          <a:xfrm>
            <a:off x="6435124" y="4411416"/>
            <a:ext cx="749108" cy="6568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04</a:t>
            </a:r>
          </a:p>
        </p:txBody>
      </p:sp>
    </p:spTree>
    <p:extLst>
      <p:ext uri="{BB962C8B-B14F-4D97-AF65-F5344CB8AC3E}">
        <p14:creationId xmlns:p14="http://schemas.microsoft.com/office/powerpoint/2010/main" val="1706411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Elastic Bean Stalk Components</a:t>
            </a:r>
          </a:p>
        </p:txBody>
      </p:sp>
      <p:sp>
        <p:nvSpPr>
          <p:cNvPr id="3" name="Content Placeholder 2"/>
          <p:cNvSpPr>
            <a:spLocks noGrp="1"/>
          </p:cNvSpPr>
          <p:nvPr>
            <p:ph idx="1"/>
          </p:nvPr>
        </p:nvSpPr>
        <p:spPr>
          <a:xfrm>
            <a:off x="1154954" y="2603499"/>
            <a:ext cx="9586026" cy="3694269"/>
          </a:xfrm>
        </p:spPr>
        <p:txBody>
          <a:bodyPr>
            <a:noAutofit/>
          </a:bodyPr>
          <a:lstStyle/>
          <a:p>
            <a:r>
              <a:rPr lang="en-IN" sz="2800" b="1" dirty="0">
                <a:latin typeface="Calibri" panose="020F0502020204030204" pitchFamily="34" charset="0"/>
                <a:cs typeface="Calibri" panose="020F0502020204030204" pitchFamily="34" charset="0"/>
              </a:rPr>
              <a:t>Application</a:t>
            </a:r>
          </a:p>
          <a:p>
            <a:r>
              <a:rPr lang="en-IN" sz="2800" b="1" dirty="0">
                <a:latin typeface="Calibri" panose="020F0502020204030204" pitchFamily="34" charset="0"/>
                <a:cs typeface="Calibri" panose="020F0502020204030204" pitchFamily="34" charset="0"/>
              </a:rPr>
              <a:t>Application Versions</a:t>
            </a:r>
          </a:p>
          <a:p>
            <a:r>
              <a:rPr lang="en-IN" sz="2800" b="1" dirty="0">
                <a:latin typeface="Calibri" panose="020F0502020204030204" pitchFamily="34" charset="0"/>
                <a:cs typeface="Calibri" panose="020F0502020204030204" pitchFamily="34" charset="0"/>
              </a:rPr>
              <a:t>Environments</a:t>
            </a:r>
          </a:p>
          <a:p>
            <a:r>
              <a:rPr lang="en-IN" sz="2800" b="1" dirty="0">
                <a:latin typeface="Calibri" panose="020F0502020204030204" pitchFamily="34" charset="0"/>
                <a:cs typeface="Calibri" panose="020F0502020204030204" pitchFamily="34" charset="0"/>
              </a:rPr>
              <a:t>Environment Tiers</a:t>
            </a:r>
          </a:p>
          <a:p>
            <a:pPr lvl="2"/>
            <a:r>
              <a:rPr lang="en-IN" sz="2400" b="1" dirty="0">
                <a:latin typeface="Calibri" panose="020F0502020204030204" pitchFamily="34" charset="0"/>
                <a:cs typeface="Calibri" panose="020F0502020204030204" pitchFamily="34" charset="0"/>
              </a:rPr>
              <a:t> Web Server Environment</a:t>
            </a:r>
          </a:p>
          <a:p>
            <a:pPr lvl="2"/>
            <a:r>
              <a:rPr lang="en-IN" sz="2400" b="1" dirty="0">
                <a:latin typeface="Calibri" panose="020F0502020204030204" pitchFamily="34" charset="0"/>
                <a:cs typeface="Calibri" panose="020F0502020204030204" pitchFamily="34" charset="0"/>
              </a:rPr>
              <a:t>Worker Environment</a:t>
            </a:r>
            <a:endParaRPr lang="en-IN" sz="2800" b="1" dirty="0">
              <a:latin typeface="Calibri" panose="020F0502020204030204" pitchFamily="34" charset="0"/>
              <a:cs typeface="Calibri" panose="020F0502020204030204" pitchFamily="34" charset="0"/>
            </a:endParaRPr>
          </a:p>
          <a:p>
            <a:r>
              <a:rPr lang="en-IN" sz="2800" b="1" dirty="0">
                <a:latin typeface="Calibri" panose="020F0502020204030204" pitchFamily="34" charset="0"/>
                <a:cs typeface="Calibri" panose="020F0502020204030204" pitchFamily="34" charset="0"/>
              </a:rPr>
              <a:t>Environment Health</a:t>
            </a:r>
          </a:p>
        </p:txBody>
      </p:sp>
    </p:spTree>
    <p:extLst>
      <p:ext uri="{BB962C8B-B14F-4D97-AF65-F5344CB8AC3E}">
        <p14:creationId xmlns:p14="http://schemas.microsoft.com/office/powerpoint/2010/main" val="1682779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is Application ?</a:t>
            </a:r>
          </a:p>
        </p:txBody>
      </p:sp>
      <p:sp>
        <p:nvSpPr>
          <p:cNvPr id="3" name="Content Placeholder 2"/>
          <p:cNvSpPr>
            <a:spLocks noGrp="1"/>
          </p:cNvSpPr>
          <p:nvPr>
            <p:ph idx="1"/>
          </p:nvPr>
        </p:nvSpPr>
        <p:spPr>
          <a:xfrm>
            <a:off x="1154954" y="2603500"/>
            <a:ext cx="9998150" cy="3771542"/>
          </a:xfrm>
        </p:spPr>
        <p:txBody>
          <a:bodyPr>
            <a:noAutofit/>
          </a:bodyPr>
          <a:lstStyle/>
          <a:p>
            <a:r>
              <a:rPr lang="en-US" sz="2400" b="1" dirty="0">
                <a:latin typeface="Calibri" panose="020F0502020204030204" pitchFamily="34" charset="0"/>
                <a:cs typeface="Calibri" panose="020F0502020204030204" pitchFamily="34" charset="0"/>
              </a:rPr>
              <a:t>Typically when you create an application, you will place all the related assets like code, resource configuration templates, code versions and required files in a folder. </a:t>
            </a:r>
          </a:p>
          <a:p>
            <a:r>
              <a:rPr lang="en-US" sz="2400" b="1" dirty="0">
                <a:latin typeface="Calibri" panose="020F0502020204030204" pitchFamily="34" charset="0"/>
                <a:cs typeface="Calibri" panose="020F0502020204030204" pitchFamily="34" charset="0"/>
              </a:rPr>
              <a:t>An Elastic beanstalk application is a similar concept, it is the entity that holds all the related files, platform resources and configuration information to support the application when you deploy your application via elastic beanstalk.</a:t>
            </a:r>
          </a:p>
          <a:p>
            <a:r>
              <a:rPr lang="en-US" sz="2400" b="1" dirty="0">
                <a:latin typeface="Calibri" panose="020F0502020204030204" pitchFamily="34" charset="0"/>
                <a:cs typeface="Calibri" panose="020F0502020204030204" pitchFamily="34" charset="0"/>
              </a:rPr>
              <a:t>When you create and deploy a new application or version, the application name will appear in the elastic beanstalk console.</a:t>
            </a:r>
            <a:endParaRPr lang="en-IN"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824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 Versions</a:t>
            </a:r>
          </a:p>
        </p:txBody>
      </p:sp>
      <p:sp>
        <p:nvSpPr>
          <p:cNvPr id="3" name="Content Placeholder 2"/>
          <p:cNvSpPr>
            <a:spLocks noGrp="1"/>
          </p:cNvSpPr>
          <p:nvPr>
            <p:ph idx="1"/>
          </p:nvPr>
        </p:nvSpPr>
        <p:spPr>
          <a:xfrm>
            <a:off x="1154954" y="2603500"/>
            <a:ext cx="10036787" cy="3416300"/>
          </a:xfrm>
        </p:spPr>
        <p:txBody>
          <a:bodyPr>
            <a:noAutofit/>
          </a:bodyPr>
          <a:lstStyle/>
          <a:p>
            <a:r>
              <a:rPr lang="en-US" sz="2400" b="1" dirty="0">
                <a:latin typeface="Calibri" panose="020F0502020204030204" pitchFamily="34" charset="0"/>
                <a:cs typeface="Calibri" panose="020F0502020204030204" pitchFamily="34" charset="0"/>
              </a:rPr>
              <a:t>When you make changes to your application you can deploy the updated application via elastic beanstalk.  The application version relates to a specific labeled iteration of deployable code for your web application.</a:t>
            </a:r>
          </a:p>
          <a:p>
            <a:r>
              <a:rPr lang="en-US" sz="2400" b="1" dirty="0">
                <a:latin typeface="Calibri" panose="020F0502020204030204" pitchFamily="34" charset="0"/>
                <a:cs typeface="Calibri" panose="020F0502020204030204" pitchFamily="34" charset="0"/>
              </a:rPr>
              <a:t>Within elastic beanstalk, the application version is a link to an S3 object that contains your deployable Zip or Java WAR file</a:t>
            </a:r>
          </a:p>
          <a:p>
            <a:r>
              <a:rPr lang="en-US" sz="2400" b="1" dirty="0">
                <a:latin typeface="Calibri" panose="020F0502020204030204" pitchFamily="34" charset="0"/>
                <a:cs typeface="Calibri" panose="020F0502020204030204" pitchFamily="34" charset="0"/>
              </a:rPr>
              <a:t>The named version will appear as a new application should you choose to deploy it into a different environment rather than deploying from within an existing application.</a:t>
            </a:r>
            <a:endParaRPr lang="en-IN"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934892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133</TotalTime>
  <Words>810</Words>
  <Application>Microsoft Office PowerPoint</Application>
  <PresentationFormat>Widescreen</PresentationFormat>
  <Paragraphs>72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Ion Boardroom</vt:lpstr>
      <vt:lpstr>Elastic Bean Stalk</vt:lpstr>
      <vt:lpstr>How to deploy web app in cloud ?</vt:lpstr>
      <vt:lpstr>What is Elastic  Beanstalk?</vt:lpstr>
      <vt:lpstr>Why Elastic Bean Stalk?</vt:lpstr>
      <vt:lpstr>EBS Supported Platforms</vt:lpstr>
      <vt:lpstr>AWS Elastic Beanstalk Benefits  </vt:lpstr>
      <vt:lpstr>Elastic Bean Stalk Components</vt:lpstr>
      <vt:lpstr>What is Application ?</vt:lpstr>
      <vt:lpstr>Application Versions</vt:lpstr>
      <vt:lpstr>Environments</vt:lpstr>
      <vt:lpstr>Environment Tiers</vt:lpstr>
      <vt:lpstr>Environment Health</vt:lpstr>
      <vt:lpstr>How Elastic Bean Stalk 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Ashok IT</cp:lastModifiedBy>
  <cp:revision>32</cp:revision>
  <dcterms:created xsi:type="dcterms:W3CDTF">2022-04-12T12:21:45Z</dcterms:created>
  <dcterms:modified xsi:type="dcterms:W3CDTF">2022-05-31T11:51:08Z</dcterms:modified>
</cp:coreProperties>
</file>