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65" r:id="rId2"/>
    <p:sldId id="310" r:id="rId3"/>
    <p:sldId id="311" r:id="rId4"/>
    <p:sldId id="313" r:id="rId5"/>
    <p:sldId id="312" r:id="rId6"/>
    <p:sldId id="320" r:id="rId7"/>
    <p:sldId id="321" r:id="rId8"/>
    <p:sldId id="323" r:id="rId9"/>
    <p:sldId id="322" r:id="rId10"/>
    <p:sldId id="324" r:id="rId11"/>
    <p:sldId id="325" r:id="rId12"/>
    <p:sldId id="326" r:id="rId13"/>
    <p:sldId id="327" r:id="rId14"/>
  </p:sldIdLst>
  <p:sldSz cx="12188825"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9" autoAdjust="0"/>
  </p:normalViewPr>
  <p:slideViewPr>
    <p:cSldViewPr showGuides="1">
      <p:cViewPr varScale="1">
        <p:scale>
          <a:sx n="86" d="100"/>
          <a:sy n="86" d="100"/>
        </p:scale>
        <p:origin x="562" y="58"/>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12/17/2020</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12/17/2020</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12/17/2020</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12/17/2020</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12/17/2020</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12/17/2020</a:t>
            </a:fld>
            <a:endParaRPr dirty="0"/>
          </a:p>
        </p:txBody>
      </p:sp>
      <p:sp>
        <p:nvSpPr>
          <p:cNvPr id="6" name="Slide Number Placeholder 5"/>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12/17/2020</a:t>
            </a:fld>
            <a:endParaRPr dirty="0"/>
          </a:p>
        </p:txBody>
      </p:sp>
      <p:sp>
        <p:nvSpPr>
          <p:cNvPr id="7" name="Slide Number Placeholder 6"/>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12/17/2020</a:t>
            </a:fld>
            <a:endParaRPr dirty="0"/>
          </a:p>
        </p:txBody>
      </p:sp>
      <p:sp>
        <p:nvSpPr>
          <p:cNvPr id="9" name="Slide Number Placeholder 8"/>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dirty="0"/>
          </a:p>
        </p:txBody>
      </p:sp>
      <p:sp>
        <p:nvSpPr>
          <p:cNvPr id="3" name="Date Placeholder 2"/>
          <p:cNvSpPr>
            <a:spLocks noGrp="1"/>
          </p:cNvSpPr>
          <p:nvPr>
            <p:ph type="dt" sz="half" idx="10"/>
          </p:nvPr>
        </p:nvSpPr>
        <p:spPr/>
        <p:txBody>
          <a:bodyPr/>
          <a:lstStyle/>
          <a:p>
            <a:fld id="{03F41C87-7AD9-4845-A077-840E4A0F3F06}" type="datetimeFigureOut">
              <a:rPr lang="en-US"/>
              <a:t>12/17/2020</a:t>
            </a:fld>
            <a:endParaRPr dirty="0"/>
          </a:p>
        </p:txBody>
      </p:sp>
      <p:sp>
        <p:nvSpPr>
          <p:cNvPr id="5" name="Slide Number Placeholder 4"/>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dirty="0"/>
          </a:p>
        </p:txBody>
      </p:sp>
      <p:sp>
        <p:nvSpPr>
          <p:cNvPr id="2" name="Date Placeholder 1"/>
          <p:cNvSpPr>
            <a:spLocks noGrp="1"/>
          </p:cNvSpPr>
          <p:nvPr>
            <p:ph type="dt" sz="half" idx="10"/>
          </p:nvPr>
        </p:nvSpPr>
        <p:spPr/>
        <p:txBody>
          <a:bodyPr/>
          <a:lstStyle/>
          <a:p>
            <a:fld id="{03F41C87-7AD9-4845-A077-840E4A0F3F06}" type="datetimeFigureOut">
              <a:rPr lang="en-US"/>
              <a:t>12/17/2020</a:t>
            </a:fld>
            <a:endParaRPr dirty="0"/>
          </a:p>
        </p:txBody>
      </p:sp>
      <p:sp>
        <p:nvSpPr>
          <p:cNvPr id="4" name="Slide Number Placeholder 3"/>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12/17/2020</a:t>
            </a:fld>
            <a:endParaRPr dirty="0"/>
          </a:p>
        </p:txBody>
      </p:sp>
      <p:sp>
        <p:nvSpPr>
          <p:cNvPr id="7" name="Slide Number Placeholder 6"/>
          <p:cNvSpPr>
            <a:spLocks noGrp="1"/>
          </p:cNvSpPr>
          <p:nvPr>
            <p:ph type="sldNum" sz="quarter" idx="12"/>
          </p:nvPr>
        </p:nvSpPr>
        <p:spPr/>
        <p:txBody>
          <a:bodyPr/>
          <a:lstStyle/>
          <a:p>
            <a:fld id="{2A013F82-EE5E-44EE-A61D-E31C6657F26F}" type="slidenum">
              <a:rPr/>
              <a:t>‹#›</a:t>
            </a:fld>
            <a:endParaRPr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12/17/2020</a:t>
            </a:fld>
            <a:endParaRPr dirty="0"/>
          </a:p>
        </p:txBody>
      </p:sp>
      <p:sp>
        <p:nvSpPr>
          <p:cNvPr id="7" name="Slide Number Placeholder 6"/>
          <p:cNvSpPr>
            <a:spLocks noGrp="1"/>
          </p:cNvSpPr>
          <p:nvPr>
            <p:ph type="sldNum" sz="quarter" idx="12"/>
          </p:nvPr>
        </p:nvSpPr>
        <p:spPr/>
        <p:txBody>
          <a:bodyPr/>
          <a:lstStyle/>
          <a:p>
            <a:fld id="{2A013F82-EE5E-44EE-A61D-E31C6657F26F}" type="slidenum">
              <a:rPr/>
              <a:pPr/>
              <a:t>‹#›</a:t>
            </a:fld>
            <a:endParaRPr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12/17/2020</a:t>
            </a:fld>
            <a:endParaRPr lang="en-US" dirty="0"/>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5400" dirty="0"/>
              <a:t>Final Project – Data 1200</a:t>
            </a:r>
            <a:br>
              <a:rPr lang="en-US" sz="5400" dirty="0"/>
            </a:br>
            <a:r>
              <a:rPr lang="en-US" sz="2800" dirty="0"/>
              <a:t>Pavan Modh (100796933)</a:t>
            </a:r>
            <a:br>
              <a:rPr lang="en-US" sz="2800" dirty="0"/>
            </a:br>
            <a:r>
              <a:rPr lang="en-US" sz="2800" dirty="0"/>
              <a:t>Lecture – Sam </a:t>
            </a:r>
            <a:r>
              <a:rPr lang="en-US" sz="2800" dirty="0" err="1"/>
              <a:t>Plati</a:t>
            </a:r>
            <a:endParaRPr lang="en-US" sz="2800" dirty="0"/>
          </a:p>
        </p:txBody>
      </p:sp>
      <p:sp>
        <p:nvSpPr>
          <p:cNvPr id="4" name="Subtitle 3"/>
          <p:cNvSpPr>
            <a:spLocks noGrp="1"/>
          </p:cNvSpPr>
          <p:nvPr>
            <p:ph type="subTitle" idx="1"/>
          </p:nvPr>
        </p:nvSpPr>
        <p:spPr/>
        <p:txBody>
          <a:bodyPr/>
          <a:lstStyle/>
          <a:p>
            <a:r>
              <a:rPr lang="it-IT" dirty="0"/>
              <a:t>Durham college</a:t>
            </a:r>
          </a:p>
        </p:txBody>
      </p:sp>
      <p:pic>
        <p:nvPicPr>
          <p:cNvPr id="5" name="Picture 4" descr="Related image">
            <a:extLst>
              <a:ext uri="{FF2B5EF4-FFF2-40B4-BE49-F238E27FC236}">
                <a16:creationId xmlns:a16="http://schemas.microsoft.com/office/drawing/2014/main" id="{E9DFF37D-1CBD-41A2-B8A8-8051C96CCC1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70412" y="609600"/>
            <a:ext cx="2255149" cy="920470"/>
          </a:xfrm>
          <a:prstGeom prst="rect">
            <a:avLst/>
          </a:prstGeom>
          <a:noFill/>
          <a:ln>
            <a:noFill/>
          </a:ln>
        </p:spPr>
      </p:pic>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1371600"/>
          </a:xfrm>
        </p:spPr>
        <p:txBody>
          <a:bodyPr anchor="b">
            <a:normAutofit/>
          </a:bodyPr>
          <a:lstStyle/>
          <a:p>
            <a:r>
              <a:rPr lang="en-US" dirty="0"/>
              <a:t>Confusion Matrix and Classification report for Decision Tree</a:t>
            </a:r>
          </a:p>
        </p:txBody>
      </p:sp>
      <p:sp>
        <p:nvSpPr>
          <p:cNvPr id="18" name="Content Placeholder 3">
            <a:extLst>
              <a:ext uri="{FF2B5EF4-FFF2-40B4-BE49-F238E27FC236}">
                <a16:creationId xmlns:a16="http://schemas.microsoft.com/office/drawing/2014/main" id="{5272FA56-C31D-41E9-8C22-647EE348D61B}"/>
              </a:ext>
            </a:extLst>
          </p:cNvPr>
          <p:cNvSpPr>
            <a:spLocks noGrp="1"/>
          </p:cNvSpPr>
          <p:nvPr>
            <p:ph sz="half" idx="1"/>
          </p:nvPr>
        </p:nvSpPr>
        <p:spPr>
          <a:xfrm>
            <a:off x="1511300" y="2362200"/>
            <a:ext cx="4419599" cy="4114800"/>
          </a:xfrm>
        </p:spPr>
        <p:txBody>
          <a:bodyPr>
            <a:normAutofit/>
          </a:bodyPr>
          <a:lstStyle/>
          <a:p>
            <a:r>
              <a:rPr lang="en-US" dirty="0"/>
              <a:t> Figure shows the output of Decision Tree Model made from our diabetes dataset.</a:t>
            </a:r>
          </a:p>
          <a:p>
            <a:r>
              <a:rPr lang="en-US" dirty="0"/>
              <a:t>Same as previous models ,We have 154 support values in total, 100 out of 154 values are for No diabetes and 54 for Diabetes.</a:t>
            </a:r>
          </a:p>
          <a:p>
            <a:pPr marL="0" indent="0">
              <a:buNone/>
            </a:pPr>
            <a:endParaRPr lang="en-US" dirty="0"/>
          </a:p>
        </p:txBody>
      </p:sp>
      <p:pic>
        <p:nvPicPr>
          <p:cNvPr id="5" name="Content Placeholder 4" descr="A picture containing text, receipt&#10;&#10;Description automatically generated">
            <a:extLst>
              <a:ext uri="{FF2B5EF4-FFF2-40B4-BE49-F238E27FC236}">
                <a16:creationId xmlns:a16="http://schemas.microsoft.com/office/drawing/2014/main" id="{FB44570D-D5E6-4886-A18A-25F32F87EC3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29182" y="2438400"/>
            <a:ext cx="5559253" cy="2529460"/>
          </a:xfrm>
          <a:noFill/>
        </p:spPr>
      </p:pic>
    </p:spTree>
    <p:extLst>
      <p:ext uri="{BB962C8B-B14F-4D97-AF65-F5344CB8AC3E}">
        <p14:creationId xmlns:p14="http://schemas.microsoft.com/office/powerpoint/2010/main" val="3894676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Confusion Matrix and Classification report for  cont’d…</a:t>
            </a:r>
          </a:p>
        </p:txBody>
      </p:sp>
      <p:sp>
        <p:nvSpPr>
          <p:cNvPr id="4" name="Content Placeholder 3">
            <a:extLst>
              <a:ext uri="{FF2B5EF4-FFF2-40B4-BE49-F238E27FC236}">
                <a16:creationId xmlns:a16="http://schemas.microsoft.com/office/drawing/2014/main" id="{AB0E8447-9855-42E7-8CD8-BC74237D2C2A}"/>
              </a:ext>
            </a:extLst>
          </p:cNvPr>
          <p:cNvSpPr>
            <a:spLocks noGrp="1"/>
          </p:cNvSpPr>
          <p:nvPr>
            <p:ph idx="1"/>
          </p:nvPr>
        </p:nvSpPr>
        <p:spPr/>
        <p:txBody>
          <a:bodyPr>
            <a:normAutofit lnSpcReduction="10000"/>
          </a:bodyPr>
          <a:lstStyle/>
          <a:p>
            <a:r>
              <a:rPr lang="en-US" dirty="0"/>
              <a:t>We can see that out of 100 support values for No Diabetes, our algorithm was able to predict 74 values correctly and 26 values were misclassified.</a:t>
            </a:r>
          </a:p>
          <a:p>
            <a:r>
              <a:rPr lang="en-US" dirty="0"/>
              <a:t>For the Diabetes values, out of 54, SVM model was able to predict 38 values correctly and 16 incorrectly.</a:t>
            </a:r>
          </a:p>
          <a:p>
            <a:r>
              <a:rPr lang="en-US" dirty="0"/>
              <a:t> F1 score for diabetes is 0.64  and for no diabetes it is 0.78. Overall F1 score for this algorithm is 0.73 which is lowest in all three models including output of logistic regression model.</a:t>
            </a:r>
          </a:p>
          <a:p>
            <a:r>
              <a:rPr lang="en-US" dirty="0"/>
              <a:t>Decision Tree is having a  F1 score of  0.73 which is lowest among all the models which we have made and the output of logistic regression model.</a:t>
            </a:r>
          </a:p>
        </p:txBody>
      </p:sp>
    </p:spTree>
    <p:extLst>
      <p:ext uri="{BB962C8B-B14F-4D97-AF65-F5344CB8AC3E}">
        <p14:creationId xmlns:p14="http://schemas.microsoft.com/office/powerpoint/2010/main" val="132206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Recommending best model</a:t>
            </a:r>
          </a:p>
        </p:txBody>
      </p:sp>
      <p:sp>
        <p:nvSpPr>
          <p:cNvPr id="4" name="Content Placeholder 3">
            <a:extLst>
              <a:ext uri="{FF2B5EF4-FFF2-40B4-BE49-F238E27FC236}">
                <a16:creationId xmlns:a16="http://schemas.microsoft.com/office/drawing/2014/main" id="{AB0E8447-9855-42E7-8CD8-BC74237D2C2A}"/>
              </a:ext>
            </a:extLst>
          </p:cNvPr>
          <p:cNvSpPr>
            <a:spLocks noGrp="1"/>
          </p:cNvSpPr>
          <p:nvPr>
            <p:ph idx="1"/>
          </p:nvPr>
        </p:nvSpPr>
        <p:spPr/>
        <p:txBody>
          <a:bodyPr>
            <a:normAutofit/>
          </a:bodyPr>
          <a:lstStyle/>
          <a:p>
            <a:r>
              <a:rPr lang="en-US" dirty="0"/>
              <a:t>If we compare the F1 score for all the models than Naïve bayes has a highest F1 score of 0.79. </a:t>
            </a:r>
          </a:p>
          <a:p>
            <a:r>
              <a:rPr lang="en-US" dirty="0"/>
              <a:t>Also, individual F1 score for No Diabetes and Diabetes is highest for Naïve Bayes  among all the models.</a:t>
            </a:r>
          </a:p>
          <a:p>
            <a:r>
              <a:rPr lang="en-US" dirty="0"/>
              <a:t>For class 0 (No Diabetes), 0.85 is the  highest F1 score, which comes from Logistic Classification Matrix. But it’s a difference of 0.01, which is very less so we will choose naïve bayes among all four models.</a:t>
            </a:r>
          </a:p>
          <a:p>
            <a:endParaRPr lang="en-US" dirty="0"/>
          </a:p>
          <a:p>
            <a:endParaRPr lang="en-US" dirty="0"/>
          </a:p>
          <a:p>
            <a:endParaRPr lang="en-US" dirty="0"/>
          </a:p>
        </p:txBody>
      </p:sp>
    </p:spTree>
    <p:extLst>
      <p:ext uri="{BB962C8B-B14F-4D97-AF65-F5344CB8AC3E}">
        <p14:creationId xmlns:p14="http://schemas.microsoft.com/office/powerpoint/2010/main" val="319765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Way to improve the effectiveness of the model</a:t>
            </a:r>
          </a:p>
        </p:txBody>
      </p:sp>
      <p:sp>
        <p:nvSpPr>
          <p:cNvPr id="4" name="Content Placeholder 3">
            <a:extLst>
              <a:ext uri="{FF2B5EF4-FFF2-40B4-BE49-F238E27FC236}">
                <a16:creationId xmlns:a16="http://schemas.microsoft.com/office/drawing/2014/main" id="{AB0E8447-9855-42E7-8CD8-BC74237D2C2A}"/>
              </a:ext>
            </a:extLst>
          </p:cNvPr>
          <p:cNvSpPr>
            <a:spLocks noGrp="1"/>
          </p:cNvSpPr>
          <p:nvPr>
            <p:ph idx="1"/>
          </p:nvPr>
        </p:nvSpPr>
        <p:spPr/>
        <p:txBody>
          <a:bodyPr>
            <a:normAutofit/>
          </a:bodyPr>
          <a:lstStyle/>
          <a:p>
            <a:r>
              <a:rPr lang="en-US" dirty="0"/>
              <a:t>Increasing  the entries(Number of rows) in our dataset can help our model to understand the correlation between variables. Also, the variables which we are using might would not be highly correlated and we might need some new variables which are really correlated, and help models to better understand the pattern in our dataset.</a:t>
            </a:r>
          </a:p>
          <a:p>
            <a:r>
              <a:rPr lang="en-US" dirty="0"/>
              <a:t>Naïve Bayes works on Conditional  Probably. It assumes that independent variables have no correlation. </a:t>
            </a:r>
          </a:p>
          <a:p>
            <a:r>
              <a:rPr lang="en-US" dirty="0"/>
              <a:t>When I looked into correlation matrix , </a:t>
            </a:r>
            <a:r>
              <a:rPr lang="en-US" dirty="0" err="1"/>
              <a:t>Skinthickness</a:t>
            </a:r>
            <a:r>
              <a:rPr lang="en-US" dirty="0"/>
              <a:t> is not correlating with our Diabetes dataset. We might can remove that column and try to make model with remaining variables. </a:t>
            </a:r>
          </a:p>
        </p:txBody>
      </p:sp>
    </p:spTree>
    <p:extLst>
      <p:ext uri="{BB962C8B-B14F-4D97-AF65-F5344CB8AC3E}">
        <p14:creationId xmlns:p14="http://schemas.microsoft.com/office/powerpoint/2010/main" val="274799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Analysis being conducted</a:t>
            </a:r>
          </a:p>
        </p:txBody>
      </p:sp>
      <p:sp>
        <p:nvSpPr>
          <p:cNvPr id="14" name="Content Placeholder 13"/>
          <p:cNvSpPr>
            <a:spLocks noGrp="1"/>
          </p:cNvSpPr>
          <p:nvPr>
            <p:ph idx="1"/>
          </p:nvPr>
        </p:nvSpPr>
        <p:spPr/>
        <p:txBody>
          <a:bodyPr/>
          <a:lstStyle/>
          <a:p>
            <a:r>
              <a:rPr lang="en-US" dirty="0"/>
              <a:t>Mr. Hughes needs help in deciding which model is best for diabetes dataset. He has given a confusion matrix and Classification report for Logistic regression model.</a:t>
            </a:r>
          </a:p>
          <a:p>
            <a:r>
              <a:rPr lang="en-US" dirty="0"/>
              <a:t>In this document, we will be making three models Support vector machine, Naïve Bayes and decision tree. As per Mr. Hughes requirement, we will compare the models and give suggestions to improve the accuracy of best-chosen model.</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53EB8F44-01DE-4B1C-A3B4-542D2D489F19}"/>
              </a:ext>
            </a:extLst>
          </p:cNvPr>
          <p:cNvSpPr>
            <a:spLocks noGrp="1"/>
          </p:cNvSpPr>
          <p:nvPr>
            <p:ph idx="1"/>
          </p:nvPr>
        </p:nvSpPr>
        <p:spPr/>
        <p:txBody>
          <a:bodyPr/>
          <a:lstStyle/>
          <a:p>
            <a:r>
              <a:rPr lang="en-US" dirty="0"/>
              <a:t>We have been provided with  the confusion matrix of Logistic regression. In the following slides, we will look on the accuracy of the other models.</a:t>
            </a:r>
          </a:p>
          <a:p>
            <a:r>
              <a:rPr lang="en-US" dirty="0"/>
              <a:t>Support vector machines, Naïve Bayes and Decision tree are three models which Mr. Hughes wants to compare. We also have the output of logistic regression model. Mr. Hughes wants to compare all four models and chose the best model among them. </a:t>
            </a: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statistics</a:t>
            </a:r>
          </a:p>
        </p:txBody>
      </p:sp>
      <p:pic>
        <p:nvPicPr>
          <p:cNvPr id="11" name="Content Placeholder 10" descr="Graphical user interface, table&#10;&#10;Description automatically generated">
            <a:extLst>
              <a:ext uri="{FF2B5EF4-FFF2-40B4-BE49-F238E27FC236}">
                <a16:creationId xmlns:a16="http://schemas.microsoft.com/office/drawing/2014/main" id="{C0A9D521-E094-4FE6-BBFB-0DB1C4C39D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8612" y="2057400"/>
            <a:ext cx="8663940" cy="2308860"/>
          </a:xfrm>
        </p:spPr>
      </p:pic>
      <p:sp>
        <p:nvSpPr>
          <p:cNvPr id="12" name="TextBox 11">
            <a:extLst>
              <a:ext uri="{FF2B5EF4-FFF2-40B4-BE49-F238E27FC236}">
                <a16:creationId xmlns:a16="http://schemas.microsoft.com/office/drawing/2014/main" id="{85D4BEA3-20D9-435D-B24B-4247C1247281}"/>
              </a:ext>
            </a:extLst>
          </p:cNvPr>
          <p:cNvSpPr txBox="1"/>
          <p:nvPr/>
        </p:nvSpPr>
        <p:spPr>
          <a:xfrm>
            <a:off x="1751012" y="4831081"/>
            <a:ext cx="8915402" cy="461665"/>
          </a:xfrm>
          <a:prstGeom prst="rect">
            <a:avLst/>
          </a:prstGeom>
          <a:noFill/>
        </p:spPr>
        <p:txBody>
          <a:bodyPr wrap="square" rtlCol="0">
            <a:spAutoFit/>
          </a:bodyPr>
          <a:lstStyle/>
          <a:p>
            <a:r>
              <a:rPr lang="en-US" sz="2400" dirty="0"/>
              <a:t>The Figure above shows a key statistics about our diabetes dataset.</a:t>
            </a:r>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Key Statistics </a:t>
            </a:r>
            <a:r>
              <a:rPr lang="en-US" dirty="0" err="1"/>
              <a:t>cont</a:t>
            </a:r>
            <a:r>
              <a:rPr lang="en-US" dirty="0"/>
              <a:t>…</a:t>
            </a:r>
          </a:p>
        </p:txBody>
      </p:sp>
      <p:sp>
        <p:nvSpPr>
          <p:cNvPr id="4" name="Content Placeholder 3">
            <a:extLst>
              <a:ext uri="{FF2B5EF4-FFF2-40B4-BE49-F238E27FC236}">
                <a16:creationId xmlns:a16="http://schemas.microsoft.com/office/drawing/2014/main" id="{AB0E8447-9855-42E7-8CD8-BC74237D2C2A}"/>
              </a:ext>
            </a:extLst>
          </p:cNvPr>
          <p:cNvSpPr>
            <a:spLocks noGrp="1"/>
          </p:cNvSpPr>
          <p:nvPr>
            <p:ph idx="1"/>
          </p:nvPr>
        </p:nvSpPr>
        <p:spPr/>
        <p:txBody>
          <a:bodyPr/>
          <a:lstStyle/>
          <a:p>
            <a:r>
              <a:rPr lang="en-US" dirty="0"/>
              <a:t>As we can see in the previous slide, we have 768 different entries in our dataset. We have nine variables in which outcome is the only dependent variable with two distinct values 0 (No diabetes) and 1 (Diabetes).</a:t>
            </a:r>
          </a:p>
          <a:p>
            <a:r>
              <a:rPr lang="en-US" dirty="0"/>
              <a:t>Except </a:t>
            </a:r>
            <a:r>
              <a:rPr lang="en-US" dirty="0" err="1"/>
              <a:t>DiabetesPedigreeFunction</a:t>
            </a:r>
            <a:r>
              <a:rPr lang="en-US" dirty="0"/>
              <a:t> all the variables have minimum value of 0. Glucose has the highest mean value of 120.89.  BMI, </a:t>
            </a:r>
            <a:r>
              <a:rPr lang="en-US" dirty="0" err="1"/>
              <a:t>DiabetesPedigreeFunction</a:t>
            </a:r>
            <a:r>
              <a:rPr lang="en-US" dirty="0"/>
              <a:t> and Age have almost same value for 25%.</a:t>
            </a:r>
          </a:p>
          <a:p>
            <a:r>
              <a:rPr lang="en-US" dirty="0"/>
              <a:t>Mean and standard deviation for  Pregnancies is almost same with the value of 3.84 and 3.36.</a:t>
            </a:r>
          </a:p>
        </p:txBody>
      </p:sp>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1371600"/>
          </a:xfrm>
        </p:spPr>
        <p:txBody>
          <a:bodyPr anchor="b">
            <a:normAutofit/>
          </a:bodyPr>
          <a:lstStyle/>
          <a:p>
            <a:r>
              <a:rPr lang="en-US" dirty="0"/>
              <a:t>Confusion Matrix and Classification report for SVM</a:t>
            </a:r>
          </a:p>
        </p:txBody>
      </p:sp>
      <p:pic>
        <p:nvPicPr>
          <p:cNvPr id="3" name="Content Placeholder 2" descr="A picture containing text, receipt&#10;&#10;Description automatically generated">
            <a:extLst>
              <a:ext uri="{FF2B5EF4-FFF2-40B4-BE49-F238E27FC236}">
                <a16:creationId xmlns:a16="http://schemas.microsoft.com/office/drawing/2014/main" id="{80F348A2-635C-4D16-BC54-35F87C031EF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04781" y="2934844"/>
            <a:ext cx="4419599" cy="2055113"/>
          </a:xfrm>
          <a:noFill/>
        </p:spPr>
      </p:pic>
      <p:sp>
        <p:nvSpPr>
          <p:cNvPr id="18" name="Content Placeholder 3">
            <a:extLst>
              <a:ext uri="{FF2B5EF4-FFF2-40B4-BE49-F238E27FC236}">
                <a16:creationId xmlns:a16="http://schemas.microsoft.com/office/drawing/2014/main" id="{5272FA56-C31D-41E9-8C22-647EE348D61B}"/>
              </a:ext>
            </a:extLst>
          </p:cNvPr>
          <p:cNvSpPr>
            <a:spLocks noGrp="1"/>
          </p:cNvSpPr>
          <p:nvPr>
            <p:ph sz="half" idx="2"/>
          </p:nvPr>
        </p:nvSpPr>
        <p:spPr>
          <a:xfrm>
            <a:off x="6399212" y="2362200"/>
            <a:ext cx="4419600" cy="4114800"/>
          </a:xfrm>
        </p:spPr>
        <p:txBody>
          <a:bodyPr/>
          <a:lstStyle/>
          <a:p>
            <a:r>
              <a:rPr lang="en-US" dirty="0"/>
              <a:t>Figure on the left shows the output of the Confusion matrix and Classification report for Support vector machine model.</a:t>
            </a:r>
          </a:p>
          <a:p>
            <a:r>
              <a:rPr lang="en-US" dirty="0"/>
              <a:t>We have 154 support values in total, 100 out of 154 values are for No diabetes and 54 for Diabetes.</a:t>
            </a:r>
          </a:p>
        </p:txBody>
      </p:sp>
    </p:spTree>
    <p:extLst>
      <p:ext uri="{BB962C8B-B14F-4D97-AF65-F5344CB8AC3E}">
        <p14:creationId xmlns:p14="http://schemas.microsoft.com/office/powerpoint/2010/main" val="2121520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Confusion Matrix and Classification report for SVM cont’d…</a:t>
            </a:r>
          </a:p>
        </p:txBody>
      </p:sp>
      <p:sp>
        <p:nvSpPr>
          <p:cNvPr id="4" name="Content Placeholder 3">
            <a:extLst>
              <a:ext uri="{FF2B5EF4-FFF2-40B4-BE49-F238E27FC236}">
                <a16:creationId xmlns:a16="http://schemas.microsoft.com/office/drawing/2014/main" id="{AB0E8447-9855-42E7-8CD8-BC74237D2C2A}"/>
              </a:ext>
            </a:extLst>
          </p:cNvPr>
          <p:cNvSpPr>
            <a:spLocks noGrp="1"/>
          </p:cNvSpPr>
          <p:nvPr>
            <p:ph idx="1"/>
          </p:nvPr>
        </p:nvSpPr>
        <p:spPr/>
        <p:txBody>
          <a:bodyPr>
            <a:normAutofit lnSpcReduction="10000"/>
          </a:bodyPr>
          <a:lstStyle/>
          <a:p>
            <a:r>
              <a:rPr lang="en-US" dirty="0"/>
              <a:t>If we look at our confusion matrix, we can see that out of 100 support values for No Diabetes, our algorithm was able to predict 90 values correctly and 10 values were misclassified.</a:t>
            </a:r>
          </a:p>
          <a:p>
            <a:r>
              <a:rPr lang="en-US" dirty="0"/>
              <a:t>SVM tries to segregate data in best possible way.</a:t>
            </a:r>
          </a:p>
          <a:p>
            <a:r>
              <a:rPr lang="en-US" dirty="0"/>
              <a:t>For the Diabetes values, out of 54, SVM model was able to predict 30 values correctly and 24 incorrectly.</a:t>
            </a:r>
          </a:p>
          <a:p>
            <a:r>
              <a:rPr lang="en-US" dirty="0"/>
              <a:t> F1 score for diabetes is 0.64  and for no diabetes it is 0.84. Overall F1 score for this algorithm is 0.77 </a:t>
            </a:r>
          </a:p>
          <a:p>
            <a:r>
              <a:rPr lang="en-US" dirty="0"/>
              <a:t>By looking at the precision and recall values which is 0.78, we can say that F1 score,  precision and recall has same values.</a:t>
            </a:r>
          </a:p>
        </p:txBody>
      </p:sp>
    </p:spTree>
    <p:extLst>
      <p:ext uri="{BB962C8B-B14F-4D97-AF65-F5344CB8AC3E}">
        <p14:creationId xmlns:p14="http://schemas.microsoft.com/office/powerpoint/2010/main" val="2889236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1371600"/>
          </a:xfrm>
        </p:spPr>
        <p:txBody>
          <a:bodyPr anchor="b">
            <a:normAutofit/>
          </a:bodyPr>
          <a:lstStyle/>
          <a:p>
            <a:r>
              <a:rPr lang="en-US" dirty="0"/>
              <a:t>Confusion Matrix and Classification report for Naïve Bayes</a:t>
            </a:r>
          </a:p>
        </p:txBody>
      </p:sp>
      <p:sp>
        <p:nvSpPr>
          <p:cNvPr id="18" name="Content Placeholder 3">
            <a:extLst>
              <a:ext uri="{FF2B5EF4-FFF2-40B4-BE49-F238E27FC236}">
                <a16:creationId xmlns:a16="http://schemas.microsoft.com/office/drawing/2014/main" id="{5272FA56-C31D-41E9-8C22-647EE348D61B}"/>
              </a:ext>
            </a:extLst>
          </p:cNvPr>
          <p:cNvSpPr>
            <a:spLocks noGrp="1"/>
          </p:cNvSpPr>
          <p:nvPr>
            <p:ph sz="half" idx="2"/>
          </p:nvPr>
        </p:nvSpPr>
        <p:spPr>
          <a:xfrm>
            <a:off x="6399212" y="2362200"/>
            <a:ext cx="4419600" cy="4114800"/>
          </a:xfrm>
        </p:spPr>
        <p:txBody>
          <a:bodyPr>
            <a:normAutofit lnSpcReduction="10000"/>
          </a:bodyPr>
          <a:lstStyle/>
          <a:p>
            <a:r>
              <a:rPr lang="en-US" dirty="0"/>
              <a:t>This figure shows the confusion matrix and classification report of Naïve Bayes. </a:t>
            </a:r>
          </a:p>
          <a:p>
            <a:r>
              <a:rPr lang="en-US" dirty="0"/>
              <a:t>Same as SVM ,We have 154 support values in total, 100 out of 154 values are for No diabetes and 54 for Diabetes.</a:t>
            </a:r>
          </a:p>
          <a:p>
            <a:r>
              <a:rPr lang="en-US" dirty="0"/>
              <a:t>Naïve Bayes works based on probability by assuming not any variables have correlation with each other.</a:t>
            </a:r>
          </a:p>
        </p:txBody>
      </p:sp>
      <p:pic>
        <p:nvPicPr>
          <p:cNvPr id="6" name="Content Placeholder 5" descr="A picture containing text, receipt&#10;&#10;Description automatically generated">
            <a:extLst>
              <a:ext uri="{FF2B5EF4-FFF2-40B4-BE49-F238E27FC236}">
                <a16:creationId xmlns:a16="http://schemas.microsoft.com/office/drawing/2014/main" id="{6369928C-B022-4102-A900-455DDA09DF2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92150" y="2667000"/>
            <a:ext cx="5232400" cy="2242457"/>
          </a:xfrm>
        </p:spPr>
      </p:pic>
    </p:spTree>
    <p:extLst>
      <p:ext uri="{BB962C8B-B14F-4D97-AF65-F5344CB8AC3E}">
        <p14:creationId xmlns:p14="http://schemas.microsoft.com/office/powerpoint/2010/main" val="2325643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Confusion Matrix and Classification report for Naïve Bayes cont’d…</a:t>
            </a:r>
          </a:p>
        </p:txBody>
      </p:sp>
      <p:sp>
        <p:nvSpPr>
          <p:cNvPr id="4" name="Content Placeholder 3">
            <a:extLst>
              <a:ext uri="{FF2B5EF4-FFF2-40B4-BE49-F238E27FC236}">
                <a16:creationId xmlns:a16="http://schemas.microsoft.com/office/drawing/2014/main" id="{AB0E8447-9855-42E7-8CD8-BC74237D2C2A}"/>
              </a:ext>
            </a:extLst>
          </p:cNvPr>
          <p:cNvSpPr>
            <a:spLocks noGrp="1"/>
          </p:cNvSpPr>
          <p:nvPr>
            <p:ph idx="1"/>
          </p:nvPr>
        </p:nvSpPr>
        <p:spPr/>
        <p:txBody>
          <a:bodyPr>
            <a:normAutofit/>
          </a:bodyPr>
          <a:lstStyle/>
          <a:p>
            <a:r>
              <a:rPr lang="en-US" dirty="0"/>
              <a:t>We can see that out of 100 support values for No Diabetes, our algorithm was able to predict 86 values correctly and 14 values were misclassified.</a:t>
            </a:r>
          </a:p>
          <a:p>
            <a:r>
              <a:rPr lang="en-US" dirty="0"/>
              <a:t>For the Diabetes values, out of 54, SVM model was able to predict 36 values correctly and 18 incorrectly.</a:t>
            </a:r>
          </a:p>
          <a:p>
            <a:r>
              <a:rPr lang="en-US" dirty="0"/>
              <a:t> F1 score for diabetes is 0.69  and for no diabetes it is 0.84. Overall F1 score for this algorithm is 0.79 which is 0.02 more than from the F1 score of SVM. </a:t>
            </a:r>
          </a:p>
          <a:p>
            <a:r>
              <a:rPr lang="en-US" dirty="0"/>
              <a:t>For Naïve Bayes F1 , precision and recall values is same which is 0.79</a:t>
            </a:r>
          </a:p>
        </p:txBody>
      </p:sp>
    </p:spTree>
    <p:extLst>
      <p:ext uri="{BB962C8B-B14F-4D97-AF65-F5344CB8AC3E}">
        <p14:creationId xmlns:p14="http://schemas.microsoft.com/office/powerpoint/2010/main" val="3668325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1003</Words>
  <Application>Microsoft Office PowerPoint</Application>
  <PresentationFormat>Custom</PresentationFormat>
  <Paragraphs>49</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Corbel</vt:lpstr>
      <vt:lpstr>Digital Blue Tunnel 16x9</vt:lpstr>
      <vt:lpstr>Final Project – Data 1200 Pavan Modh (100796933) Lecture – Sam Plati</vt:lpstr>
      <vt:lpstr>Analysis being conducted</vt:lpstr>
      <vt:lpstr>Methodology</vt:lpstr>
      <vt:lpstr>Key statistics</vt:lpstr>
      <vt:lpstr>Key Statistics cont…</vt:lpstr>
      <vt:lpstr>Confusion Matrix and Classification report for SVM</vt:lpstr>
      <vt:lpstr>Confusion Matrix and Classification report for SVM cont’d…</vt:lpstr>
      <vt:lpstr>Confusion Matrix and Classification report for Naïve Bayes</vt:lpstr>
      <vt:lpstr>Confusion Matrix and Classification report for Naïve Bayes cont’d…</vt:lpstr>
      <vt:lpstr>Confusion Matrix and Classification report for Decision Tree</vt:lpstr>
      <vt:lpstr>Confusion Matrix and Classification report for  cont’d…</vt:lpstr>
      <vt:lpstr>Recommending best model</vt:lpstr>
      <vt:lpstr>Way to improve the effectiveness of the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 Data 1200 Pavan Modh (100796933) Lecture – Sam Plati</dc:title>
  <dc:creator>Pavan Modh</dc:creator>
  <cp:lastModifiedBy>Pavan Modh</cp:lastModifiedBy>
  <cp:revision>11</cp:revision>
  <dcterms:created xsi:type="dcterms:W3CDTF">2020-12-17T07:21:36Z</dcterms:created>
  <dcterms:modified xsi:type="dcterms:W3CDTF">2020-12-17T19:54:58Z</dcterms:modified>
</cp:coreProperties>
</file>