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60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999432"/>
            <a:ext cx="8676222" cy="17917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/>
          <a:lstStyle/>
          <a:p>
            <a:fld id="{143A846C-9A35-4087-97FE-EA2C7314CE7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0561" y="6519446"/>
            <a:ext cx="564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© 2018 William N. Robinson; http://wrobinson.cis.gsu.edu</a:t>
            </a:r>
          </a:p>
        </p:txBody>
      </p:sp>
    </p:spTree>
    <p:extLst>
      <p:ext uri="{BB962C8B-B14F-4D97-AF65-F5344CB8AC3E}">
        <p14:creationId xmlns:p14="http://schemas.microsoft.com/office/powerpoint/2010/main" val="367633489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1093E3-71C9-4AED-BE53-BBA75CAED28A}"/>
              </a:ext>
            </a:extLst>
          </p:cNvPr>
          <p:cNvSpPr txBox="1">
            <a:spLocks/>
          </p:cNvSpPr>
          <p:nvPr userDrawn="1"/>
        </p:nvSpPr>
        <p:spPr>
          <a:xfrm>
            <a:off x="10531781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i="0" kern="1200" cap="none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Rockwell" panose="020606030202050204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557333-EDAB-4AF2-8F0C-74EB8BB767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EDD1D5A-A0E5-49A0-9610-DF42ABB339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19922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81D961-BAB4-4930-8E59-B82216DE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6598E96-3E4E-4C50-9BFA-C68B36F08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08568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B3D22C-14A8-448A-8505-F83A32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FC62924-7540-460A-8677-1DACE60B9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77563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DB10B0-166F-4E40-8523-CB1ABEBC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416A07B-B0D1-4914-A08F-6EE08E7EA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73809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6BF5176-F90F-4A72-9F0D-41DE7C4C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F0323C-9B47-4C96-961F-120B4541E8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458882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78743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85D32D-1F35-4633-8EFE-8C04EB25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035D0611-CFFA-4A13-B7AB-067AD7352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59247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D3E766-0AA2-4161-92BB-FD885181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FFCC4095-9B23-4F55-BA98-2707D015B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971930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832C8B-4010-4222-93A4-C3512479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E8CF1AF-25E4-4EFB-9C2E-C84927C43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85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676"/>
            <a:ext cx="9905998" cy="132358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826"/>
            <a:ext cx="9905998" cy="4735884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/>
            </a:lvl3pPr>
            <a:lvl4pPr>
              <a:defRPr sz="1800">
                <a:solidFill>
                  <a:schemeClr val="accent2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DB5BC7-E4BD-4584-9CC8-923A891C8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890057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630114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6DF2DE-4126-43E1-B7FC-446A6A22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619A7EC2-9AC9-4333-9467-0A57CDB10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398314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527" y="2640650"/>
            <a:ext cx="9923767" cy="1709442"/>
          </a:xfrm>
        </p:spPr>
        <p:txBody>
          <a:bodyPr anchor="b"/>
          <a:lstStyle>
            <a:lvl1pPr algn="r">
              <a:defRPr sz="4000" b="0" cap="none" baseline="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17280"/>
            <a:ext cx="8686801" cy="135878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Rockwell" panose="020606030202050204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FAA83-51B1-408C-ADC4-AC5C5B9E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37C4587B-BE10-48E6-B4CD-01316F737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5924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6673"/>
            <a:ext cx="9905998" cy="15006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914525"/>
            <a:ext cx="4876800" cy="43338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914525"/>
            <a:ext cx="4876800" cy="4333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C57434-23B3-41E4-BFC5-6FAD2E5F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6F80CC0-2EDA-45CF-86B2-34656286B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89597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838" y="644344"/>
            <a:ext cx="5274374" cy="559063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1" y="644343"/>
            <a:ext cx="5470221" cy="559063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91DE-1A33-4639-A119-CC031210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3347B52-A49A-420A-B0A8-0CFA2E883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429741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6554"/>
            <a:ext cx="9905998" cy="18373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481" y="2405297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085032"/>
            <a:ext cx="4876800" cy="316336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1" y="2405297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085032"/>
            <a:ext cx="4876801" cy="316336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5105157-EA99-4F03-BDC6-075BCA4C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2EE134E-9238-4105-881F-2370FFDCB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64407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6200"/>
            <a:ext cx="9905998" cy="1943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E24A-C2FC-46BA-96F4-9AB05CB1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781" y="6492875"/>
            <a:ext cx="551167" cy="365125"/>
          </a:xfrm>
        </p:spPr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38CCE92-1747-47D6-B1F4-99E8DE7B3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368075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F42D7F-AC0B-4E52-9446-5C280D23EBD0}"/>
              </a:ext>
            </a:extLst>
          </p:cNvPr>
          <p:cNvSpPr txBox="1">
            <a:spLocks/>
          </p:cNvSpPr>
          <p:nvPr userDrawn="1"/>
        </p:nvSpPr>
        <p:spPr>
          <a:xfrm>
            <a:off x="10531781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i="0" kern="1200" cap="none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Rockwell" panose="020606030202050204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557333-EDAB-4AF2-8F0C-74EB8BB767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9CA7DC9-3384-4410-85BC-7F050B7CA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6492875"/>
            <a:ext cx="9215437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03509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68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628775"/>
            <a:ext cx="9905998" cy="515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3187" y="64643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 cap="none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fld id="{70557333-EDAB-4AF2-8F0C-74EB8BB7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8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8" r:id="rId15"/>
    <p:sldLayoutId id="2147483679" r:id="rId16"/>
    <p:sldLayoutId id="2147483680" r:id="rId17"/>
    <p:sldLayoutId id="2147483681" r:id="rId18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Rockwell" panose="02060603020205020403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Rockwell" panose="02060603020205020403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Rockwell" panose="02060603020205020403" pitchFamily="18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Rockwell" panose="02060603020205020403" pitchFamily="18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Rockwell" panose="02060603020205020403" pitchFamily="18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none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w.githubusercontent.com/mythri11/data/master/hrdata.csv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960-2646-4857-9FFF-DDE3961E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32338"/>
            <a:ext cx="9905998" cy="132358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Employee Attrition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01A-F38B-4BEE-BA17-762428AB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A data analytics project to analyze factors that   impact  employee attrition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296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E6C6-E816-440C-BAE0-9EF72529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D706B6-EA48-4A12-B6D1-ADDF4EB98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850051"/>
              </p:ext>
            </p:extLst>
          </p:nvPr>
        </p:nvGraphicFramePr>
        <p:xfrm>
          <a:off x="858416" y="1735494"/>
          <a:ext cx="10471994" cy="47125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97536">
                  <a:extLst>
                    <a:ext uri="{9D8B030D-6E8A-4147-A177-3AD203B41FA5}">
                      <a16:colId xmlns:a16="http://schemas.microsoft.com/office/drawing/2014/main" val="4228477858"/>
                    </a:ext>
                  </a:extLst>
                </a:gridCol>
                <a:gridCol w="6674458">
                  <a:extLst>
                    <a:ext uri="{9D8B030D-6E8A-4147-A177-3AD203B41FA5}">
                      <a16:colId xmlns:a16="http://schemas.microsoft.com/office/drawing/2014/main" val="4284811201"/>
                    </a:ext>
                  </a:extLst>
                </a:gridCol>
              </a:tblGrid>
              <a:tr h="942515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The problem of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Rockwell"/>
                        </a:rPr>
                        <a:t>figuring out which employee will leave next is one of the biggest challenges that managers face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37157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affects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/>
                        <a:t>Cost to an organization and business continuity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86516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the impact of which is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Rockwell"/>
                        </a:rPr>
                        <a:t>Prohibits organization from increasing its knowledge base and experience over time, leading to errors and issues with constantly changing workforce</a:t>
                      </a:r>
                      <a:endParaRPr lang="en-US" sz="1800" b="0" i="0" u="none" strike="noStrike" noProof="0">
                        <a:solidFill>
                          <a:srgbClr val="FFFFFF"/>
                        </a:solidFill>
                        <a:effectLst/>
                        <a:latin typeface="Rockwel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25463"/>
                  </a:ext>
                </a:extLst>
              </a:tr>
              <a:tr h="1885030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a successful solution would be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find out employees who will most likely leave the company and the factors that are responsible 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7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765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8B1B-67DB-4A9A-8063-25C7183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Position Statement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551C1C-F276-4A6F-BA54-C0752885A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88784"/>
              </p:ext>
            </p:extLst>
          </p:nvPr>
        </p:nvGraphicFramePr>
        <p:xfrm>
          <a:off x="1278294" y="1828800"/>
          <a:ext cx="9632238" cy="4525962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3281312">
                  <a:extLst>
                    <a:ext uri="{9D8B030D-6E8A-4147-A177-3AD203B41FA5}">
                      <a16:colId xmlns:a16="http://schemas.microsoft.com/office/drawing/2014/main" val="207164081"/>
                    </a:ext>
                  </a:extLst>
                </a:gridCol>
                <a:gridCol w="6350926">
                  <a:extLst>
                    <a:ext uri="{9D8B030D-6E8A-4147-A177-3AD203B41FA5}">
                      <a16:colId xmlns:a16="http://schemas.microsoft.com/office/drawing/2014/main" val="3214053962"/>
                    </a:ext>
                  </a:extLst>
                </a:gridCol>
              </a:tblGrid>
              <a:tr h="646566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For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/>
                        <a:t>Managers &amp; Business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686634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Who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wish to</a:t>
                      </a:r>
                      <a:r>
                        <a:rPr lang="en-US" sz="1800"/>
                        <a:t> retain talented workforce</a:t>
                      </a:r>
                      <a:endParaRPr lang="en-US" sz="1800" b="1" i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24219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</a:rPr>
                        <a:t>Employee Attrition Prediction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/>
                        <a:t> </a:t>
                      </a:r>
                      <a:r>
                        <a:rPr lang="en-US" sz="1800">
                          <a:effectLst/>
                        </a:rPr>
                        <a:t>is </a:t>
                      </a:r>
                      <a:r>
                        <a:rPr lang="en-US" sz="1800"/>
                        <a:t>analytics for predicting attrition within organizations</a:t>
                      </a:r>
                      <a:endParaRPr lang="en-US" sz="1800" b="1" i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163803"/>
                  </a:ext>
                </a:extLst>
              </a:tr>
              <a:tr h="1293132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That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/>
                        <a:t>Provides data analysis and uses machine learning models to predict which employee is most likely to leave 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7275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Unlike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 dashboards, i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latin typeface="Rockwell"/>
                        </a:rPr>
                        <a:t>ntuition, judgement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1264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accent6"/>
                          </a:solidFill>
                          <a:effectLst/>
                        </a:rPr>
                        <a:t>Our product</a:t>
                      </a:r>
                      <a:endParaRPr lang="en-US" sz="180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 dataset from an organization and predicts the attrition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14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0083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1958A-3D66-4199-AA9C-49EAE71F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9DE31-09E2-453B-927D-493A446B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914525"/>
            <a:ext cx="3435725" cy="4333876"/>
          </a:xfrm>
        </p:spPr>
        <p:txBody>
          <a:bodyPr/>
          <a:lstStyle/>
          <a:p>
            <a:r>
              <a:rPr lang="en-US" dirty="0"/>
              <a:t>Human Resources Dashboard</a:t>
            </a:r>
          </a:p>
          <a:p>
            <a:r>
              <a:rPr lang="en-US" dirty="0"/>
              <a:t>Provide accurate results for making business decisions</a:t>
            </a:r>
          </a:p>
          <a:p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>
                <a:effectLst/>
                <a:hlinkClick r:id="rId2"/>
              </a:rPr>
              <a:t>https://raw.githubusercontent.com/mythri11/data/master/hrdata.csv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Platform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ffectLst/>
              </a:rPr>
              <a:t>Databricks.com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F1D782-F71C-4E8A-BD93-C4EEDDEF0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8982" y="855189"/>
            <a:ext cx="6658706" cy="48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43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5A34-F0AC-4442-BCE9-A2CCF29F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7D38-A1FE-4898-B0C6-93C17324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and visualize data(tableau software)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and transform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model 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Deliver demo Databricks.com notebook</a:t>
            </a:r>
          </a:p>
        </p:txBody>
      </p:sp>
    </p:spTree>
    <p:extLst>
      <p:ext uri="{BB962C8B-B14F-4D97-AF65-F5344CB8AC3E}">
        <p14:creationId xmlns:p14="http://schemas.microsoft.com/office/powerpoint/2010/main" val="51300578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693-ADD2-428A-A5A3-20BDB3C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0820-0226-4FE8-83D3-FB4F8E5E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working product</a:t>
            </a:r>
          </a:p>
          <a:p>
            <a:pPr lvl="1"/>
            <a:r>
              <a:rPr lang="en-US"/>
              <a:t>Generate and update models online</a:t>
            </a:r>
          </a:p>
          <a:p>
            <a:pPr lvl="1"/>
            <a:r>
              <a:rPr lang="en-US"/>
              <a:t>Generate prediction based on feature selection</a:t>
            </a:r>
          </a:p>
          <a:p>
            <a:pPr lvl="1"/>
            <a:r>
              <a:rPr lang="en-US"/>
              <a:t>Provide results to decision makers </a:t>
            </a:r>
          </a:p>
          <a:p>
            <a:pPr lvl="1"/>
            <a:r>
              <a:rPr lang="en-US"/>
              <a:t>Improve employee retention</a:t>
            </a:r>
          </a:p>
        </p:txBody>
      </p:sp>
    </p:spTree>
    <p:extLst>
      <p:ext uri="{BB962C8B-B14F-4D97-AF65-F5344CB8AC3E}">
        <p14:creationId xmlns:p14="http://schemas.microsoft.com/office/powerpoint/2010/main" val="14036819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2C57-72B4-456C-93CB-C9332058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09" y="851868"/>
            <a:ext cx="9905998" cy="1323586"/>
          </a:xfrm>
        </p:spPr>
        <p:txBody>
          <a:bodyPr/>
          <a:lstStyle/>
          <a:p>
            <a:r>
              <a:rPr lang="en-US" dirty="0"/>
              <a:t>         Which model performed the best?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B2B14C-1E54-4955-A9D7-F5108D58D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32634"/>
              </p:ext>
            </p:extLst>
          </p:nvPr>
        </p:nvGraphicFramePr>
        <p:xfrm>
          <a:off x="2030412" y="3025545"/>
          <a:ext cx="8128000" cy="245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020822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03206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1461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90842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0763069"/>
                    </a:ext>
                  </a:extLst>
                </a:gridCol>
              </a:tblGrid>
              <a:tr h="53266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7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6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88470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WTheme1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WTheme1" id="{5218D682-17FE-4CEE-A9EE-6861CC6812B2}" vid="{FA2A4546-9182-47D8-A231-0DDD528E6A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BWTheme1</Template>
  <TotalTime>87</TotalTime>
  <Words>253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Gothic Std B</vt:lpstr>
      <vt:lpstr>Arial</vt:lpstr>
      <vt:lpstr>Rockwell</vt:lpstr>
      <vt:lpstr>Times New Roman</vt:lpstr>
      <vt:lpstr>Tw Cen MT</vt:lpstr>
      <vt:lpstr>BWTheme1</vt:lpstr>
      <vt:lpstr>Employee Attrition Analysis</vt:lpstr>
      <vt:lpstr>Problem statement</vt:lpstr>
      <vt:lpstr>Product Position Statement</vt:lpstr>
      <vt:lpstr>Use cases</vt:lpstr>
      <vt:lpstr>Project plan</vt:lpstr>
      <vt:lpstr>Future work</vt:lpstr>
      <vt:lpstr>         Which model performed the best?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 Robinson</dc:creator>
  <cp:lastModifiedBy>Gopika G S</cp:lastModifiedBy>
  <cp:revision>47</cp:revision>
  <dcterms:created xsi:type="dcterms:W3CDTF">2018-11-11T19:32:03Z</dcterms:created>
  <dcterms:modified xsi:type="dcterms:W3CDTF">2018-12-07T00:45:26Z</dcterms:modified>
</cp:coreProperties>
</file>