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8" r:id="rId4"/>
    <p:sldId id="261" r:id="rId5"/>
    <p:sldId id="262" r:id="rId6"/>
    <p:sldId id="263" r:id="rId7"/>
    <p:sldId id="277" r:id="rId8"/>
    <p:sldId id="264" r:id="rId9"/>
    <p:sldId id="265" r:id="rId10"/>
    <p:sldId id="278" r:id="rId11"/>
    <p:sldId id="267" r:id="rId12"/>
    <p:sldId id="279" r:id="rId13"/>
    <p:sldId id="268" r:id="rId14"/>
    <p:sldId id="275" r:id="rId15"/>
    <p:sldId id="276" r:id="rId16"/>
    <p:sldId id="269" r:id="rId17"/>
    <p:sldId id="270" r:id="rId18"/>
    <p:sldId id="271" r:id="rId19"/>
    <p:sldId id="274" r:id="rId20"/>
    <p:sldId id="272" r:id="rId21"/>
    <p:sldId id="273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4"/>
    <p:restoredTop sz="94663"/>
  </p:normalViewPr>
  <p:slideViewPr>
    <p:cSldViewPr snapToGrid="0" snapToObjects="1">
      <p:cViewPr varScale="1">
        <p:scale>
          <a:sx n="98" d="100"/>
          <a:sy n="98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65AED5-AA2E-744C-8FA5-FC9EF19D9B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D10DB-2013-A34C-BB7C-06AE8DFB7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E49EF-E49B-C24D-A4B7-329A54947A52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71D7A-B522-E246-8731-29C0033B5E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ECE 569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A0123-600D-B64E-8E24-7702CFEBB2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0BB62-F622-B945-A931-F56EE925C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682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C4106-3E6C-AF45-B7BC-124C2B444709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ECE 569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5D10B-34DE-3E40-A3E9-8C602042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07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45692B-B0CC-9D42-A8DF-45FB153045D3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ECE 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39631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1CDB-86B3-C740-AAA7-B225F761095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875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1CDB-86B3-C740-AAA7-B225F761095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517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1CDB-86B3-C740-AAA7-B225F761095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40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E1D336-C49B-1D48-BEDD-4E14C42BA3C9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ECE 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0070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1CDB-86B3-C740-AAA7-B225F7610957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569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37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1CDB-86B3-C740-AAA7-B225F7610957}" type="datetime1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569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37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1A15-C610-1149-929B-36BD8F64E922}" type="datetime1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569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5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845F-A87D-0240-BD3B-EFE45143E3FD}" type="datetime1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569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A81CDB-86B3-C740-AAA7-B225F7610957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ECE 569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14247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E70F2-CA4E-4743-94DF-FC4CA09FD531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199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AA81CDB-86B3-C740-AAA7-B225F761095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ECE 569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ECD78DA-6B3E-1A4B-BD9C-9EF5EA7436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86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6202-5D42-8F42-870E-2BE964FC4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991" y="2055584"/>
            <a:ext cx="8361229" cy="954107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Cache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D26CC-2F81-3346-B9D3-097E562B3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555" y="2885881"/>
            <a:ext cx="7266100" cy="108623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" panose="02040604050505020304" pitchFamily="18" charset="0"/>
                <a:cs typeface="Times New Roman" panose="02020603050405020304" pitchFamily="18" charset="0"/>
              </a:rPr>
              <a:t>Bit-serial in-cache acceleration for 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07CB3-F808-294A-BD5A-80C9CB747196}"/>
              </a:ext>
            </a:extLst>
          </p:cNvPr>
          <p:cNvSpPr txBox="1"/>
          <p:nvPr/>
        </p:nvSpPr>
        <p:spPr>
          <a:xfrm>
            <a:off x="2002971" y="5055490"/>
            <a:ext cx="9018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entury" panose="02040604050505020304" pitchFamily="18" charset="0"/>
                <a:cs typeface="Times New Roman" panose="02020603050405020304" pitchFamily="18" charset="0"/>
              </a:rPr>
              <a:t>Charles Eckert, Xiaowei Wang, Jingcheng Wang, Arun Subramaniyan, Ravi Iyer † University of Michigan </a:t>
            </a:r>
          </a:p>
          <a:p>
            <a:pPr algn="r"/>
            <a:r>
              <a:rPr lang="en-US" sz="1400" dirty="0">
                <a:latin typeface="Century" panose="02040604050505020304" pitchFamily="18" charset="0"/>
                <a:cs typeface="Times New Roman" panose="02020603050405020304" pitchFamily="18" charset="0"/>
              </a:rPr>
              <a:t> Dennis Sylvester, David Blaauw, and Reetuparna Das † Intel Corporation</a:t>
            </a:r>
            <a:br>
              <a:rPr lang="en-US" sz="1400" dirty="0">
                <a:latin typeface="Century" panose="020406040505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C743A-9DDE-4E40-906B-D8497C84BD6A}"/>
              </a:ext>
            </a:extLst>
          </p:cNvPr>
          <p:cNvSpPr txBox="1"/>
          <p:nvPr/>
        </p:nvSpPr>
        <p:spPr>
          <a:xfrm>
            <a:off x="7130028" y="4130064"/>
            <a:ext cx="4016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Pavan Kumar Srikanth Naik</a:t>
            </a:r>
          </a:p>
        </p:txBody>
      </p:sp>
    </p:spTree>
    <p:extLst>
      <p:ext uri="{BB962C8B-B14F-4D97-AF65-F5344CB8AC3E}">
        <p14:creationId xmlns:p14="http://schemas.microsoft.com/office/powerpoint/2010/main" val="313190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A9AF5-B57C-2E4F-B4F3-A1559F4A1551}"/>
              </a:ext>
            </a:extLst>
          </p:cNvPr>
          <p:cNvSpPr txBox="1"/>
          <p:nvPr/>
        </p:nvSpPr>
        <p:spPr>
          <a:xfrm>
            <a:off x="1001485" y="1093874"/>
            <a:ext cx="109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Bit-Serial Multiplication</a:t>
            </a:r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	- It is based on addition and predication.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- Tag is zero </a:t>
            </a:r>
            <a:r>
              <a:rPr lang="en-US" sz="1400" dirty="0">
                <a:latin typeface="Century" panose="02040604050505020304" pitchFamily="18" charset="0"/>
                <a:sym typeface="Wingdings" pitchFamily="2" charset="2"/>
              </a:rPr>
              <a:t> data in array remains, Tag is one  addition result sum will be written back to the array.</a:t>
            </a:r>
          </a:p>
          <a:p>
            <a:r>
              <a:rPr lang="en-US" sz="1400" dirty="0">
                <a:latin typeface="Century" panose="02040604050505020304" pitchFamily="18" charset="0"/>
                <a:sym typeface="Wingdings" pitchFamily="2" charset="2"/>
              </a:rPr>
              <a:t>	- n-bit multiplication takes n</a:t>
            </a:r>
            <a:r>
              <a:rPr lang="en-US" sz="1400" baseline="30000" dirty="0">
                <a:latin typeface="Century" panose="02040604050505020304" pitchFamily="18" charset="0"/>
                <a:sym typeface="Wingdings" pitchFamily="2" charset="2"/>
              </a:rPr>
              <a:t>2 </a:t>
            </a:r>
            <a:r>
              <a:rPr lang="en-US" sz="1400" dirty="0">
                <a:latin typeface="Century" panose="02040604050505020304" pitchFamily="18" charset="0"/>
                <a:sym typeface="Wingdings" pitchFamily="2" charset="2"/>
              </a:rPr>
              <a:t>+ 5n – 2  cycles</a:t>
            </a:r>
          </a:p>
          <a:p>
            <a:endParaRPr lang="en-US" sz="1200" dirty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21467-712A-624E-9A28-A25E2570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92" y="3113314"/>
            <a:ext cx="10073952" cy="312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DF785-01DD-9646-9E6B-202ED595C758}"/>
              </a:ext>
            </a:extLst>
          </p:cNvPr>
          <p:cNvSpPr txBox="1"/>
          <p:nvPr/>
        </p:nvSpPr>
        <p:spPr>
          <a:xfrm>
            <a:off x="5316526" y="6318217"/>
            <a:ext cx="2302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Multiplication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D3885-59D7-974C-9862-F5246641B5F0}"/>
              </a:ext>
            </a:extLst>
          </p:cNvPr>
          <p:cNvSpPr txBox="1"/>
          <p:nvPr/>
        </p:nvSpPr>
        <p:spPr>
          <a:xfrm>
            <a:off x="816428" y="2232392"/>
            <a:ext cx="625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" panose="02040604050505020304" pitchFamily="18" charset="0"/>
                <a:sym typeface="Wingdings" pitchFamily="2" charset="2"/>
              </a:rPr>
              <a:t>Division is supported using a similar algorithm and takes 1.5n</a:t>
            </a:r>
            <a:r>
              <a:rPr lang="en-US" sz="1200" baseline="30000" dirty="0">
                <a:latin typeface="Century" panose="02040604050505020304" pitchFamily="18" charset="0"/>
                <a:sym typeface="Wingdings" pitchFamily="2" charset="2"/>
              </a:rPr>
              <a:t>2 </a:t>
            </a:r>
            <a:r>
              <a:rPr lang="en-US" sz="1200" dirty="0">
                <a:latin typeface="Century" panose="02040604050505020304" pitchFamily="18" charset="0"/>
                <a:sym typeface="Wingdings" pitchFamily="2" charset="2"/>
              </a:rPr>
              <a:t>+ 5.5n cycles</a:t>
            </a:r>
            <a:r>
              <a:rPr lang="en-US" sz="1200" dirty="0">
                <a:latin typeface="Century" panose="020406040505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86EF7-B658-A14C-BBBC-478772DF90AC}"/>
              </a:ext>
            </a:extLst>
          </p:cNvPr>
          <p:cNvSpPr txBox="1"/>
          <p:nvPr/>
        </p:nvSpPr>
        <p:spPr>
          <a:xfrm>
            <a:off x="914400" y="251154"/>
            <a:ext cx="84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Neural Cache Arithmetic</a:t>
            </a:r>
          </a:p>
        </p:txBody>
      </p:sp>
    </p:spTree>
    <p:extLst>
      <p:ext uri="{BB962C8B-B14F-4D97-AF65-F5344CB8AC3E}">
        <p14:creationId xmlns:p14="http://schemas.microsoft.com/office/powerpoint/2010/main" val="23845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282955-2F9C-A942-82C2-994DCF556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43" y="-1561"/>
            <a:ext cx="3231243" cy="2429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CE80F-E7A9-1042-848E-2A11765CA9B7}"/>
              </a:ext>
            </a:extLst>
          </p:cNvPr>
          <p:cNvSpPr txBox="1"/>
          <p:nvPr/>
        </p:nvSpPr>
        <p:spPr>
          <a:xfrm>
            <a:off x="936170" y="1013249"/>
            <a:ext cx="7565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Reduction</a:t>
            </a:r>
          </a:p>
          <a:p>
            <a:r>
              <a:rPr lang="en-US" sz="1400" b="1" dirty="0">
                <a:latin typeface="Century" panose="02040604050505020304" pitchFamily="18" charset="0"/>
              </a:rPr>
              <a:t>	- </a:t>
            </a:r>
            <a:r>
              <a:rPr lang="en-US" sz="1400" dirty="0">
                <a:latin typeface="Century" panose="02040604050505020304" pitchFamily="18" charset="0"/>
              </a:rPr>
              <a:t>In DNNs, reductions are performed across channels.</a:t>
            </a:r>
            <a:endParaRPr lang="en-US" sz="1400" b="1" dirty="0">
              <a:latin typeface="Century" panose="02040604050505020304" pitchFamily="18" charset="0"/>
            </a:endParaRPr>
          </a:p>
          <a:p>
            <a:r>
              <a:rPr lang="en-US" sz="1400" b="1" dirty="0">
                <a:latin typeface="Century" panose="02040604050505020304" pitchFamily="18" charset="0"/>
              </a:rPr>
              <a:t>	- </a:t>
            </a:r>
            <a:r>
              <a:rPr lang="en-US" sz="1400" dirty="0">
                <a:latin typeface="Century" panose="02040604050505020304" pitchFamily="18" charset="0"/>
              </a:rPr>
              <a:t>Reduce elements stored on different bit lines to one sum is performed with a series 	of word line moves and additions.</a:t>
            </a:r>
          </a:p>
          <a:p>
            <a:r>
              <a:rPr lang="en-US" sz="1400" b="1" dirty="0">
                <a:latin typeface="Century" panose="02040604050505020304" pitchFamily="18" charset="0"/>
              </a:rPr>
              <a:t>	- </a:t>
            </a:r>
            <a:r>
              <a:rPr lang="en-US" sz="1400" dirty="0">
                <a:latin typeface="Century" panose="02040604050505020304" pitchFamily="18" charset="0"/>
              </a:rPr>
              <a:t>Number of reductions needed is log</a:t>
            </a:r>
            <a:r>
              <a:rPr lang="en-US" sz="1400" baseline="-25000" dirty="0">
                <a:latin typeface="Century" panose="02040604050505020304" pitchFamily="18" charset="0"/>
              </a:rPr>
              <a:t>2</a:t>
            </a:r>
            <a:r>
              <a:rPr lang="en-US" sz="1400" dirty="0">
                <a:latin typeface="Century" panose="02040604050505020304" pitchFamily="18" charset="0"/>
              </a:rPr>
              <a:t> of the words to be reduced.</a:t>
            </a:r>
            <a:endParaRPr lang="en-US" sz="1400" b="1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C04C7-C3A2-5F47-A098-71831E149686}"/>
              </a:ext>
            </a:extLst>
          </p:cNvPr>
          <p:cNvSpPr txBox="1"/>
          <p:nvPr/>
        </p:nvSpPr>
        <p:spPr>
          <a:xfrm>
            <a:off x="9274742" y="2422934"/>
            <a:ext cx="23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Reduction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A425E-804D-2241-8798-8DF5CF374771}"/>
              </a:ext>
            </a:extLst>
          </p:cNvPr>
          <p:cNvSpPr txBox="1"/>
          <p:nvPr/>
        </p:nvSpPr>
        <p:spPr>
          <a:xfrm>
            <a:off x="936170" y="3035745"/>
            <a:ext cx="7565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SRAM Array Peripherals</a:t>
            </a:r>
          </a:p>
          <a:p>
            <a:r>
              <a:rPr lang="en-US" sz="1400" b="1" dirty="0">
                <a:latin typeface="Century" panose="02040604050505020304" pitchFamily="18" charset="0"/>
              </a:rPr>
              <a:t>	-  </a:t>
            </a:r>
            <a:r>
              <a:rPr lang="en-US" sz="1400" dirty="0">
                <a:latin typeface="Century" panose="02040604050505020304" pitchFamily="18" charset="0"/>
              </a:rPr>
              <a:t>The SA in BL gives result of A &amp; B and SA in BLB gives A’ &amp; B’.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- Through a NOR gate we get XOR of A and B which is used to generate Sum and 	Carry.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- C and T latches are used to store carry and tag-bit.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- A 4-to-1 mux selects the data to be written back among Sum, Carry</a:t>
            </a:r>
            <a:r>
              <a:rPr lang="en-US" sz="1400" baseline="-25000" dirty="0">
                <a:latin typeface="Century" panose="02040604050505020304" pitchFamily="18" charset="0"/>
              </a:rPr>
              <a:t>out</a:t>
            </a:r>
            <a:r>
              <a:rPr lang="en-US" sz="1400" dirty="0">
                <a:latin typeface="Century" panose="02040604050505020304" pitchFamily="18" charset="0"/>
              </a:rPr>
              <a:t>, Data</a:t>
            </a:r>
            <a:r>
              <a:rPr lang="en-US" sz="1400" baseline="-25000" dirty="0">
                <a:latin typeface="Century" panose="02040604050505020304" pitchFamily="18" charset="0"/>
              </a:rPr>
              <a:t>in</a:t>
            </a:r>
            <a:r>
              <a:rPr lang="en-US" sz="1400" dirty="0">
                <a:latin typeface="Century" panose="02040604050505020304" pitchFamily="18" charset="0"/>
              </a:rPr>
              <a:t> and 	Tag.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C62017-E55E-D345-80FF-A363E6268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554" y="2795687"/>
            <a:ext cx="3231242" cy="3285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23DB97-332B-0943-996C-B713F9FF1BFC}"/>
              </a:ext>
            </a:extLst>
          </p:cNvPr>
          <p:cNvSpPr txBox="1"/>
          <p:nvPr/>
        </p:nvSpPr>
        <p:spPr>
          <a:xfrm>
            <a:off x="9274742" y="6421013"/>
            <a:ext cx="23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Bit line peripheral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2063C0-E985-E04B-9765-FB61D2C98F15}"/>
              </a:ext>
            </a:extLst>
          </p:cNvPr>
          <p:cNvSpPr txBox="1"/>
          <p:nvPr/>
        </p:nvSpPr>
        <p:spPr>
          <a:xfrm>
            <a:off x="936171" y="170716"/>
            <a:ext cx="84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Neural Cache Arithmetic</a:t>
            </a:r>
          </a:p>
        </p:txBody>
      </p:sp>
    </p:spTree>
    <p:extLst>
      <p:ext uri="{BB962C8B-B14F-4D97-AF65-F5344CB8AC3E}">
        <p14:creationId xmlns:p14="http://schemas.microsoft.com/office/powerpoint/2010/main" val="21136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C4D18-3DCC-E949-942F-D2793F48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86" y="2109588"/>
            <a:ext cx="5791199" cy="2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D2574C-58E1-5D40-8F5C-CD378CFE77D8}"/>
              </a:ext>
            </a:extLst>
          </p:cNvPr>
          <p:cNvSpPr txBox="1"/>
          <p:nvPr/>
        </p:nvSpPr>
        <p:spPr>
          <a:xfrm>
            <a:off x="5321575" y="4696631"/>
            <a:ext cx="23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Transpose Memory Unit (TMU)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C3644-8A3B-6641-8D56-EA0ECD747ED3}"/>
              </a:ext>
            </a:extLst>
          </p:cNvPr>
          <p:cNvSpPr txBox="1"/>
          <p:nvPr/>
        </p:nvSpPr>
        <p:spPr>
          <a:xfrm>
            <a:off x="936171" y="862217"/>
            <a:ext cx="7565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Transpose Gateway Units</a:t>
            </a:r>
          </a:p>
          <a:p>
            <a:r>
              <a:rPr lang="en-US" sz="1400" b="1" dirty="0">
                <a:latin typeface="Century" panose="02040604050505020304" pitchFamily="18" charset="0"/>
              </a:rPr>
              <a:t>	- </a:t>
            </a:r>
            <a:r>
              <a:rPr lang="en-US" sz="1400" dirty="0">
                <a:latin typeface="Century" panose="02040604050505020304" pitchFamily="18" charset="0"/>
              </a:rPr>
              <a:t>Serves as a gateway to enable bit-serial computation in caches.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- TMU takes data in bit-parallel and converts to transpose layout before storing into 	 or reading from SRAM arrays.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696DD-03B2-0B44-92A7-0B40277EEA1A}"/>
              </a:ext>
            </a:extLst>
          </p:cNvPr>
          <p:cNvSpPr txBox="1"/>
          <p:nvPr/>
        </p:nvSpPr>
        <p:spPr>
          <a:xfrm>
            <a:off x="936171" y="170716"/>
            <a:ext cx="84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Neural Cache Arithmetic</a:t>
            </a:r>
          </a:p>
        </p:txBody>
      </p:sp>
    </p:spTree>
    <p:extLst>
      <p:ext uri="{BB962C8B-B14F-4D97-AF65-F5344CB8AC3E}">
        <p14:creationId xmlns:p14="http://schemas.microsoft.com/office/powerpoint/2010/main" val="183678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6A41B-7F7C-224B-9BCF-72242D189B55}"/>
              </a:ext>
            </a:extLst>
          </p:cNvPr>
          <p:cNvSpPr txBox="1"/>
          <p:nvPr/>
        </p:nvSpPr>
        <p:spPr>
          <a:xfrm>
            <a:off x="1088570" y="272144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Neural Cache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29243-DB5A-6B42-86E9-43F4BCA30B73}"/>
              </a:ext>
            </a:extLst>
          </p:cNvPr>
          <p:cNvSpPr txBox="1"/>
          <p:nvPr/>
        </p:nvSpPr>
        <p:spPr>
          <a:xfrm>
            <a:off x="1088570" y="898226"/>
            <a:ext cx="1062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The Neural Cache architecture transforms SRAM arrays in LLC to compute functional units.</a:t>
            </a:r>
          </a:p>
          <a:p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BD8EA-4D7F-DE4A-A448-F2BBC64CA8CC}"/>
              </a:ext>
            </a:extLst>
          </p:cNvPr>
          <p:cNvSpPr txBox="1"/>
          <p:nvPr/>
        </p:nvSpPr>
        <p:spPr>
          <a:xfrm>
            <a:off x="947057" y="1351668"/>
            <a:ext cx="1029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entury" panose="02040604050505020304" pitchFamily="18" charset="0"/>
              </a:rPr>
              <a:t>Neural Cache computes layers and each branches within a layer serially.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entury" panose="02040604050505020304" pitchFamily="18" charset="0"/>
              </a:rPr>
              <a:t>Each of the 8KB SRAM arrays computes convolutions in parallel.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D4D34-6B42-CF49-9372-CBD754304DBC}"/>
              </a:ext>
            </a:extLst>
          </p:cNvPr>
          <p:cNvSpPr txBox="1"/>
          <p:nvPr/>
        </p:nvSpPr>
        <p:spPr>
          <a:xfrm>
            <a:off x="1134041" y="2197894"/>
            <a:ext cx="63137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Data Layout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entury" panose="02040604050505020304" pitchFamily="18" charset="0"/>
              </a:rPr>
              <a:t>Neural cache exploits channel level parallelism in a single convolution.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entury" panose="02040604050505020304" pitchFamily="18" charset="0"/>
              </a:rPr>
              <a:t>A single convolution consists of generating one of the E x E x M output elements.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Century" panose="02040604050505020304" pitchFamily="18" charset="0"/>
              </a:rPr>
              <a:t>For each convolution, and array executes R x S MAC in parallel across channels, following a reduction step across the channels.</a:t>
            </a:r>
          </a:p>
          <a:p>
            <a:pPr algn="just"/>
            <a:endParaRPr lang="en-US" sz="1200" dirty="0">
              <a:latin typeface="Century" panose="020406040505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919FD6-073A-0149-985D-60481734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87" y="1351656"/>
            <a:ext cx="3547328" cy="40315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A9CE43-2387-CC4C-8B33-650A3C1A6901}"/>
              </a:ext>
            </a:extLst>
          </p:cNvPr>
          <p:cNvSpPr txBox="1"/>
          <p:nvPr/>
        </p:nvSpPr>
        <p:spPr>
          <a:xfrm>
            <a:off x="7783287" y="5425412"/>
            <a:ext cx="3705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Array Data layouts</a:t>
            </a:r>
          </a:p>
        </p:txBody>
      </p:sp>
    </p:spTree>
    <p:extLst>
      <p:ext uri="{BB962C8B-B14F-4D97-AF65-F5344CB8AC3E}">
        <p14:creationId xmlns:p14="http://schemas.microsoft.com/office/powerpoint/2010/main" val="49581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0BA676-C193-084B-B40B-3A2B9667FAE9}"/>
              </a:ext>
            </a:extLst>
          </p:cNvPr>
          <p:cNvSpPr txBox="1"/>
          <p:nvPr/>
        </p:nvSpPr>
        <p:spPr>
          <a:xfrm>
            <a:off x="1018836" y="1507830"/>
            <a:ext cx="70648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Data Parallel Convolutions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0E79E-4F54-3047-8A6A-CAA9ACD78451}"/>
              </a:ext>
            </a:extLst>
          </p:cNvPr>
          <p:cNvSpPr txBox="1"/>
          <p:nvPr/>
        </p:nvSpPr>
        <p:spPr>
          <a:xfrm>
            <a:off x="1018836" y="1962241"/>
            <a:ext cx="7674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Each output requires one convolution (MxExE outputs produced in each layer).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Each slice can be visualized as a massively parallel SIMD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When inputs and filters are mapped to the cache, maintain uniformity across the 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CCDBE-D29E-3F48-9144-4D326AC9EF86}"/>
              </a:ext>
            </a:extLst>
          </p:cNvPr>
          <p:cNvSpPr txBox="1"/>
          <p:nvPr/>
        </p:nvSpPr>
        <p:spPr>
          <a:xfrm>
            <a:off x="1018836" y="304166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Neural Cache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F179E1-9E1F-E547-A96A-7A945709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471" y="3012646"/>
            <a:ext cx="6281058" cy="3171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5C0FD7-C277-9E43-B6F4-2ECC3A5B7133}"/>
              </a:ext>
            </a:extLst>
          </p:cNvPr>
          <p:cNvSpPr txBox="1"/>
          <p:nvPr/>
        </p:nvSpPr>
        <p:spPr>
          <a:xfrm>
            <a:off x="4243218" y="6206016"/>
            <a:ext cx="3705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Neural Cache Data layout for one LLC Cache slice</a:t>
            </a:r>
          </a:p>
        </p:txBody>
      </p:sp>
    </p:spTree>
    <p:extLst>
      <p:ext uri="{BB962C8B-B14F-4D97-AF65-F5344CB8AC3E}">
        <p14:creationId xmlns:p14="http://schemas.microsoft.com/office/powerpoint/2010/main" val="138331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4E4B0-F2F4-A842-8B13-947B18810F57}"/>
              </a:ext>
            </a:extLst>
          </p:cNvPr>
          <p:cNvSpPr txBox="1"/>
          <p:nvPr/>
        </p:nvSpPr>
        <p:spPr>
          <a:xfrm>
            <a:off x="1095034" y="1297553"/>
            <a:ext cx="106135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Orchestrating Data Movement</a:t>
            </a:r>
          </a:p>
          <a:p>
            <a:endParaRPr lang="en-US" sz="1400" b="1" dirty="0">
              <a:latin typeface="Century" panose="02040604050505020304" pitchFamily="18" charset="0"/>
            </a:endParaRPr>
          </a:p>
          <a:p>
            <a:r>
              <a:rPr lang="en-US" sz="1400" b="1" dirty="0">
                <a:latin typeface="Century" panose="02040604050505020304" pitchFamily="18" charset="0"/>
              </a:rPr>
              <a:t>Interconnect Sequence</a:t>
            </a:r>
            <a:r>
              <a:rPr lang="en-US" sz="1400" dirty="0">
                <a:latin typeface="Century" panose="020406040505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Century" panose="02040604050505020304" pitchFamily="18" charset="0"/>
              </a:rPr>
              <a:t>Design based on the on-chip LLC of the Intel Xeon E5-2697 processor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b="1" dirty="0">
                <a:latin typeface="Century" panose="02040604050505020304" pitchFamily="18" charset="0"/>
              </a:rPr>
              <a:t>1) Filter Loading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Load filter data from memory only once per layer (data loaded in serial)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Neural Cache assumes that the filter weights are preprocessed to a transpose format and laid out in DRAM -&gt; correct bit lines and word-lines.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b="1" dirty="0">
                <a:latin typeface="Century" panose="02040604050505020304" pitchFamily="18" charset="0"/>
              </a:rPr>
              <a:t>2) Input Data Streaming :</a:t>
            </a:r>
          </a:p>
          <a:p>
            <a:r>
              <a:rPr lang="en-US" sz="1400" dirty="0">
                <a:latin typeface="Century" panose="02040604050505020304" pitchFamily="18" charset="0"/>
              </a:rPr>
              <a:t>Load from first layer -&gt; same input for different output channels (M’s) with the same output pixel position</a:t>
            </a:r>
          </a:p>
          <a:p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b="1" dirty="0">
                <a:latin typeface="Century" panose="02040604050505020304" pitchFamily="18" charset="0"/>
              </a:rPr>
              <a:t>3) Output Data Management :</a:t>
            </a:r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Contiguous output pixels are assigned to same slice -&gt; neighboring inputs at most </a:t>
            </a:r>
            <a:r>
              <a:rPr lang="en-US" sz="1400" dirty="0" err="1">
                <a:latin typeface="Century" panose="02040604050505020304" pitchFamily="18" charset="0"/>
              </a:rPr>
              <a:t>RxE</a:t>
            </a:r>
            <a:r>
              <a:rPr lang="en-US" sz="1400" dirty="0">
                <a:latin typeface="Century" panose="02040604050505020304" pitchFamily="18" charset="0"/>
              </a:rPr>
              <a:t> pixels required for one slice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FDEF2-4893-5F41-BF8D-D0D3669F40AB}"/>
              </a:ext>
            </a:extLst>
          </p:cNvPr>
          <p:cNvSpPr txBox="1"/>
          <p:nvPr/>
        </p:nvSpPr>
        <p:spPr>
          <a:xfrm>
            <a:off x="1018836" y="304166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Neural Cache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2810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BBD71-DDA0-9F45-9337-DA2CB2C3C5F9}"/>
              </a:ext>
            </a:extLst>
          </p:cNvPr>
          <p:cNvSpPr txBox="1"/>
          <p:nvPr/>
        </p:nvSpPr>
        <p:spPr>
          <a:xfrm>
            <a:off x="1104900" y="935226"/>
            <a:ext cx="1036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Supporting Functions</a:t>
            </a:r>
          </a:p>
          <a:p>
            <a:endParaRPr lang="en-US" sz="1400" b="1" dirty="0">
              <a:latin typeface="Century" panose="02040604050505020304" pitchFamily="18" charset="0"/>
            </a:endParaRPr>
          </a:p>
          <a:p>
            <a:r>
              <a:rPr lang="en-US" sz="1400" b="1" dirty="0">
                <a:latin typeface="Century" panose="02040604050505020304" pitchFamily="18" charset="0"/>
              </a:rPr>
              <a:t>1) Max Pooling </a:t>
            </a:r>
            <a:r>
              <a:rPr lang="en-US" sz="1400" dirty="0">
                <a:latin typeface="Century" panose="02040604050505020304" pitchFamily="18" charset="0"/>
              </a:rPr>
              <a:t>: compute maximum value of all the inputs inside a sliding window.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Temporary maximum: subtracted by the next output value </a:t>
            </a:r>
          </a:p>
          <a:p>
            <a:r>
              <a:rPr lang="en-US" sz="1400" b="1" dirty="0">
                <a:latin typeface="Century" panose="02040604050505020304" pitchFamily="18" charset="0"/>
              </a:rPr>
              <a:t>2) Quantization</a:t>
            </a:r>
            <a:r>
              <a:rPr lang="en-US" sz="1400" dirty="0">
                <a:latin typeface="Century" panose="02040604050505020304" pitchFamily="18" charset="0"/>
              </a:rPr>
              <a:t>: calculate the minimum and maximum value of all outputs</a:t>
            </a:r>
          </a:p>
          <a:p>
            <a:r>
              <a:rPr lang="en-US" sz="1400" b="1" dirty="0">
                <a:latin typeface="Century" panose="02040604050505020304" pitchFamily="18" charset="0"/>
              </a:rPr>
              <a:t>3) Batch Normalization</a:t>
            </a:r>
            <a:r>
              <a:rPr lang="en-US" sz="1400" dirty="0">
                <a:latin typeface="Century" panose="02040604050505020304" pitchFamily="18" charset="0"/>
              </a:rPr>
              <a:t>: first quantizing to 32 bit unsigned. (multiply all values by scalar and apply shift)</a:t>
            </a:r>
          </a:p>
          <a:p>
            <a:r>
              <a:rPr lang="en-US" sz="1400" b="1" dirty="0">
                <a:latin typeface="Century" panose="02040604050505020304" pitchFamily="18" charset="0"/>
              </a:rPr>
              <a:t>4) Avg Pool</a:t>
            </a:r>
            <a:r>
              <a:rPr lang="en-US" sz="1400" dirty="0">
                <a:latin typeface="Century" panose="02040604050505020304" pitchFamily="18" charset="0"/>
              </a:rPr>
              <a:t>: inputs are summed and divided by window size</a:t>
            </a:r>
          </a:p>
          <a:p>
            <a:r>
              <a:rPr lang="en-US" sz="1400" b="1" dirty="0">
                <a:latin typeface="Century" panose="02040604050505020304" pitchFamily="18" charset="0"/>
              </a:rPr>
              <a:t>5) Fully connected Layers</a:t>
            </a:r>
            <a:r>
              <a:rPr lang="en-US" sz="1400" dirty="0">
                <a:latin typeface="Century" panose="02040604050505020304" pitchFamily="18" charset="0"/>
              </a:rPr>
              <a:t>: converted to convolution layers in Tensor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7FF50-24D8-E947-B853-9E826CFD0D7E}"/>
              </a:ext>
            </a:extLst>
          </p:cNvPr>
          <p:cNvSpPr txBox="1"/>
          <p:nvPr/>
        </p:nvSpPr>
        <p:spPr>
          <a:xfrm>
            <a:off x="1104900" y="3133507"/>
            <a:ext cx="1043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Batching</a:t>
            </a:r>
          </a:p>
          <a:p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Increase system throughput. </a:t>
            </a:r>
          </a:p>
          <a:p>
            <a:r>
              <a:rPr lang="en-US" sz="1400" dirty="0">
                <a:latin typeface="Century" panose="02040604050505020304" pitchFamily="18" charset="0"/>
              </a:rPr>
              <a:t>Batching amortizes time for loading weights –&gt; increases system throughput</a:t>
            </a:r>
          </a:p>
          <a:p>
            <a:endParaRPr lang="en-US" sz="1400" dirty="0">
              <a:latin typeface="Century" panose="02040604050505020304" pitchFamily="18" charset="0"/>
            </a:endParaRPr>
          </a:p>
          <a:p>
            <a:endParaRPr lang="en-US" sz="1400" dirty="0">
              <a:latin typeface="Century" panose="02040604050505020304" pitchFamily="18" charset="0"/>
            </a:endParaRPr>
          </a:p>
          <a:p>
            <a:r>
              <a:rPr lang="en-US" sz="1400" b="1" dirty="0">
                <a:latin typeface="Century" panose="02040604050505020304" pitchFamily="18" charset="0"/>
              </a:rPr>
              <a:t>ISA Support and Execution Model</a:t>
            </a:r>
          </a:p>
          <a:p>
            <a:endParaRPr lang="en-US" sz="1400" b="1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Neural Cache requires in-cache addition, multiplication, reduction, and moves.</a:t>
            </a:r>
          </a:p>
          <a:p>
            <a:r>
              <a:rPr lang="en-US" sz="1400" dirty="0">
                <a:latin typeface="Century" panose="02040604050505020304" pitchFamily="18" charset="0"/>
              </a:rPr>
              <a:t>Compute </a:t>
            </a:r>
            <a:r>
              <a:rPr lang="en-US" sz="1400">
                <a:latin typeface="Century" panose="02040604050505020304" pitchFamily="18" charset="0"/>
              </a:rPr>
              <a:t>instructions are followed </a:t>
            </a:r>
            <a:r>
              <a:rPr lang="en-US" sz="1400" dirty="0">
                <a:latin typeface="Century" panose="02040604050505020304" pitchFamily="18" charset="0"/>
              </a:rPr>
              <a:t>by move instruction for data management.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630EA-CF42-E249-AE4E-73B77ED6EE7C}"/>
              </a:ext>
            </a:extLst>
          </p:cNvPr>
          <p:cNvSpPr txBox="1"/>
          <p:nvPr/>
        </p:nvSpPr>
        <p:spPr>
          <a:xfrm>
            <a:off x="1088570" y="272144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Neural Cache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6100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F9B49-90BD-4248-A17E-A075A05D5E55}"/>
              </a:ext>
            </a:extLst>
          </p:cNvPr>
          <p:cNvSpPr txBox="1"/>
          <p:nvPr/>
        </p:nvSpPr>
        <p:spPr>
          <a:xfrm>
            <a:off x="1088570" y="272144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Evaluation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7CF1F-7FA4-564D-8C81-1403C6428C96}"/>
              </a:ext>
            </a:extLst>
          </p:cNvPr>
          <p:cNvSpPr txBox="1"/>
          <p:nvPr/>
        </p:nvSpPr>
        <p:spPr>
          <a:xfrm>
            <a:off x="1088570" y="762000"/>
            <a:ext cx="106244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Baseline</a:t>
            </a:r>
            <a:r>
              <a:rPr lang="en-US" sz="1400" dirty="0">
                <a:latin typeface="Century" panose="02040604050505020304" pitchFamily="18" charset="0"/>
              </a:rPr>
              <a:t>: Dual-socket Intel Xeon E5-2697 v3 (CPU) and Nvidia Titan Xp (GPU)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TensorFlow</a:t>
            </a:r>
            <a:r>
              <a:rPr lang="en-US" sz="1400" dirty="0">
                <a:latin typeface="Century" panose="02040604050505020304" pitchFamily="18" charset="0"/>
              </a:rPr>
              <a:t> is used as the software framework to run NN inferences on both baseline CPU and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Execution power is measured using RAPL for CPU power measurement and Nvidia-SMI for GPU power measurement.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Modeling of Neural Cache: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	- The SPICE model of an 8KB computational SRAM is simulated using 28 nm technology node for power and delay of 	SRAM array.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- The SPICE simulation provides total energy consumption for reading out 256 bits in SRAM mode or operating 256 bit 	lines in computation mode.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- A cycle-based simulator based on deterministic computation is model is developed for in-cache computation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- C micro-benchmark  to model the time of data loading.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BF8DD-41D1-4D47-8EC5-0ADE8343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11" y="3314534"/>
            <a:ext cx="6298178" cy="2944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8AEF8-252C-B549-8BCC-5EB13E970AEC}"/>
              </a:ext>
            </a:extLst>
          </p:cNvPr>
          <p:cNvSpPr txBox="1"/>
          <p:nvPr/>
        </p:nvSpPr>
        <p:spPr>
          <a:xfrm>
            <a:off x="4548016" y="6296439"/>
            <a:ext cx="3705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Parameters of the Layers of Inception V3</a:t>
            </a:r>
          </a:p>
        </p:txBody>
      </p:sp>
    </p:spTree>
    <p:extLst>
      <p:ext uri="{BB962C8B-B14F-4D97-AF65-F5344CB8AC3E}">
        <p14:creationId xmlns:p14="http://schemas.microsoft.com/office/powerpoint/2010/main" val="256304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833887-C511-524E-B695-3806AE1C31AD}"/>
              </a:ext>
            </a:extLst>
          </p:cNvPr>
          <p:cNvSpPr txBox="1"/>
          <p:nvPr/>
        </p:nvSpPr>
        <p:spPr>
          <a:xfrm>
            <a:off x="1088570" y="272144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F1725-919B-6648-84F9-E57C14808E8F}"/>
              </a:ext>
            </a:extLst>
          </p:cNvPr>
          <p:cNvSpPr txBox="1"/>
          <p:nvPr/>
        </p:nvSpPr>
        <p:spPr>
          <a:xfrm>
            <a:off x="1088570" y="762000"/>
            <a:ext cx="1062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Latency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	- Neural Cache achieves a 7.7x speedup in latency compared to baseline GPU and 18.3x speedup on baseline CPU.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93817-0494-4D44-B075-973C0295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24" y="1383293"/>
            <a:ext cx="2457450" cy="187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C63FA-8A69-6845-A834-E94AEAAD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327" y="1370790"/>
            <a:ext cx="2987382" cy="1879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EFBD8-1663-8441-9821-61D2EA884750}"/>
              </a:ext>
            </a:extLst>
          </p:cNvPr>
          <p:cNvSpPr txBox="1"/>
          <p:nvPr/>
        </p:nvSpPr>
        <p:spPr>
          <a:xfrm>
            <a:off x="2177303" y="3276412"/>
            <a:ext cx="3705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Inference Latency by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7FA69-35D4-D944-92A3-87E3C84D9183}"/>
              </a:ext>
            </a:extLst>
          </p:cNvPr>
          <p:cNvSpPr txBox="1"/>
          <p:nvPr/>
        </p:nvSpPr>
        <p:spPr>
          <a:xfrm>
            <a:off x="1088569" y="3632797"/>
            <a:ext cx="1062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Batching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	- Neural Cache achieves a throughput of 604 inferences/sec, which is equivalent to 2.2x GPU or, 12.4x CPU throughput.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936B0-06C9-844B-A34B-3F4418805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332" y="4206633"/>
            <a:ext cx="2690498" cy="1935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80B49-E455-524B-B925-4CE6B3019623}"/>
              </a:ext>
            </a:extLst>
          </p:cNvPr>
          <p:cNvSpPr txBox="1"/>
          <p:nvPr/>
        </p:nvSpPr>
        <p:spPr>
          <a:xfrm>
            <a:off x="4030085" y="6192648"/>
            <a:ext cx="3705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Throughput with varying Batch Sizes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A0904-76FC-124B-B4F4-16EB3C33072D}"/>
              </a:ext>
            </a:extLst>
          </p:cNvPr>
          <p:cNvSpPr txBox="1"/>
          <p:nvPr/>
        </p:nvSpPr>
        <p:spPr>
          <a:xfrm>
            <a:off x="6730236" y="3276412"/>
            <a:ext cx="3705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Total Latency</a:t>
            </a:r>
          </a:p>
        </p:txBody>
      </p:sp>
    </p:spTree>
    <p:extLst>
      <p:ext uri="{BB962C8B-B14F-4D97-AF65-F5344CB8AC3E}">
        <p14:creationId xmlns:p14="http://schemas.microsoft.com/office/powerpoint/2010/main" val="3002314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FEEC6-8EDB-F24F-9863-91750230B268}"/>
              </a:ext>
            </a:extLst>
          </p:cNvPr>
          <p:cNvSpPr txBox="1"/>
          <p:nvPr/>
        </p:nvSpPr>
        <p:spPr>
          <a:xfrm>
            <a:off x="1099454" y="745321"/>
            <a:ext cx="1062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Power and Energy</a:t>
            </a:r>
          </a:p>
          <a:p>
            <a:r>
              <a:rPr lang="en-US" sz="1400" dirty="0">
                <a:latin typeface="Century" panose="02040604050505020304" pitchFamily="18" charset="0"/>
              </a:rPr>
              <a:t> 	- The average power of Neural Cache is 53.11% and 49.87% lower than GPU and CPU baselines respectively.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3F1F4-9E36-354D-8078-202048895BCC}"/>
              </a:ext>
            </a:extLst>
          </p:cNvPr>
          <p:cNvSpPr txBox="1"/>
          <p:nvPr/>
        </p:nvSpPr>
        <p:spPr>
          <a:xfrm>
            <a:off x="997390" y="3302132"/>
            <a:ext cx="10624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Scaling with Cache Capacity</a:t>
            </a:r>
          </a:p>
          <a:p>
            <a:r>
              <a:rPr lang="en-US" sz="1400" b="1" dirty="0">
                <a:latin typeface="Century" panose="02040604050505020304" pitchFamily="18" charset="0"/>
              </a:rPr>
              <a:t>	- </a:t>
            </a:r>
            <a:r>
              <a:rPr lang="en-US" sz="1400" dirty="0">
                <a:latin typeface="Century" panose="02040604050505020304" pitchFamily="18" charset="0"/>
              </a:rPr>
              <a:t>Increasing the slices speeds up most aspects of the inference. The total number of arrays that compute increases  thus, 	increasing convolutions that can be done in parallel.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1C509-A22A-B843-B624-DFBB3970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06" y="1518711"/>
            <a:ext cx="40640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71AD9C-FEAB-1748-BB2B-D4F502CFF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06" y="4317795"/>
            <a:ext cx="5179878" cy="523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D5073-26D1-AA4C-8952-9A0865BA0453}"/>
              </a:ext>
            </a:extLst>
          </p:cNvPr>
          <p:cNvSpPr txBox="1"/>
          <p:nvPr/>
        </p:nvSpPr>
        <p:spPr>
          <a:xfrm>
            <a:off x="1704124" y="2142187"/>
            <a:ext cx="3705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Energy Consumption and Average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4147C-008D-0244-B9E0-9C92A4DF82F1}"/>
              </a:ext>
            </a:extLst>
          </p:cNvPr>
          <p:cNvSpPr txBox="1"/>
          <p:nvPr/>
        </p:nvSpPr>
        <p:spPr>
          <a:xfrm>
            <a:off x="1704124" y="4918391"/>
            <a:ext cx="3705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Scaling with Cache Capacity (Batch Size = 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65F13-E883-6346-A970-4B92C0C1CE81}"/>
              </a:ext>
            </a:extLst>
          </p:cNvPr>
          <p:cNvSpPr txBox="1"/>
          <p:nvPr/>
        </p:nvSpPr>
        <p:spPr>
          <a:xfrm>
            <a:off x="1088570" y="272144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7573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D3736-B5DD-A243-BD07-1649F7CBFBBD}"/>
              </a:ext>
            </a:extLst>
          </p:cNvPr>
          <p:cNvSpPr txBox="1"/>
          <p:nvPr/>
        </p:nvSpPr>
        <p:spPr>
          <a:xfrm>
            <a:off x="892629" y="326572"/>
            <a:ext cx="63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69C1C-6920-1F46-9A66-2DE3D9F855DE}"/>
              </a:ext>
            </a:extLst>
          </p:cNvPr>
          <p:cNvSpPr txBox="1"/>
          <p:nvPr/>
        </p:nvSpPr>
        <p:spPr>
          <a:xfrm>
            <a:off x="892629" y="903514"/>
            <a:ext cx="49203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Existing Work and its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Neural Arithmetic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Neural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Experimental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Related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39450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900E2-3925-2442-B005-8ED656D9577E}"/>
              </a:ext>
            </a:extLst>
          </p:cNvPr>
          <p:cNvSpPr txBox="1"/>
          <p:nvPr/>
        </p:nvSpPr>
        <p:spPr>
          <a:xfrm>
            <a:off x="1088570" y="272144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Related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9F0C9-4AAB-4A4A-B470-872DDA9D3AB0}"/>
              </a:ext>
            </a:extLst>
          </p:cNvPr>
          <p:cNvSpPr txBox="1"/>
          <p:nvPr/>
        </p:nvSpPr>
        <p:spPr>
          <a:xfrm>
            <a:off x="979714" y="816429"/>
            <a:ext cx="10765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Neural Cache is the first work that exploits in-situ SRAM computation for accelerating inferences on DNNs.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In-Memory Computing: 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latin typeface="Century" panose="02040604050505020304" pitchFamily="18" charset="0"/>
              </a:rPr>
              <a:t>PIMs move logic near main memory (DRAM), and there by reduce the gap between memory and compute units.</a:t>
            </a:r>
          </a:p>
          <a:p>
            <a:pPr marL="742950" lvl="1" indent="-285750">
              <a:buFontTx/>
              <a:buChar char="-"/>
            </a:pPr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3288D-D08E-D34A-959F-40DE3EC0843D}"/>
              </a:ext>
            </a:extLst>
          </p:cNvPr>
          <p:cNvSpPr txBox="1"/>
          <p:nvPr/>
        </p:nvSpPr>
        <p:spPr>
          <a:xfrm>
            <a:off x="979714" y="2201424"/>
            <a:ext cx="10765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ASICs and FPGAs: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latin typeface="Century" panose="02040604050505020304" pitchFamily="18" charset="0"/>
              </a:rPr>
              <a:t>DaDianNao</a:t>
            </a:r>
            <a:r>
              <a:rPr lang="en-US" sz="1400" dirty="0">
                <a:latin typeface="Century" panose="02040604050505020304" pitchFamily="18" charset="0"/>
              </a:rPr>
              <a:t> is an architecture for DNNs that integrates filters into on-chip eDRAM.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latin typeface="Century" panose="02040604050505020304" pitchFamily="18" charset="0"/>
              </a:rPr>
              <a:t>Eyeriss</a:t>
            </a:r>
            <a:r>
              <a:rPr lang="en-US" sz="1400" dirty="0">
                <a:latin typeface="Century" panose="02040604050505020304" pitchFamily="18" charset="0"/>
              </a:rPr>
              <a:t> is an energy-efficient DNN accelerator which reduces data movement by maximizing local data reuse.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latin typeface="Century" panose="02040604050505020304" pitchFamily="18" charset="0"/>
              </a:rPr>
              <a:t>Neurocube</a:t>
            </a:r>
            <a:r>
              <a:rPr lang="en-US" sz="1400" dirty="0">
                <a:latin typeface="Century" panose="02040604050505020304" pitchFamily="18" charset="0"/>
              </a:rPr>
              <a:t> is a 3D DRAM accelerator solution which requires additional specialized logic integrated memory chips.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latin typeface="Century" panose="02040604050505020304" pitchFamily="18" charset="0"/>
              </a:rPr>
              <a:t>TPU</a:t>
            </a:r>
            <a:r>
              <a:rPr lang="en-US" sz="1400" dirty="0">
                <a:latin typeface="Century" panose="02040604050505020304" pitchFamily="18" charset="0"/>
              </a:rPr>
              <a:t> is an ASIC for accelerating DNN inferences.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latin typeface="Century" panose="02040604050505020304" pitchFamily="18" charset="0"/>
              </a:rPr>
              <a:t>BrainWave Project </a:t>
            </a:r>
            <a:r>
              <a:rPr lang="en-US" sz="1400" dirty="0">
                <a:latin typeface="Century" panose="02040604050505020304" pitchFamily="18" charset="0"/>
              </a:rPr>
              <a:t>builds an architecture  consisting of FPGAs connected with a custom network, for providing an accelerated DNN service at a datacenter scale.</a:t>
            </a:r>
          </a:p>
          <a:p>
            <a:pPr marL="742950" lvl="1" indent="-285750">
              <a:buFontTx/>
              <a:buChar char="-"/>
            </a:pPr>
            <a:r>
              <a:rPr lang="en-US" sz="1400" b="1" dirty="0">
                <a:latin typeface="Century" panose="02040604050505020304" pitchFamily="18" charset="0"/>
              </a:rPr>
              <a:t>Terasys </a:t>
            </a:r>
            <a:r>
              <a:rPr lang="en-US" sz="1400" dirty="0">
                <a:latin typeface="Century" panose="02040604050505020304" pitchFamily="18" charset="0"/>
              </a:rPr>
              <a:t>is based on bit-serial arithmetic PIM architectures.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182A9-69D1-0B4D-B938-6241174F2E04}"/>
              </a:ext>
            </a:extLst>
          </p:cNvPr>
          <p:cNvSpPr txBox="1"/>
          <p:nvPr/>
        </p:nvSpPr>
        <p:spPr>
          <a:xfrm>
            <a:off x="979714" y="4659086"/>
            <a:ext cx="1150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" panose="02040604050505020304" pitchFamily="18" charset="0"/>
              </a:rPr>
              <a:t>Future Work</a:t>
            </a:r>
          </a:p>
          <a:p>
            <a:endParaRPr lang="en-US" sz="1600" b="1" dirty="0">
              <a:latin typeface="Century" panose="02040604050505020304" pitchFamily="18" charset="0"/>
            </a:endParaRPr>
          </a:p>
          <a:p>
            <a:r>
              <a:rPr lang="en-US" sz="1400" dirty="0">
                <a:latin typeface="Century" panose="02040604050505020304" pitchFamily="18" charset="0"/>
              </a:rPr>
              <a:t>Sparsity in DNN models for Neural Cache by exploiting accelerators.</a:t>
            </a:r>
          </a:p>
        </p:txBody>
      </p:sp>
    </p:spTree>
    <p:extLst>
      <p:ext uri="{BB962C8B-B14F-4D97-AF65-F5344CB8AC3E}">
        <p14:creationId xmlns:p14="http://schemas.microsoft.com/office/powerpoint/2010/main" val="2508499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ADE6-B0D5-DA49-B449-18C25C5E46DD}"/>
              </a:ext>
            </a:extLst>
          </p:cNvPr>
          <p:cNvSpPr txBox="1"/>
          <p:nvPr/>
        </p:nvSpPr>
        <p:spPr>
          <a:xfrm>
            <a:off x="1088570" y="422972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9B3B4-5DAA-F24A-9A9D-E6289173505F}"/>
              </a:ext>
            </a:extLst>
          </p:cNvPr>
          <p:cNvSpPr txBox="1"/>
          <p:nvPr/>
        </p:nvSpPr>
        <p:spPr>
          <a:xfrm>
            <a:off x="1088570" y="2044943"/>
            <a:ext cx="106244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Caches have traditionally served only as low-latency storage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Turn them into massively parallel vector units, and drastically reduce on-chip data movement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Neural Cache architecture provide competitive performance comparably to modern GPUs with negligible overheads.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03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248E2-2C79-6945-811E-5EAD1793B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545" y="2490751"/>
            <a:ext cx="2549537" cy="247942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0E30EF-3AA7-3E4A-A670-A3BBD166A437}"/>
              </a:ext>
            </a:extLst>
          </p:cNvPr>
          <p:cNvSpPr txBox="1"/>
          <p:nvPr/>
        </p:nvSpPr>
        <p:spPr>
          <a:xfrm>
            <a:off x="4293356" y="4970175"/>
            <a:ext cx="3341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6780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817C-1215-FE4E-A2A5-30085E9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F4391-43E0-A34B-B455-3528882A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728" y="1853754"/>
            <a:ext cx="1886643" cy="1413268"/>
          </a:xfrm>
          <a:prstGeom prst="rect">
            <a:avLst/>
          </a:prstGeom>
        </p:spPr>
      </p:pic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A5B23A9-F4A8-834B-8BC3-2E7E17E87A28}"/>
              </a:ext>
            </a:extLst>
          </p:cNvPr>
          <p:cNvSpPr/>
          <p:nvPr/>
        </p:nvSpPr>
        <p:spPr>
          <a:xfrm rot="3204689">
            <a:off x="8564147" y="3427373"/>
            <a:ext cx="447588" cy="1797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D8D50436-6D9E-164F-AD3A-FDB52ACA081E}"/>
              </a:ext>
            </a:extLst>
          </p:cNvPr>
          <p:cNvSpPr/>
          <p:nvPr/>
        </p:nvSpPr>
        <p:spPr>
          <a:xfrm rot="7836614">
            <a:off x="6258025" y="3432242"/>
            <a:ext cx="447588" cy="1797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40DD4-FA3D-7F40-A5CA-D833E99C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209" y="3743146"/>
            <a:ext cx="1282700" cy="234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5943AF-1853-D540-BB52-066D980C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512" y="3711925"/>
            <a:ext cx="1600200" cy="2349500"/>
          </a:xfrm>
          <a:prstGeom prst="rect">
            <a:avLst/>
          </a:prstGeom>
        </p:spPr>
      </p:pic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118D162E-2A02-BB4E-9108-5DC7C2FB55BF}"/>
              </a:ext>
            </a:extLst>
          </p:cNvPr>
          <p:cNvSpPr/>
          <p:nvPr/>
        </p:nvSpPr>
        <p:spPr>
          <a:xfrm rot="10800000">
            <a:off x="4341935" y="4599604"/>
            <a:ext cx="447588" cy="1797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368B9B-8E97-D941-87E8-757EEC762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989" y="3663206"/>
            <a:ext cx="1171102" cy="2446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35575C-B430-3E4D-84DC-8518E8752DD5}"/>
              </a:ext>
            </a:extLst>
          </p:cNvPr>
          <p:cNvSpPr txBox="1"/>
          <p:nvPr/>
        </p:nvSpPr>
        <p:spPr>
          <a:xfrm>
            <a:off x="2766861" y="2943856"/>
            <a:ext cx="359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we transform CPU to a data parallel accelerator?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5E8EF9-DE98-6B46-9AEA-B98F3EAC4C1A}"/>
              </a:ext>
            </a:extLst>
          </p:cNvPr>
          <p:cNvSpPr txBox="1"/>
          <p:nvPr/>
        </p:nvSpPr>
        <p:spPr>
          <a:xfrm>
            <a:off x="699948" y="4186468"/>
            <a:ext cx="232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++ Parallelism</a:t>
            </a:r>
          </a:p>
          <a:p>
            <a:r>
              <a:rPr lang="en-US" dirty="0"/>
              <a:t>-- Data Movement</a:t>
            </a:r>
          </a:p>
        </p:txBody>
      </p:sp>
    </p:spTree>
    <p:extLst>
      <p:ext uri="{BB962C8B-B14F-4D97-AF65-F5344CB8AC3E}">
        <p14:creationId xmlns:p14="http://schemas.microsoft.com/office/powerpoint/2010/main" val="175776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8153FB-4D7D-FA4E-B9C6-9AEC16994DB8}"/>
              </a:ext>
            </a:extLst>
          </p:cNvPr>
          <p:cNvSpPr txBox="1"/>
          <p:nvPr/>
        </p:nvSpPr>
        <p:spPr>
          <a:xfrm>
            <a:off x="760878" y="183167"/>
            <a:ext cx="4028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" panose="02040604050505020304" pitchFamily="18" charset="0"/>
                <a:cs typeface="Times New Roman" panose="02020603050405020304" pitchFamily="18" charset="0"/>
              </a:rPr>
              <a:t>Memory Wall </a:t>
            </a:r>
          </a:p>
          <a:p>
            <a:endParaRPr lang="en-US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C0407-6504-E145-997B-4618407EAAD8}"/>
              </a:ext>
            </a:extLst>
          </p:cNvPr>
          <p:cNvSpPr txBox="1"/>
          <p:nvPr/>
        </p:nvSpPr>
        <p:spPr>
          <a:xfrm>
            <a:off x="760878" y="892539"/>
            <a:ext cx="3722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Instructions/second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 2x every 2 years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Capacity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 2x every 2 years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Memory Latency    1.1x every 2 years</a:t>
            </a:r>
          </a:p>
        </p:txBody>
      </p:sp>
      <p:sp>
        <p:nvSpPr>
          <p:cNvPr id="4" name="Striped Right Arrow 3">
            <a:extLst>
              <a:ext uri="{FF2B5EF4-FFF2-40B4-BE49-F238E27FC236}">
                <a16:creationId xmlns:a16="http://schemas.microsoft.com/office/drawing/2014/main" id="{972F31F7-456B-F440-8A2D-D6A805214085}"/>
              </a:ext>
            </a:extLst>
          </p:cNvPr>
          <p:cNvSpPr/>
          <p:nvPr/>
        </p:nvSpPr>
        <p:spPr>
          <a:xfrm>
            <a:off x="4995293" y="1248489"/>
            <a:ext cx="1611086" cy="21771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3786A-F61C-5A4C-B228-5EC57A9615E4}"/>
              </a:ext>
            </a:extLst>
          </p:cNvPr>
          <p:cNvSpPr txBox="1"/>
          <p:nvPr/>
        </p:nvSpPr>
        <p:spPr>
          <a:xfrm>
            <a:off x="760878" y="2953395"/>
            <a:ext cx="109194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amount of energy is spent in moving data back-and-forth between memory and compute units with the advent of data-intensive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Computing and other Data intensive computing have emerged exposing much higher levels of Data parallelism.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79802-21FD-7C42-9932-BBEA413AD12D}"/>
              </a:ext>
            </a:extLst>
          </p:cNvPr>
          <p:cNvSpPr txBox="1"/>
          <p:nvPr/>
        </p:nvSpPr>
        <p:spPr>
          <a:xfrm>
            <a:off x="760878" y="4543597"/>
            <a:ext cx="1091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the huge caches present in modern processors to perform massively parallel processing for neural computing.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80C622-65EF-E44C-AE7C-B48DD7506C59}"/>
              </a:ext>
            </a:extLst>
          </p:cNvPr>
          <p:cNvCxnSpPr>
            <a:cxnSpLocks/>
          </p:cNvCxnSpPr>
          <p:nvPr/>
        </p:nvCxnSpPr>
        <p:spPr>
          <a:xfrm>
            <a:off x="8240486" y="609600"/>
            <a:ext cx="0" cy="1807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FEB82-5EA7-E743-AB70-DC45303A6FDA}"/>
              </a:ext>
            </a:extLst>
          </p:cNvPr>
          <p:cNvCxnSpPr>
            <a:cxnSpLocks/>
          </p:cNvCxnSpPr>
          <p:nvPr/>
        </p:nvCxnSpPr>
        <p:spPr>
          <a:xfrm>
            <a:off x="8055429" y="2251541"/>
            <a:ext cx="2180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73955BCA-C939-3640-A613-BAFAC8E44421}"/>
              </a:ext>
            </a:extLst>
          </p:cNvPr>
          <p:cNvSpPr/>
          <p:nvPr/>
        </p:nvSpPr>
        <p:spPr>
          <a:xfrm rot="4999451">
            <a:off x="7990113" y="242975"/>
            <a:ext cx="957860" cy="3015329"/>
          </a:xfrm>
          <a:prstGeom prst="arc">
            <a:avLst>
              <a:gd name="adj1" fmla="val 16844141"/>
              <a:gd name="adj2" fmla="val 1883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E1CF058-B66B-434C-81C6-632AF785BCB7}"/>
              </a:ext>
            </a:extLst>
          </p:cNvPr>
          <p:cNvSpPr/>
          <p:nvPr/>
        </p:nvSpPr>
        <p:spPr>
          <a:xfrm rot="3247815">
            <a:off x="7584684" y="-7349"/>
            <a:ext cx="1006807" cy="3460119"/>
          </a:xfrm>
          <a:prstGeom prst="arc">
            <a:avLst>
              <a:gd name="adj1" fmla="val 16529809"/>
              <a:gd name="adj2" fmla="val 11780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C490E2-47BB-2F41-8C7D-FC0EAD545AB4}"/>
              </a:ext>
            </a:extLst>
          </p:cNvPr>
          <p:cNvCxnSpPr/>
          <p:nvPr/>
        </p:nvCxnSpPr>
        <p:spPr>
          <a:xfrm>
            <a:off x="9535886" y="1121229"/>
            <a:ext cx="0" cy="718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C2706E-989A-9B40-86F1-4C39B6249B89}"/>
              </a:ext>
            </a:extLst>
          </p:cNvPr>
          <p:cNvSpPr txBox="1"/>
          <p:nvPr/>
        </p:nvSpPr>
        <p:spPr>
          <a:xfrm>
            <a:off x="9506881" y="1357346"/>
            <a:ext cx="1458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wall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94620D-6A71-F044-B756-E4FA32371E76}"/>
              </a:ext>
            </a:extLst>
          </p:cNvPr>
          <p:cNvSpPr txBox="1"/>
          <p:nvPr/>
        </p:nvSpPr>
        <p:spPr>
          <a:xfrm>
            <a:off x="9494744" y="698167"/>
            <a:ext cx="1458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Performance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6DA194-EB97-F44D-B300-DFCD8594393A}"/>
              </a:ext>
            </a:extLst>
          </p:cNvPr>
          <p:cNvSpPr txBox="1"/>
          <p:nvPr/>
        </p:nvSpPr>
        <p:spPr>
          <a:xfrm>
            <a:off x="9785010" y="1836708"/>
            <a:ext cx="1458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Performance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CF7BF0-54BC-2C40-977A-5677AE010D13}"/>
              </a:ext>
            </a:extLst>
          </p:cNvPr>
          <p:cNvSpPr txBox="1"/>
          <p:nvPr/>
        </p:nvSpPr>
        <p:spPr>
          <a:xfrm rot="16200000">
            <a:off x="7387692" y="916749"/>
            <a:ext cx="1458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017879-1098-5D40-96B1-80E5DD86EE2B}"/>
              </a:ext>
            </a:extLst>
          </p:cNvPr>
          <p:cNvSpPr txBox="1"/>
          <p:nvPr/>
        </p:nvSpPr>
        <p:spPr>
          <a:xfrm>
            <a:off x="8886395" y="2335260"/>
            <a:ext cx="649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25E45A-4D4E-EE41-A25D-63B15BEF1315}"/>
              </a:ext>
            </a:extLst>
          </p:cNvPr>
          <p:cNvCxnSpPr>
            <a:cxnSpLocks/>
          </p:cNvCxnSpPr>
          <p:nvPr/>
        </p:nvCxnSpPr>
        <p:spPr>
          <a:xfrm>
            <a:off x="9114994" y="1668072"/>
            <a:ext cx="10886" cy="353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6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7252D3-3532-314F-BB81-4B440DD92C95}"/>
              </a:ext>
            </a:extLst>
          </p:cNvPr>
          <p:cNvSpPr txBox="1"/>
          <p:nvPr/>
        </p:nvSpPr>
        <p:spPr>
          <a:xfrm>
            <a:off x="1153886" y="35922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D9125-4C8F-3D4B-A267-B64B184A8C24}"/>
              </a:ext>
            </a:extLst>
          </p:cNvPr>
          <p:cNvSpPr txBox="1"/>
          <p:nvPr/>
        </p:nvSpPr>
        <p:spPr>
          <a:xfrm>
            <a:off x="1153886" y="35922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Existing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7CA8C-46E6-4A44-A28F-17B92A31ACF3}"/>
              </a:ext>
            </a:extLst>
          </p:cNvPr>
          <p:cNvSpPr txBox="1"/>
          <p:nvPr/>
        </p:nvSpPr>
        <p:spPr>
          <a:xfrm>
            <a:off x="1066800" y="1197429"/>
            <a:ext cx="1043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Deep memory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entury" panose="02040604050505020304" pitchFamily="18" charset="0"/>
              </a:rPr>
              <a:t>Processing-in-memory (PIM)</a:t>
            </a:r>
          </a:p>
          <a:p>
            <a:r>
              <a:rPr lang="en-US" sz="1400" dirty="0">
                <a:latin typeface="Century" panose="02040604050505020304" pitchFamily="18" charset="0"/>
              </a:rPr>
              <a:t>	</a:t>
            </a:r>
          </a:p>
          <a:p>
            <a:r>
              <a:rPr lang="en-US" sz="1400" dirty="0">
                <a:latin typeface="Century" panose="02040604050505020304" pitchFamily="18" charset="0"/>
              </a:rPr>
              <a:t>Move computing logic near DRAM by integrating DRAM with a logic die using 3D stacking.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A7745-F53F-5A4F-97D4-6DF0477B224B}"/>
              </a:ext>
            </a:extLst>
          </p:cNvPr>
          <p:cNvSpPr txBox="1"/>
          <p:nvPr/>
        </p:nvSpPr>
        <p:spPr>
          <a:xfrm>
            <a:off x="2555967" y="2405743"/>
            <a:ext cx="1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Bandwidth  &amp;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A737467-3046-8946-8E72-309AA66A197F}"/>
              </a:ext>
            </a:extLst>
          </p:cNvPr>
          <p:cNvSpPr/>
          <p:nvPr/>
        </p:nvSpPr>
        <p:spPr>
          <a:xfrm>
            <a:off x="2255520" y="2346442"/>
            <a:ext cx="182880" cy="425061"/>
          </a:xfrm>
          <a:prstGeom prst="up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E6D4CD-46B6-C04D-8187-81975B3CAC96}"/>
              </a:ext>
            </a:extLst>
          </p:cNvPr>
          <p:cNvSpPr txBox="1"/>
          <p:nvPr/>
        </p:nvSpPr>
        <p:spPr>
          <a:xfrm>
            <a:off x="4700454" y="2405743"/>
            <a:ext cx="112122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Latency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90937A8C-B817-624D-87C7-661DBE09E44B}"/>
              </a:ext>
            </a:extLst>
          </p:cNvPr>
          <p:cNvSpPr/>
          <p:nvPr/>
        </p:nvSpPr>
        <p:spPr>
          <a:xfrm flipV="1">
            <a:off x="4404362" y="2455817"/>
            <a:ext cx="182880" cy="425061"/>
          </a:xfrm>
          <a:prstGeom prst="up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174ED794-8A05-574D-BB41-7EEB7B3AB32E}"/>
              </a:ext>
            </a:extLst>
          </p:cNvPr>
          <p:cNvSpPr/>
          <p:nvPr/>
        </p:nvSpPr>
        <p:spPr>
          <a:xfrm>
            <a:off x="7604760" y="2377878"/>
            <a:ext cx="182880" cy="425061"/>
          </a:xfrm>
          <a:prstGeom prst="up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207122-60F7-194E-BC44-2475E265BAA3}"/>
              </a:ext>
            </a:extLst>
          </p:cNvPr>
          <p:cNvSpPr txBox="1"/>
          <p:nvPr/>
        </p:nvSpPr>
        <p:spPr>
          <a:xfrm>
            <a:off x="7983584" y="2420863"/>
            <a:ext cx="207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Substantial Cost</a:t>
            </a:r>
          </a:p>
        </p:txBody>
      </p:sp>
      <p:sp>
        <p:nvSpPr>
          <p:cNvPr id="22" name="Striped Right Arrow 21">
            <a:extLst>
              <a:ext uri="{FF2B5EF4-FFF2-40B4-BE49-F238E27FC236}">
                <a16:creationId xmlns:a16="http://schemas.microsoft.com/office/drawing/2014/main" id="{03F895FC-63FE-0447-B07C-49EC8B235C83}"/>
              </a:ext>
            </a:extLst>
          </p:cNvPr>
          <p:cNvSpPr/>
          <p:nvPr/>
        </p:nvSpPr>
        <p:spPr>
          <a:xfrm>
            <a:off x="5934894" y="2564780"/>
            <a:ext cx="1232261" cy="1749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BA596-3C20-B14C-88B2-E63248E68E94}"/>
              </a:ext>
            </a:extLst>
          </p:cNvPr>
          <p:cNvSpPr txBox="1"/>
          <p:nvPr/>
        </p:nvSpPr>
        <p:spPr>
          <a:xfrm>
            <a:off x="1153886" y="4130718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Perform computations directly on the memory itself: </a:t>
            </a:r>
            <a:r>
              <a:rPr lang="en-US" b="1" dirty="0">
                <a:latin typeface="Century" panose="02040604050505020304" pitchFamily="18" charset="0"/>
              </a:rPr>
              <a:t>Neural Cache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7E7F7D-DA13-1C4C-BF67-BDBB83C3817E}"/>
              </a:ext>
            </a:extLst>
          </p:cNvPr>
          <p:cNvSpPr txBox="1"/>
          <p:nvPr/>
        </p:nvSpPr>
        <p:spPr>
          <a:xfrm>
            <a:off x="7983584" y="2887114"/>
            <a:ext cx="276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Century" panose="02040604050505020304" pitchFamily="18" charset="0"/>
              </a:rPr>
              <a:t>DRAM itself is not optimized for logic computations.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05E939-3AA7-1F4E-97EF-497999EF9AC3}"/>
              </a:ext>
            </a:extLst>
          </p:cNvPr>
          <p:cNvSpPr txBox="1"/>
          <p:nvPr/>
        </p:nvSpPr>
        <p:spPr>
          <a:xfrm>
            <a:off x="1153886" y="4505941"/>
            <a:ext cx="6405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data movement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 Better performance and energy efficiency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7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22342-55D3-1B46-BB02-2E3582873B30}"/>
              </a:ext>
            </a:extLst>
          </p:cNvPr>
          <p:cNvSpPr txBox="1"/>
          <p:nvPr/>
        </p:nvSpPr>
        <p:spPr>
          <a:xfrm>
            <a:off x="1143001" y="348343"/>
            <a:ext cx="611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anose="02040604050505020304" pitchFamily="18" charset="0"/>
              </a:rPr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F312D-1037-8548-9362-08BFBE05AE18}"/>
              </a:ext>
            </a:extLst>
          </p:cNvPr>
          <p:cNvSpPr txBox="1"/>
          <p:nvPr/>
        </p:nvSpPr>
        <p:spPr>
          <a:xfrm>
            <a:off x="1143001" y="947057"/>
            <a:ext cx="85296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anose="02040604050505020304" pitchFamily="18" charset="0"/>
              </a:rPr>
              <a:t>Deep Neural Networks</a:t>
            </a:r>
          </a:p>
          <a:p>
            <a:pPr algn="just"/>
            <a:r>
              <a:rPr lang="en-US" sz="1600" dirty="0">
                <a:latin typeface="Century" panose="02040604050505020304" pitchFamily="18" charset="0"/>
              </a:rPr>
              <a:t>	- </a:t>
            </a:r>
            <a:r>
              <a:rPr lang="en-US" sz="1400" dirty="0">
                <a:latin typeface="Century" panose="02040604050505020304" pitchFamily="18" charset="0"/>
              </a:rPr>
              <a:t>CNN: Convolutional Neural Networks (convolution layers with pooling, quantization, 	normalization and fully connected layers)</a:t>
            </a:r>
          </a:p>
          <a:p>
            <a:pPr algn="just"/>
            <a:endParaRPr lang="en-US" sz="1400" dirty="0">
              <a:latin typeface="Century" panose="020406040505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anose="02040604050505020304" pitchFamily="18" charset="0"/>
              </a:rPr>
              <a:t>Bit-Line computing</a:t>
            </a:r>
          </a:p>
          <a:p>
            <a:pPr algn="just"/>
            <a:r>
              <a:rPr lang="en-US" sz="1600" dirty="0">
                <a:latin typeface="Century" panose="02040604050505020304" pitchFamily="18" charset="0"/>
              </a:rPr>
              <a:t>	- </a:t>
            </a:r>
            <a:r>
              <a:rPr lang="en-US" sz="1400" dirty="0">
                <a:latin typeface="Century" panose="02040604050505020304" pitchFamily="18" charset="0"/>
              </a:rPr>
              <a:t>Computations (AND; NOR) on the data stored in the activated word-lines (for in-place 	computation) is performed in the analog domain.</a:t>
            </a:r>
          </a:p>
          <a:p>
            <a:pPr algn="just"/>
            <a:endParaRPr lang="en-US" sz="1600" dirty="0"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F5678-C03C-3D42-B0FC-BA727793C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57399" y="3043708"/>
            <a:ext cx="3054357" cy="23983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FEAF3-AA11-3745-94EA-AD31368F07FB}"/>
              </a:ext>
            </a:extLst>
          </p:cNvPr>
          <p:cNvSpPr txBox="1"/>
          <p:nvPr/>
        </p:nvSpPr>
        <p:spPr>
          <a:xfrm>
            <a:off x="2388169" y="5452077"/>
            <a:ext cx="23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Computation of a convolution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93067-6A39-CD4A-97DC-3A8FBDC6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08" y="3043708"/>
            <a:ext cx="2428247" cy="2275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BEE03B-16E9-3B48-9F09-5F6C3233EE18}"/>
              </a:ext>
            </a:extLst>
          </p:cNvPr>
          <p:cNvSpPr txBox="1"/>
          <p:nvPr/>
        </p:nvSpPr>
        <p:spPr>
          <a:xfrm>
            <a:off x="8039782" y="5318914"/>
            <a:ext cx="23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entury" panose="02040604050505020304" pitchFamily="18" charset="0"/>
              </a:rPr>
              <a:t>SRAM circuit for in-place operations</a:t>
            </a:r>
          </a:p>
        </p:txBody>
      </p:sp>
    </p:spTree>
    <p:extLst>
      <p:ext uri="{BB962C8B-B14F-4D97-AF65-F5344CB8AC3E}">
        <p14:creationId xmlns:p14="http://schemas.microsoft.com/office/powerpoint/2010/main" val="68583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9627BB-3C3D-CB48-8805-E3FE97197C0E}"/>
              </a:ext>
            </a:extLst>
          </p:cNvPr>
          <p:cNvSpPr/>
          <p:nvPr/>
        </p:nvSpPr>
        <p:spPr>
          <a:xfrm>
            <a:off x="1196408" y="1252287"/>
            <a:ext cx="857896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entury" panose="02040604050505020304" pitchFamily="18" charset="0"/>
              </a:rPr>
              <a:t>Cache Geometry</a:t>
            </a:r>
          </a:p>
          <a:p>
            <a:pPr algn="just"/>
            <a:r>
              <a:rPr lang="en-US" sz="1600" dirty="0">
                <a:latin typeface="Century" panose="02040604050505020304" pitchFamily="18" charset="0"/>
              </a:rPr>
              <a:t>	- </a:t>
            </a:r>
            <a:r>
              <a:rPr lang="en-US" sz="1400" dirty="0">
                <a:latin typeface="Century" panose="02040604050505020304" pitchFamily="18" charset="0"/>
              </a:rPr>
              <a:t>Requires SRAM array accesses and does not incur the overheads of a traditional 	cache access 	(energy and time spent on wires and memory saved).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7B9BA-1857-CE4D-814E-6BE4D456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42" y="2088602"/>
            <a:ext cx="7531595" cy="3778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956996-96D5-D943-A91A-077BED5092A9}"/>
              </a:ext>
            </a:extLst>
          </p:cNvPr>
          <p:cNvSpPr txBox="1"/>
          <p:nvPr/>
        </p:nvSpPr>
        <p:spPr>
          <a:xfrm>
            <a:off x="4975131" y="5903496"/>
            <a:ext cx="23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Neural Cache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D52B8-0276-2143-BA91-12FB7B83DA7B}"/>
              </a:ext>
            </a:extLst>
          </p:cNvPr>
          <p:cNvSpPr txBox="1"/>
          <p:nvPr/>
        </p:nvSpPr>
        <p:spPr>
          <a:xfrm>
            <a:off x="1143001" y="348343"/>
            <a:ext cx="611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anose="020406040505050203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1594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FB753-2272-334A-BF32-CBC571FC129D}"/>
              </a:ext>
            </a:extLst>
          </p:cNvPr>
          <p:cNvSpPr txBox="1"/>
          <p:nvPr/>
        </p:nvSpPr>
        <p:spPr>
          <a:xfrm>
            <a:off x="903514" y="217714"/>
            <a:ext cx="84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Neural Cache Arithmetic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D0894-DBBA-7A4E-A7D8-269DD222F87F}"/>
              </a:ext>
            </a:extLst>
          </p:cNvPr>
          <p:cNvSpPr txBox="1"/>
          <p:nvPr/>
        </p:nvSpPr>
        <p:spPr>
          <a:xfrm>
            <a:off x="1006928" y="587046"/>
            <a:ext cx="82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" panose="02040604050505020304" pitchFamily="18" charset="0"/>
              </a:rPr>
              <a:t>Bit-Serial implementation </a:t>
            </a:r>
            <a:r>
              <a:rPr lang="en-US" sz="1400" dirty="0">
                <a:latin typeface="Century" panose="02040604050505020304" pitchFamily="18" charset="0"/>
              </a:rPr>
              <a:t>with </a:t>
            </a:r>
            <a:r>
              <a:rPr lang="en-US" sz="1400" b="1" dirty="0">
                <a:latin typeface="Century" panose="02040604050505020304" pitchFamily="18" charset="0"/>
              </a:rPr>
              <a:t>transposed data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35552-05EA-4A4B-9F27-76A29781C48F}"/>
              </a:ext>
            </a:extLst>
          </p:cNvPr>
          <p:cNvSpPr txBox="1"/>
          <p:nvPr/>
        </p:nvSpPr>
        <p:spPr>
          <a:xfrm>
            <a:off x="903514" y="1077685"/>
            <a:ext cx="1100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Bit-Serial Arithmetic</a:t>
            </a:r>
          </a:p>
          <a:p>
            <a:pPr lvl="1"/>
            <a:r>
              <a:rPr lang="en-US" sz="1400" dirty="0">
                <a:latin typeface="Century" panose="02040604050505020304" pitchFamily="18" charset="0"/>
              </a:rPr>
              <a:t>- Process 1 bit of multiple data elements every cycle (same operation is applied to the same bit of multiple data elements)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F73A2E-901A-A24B-8F32-1704C42E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97403"/>
              </p:ext>
            </p:extLst>
          </p:nvPr>
        </p:nvGraphicFramePr>
        <p:xfrm>
          <a:off x="1928585" y="2153806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4098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50672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Conventional 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Bit-Serial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Processes arrays 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element-by-element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Processes arrays 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bit-slice by bit-slice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512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32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193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B8172C-A549-194A-B83C-3D8F66115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86882"/>
              </p:ext>
            </p:extLst>
          </p:nvPr>
        </p:nvGraphicFramePr>
        <p:xfrm>
          <a:off x="1928585" y="1782966"/>
          <a:ext cx="8128000" cy="3708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36194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entury" panose="02040604050505020304" pitchFamily="18" charset="0"/>
                        </a:rPr>
                        <a:t>Compute element-wise sum of 2 arrays with 512 32-bit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715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372AF2D-6A9F-7144-A8CA-682C5B01B35D}"/>
              </a:ext>
            </a:extLst>
          </p:cNvPr>
          <p:cNvSpPr txBox="1"/>
          <p:nvPr/>
        </p:nvSpPr>
        <p:spPr>
          <a:xfrm>
            <a:off x="1006928" y="3591675"/>
            <a:ext cx="10395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" panose="02040604050505020304" pitchFamily="18" charset="0"/>
              </a:rPr>
              <a:t>	- Has higher latency per operation </a:t>
            </a:r>
            <a:r>
              <a:rPr lang="en-US" sz="1400" dirty="0">
                <a:latin typeface="Century" panose="02040604050505020304" pitchFamily="18" charset="0"/>
                <a:sym typeface="Wingdings" pitchFamily="2" charset="2"/>
              </a:rPr>
              <a:t> significantly larger throughput(compensates the higher operation latency)</a:t>
            </a:r>
            <a:endParaRPr lang="en-US" sz="1400" dirty="0">
              <a:latin typeface="Century" panose="02040604050505020304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5C4EA32-82B5-6942-A4CD-FE397CF3F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04648"/>
              </p:ext>
            </p:extLst>
          </p:nvPr>
        </p:nvGraphicFramePr>
        <p:xfrm>
          <a:off x="1928585" y="4432643"/>
          <a:ext cx="8128000" cy="119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4098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50672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Conventional Architectures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Bit-Serial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Arrays are generated, stored, accessed and processed element-by-element in the vertical direction along bit lines. (Bit parallel or regular data layout)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rPr>
                        <a:t>Stores data elements in transpose data layout. Transposing ensures that all bits of a data element are mapped to the same bit line. (removes necessity for communication between bit lines)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2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808DC-6415-364D-A9A6-F06059AA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57" y="2125236"/>
            <a:ext cx="6798130" cy="2936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C9527-FC34-EE4A-B703-AC918DAB88AA}"/>
              </a:ext>
            </a:extLst>
          </p:cNvPr>
          <p:cNvSpPr txBox="1"/>
          <p:nvPr/>
        </p:nvSpPr>
        <p:spPr>
          <a:xfrm>
            <a:off x="4826114" y="5120631"/>
            <a:ext cx="23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" panose="02040604050505020304" pitchFamily="18" charset="0"/>
              </a:rPr>
              <a:t>Addition Operation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62894-06E0-2B49-846E-863FA23CA544}"/>
              </a:ext>
            </a:extLst>
          </p:cNvPr>
          <p:cNvSpPr txBox="1"/>
          <p:nvPr/>
        </p:nvSpPr>
        <p:spPr>
          <a:xfrm>
            <a:off x="1061018" y="558207"/>
            <a:ext cx="8551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" panose="02040604050505020304" pitchFamily="18" charset="0"/>
              </a:rPr>
              <a:t>Bit-Serial Addition</a:t>
            </a:r>
            <a:endParaRPr lang="en-US" sz="1400" dirty="0">
              <a:latin typeface="Century" panose="02040604050505020304" pitchFamily="18" charset="0"/>
            </a:endParaRPr>
          </a:p>
          <a:p>
            <a:pPr algn="just"/>
            <a:r>
              <a:rPr lang="en-US" sz="1400" dirty="0">
                <a:latin typeface="Century" panose="02040604050505020304" pitchFamily="18" charset="0"/>
              </a:rPr>
              <a:t>	- Addition algorithm is carried out bit-by-bit starting from the 	LSB of the two words.</a:t>
            </a:r>
          </a:p>
          <a:p>
            <a:pPr algn="just"/>
            <a:r>
              <a:rPr lang="en-US" sz="1400" dirty="0">
                <a:latin typeface="Century" panose="02040604050505020304" pitchFamily="18" charset="0"/>
              </a:rPr>
              <a:t>	- There are two phases in a single operation cycle</a:t>
            </a:r>
          </a:p>
          <a:p>
            <a:pPr algn="just"/>
            <a:endParaRPr lang="en-US" sz="1400" dirty="0">
              <a:latin typeface="Century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8DA3C-E1D0-3A4A-98F0-B8ADBE639113}"/>
              </a:ext>
            </a:extLst>
          </p:cNvPr>
          <p:cNvSpPr txBox="1"/>
          <p:nvPr/>
        </p:nvSpPr>
        <p:spPr>
          <a:xfrm>
            <a:off x="1317171" y="1512314"/>
            <a:ext cx="625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" panose="02040604050505020304" pitchFamily="18" charset="0"/>
              </a:rPr>
              <a:t>Addition takes n+1, to complete with the additional cycle to write a carry at the end.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55742-EDFB-4C42-BFBE-1C65F00E7DB0}"/>
              </a:ext>
            </a:extLst>
          </p:cNvPr>
          <p:cNvSpPr txBox="1"/>
          <p:nvPr/>
        </p:nvSpPr>
        <p:spPr>
          <a:xfrm>
            <a:off x="936171" y="31295"/>
            <a:ext cx="84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Neural Cache Arithmetic</a:t>
            </a:r>
          </a:p>
        </p:txBody>
      </p:sp>
    </p:spTree>
    <p:extLst>
      <p:ext uri="{BB962C8B-B14F-4D97-AF65-F5344CB8AC3E}">
        <p14:creationId xmlns:p14="http://schemas.microsoft.com/office/powerpoint/2010/main" val="22519540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{0866D061-F48A-0446-9A8F-1951A12FD0C3}tf10001072</Template>
  <TotalTime>5520</TotalTime>
  <Words>1070</Words>
  <Application>Microsoft Macintosh PowerPoint</Application>
  <PresentationFormat>Widescreen</PresentationFormat>
  <Paragraphs>217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</vt:lpstr>
      <vt:lpstr>Franklin Gothic Book</vt:lpstr>
      <vt:lpstr>Times New Roman</vt:lpstr>
      <vt:lpstr>Crop</vt:lpstr>
      <vt:lpstr>Neural Cache</vt:lpstr>
      <vt:lpstr>PowerPoint Presentation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Cache</dc:title>
  <dc:creator>Naik, Pavan Kumar Srikanth</dc:creator>
  <cp:lastModifiedBy>Naik, Pavan Kumar Srikanth</cp:lastModifiedBy>
  <cp:revision>97</cp:revision>
  <dcterms:created xsi:type="dcterms:W3CDTF">2019-03-26T19:01:35Z</dcterms:created>
  <dcterms:modified xsi:type="dcterms:W3CDTF">2019-04-10T04:14:59Z</dcterms:modified>
</cp:coreProperties>
</file>