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9" r:id="rId4"/>
    <p:sldId id="261" r:id="rId5"/>
    <p:sldId id="257" r:id="rId6"/>
    <p:sldId id="260" r:id="rId7"/>
    <p:sldId id="269" r:id="rId8"/>
    <p:sldId id="262"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9B6A-19D9-974A-A3E3-E530803BD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A08655-AF2C-DC4D-969A-3BCE6A4F8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990B17-C99E-C048-94C1-FD9DA96466DE}"/>
              </a:ext>
            </a:extLst>
          </p:cNvPr>
          <p:cNvSpPr>
            <a:spLocks noGrp="1"/>
          </p:cNvSpPr>
          <p:nvPr>
            <p:ph type="dt" sz="half" idx="10"/>
          </p:nvPr>
        </p:nvSpPr>
        <p:spPr/>
        <p:txBody>
          <a:bodyPr/>
          <a:lstStyle/>
          <a:p>
            <a:fld id="{1A03E4BD-7131-364B-9C4B-62E65DBC066F}" type="datetimeFigureOut">
              <a:rPr lang="en-US" smtClean="0"/>
              <a:t>11/8/20</a:t>
            </a:fld>
            <a:endParaRPr lang="en-US"/>
          </a:p>
        </p:txBody>
      </p:sp>
      <p:sp>
        <p:nvSpPr>
          <p:cNvPr id="5" name="Footer Placeholder 4">
            <a:extLst>
              <a:ext uri="{FF2B5EF4-FFF2-40B4-BE49-F238E27FC236}">
                <a16:creationId xmlns:a16="http://schemas.microsoft.com/office/drawing/2014/main" id="{CBFE5E19-F1A9-B84E-A596-9FBAD00AB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6C405-46C4-5447-8A87-6A2FB00AAE79}"/>
              </a:ext>
            </a:extLst>
          </p:cNvPr>
          <p:cNvSpPr>
            <a:spLocks noGrp="1"/>
          </p:cNvSpPr>
          <p:nvPr>
            <p:ph type="sldNum" sz="quarter" idx="12"/>
          </p:nvPr>
        </p:nvSpPr>
        <p:spPr/>
        <p:txBody>
          <a:bodyPr/>
          <a:lstStyle/>
          <a:p>
            <a:fld id="{3F5EDFFD-72F2-3B4D-BD1B-D321B77EB2C6}" type="slidenum">
              <a:rPr lang="en-US" smtClean="0"/>
              <a:t>‹#›</a:t>
            </a:fld>
            <a:endParaRPr lang="en-US"/>
          </a:p>
        </p:txBody>
      </p:sp>
    </p:spTree>
    <p:extLst>
      <p:ext uri="{BB962C8B-B14F-4D97-AF65-F5344CB8AC3E}">
        <p14:creationId xmlns:p14="http://schemas.microsoft.com/office/powerpoint/2010/main" val="3701288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E8DA-7CEA-BD4D-95D9-5A6B824BD5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850D7-076E-2B48-9915-CF856BCB7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E946D-6A26-2E46-A248-38AE47A6F005}"/>
              </a:ext>
            </a:extLst>
          </p:cNvPr>
          <p:cNvSpPr>
            <a:spLocks noGrp="1"/>
          </p:cNvSpPr>
          <p:nvPr>
            <p:ph type="dt" sz="half" idx="10"/>
          </p:nvPr>
        </p:nvSpPr>
        <p:spPr/>
        <p:txBody>
          <a:bodyPr/>
          <a:lstStyle/>
          <a:p>
            <a:fld id="{1A03E4BD-7131-364B-9C4B-62E65DBC066F}" type="datetimeFigureOut">
              <a:rPr lang="en-US" smtClean="0"/>
              <a:t>11/8/20</a:t>
            </a:fld>
            <a:endParaRPr lang="en-US"/>
          </a:p>
        </p:txBody>
      </p:sp>
      <p:sp>
        <p:nvSpPr>
          <p:cNvPr id="5" name="Footer Placeholder 4">
            <a:extLst>
              <a:ext uri="{FF2B5EF4-FFF2-40B4-BE49-F238E27FC236}">
                <a16:creationId xmlns:a16="http://schemas.microsoft.com/office/drawing/2014/main" id="{8D271C88-DEA0-E044-87A8-2B4D88F89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5664E-BF22-0D40-B688-DAD9713E416C}"/>
              </a:ext>
            </a:extLst>
          </p:cNvPr>
          <p:cNvSpPr>
            <a:spLocks noGrp="1"/>
          </p:cNvSpPr>
          <p:nvPr>
            <p:ph type="sldNum" sz="quarter" idx="12"/>
          </p:nvPr>
        </p:nvSpPr>
        <p:spPr/>
        <p:txBody>
          <a:bodyPr/>
          <a:lstStyle/>
          <a:p>
            <a:fld id="{3F5EDFFD-72F2-3B4D-BD1B-D321B77EB2C6}" type="slidenum">
              <a:rPr lang="en-US" smtClean="0"/>
              <a:t>‹#›</a:t>
            </a:fld>
            <a:endParaRPr lang="en-US"/>
          </a:p>
        </p:txBody>
      </p:sp>
    </p:spTree>
    <p:extLst>
      <p:ext uri="{BB962C8B-B14F-4D97-AF65-F5344CB8AC3E}">
        <p14:creationId xmlns:p14="http://schemas.microsoft.com/office/powerpoint/2010/main" val="280067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BB2FA-B5D4-6441-9979-0EE7A5D9C8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06D307-538E-D84D-92C3-18DA657CF6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6960A-73E3-0B42-BA0E-42BF242E01AA}"/>
              </a:ext>
            </a:extLst>
          </p:cNvPr>
          <p:cNvSpPr>
            <a:spLocks noGrp="1"/>
          </p:cNvSpPr>
          <p:nvPr>
            <p:ph type="dt" sz="half" idx="10"/>
          </p:nvPr>
        </p:nvSpPr>
        <p:spPr/>
        <p:txBody>
          <a:bodyPr/>
          <a:lstStyle/>
          <a:p>
            <a:fld id="{1A03E4BD-7131-364B-9C4B-62E65DBC066F}" type="datetimeFigureOut">
              <a:rPr lang="en-US" smtClean="0"/>
              <a:t>11/8/20</a:t>
            </a:fld>
            <a:endParaRPr lang="en-US"/>
          </a:p>
        </p:txBody>
      </p:sp>
      <p:sp>
        <p:nvSpPr>
          <p:cNvPr id="5" name="Footer Placeholder 4">
            <a:extLst>
              <a:ext uri="{FF2B5EF4-FFF2-40B4-BE49-F238E27FC236}">
                <a16:creationId xmlns:a16="http://schemas.microsoft.com/office/drawing/2014/main" id="{7BCFC03B-C543-F74C-B18D-4277450E3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ACB75-4CD6-2C49-8D07-5E97F78FBA25}"/>
              </a:ext>
            </a:extLst>
          </p:cNvPr>
          <p:cNvSpPr>
            <a:spLocks noGrp="1"/>
          </p:cNvSpPr>
          <p:nvPr>
            <p:ph type="sldNum" sz="quarter" idx="12"/>
          </p:nvPr>
        </p:nvSpPr>
        <p:spPr/>
        <p:txBody>
          <a:bodyPr/>
          <a:lstStyle/>
          <a:p>
            <a:fld id="{3F5EDFFD-72F2-3B4D-BD1B-D321B77EB2C6}" type="slidenum">
              <a:rPr lang="en-US" smtClean="0"/>
              <a:t>‹#›</a:t>
            </a:fld>
            <a:endParaRPr lang="en-US"/>
          </a:p>
        </p:txBody>
      </p:sp>
    </p:spTree>
    <p:extLst>
      <p:ext uri="{BB962C8B-B14F-4D97-AF65-F5344CB8AC3E}">
        <p14:creationId xmlns:p14="http://schemas.microsoft.com/office/powerpoint/2010/main" val="43471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B67F-D763-FB4F-B4AF-7B629DE21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8F153-C0C8-0643-BD0B-A4E0434BF5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E6873-0680-9241-94AB-33074F2B050E}"/>
              </a:ext>
            </a:extLst>
          </p:cNvPr>
          <p:cNvSpPr>
            <a:spLocks noGrp="1"/>
          </p:cNvSpPr>
          <p:nvPr>
            <p:ph type="dt" sz="half" idx="10"/>
          </p:nvPr>
        </p:nvSpPr>
        <p:spPr/>
        <p:txBody>
          <a:bodyPr/>
          <a:lstStyle/>
          <a:p>
            <a:fld id="{1A03E4BD-7131-364B-9C4B-62E65DBC066F}" type="datetimeFigureOut">
              <a:rPr lang="en-US" smtClean="0"/>
              <a:t>11/8/20</a:t>
            </a:fld>
            <a:endParaRPr lang="en-US"/>
          </a:p>
        </p:txBody>
      </p:sp>
      <p:sp>
        <p:nvSpPr>
          <p:cNvPr id="5" name="Footer Placeholder 4">
            <a:extLst>
              <a:ext uri="{FF2B5EF4-FFF2-40B4-BE49-F238E27FC236}">
                <a16:creationId xmlns:a16="http://schemas.microsoft.com/office/drawing/2014/main" id="{89A55008-AC13-7241-AE51-9CCE17C01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2E610-9FA9-974E-A8C5-C285CB5120E4}"/>
              </a:ext>
            </a:extLst>
          </p:cNvPr>
          <p:cNvSpPr>
            <a:spLocks noGrp="1"/>
          </p:cNvSpPr>
          <p:nvPr>
            <p:ph type="sldNum" sz="quarter" idx="12"/>
          </p:nvPr>
        </p:nvSpPr>
        <p:spPr/>
        <p:txBody>
          <a:bodyPr/>
          <a:lstStyle/>
          <a:p>
            <a:fld id="{3F5EDFFD-72F2-3B4D-BD1B-D321B77EB2C6}" type="slidenum">
              <a:rPr lang="en-US" smtClean="0"/>
              <a:t>‹#›</a:t>
            </a:fld>
            <a:endParaRPr lang="en-US"/>
          </a:p>
        </p:txBody>
      </p:sp>
    </p:spTree>
    <p:extLst>
      <p:ext uri="{BB962C8B-B14F-4D97-AF65-F5344CB8AC3E}">
        <p14:creationId xmlns:p14="http://schemas.microsoft.com/office/powerpoint/2010/main" val="283880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DF86-B706-1241-A0B8-632A5A78E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B422AD-9731-3D45-8463-AD7254FB61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DDF5AD-4D52-674C-898C-33673524731B}"/>
              </a:ext>
            </a:extLst>
          </p:cNvPr>
          <p:cNvSpPr>
            <a:spLocks noGrp="1"/>
          </p:cNvSpPr>
          <p:nvPr>
            <p:ph type="dt" sz="half" idx="10"/>
          </p:nvPr>
        </p:nvSpPr>
        <p:spPr/>
        <p:txBody>
          <a:bodyPr/>
          <a:lstStyle/>
          <a:p>
            <a:fld id="{1A03E4BD-7131-364B-9C4B-62E65DBC066F}" type="datetimeFigureOut">
              <a:rPr lang="en-US" smtClean="0"/>
              <a:t>11/8/20</a:t>
            </a:fld>
            <a:endParaRPr lang="en-US"/>
          </a:p>
        </p:txBody>
      </p:sp>
      <p:sp>
        <p:nvSpPr>
          <p:cNvPr id="5" name="Footer Placeholder 4">
            <a:extLst>
              <a:ext uri="{FF2B5EF4-FFF2-40B4-BE49-F238E27FC236}">
                <a16:creationId xmlns:a16="http://schemas.microsoft.com/office/drawing/2014/main" id="{CFE80F8A-41CB-D041-890C-19D3BA2EC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DDE74-AD65-7445-9D32-A5E80EFC681E}"/>
              </a:ext>
            </a:extLst>
          </p:cNvPr>
          <p:cNvSpPr>
            <a:spLocks noGrp="1"/>
          </p:cNvSpPr>
          <p:nvPr>
            <p:ph type="sldNum" sz="quarter" idx="12"/>
          </p:nvPr>
        </p:nvSpPr>
        <p:spPr/>
        <p:txBody>
          <a:bodyPr/>
          <a:lstStyle/>
          <a:p>
            <a:fld id="{3F5EDFFD-72F2-3B4D-BD1B-D321B77EB2C6}" type="slidenum">
              <a:rPr lang="en-US" smtClean="0"/>
              <a:t>‹#›</a:t>
            </a:fld>
            <a:endParaRPr lang="en-US"/>
          </a:p>
        </p:txBody>
      </p:sp>
    </p:spTree>
    <p:extLst>
      <p:ext uri="{BB962C8B-B14F-4D97-AF65-F5344CB8AC3E}">
        <p14:creationId xmlns:p14="http://schemas.microsoft.com/office/powerpoint/2010/main" val="19258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767-E912-D042-96F4-A0B3819E4E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2A2081-C275-E14A-B124-923C1B569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AD3D40-B773-8B4C-A24B-BF0B74A26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21542E-0F4C-9841-84A0-7B31E86CB2FD}"/>
              </a:ext>
            </a:extLst>
          </p:cNvPr>
          <p:cNvSpPr>
            <a:spLocks noGrp="1"/>
          </p:cNvSpPr>
          <p:nvPr>
            <p:ph type="dt" sz="half" idx="10"/>
          </p:nvPr>
        </p:nvSpPr>
        <p:spPr/>
        <p:txBody>
          <a:bodyPr/>
          <a:lstStyle/>
          <a:p>
            <a:fld id="{1A03E4BD-7131-364B-9C4B-62E65DBC066F}" type="datetimeFigureOut">
              <a:rPr lang="en-US" smtClean="0"/>
              <a:t>11/8/20</a:t>
            </a:fld>
            <a:endParaRPr lang="en-US"/>
          </a:p>
        </p:txBody>
      </p:sp>
      <p:sp>
        <p:nvSpPr>
          <p:cNvPr id="6" name="Footer Placeholder 5">
            <a:extLst>
              <a:ext uri="{FF2B5EF4-FFF2-40B4-BE49-F238E27FC236}">
                <a16:creationId xmlns:a16="http://schemas.microsoft.com/office/drawing/2014/main" id="{D09305E4-6846-9444-9795-FE5E8B293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514AB-1698-1643-BBDA-93A8A3D978D5}"/>
              </a:ext>
            </a:extLst>
          </p:cNvPr>
          <p:cNvSpPr>
            <a:spLocks noGrp="1"/>
          </p:cNvSpPr>
          <p:nvPr>
            <p:ph type="sldNum" sz="quarter" idx="12"/>
          </p:nvPr>
        </p:nvSpPr>
        <p:spPr/>
        <p:txBody>
          <a:bodyPr/>
          <a:lstStyle/>
          <a:p>
            <a:fld id="{3F5EDFFD-72F2-3B4D-BD1B-D321B77EB2C6}" type="slidenum">
              <a:rPr lang="en-US" smtClean="0"/>
              <a:t>‹#›</a:t>
            </a:fld>
            <a:endParaRPr lang="en-US"/>
          </a:p>
        </p:txBody>
      </p:sp>
    </p:spTree>
    <p:extLst>
      <p:ext uri="{BB962C8B-B14F-4D97-AF65-F5344CB8AC3E}">
        <p14:creationId xmlns:p14="http://schemas.microsoft.com/office/powerpoint/2010/main" val="418040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A11B-F950-2D45-8788-F6504AEE82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09C225-BEE3-3648-AEB2-369E5A29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DDB1BB-7036-CC4E-9BEA-12FAEE421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5C034A-DC12-5B4A-A2A3-16BE53787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92839-8AB6-7044-B161-D6097A191A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6F8575-C637-1243-BD3A-BACAC4138CA4}"/>
              </a:ext>
            </a:extLst>
          </p:cNvPr>
          <p:cNvSpPr>
            <a:spLocks noGrp="1"/>
          </p:cNvSpPr>
          <p:nvPr>
            <p:ph type="dt" sz="half" idx="10"/>
          </p:nvPr>
        </p:nvSpPr>
        <p:spPr/>
        <p:txBody>
          <a:bodyPr/>
          <a:lstStyle/>
          <a:p>
            <a:fld id="{1A03E4BD-7131-364B-9C4B-62E65DBC066F}" type="datetimeFigureOut">
              <a:rPr lang="en-US" smtClean="0"/>
              <a:t>11/8/20</a:t>
            </a:fld>
            <a:endParaRPr lang="en-US"/>
          </a:p>
        </p:txBody>
      </p:sp>
      <p:sp>
        <p:nvSpPr>
          <p:cNvPr id="8" name="Footer Placeholder 7">
            <a:extLst>
              <a:ext uri="{FF2B5EF4-FFF2-40B4-BE49-F238E27FC236}">
                <a16:creationId xmlns:a16="http://schemas.microsoft.com/office/drawing/2014/main" id="{B7B6E69E-F3A3-614E-8089-3BA60E3C45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16D875-29A1-C645-ABF1-0942976D08A3}"/>
              </a:ext>
            </a:extLst>
          </p:cNvPr>
          <p:cNvSpPr>
            <a:spLocks noGrp="1"/>
          </p:cNvSpPr>
          <p:nvPr>
            <p:ph type="sldNum" sz="quarter" idx="12"/>
          </p:nvPr>
        </p:nvSpPr>
        <p:spPr/>
        <p:txBody>
          <a:bodyPr/>
          <a:lstStyle/>
          <a:p>
            <a:fld id="{3F5EDFFD-72F2-3B4D-BD1B-D321B77EB2C6}" type="slidenum">
              <a:rPr lang="en-US" smtClean="0"/>
              <a:t>‹#›</a:t>
            </a:fld>
            <a:endParaRPr lang="en-US"/>
          </a:p>
        </p:txBody>
      </p:sp>
    </p:spTree>
    <p:extLst>
      <p:ext uri="{BB962C8B-B14F-4D97-AF65-F5344CB8AC3E}">
        <p14:creationId xmlns:p14="http://schemas.microsoft.com/office/powerpoint/2010/main" val="95598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D3AF-6445-1142-8253-372FE75522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75BAA-BB92-DC46-87A1-FA8A44EFB27A}"/>
              </a:ext>
            </a:extLst>
          </p:cNvPr>
          <p:cNvSpPr>
            <a:spLocks noGrp="1"/>
          </p:cNvSpPr>
          <p:nvPr>
            <p:ph type="dt" sz="half" idx="10"/>
          </p:nvPr>
        </p:nvSpPr>
        <p:spPr/>
        <p:txBody>
          <a:bodyPr/>
          <a:lstStyle/>
          <a:p>
            <a:fld id="{1A03E4BD-7131-364B-9C4B-62E65DBC066F}" type="datetimeFigureOut">
              <a:rPr lang="en-US" smtClean="0"/>
              <a:t>11/8/20</a:t>
            </a:fld>
            <a:endParaRPr lang="en-US"/>
          </a:p>
        </p:txBody>
      </p:sp>
      <p:sp>
        <p:nvSpPr>
          <p:cNvPr id="4" name="Footer Placeholder 3">
            <a:extLst>
              <a:ext uri="{FF2B5EF4-FFF2-40B4-BE49-F238E27FC236}">
                <a16:creationId xmlns:a16="http://schemas.microsoft.com/office/drawing/2014/main" id="{C1734F09-1824-1E42-8559-2B9E2A2D9A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F181CF-F6B1-2246-89F5-8FB6ED3145B3}"/>
              </a:ext>
            </a:extLst>
          </p:cNvPr>
          <p:cNvSpPr>
            <a:spLocks noGrp="1"/>
          </p:cNvSpPr>
          <p:nvPr>
            <p:ph type="sldNum" sz="quarter" idx="12"/>
          </p:nvPr>
        </p:nvSpPr>
        <p:spPr/>
        <p:txBody>
          <a:bodyPr/>
          <a:lstStyle/>
          <a:p>
            <a:fld id="{3F5EDFFD-72F2-3B4D-BD1B-D321B77EB2C6}" type="slidenum">
              <a:rPr lang="en-US" smtClean="0"/>
              <a:t>‹#›</a:t>
            </a:fld>
            <a:endParaRPr lang="en-US"/>
          </a:p>
        </p:txBody>
      </p:sp>
    </p:spTree>
    <p:extLst>
      <p:ext uri="{BB962C8B-B14F-4D97-AF65-F5344CB8AC3E}">
        <p14:creationId xmlns:p14="http://schemas.microsoft.com/office/powerpoint/2010/main" val="377456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DA150-D313-2E40-A3F4-2C2B0FFA7F0F}"/>
              </a:ext>
            </a:extLst>
          </p:cNvPr>
          <p:cNvSpPr>
            <a:spLocks noGrp="1"/>
          </p:cNvSpPr>
          <p:nvPr>
            <p:ph type="dt" sz="half" idx="10"/>
          </p:nvPr>
        </p:nvSpPr>
        <p:spPr/>
        <p:txBody>
          <a:bodyPr/>
          <a:lstStyle/>
          <a:p>
            <a:fld id="{1A03E4BD-7131-364B-9C4B-62E65DBC066F}" type="datetimeFigureOut">
              <a:rPr lang="en-US" smtClean="0"/>
              <a:t>11/8/20</a:t>
            </a:fld>
            <a:endParaRPr lang="en-US"/>
          </a:p>
        </p:txBody>
      </p:sp>
      <p:sp>
        <p:nvSpPr>
          <p:cNvPr id="3" name="Footer Placeholder 2">
            <a:extLst>
              <a:ext uri="{FF2B5EF4-FFF2-40B4-BE49-F238E27FC236}">
                <a16:creationId xmlns:a16="http://schemas.microsoft.com/office/drawing/2014/main" id="{9277204E-2F9E-0747-91B7-946F438BD8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BAF622-B63C-634D-89D1-604F6AB8594A}"/>
              </a:ext>
            </a:extLst>
          </p:cNvPr>
          <p:cNvSpPr>
            <a:spLocks noGrp="1"/>
          </p:cNvSpPr>
          <p:nvPr>
            <p:ph type="sldNum" sz="quarter" idx="12"/>
          </p:nvPr>
        </p:nvSpPr>
        <p:spPr/>
        <p:txBody>
          <a:bodyPr/>
          <a:lstStyle/>
          <a:p>
            <a:fld id="{3F5EDFFD-72F2-3B4D-BD1B-D321B77EB2C6}" type="slidenum">
              <a:rPr lang="en-US" smtClean="0"/>
              <a:t>‹#›</a:t>
            </a:fld>
            <a:endParaRPr lang="en-US"/>
          </a:p>
        </p:txBody>
      </p:sp>
    </p:spTree>
    <p:extLst>
      <p:ext uri="{BB962C8B-B14F-4D97-AF65-F5344CB8AC3E}">
        <p14:creationId xmlns:p14="http://schemas.microsoft.com/office/powerpoint/2010/main" val="228229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2FA3-A3B2-ED4B-814D-DADEF6F42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0E75D-AFF8-674B-ABEB-E9241D7C2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10ECC9-D109-1042-91F5-BBD3919F7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A1E21-F224-5F4E-B6FD-FBAF11B679BF}"/>
              </a:ext>
            </a:extLst>
          </p:cNvPr>
          <p:cNvSpPr>
            <a:spLocks noGrp="1"/>
          </p:cNvSpPr>
          <p:nvPr>
            <p:ph type="dt" sz="half" idx="10"/>
          </p:nvPr>
        </p:nvSpPr>
        <p:spPr/>
        <p:txBody>
          <a:bodyPr/>
          <a:lstStyle/>
          <a:p>
            <a:fld id="{1A03E4BD-7131-364B-9C4B-62E65DBC066F}" type="datetimeFigureOut">
              <a:rPr lang="en-US" smtClean="0"/>
              <a:t>11/8/20</a:t>
            </a:fld>
            <a:endParaRPr lang="en-US"/>
          </a:p>
        </p:txBody>
      </p:sp>
      <p:sp>
        <p:nvSpPr>
          <p:cNvPr id="6" name="Footer Placeholder 5">
            <a:extLst>
              <a:ext uri="{FF2B5EF4-FFF2-40B4-BE49-F238E27FC236}">
                <a16:creationId xmlns:a16="http://schemas.microsoft.com/office/drawing/2014/main" id="{9E6B7CFE-3E59-4A4D-8137-99A95EDCA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44478-8532-374D-9F46-52A92D563E72}"/>
              </a:ext>
            </a:extLst>
          </p:cNvPr>
          <p:cNvSpPr>
            <a:spLocks noGrp="1"/>
          </p:cNvSpPr>
          <p:nvPr>
            <p:ph type="sldNum" sz="quarter" idx="12"/>
          </p:nvPr>
        </p:nvSpPr>
        <p:spPr/>
        <p:txBody>
          <a:bodyPr/>
          <a:lstStyle/>
          <a:p>
            <a:fld id="{3F5EDFFD-72F2-3B4D-BD1B-D321B77EB2C6}" type="slidenum">
              <a:rPr lang="en-US" smtClean="0"/>
              <a:t>‹#›</a:t>
            </a:fld>
            <a:endParaRPr lang="en-US"/>
          </a:p>
        </p:txBody>
      </p:sp>
    </p:spTree>
    <p:extLst>
      <p:ext uri="{BB962C8B-B14F-4D97-AF65-F5344CB8AC3E}">
        <p14:creationId xmlns:p14="http://schemas.microsoft.com/office/powerpoint/2010/main" val="247389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A660-B16A-CA42-80E7-0F235BF55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A8407-E95E-BF4D-88B9-E0073EF5A6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BF84DA-FBDE-8944-A4D9-268930291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2B328C-7043-6643-8800-047350679AFE}"/>
              </a:ext>
            </a:extLst>
          </p:cNvPr>
          <p:cNvSpPr>
            <a:spLocks noGrp="1"/>
          </p:cNvSpPr>
          <p:nvPr>
            <p:ph type="dt" sz="half" idx="10"/>
          </p:nvPr>
        </p:nvSpPr>
        <p:spPr/>
        <p:txBody>
          <a:bodyPr/>
          <a:lstStyle/>
          <a:p>
            <a:fld id="{1A03E4BD-7131-364B-9C4B-62E65DBC066F}" type="datetimeFigureOut">
              <a:rPr lang="en-US" smtClean="0"/>
              <a:t>11/8/20</a:t>
            </a:fld>
            <a:endParaRPr lang="en-US"/>
          </a:p>
        </p:txBody>
      </p:sp>
      <p:sp>
        <p:nvSpPr>
          <p:cNvPr id="6" name="Footer Placeholder 5">
            <a:extLst>
              <a:ext uri="{FF2B5EF4-FFF2-40B4-BE49-F238E27FC236}">
                <a16:creationId xmlns:a16="http://schemas.microsoft.com/office/drawing/2014/main" id="{90240D7C-3E5E-C345-BF70-B9521344F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08D22-14A0-0441-AF0E-256D10EEF783}"/>
              </a:ext>
            </a:extLst>
          </p:cNvPr>
          <p:cNvSpPr>
            <a:spLocks noGrp="1"/>
          </p:cNvSpPr>
          <p:nvPr>
            <p:ph type="sldNum" sz="quarter" idx="12"/>
          </p:nvPr>
        </p:nvSpPr>
        <p:spPr/>
        <p:txBody>
          <a:bodyPr/>
          <a:lstStyle/>
          <a:p>
            <a:fld id="{3F5EDFFD-72F2-3B4D-BD1B-D321B77EB2C6}" type="slidenum">
              <a:rPr lang="en-US" smtClean="0"/>
              <a:t>‹#›</a:t>
            </a:fld>
            <a:endParaRPr lang="en-US"/>
          </a:p>
        </p:txBody>
      </p:sp>
    </p:spTree>
    <p:extLst>
      <p:ext uri="{BB962C8B-B14F-4D97-AF65-F5344CB8AC3E}">
        <p14:creationId xmlns:p14="http://schemas.microsoft.com/office/powerpoint/2010/main" val="50167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CFA5EE-6B81-9848-9A01-14BBCCF36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B92AE3-757D-114B-BB99-53853CD65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96F1C-8678-8E44-8526-9FB2F8A42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3E4BD-7131-364B-9C4B-62E65DBC066F}" type="datetimeFigureOut">
              <a:rPr lang="en-US" smtClean="0"/>
              <a:t>11/8/20</a:t>
            </a:fld>
            <a:endParaRPr lang="en-US"/>
          </a:p>
        </p:txBody>
      </p:sp>
      <p:sp>
        <p:nvSpPr>
          <p:cNvPr id="5" name="Footer Placeholder 4">
            <a:extLst>
              <a:ext uri="{FF2B5EF4-FFF2-40B4-BE49-F238E27FC236}">
                <a16:creationId xmlns:a16="http://schemas.microsoft.com/office/drawing/2014/main" id="{C40DADAE-D7CA-C940-85A0-72732B292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B5F8BA-5B25-1144-BCF1-047477CEF3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EDFFD-72F2-3B4D-BD1B-D321B77EB2C6}" type="slidenum">
              <a:rPr lang="en-US" smtClean="0"/>
              <a:t>‹#›</a:t>
            </a:fld>
            <a:endParaRPr lang="en-US"/>
          </a:p>
        </p:txBody>
      </p:sp>
    </p:spTree>
    <p:extLst>
      <p:ext uri="{BB962C8B-B14F-4D97-AF65-F5344CB8AC3E}">
        <p14:creationId xmlns:p14="http://schemas.microsoft.com/office/powerpoint/2010/main" val="1049495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9EFD-2F5C-BA40-9C34-CD928BFCDF49}"/>
              </a:ext>
            </a:extLst>
          </p:cNvPr>
          <p:cNvSpPr>
            <a:spLocks noGrp="1"/>
          </p:cNvSpPr>
          <p:nvPr>
            <p:ph type="ctrTitle"/>
          </p:nvPr>
        </p:nvSpPr>
        <p:spPr>
          <a:xfrm>
            <a:off x="1524000" y="1122363"/>
            <a:ext cx="9144000" cy="3478212"/>
          </a:xfrm>
        </p:spPr>
        <p:txBody>
          <a:bodyPr>
            <a:normAutofit fontScale="90000"/>
          </a:bodyPr>
          <a:lstStyle/>
          <a:p>
            <a:r>
              <a:rPr lang="en-US" dirty="0"/>
              <a:t>Senior Business Insights Analyst </a:t>
            </a:r>
            <a:br>
              <a:rPr lang="en-US" dirty="0"/>
            </a:br>
            <a:r>
              <a:rPr lang="en-US" dirty="0"/>
              <a:t>At Home Assignment</a:t>
            </a:r>
            <a:br>
              <a:rPr lang="en-US" dirty="0"/>
            </a:br>
            <a:r>
              <a:rPr lang="en-US" dirty="0"/>
              <a:t>(Pavan Naik)</a:t>
            </a:r>
            <a:br>
              <a:rPr lang="en-US" dirty="0"/>
            </a:br>
            <a:endParaRPr lang="en-US" dirty="0"/>
          </a:p>
        </p:txBody>
      </p:sp>
    </p:spTree>
    <p:extLst>
      <p:ext uri="{BB962C8B-B14F-4D97-AF65-F5344CB8AC3E}">
        <p14:creationId xmlns:p14="http://schemas.microsoft.com/office/powerpoint/2010/main" val="3307778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98E87A-995B-3743-A533-F4F175C0E797}"/>
              </a:ext>
            </a:extLst>
          </p:cNvPr>
          <p:cNvPicPr>
            <a:picLocks noChangeAspect="1"/>
          </p:cNvPicPr>
          <p:nvPr/>
        </p:nvPicPr>
        <p:blipFill>
          <a:blip r:embed="rId2"/>
          <a:stretch>
            <a:fillRect/>
          </a:stretch>
        </p:blipFill>
        <p:spPr>
          <a:xfrm>
            <a:off x="3433955" y="631371"/>
            <a:ext cx="8758045" cy="6237515"/>
          </a:xfrm>
          <a:prstGeom prst="rect">
            <a:avLst/>
          </a:prstGeom>
        </p:spPr>
      </p:pic>
      <p:sp>
        <p:nvSpPr>
          <p:cNvPr id="3" name="TextBox 2">
            <a:extLst>
              <a:ext uri="{FF2B5EF4-FFF2-40B4-BE49-F238E27FC236}">
                <a16:creationId xmlns:a16="http://schemas.microsoft.com/office/drawing/2014/main" id="{BEE26942-0572-0D40-A8D7-D457FBDAE22C}"/>
              </a:ext>
            </a:extLst>
          </p:cNvPr>
          <p:cNvSpPr txBox="1"/>
          <p:nvPr/>
        </p:nvSpPr>
        <p:spPr>
          <a:xfrm>
            <a:off x="293914" y="1382486"/>
            <a:ext cx="2873829" cy="2031325"/>
          </a:xfrm>
          <a:prstGeom prst="rect">
            <a:avLst/>
          </a:prstGeom>
          <a:noFill/>
        </p:spPr>
        <p:txBody>
          <a:bodyPr wrap="square" rtlCol="0">
            <a:spAutoFit/>
          </a:bodyPr>
          <a:lstStyle/>
          <a:p>
            <a:r>
              <a:rPr lang="en-US" dirty="0"/>
              <a:t>The increase in the number of participants with Web Development course could be due to the number of courses offered in that domain, which in this case is around 1200.</a:t>
            </a:r>
          </a:p>
        </p:txBody>
      </p:sp>
    </p:spTree>
    <p:extLst>
      <p:ext uri="{BB962C8B-B14F-4D97-AF65-F5344CB8AC3E}">
        <p14:creationId xmlns:p14="http://schemas.microsoft.com/office/powerpoint/2010/main" val="146882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26EBD-4F7B-FA4D-82D5-E53F37862ABE}"/>
              </a:ext>
            </a:extLst>
          </p:cNvPr>
          <p:cNvSpPr txBox="1"/>
          <p:nvPr/>
        </p:nvSpPr>
        <p:spPr>
          <a:xfrm>
            <a:off x="653143" y="620486"/>
            <a:ext cx="11081657" cy="6186309"/>
          </a:xfrm>
          <a:prstGeom prst="rect">
            <a:avLst/>
          </a:prstGeom>
          <a:noFill/>
        </p:spPr>
        <p:txBody>
          <a:bodyPr wrap="square" rtlCol="0">
            <a:spAutoFit/>
          </a:bodyPr>
          <a:lstStyle/>
          <a:p>
            <a:r>
              <a:rPr lang="en-US" b="1" dirty="0"/>
              <a:t>Key takeaways from the analysis:</a:t>
            </a:r>
          </a:p>
          <a:p>
            <a:endParaRPr lang="en-US" dirty="0"/>
          </a:p>
          <a:p>
            <a:pPr marL="285750" indent="-285750">
              <a:buFont typeface="Arial" panose="020B0604020202020204" pitchFamily="34" charset="0"/>
              <a:buChar char="•"/>
            </a:pPr>
            <a:r>
              <a:rPr lang="en-US" dirty="0"/>
              <a:t>Courses offered are more likely to be taken by participants who have a Degree and are working/of the age 25-35.</a:t>
            </a:r>
          </a:p>
          <a:p>
            <a:pPr marL="285750" indent="-285750">
              <a:buFont typeface="Arial" panose="020B0604020202020204" pitchFamily="34" charset="0"/>
              <a:buChar char="•"/>
            </a:pPr>
            <a:r>
              <a:rPr lang="en-US" dirty="0"/>
              <a:t>Male population are more likely to enroll in a course. </a:t>
            </a:r>
          </a:p>
          <a:p>
            <a:pPr marL="285750" indent="-285750">
              <a:buFont typeface="Arial" panose="020B0604020202020204" pitchFamily="34" charset="0"/>
              <a:buChar char="•"/>
            </a:pPr>
            <a:r>
              <a:rPr lang="en-US" dirty="0"/>
              <a:t>Computer Science and other STEM courses are in growing demand ( Courses related to new technologies/ tools could be offered). In addition to that the courses are likely to be completed if they have shorter duration. </a:t>
            </a:r>
          </a:p>
          <a:p>
            <a:pPr marL="285750" indent="-285750">
              <a:buFont typeface="Arial" panose="020B0604020202020204" pitchFamily="34" charset="0"/>
              <a:buChar char="•"/>
            </a:pPr>
            <a:r>
              <a:rPr lang="en-US" dirty="0"/>
              <a:t>Subscription fees to enroll has not been a major flaw for a participant to enroll. </a:t>
            </a:r>
          </a:p>
          <a:p>
            <a:pPr marL="285750" indent="-285750">
              <a:buFont typeface="Arial" panose="020B0604020202020204" pitchFamily="34" charset="0"/>
              <a:buChar char="•"/>
            </a:pPr>
            <a:r>
              <a:rPr lang="en-US" dirty="0"/>
              <a:t>Courses that have been successful belonged to the domain Web Development (Computer Science) – as the enrollment rate and the completion rate of History, Education, Health and Social Services courses were higher.</a:t>
            </a:r>
          </a:p>
          <a:p>
            <a:pPr marL="285750" indent="-285750">
              <a:buFont typeface="Arial" panose="020B0604020202020204" pitchFamily="34" charset="0"/>
              <a:buChar char="•"/>
            </a:pPr>
            <a:r>
              <a:rPr lang="en-US" dirty="0"/>
              <a:t>A good blend of the courses offered would drive more participants to enroll (e.g. Computer Science in the Health Domain; A SQL course with accessing the patient’s data would make it domain specific, or a Python visualization course with marketing metrics or KPI as Case Studies)</a:t>
            </a:r>
          </a:p>
          <a:p>
            <a:endParaRPr lang="en-US" dirty="0"/>
          </a:p>
          <a:p>
            <a:r>
              <a:rPr lang="en-US" b="1" dirty="0"/>
              <a:t>Similarities and Differences:</a:t>
            </a:r>
          </a:p>
          <a:p>
            <a:pPr marL="285750" indent="-285750">
              <a:buFont typeface="Arial" panose="020B0604020202020204" pitchFamily="34" charset="0"/>
              <a:buChar char="•"/>
            </a:pPr>
            <a:r>
              <a:rPr lang="en-US" dirty="0"/>
              <a:t>Computer Science / Web Development seemed to be the domains that participants were most interested in. </a:t>
            </a:r>
          </a:p>
          <a:p>
            <a:pPr marL="285750" indent="-285750">
              <a:buFont typeface="Arial" panose="020B0604020202020204" pitchFamily="34" charset="0"/>
              <a:buChar char="•"/>
            </a:pPr>
            <a:r>
              <a:rPr lang="en-US" dirty="0"/>
              <a:t>EDX has only subscription business model whereas Udemy offers free and subscription model.</a:t>
            </a:r>
          </a:p>
          <a:p>
            <a:pPr marL="285750" indent="-285750">
              <a:buFont typeface="Arial" panose="020B0604020202020204" pitchFamily="34" charset="0"/>
              <a:buChar char="•"/>
            </a:pPr>
            <a:r>
              <a:rPr lang="en-US" dirty="0"/>
              <a:t>EDX has courses that offer with domain specific knowledge (</a:t>
            </a:r>
            <a:r>
              <a:rPr lang="en-US" dirty="0" err="1"/>
              <a:t>eg</a:t>
            </a:r>
            <a:r>
              <a:rPr lang="en-US" dirty="0"/>
              <a:t>: Health, Education, Social Services) whereas Udemy offers it on a more technology level (Graphic Design/</a:t>
            </a:r>
            <a:r>
              <a:rPr lang="en-US"/>
              <a:t>Web Development).</a:t>
            </a:r>
            <a:endParaRPr lang="en-US" dirty="0"/>
          </a:p>
          <a:p>
            <a:endParaRPr lang="en-US" dirty="0"/>
          </a:p>
          <a:p>
            <a:r>
              <a:rPr lang="en-US" b="1" dirty="0"/>
              <a:t>Data needed for the analysis:</a:t>
            </a:r>
          </a:p>
          <a:p>
            <a:pPr marL="285750" indent="-285750">
              <a:buFont typeface="Arial" panose="020B0604020202020204" pitchFamily="34" charset="0"/>
              <a:buChar char="•"/>
            </a:pPr>
            <a:r>
              <a:rPr lang="en-US" dirty="0"/>
              <a:t>More demographic information for courses provided in Udemy and data related to subscription in EDX.  </a:t>
            </a:r>
          </a:p>
          <a:p>
            <a:pPr marL="285750" indent="-285750">
              <a:buFont typeface="Arial" panose="020B0604020202020204" pitchFamily="34" charset="0"/>
              <a:buChar char="•"/>
            </a:pPr>
            <a:r>
              <a:rPr lang="en-US" dirty="0"/>
              <a:t>Data on why the participant was interested in the course to develop more courses focused on that goal.</a:t>
            </a:r>
          </a:p>
        </p:txBody>
      </p:sp>
    </p:spTree>
    <p:extLst>
      <p:ext uri="{BB962C8B-B14F-4D97-AF65-F5344CB8AC3E}">
        <p14:creationId xmlns:p14="http://schemas.microsoft.com/office/powerpoint/2010/main" val="101443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6BDB35-32CB-3843-BFFE-06827722A96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6000" b="1" dirty="0">
                <a:solidFill>
                  <a:schemeClr val="bg1">
                    <a:lumMod val="95000"/>
                    <a:lumOff val="5000"/>
                  </a:schemeClr>
                </a:solidFill>
              </a:rPr>
              <a:t>EDX</a:t>
            </a:r>
          </a:p>
        </p:txBody>
      </p:sp>
    </p:spTree>
    <p:extLst>
      <p:ext uri="{BB962C8B-B14F-4D97-AF65-F5344CB8AC3E}">
        <p14:creationId xmlns:p14="http://schemas.microsoft.com/office/powerpoint/2010/main" val="959364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10;&#10;Description automatically generated">
            <a:extLst>
              <a:ext uri="{FF2B5EF4-FFF2-40B4-BE49-F238E27FC236}">
                <a16:creationId xmlns:a16="http://schemas.microsoft.com/office/drawing/2014/main" id="{9631B08E-2493-F740-912E-88524C6EE572}"/>
              </a:ext>
            </a:extLst>
          </p:cNvPr>
          <p:cNvPicPr>
            <a:picLocks noChangeAspect="1"/>
          </p:cNvPicPr>
          <p:nvPr/>
        </p:nvPicPr>
        <p:blipFill>
          <a:blip r:embed="rId2"/>
          <a:stretch>
            <a:fillRect/>
          </a:stretch>
        </p:blipFill>
        <p:spPr>
          <a:xfrm>
            <a:off x="295275" y="1460140"/>
            <a:ext cx="11601450" cy="5397860"/>
          </a:xfrm>
          <a:prstGeom prst="rect">
            <a:avLst/>
          </a:prstGeom>
        </p:spPr>
      </p:pic>
      <p:sp>
        <p:nvSpPr>
          <p:cNvPr id="3" name="TextBox 2">
            <a:extLst>
              <a:ext uri="{FF2B5EF4-FFF2-40B4-BE49-F238E27FC236}">
                <a16:creationId xmlns:a16="http://schemas.microsoft.com/office/drawing/2014/main" id="{48C8F2EC-D02D-B042-92E2-04891F62A5F6}"/>
              </a:ext>
            </a:extLst>
          </p:cNvPr>
          <p:cNvSpPr txBox="1"/>
          <p:nvPr/>
        </p:nvSpPr>
        <p:spPr>
          <a:xfrm>
            <a:off x="295275" y="271463"/>
            <a:ext cx="6357938" cy="584775"/>
          </a:xfrm>
          <a:prstGeom prst="rect">
            <a:avLst/>
          </a:prstGeom>
          <a:noFill/>
        </p:spPr>
        <p:txBody>
          <a:bodyPr wrap="square" rtlCol="0">
            <a:spAutoFit/>
          </a:bodyPr>
          <a:lstStyle/>
          <a:p>
            <a:r>
              <a:rPr lang="en-US" sz="3200" dirty="0"/>
              <a:t>Participants vs Course Subjects</a:t>
            </a:r>
          </a:p>
        </p:txBody>
      </p:sp>
      <p:sp>
        <p:nvSpPr>
          <p:cNvPr id="4" name="TextBox 3">
            <a:extLst>
              <a:ext uri="{FF2B5EF4-FFF2-40B4-BE49-F238E27FC236}">
                <a16:creationId xmlns:a16="http://schemas.microsoft.com/office/drawing/2014/main" id="{5445AD69-0F95-E042-AA3F-BBA6788949E2}"/>
              </a:ext>
            </a:extLst>
          </p:cNvPr>
          <p:cNvSpPr txBox="1"/>
          <p:nvPr/>
        </p:nvSpPr>
        <p:spPr>
          <a:xfrm>
            <a:off x="185738" y="3114676"/>
            <a:ext cx="2671762" cy="2031325"/>
          </a:xfrm>
          <a:prstGeom prst="rect">
            <a:avLst/>
          </a:prstGeom>
          <a:noFill/>
        </p:spPr>
        <p:txBody>
          <a:bodyPr wrap="square" rtlCol="0">
            <a:spAutoFit/>
          </a:bodyPr>
          <a:lstStyle/>
          <a:p>
            <a:r>
              <a:rPr lang="en-US" dirty="0"/>
              <a:t>It can be observed that the courses offered on EDX are categorized into four major subjects, of which most participants enrolled/accessed the </a:t>
            </a:r>
            <a:r>
              <a:rPr lang="en-US" dirty="0">
                <a:highlight>
                  <a:srgbClr val="00FF00"/>
                </a:highlight>
              </a:rPr>
              <a:t>computer science </a:t>
            </a:r>
            <a:r>
              <a:rPr lang="en-US" dirty="0"/>
              <a:t>stream.</a:t>
            </a:r>
          </a:p>
        </p:txBody>
      </p:sp>
      <p:sp>
        <p:nvSpPr>
          <p:cNvPr id="5" name="TextBox 4">
            <a:extLst>
              <a:ext uri="{FF2B5EF4-FFF2-40B4-BE49-F238E27FC236}">
                <a16:creationId xmlns:a16="http://schemas.microsoft.com/office/drawing/2014/main" id="{D836FACB-CC01-6B4C-84F2-5043EE8A669C}"/>
              </a:ext>
            </a:extLst>
          </p:cNvPr>
          <p:cNvSpPr txBox="1"/>
          <p:nvPr/>
        </p:nvSpPr>
        <p:spPr>
          <a:xfrm>
            <a:off x="528639" y="5082511"/>
            <a:ext cx="2671762" cy="1754326"/>
          </a:xfrm>
          <a:prstGeom prst="rect">
            <a:avLst/>
          </a:prstGeom>
          <a:noFill/>
        </p:spPr>
        <p:txBody>
          <a:bodyPr wrap="square" rtlCol="0">
            <a:spAutoFit/>
          </a:bodyPr>
          <a:lstStyle/>
          <a:p>
            <a:r>
              <a:rPr lang="en-US" dirty="0"/>
              <a:t>Though many participants enrolled for the computer science course, they have not been certified or have failed to complete the course.</a:t>
            </a:r>
          </a:p>
        </p:txBody>
      </p:sp>
      <p:sp>
        <p:nvSpPr>
          <p:cNvPr id="6" name="TextBox 5">
            <a:extLst>
              <a:ext uri="{FF2B5EF4-FFF2-40B4-BE49-F238E27FC236}">
                <a16:creationId xmlns:a16="http://schemas.microsoft.com/office/drawing/2014/main" id="{5A0E1E5C-9F53-D442-B63D-0A9AF00A48B1}"/>
              </a:ext>
            </a:extLst>
          </p:cNvPr>
          <p:cNvSpPr txBox="1"/>
          <p:nvPr/>
        </p:nvSpPr>
        <p:spPr>
          <a:xfrm>
            <a:off x="9529764" y="3429000"/>
            <a:ext cx="2366962" cy="2308324"/>
          </a:xfrm>
          <a:prstGeom prst="rect">
            <a:avLst/>
          </a:prstGeom>
          <a:noFill/>
        </p:spPr>
        <p:txBody>
          <a:bodyPr wrap="square" rtlCol="0">
            <a:spAutoFit/>
          </a:bodyPr>
          <a:lstStyle/>
          <a:p>
            <a:r>
              <a:rPr lang="en-US" dirty="0"/>
              <a:t>Majority of participants certified were either enrolled in Government, Health and Social Science or Humanities, History and Education related coursework.</a:t>
            </a:r>
          </a:p>
        </p:txBody>
      </p:sp>
    </p:spTree>
    <p:extLst>
      <p:ext uri="{BB962C8B-B14F-4D97-AF65-F5344CB8AC3E}">
        <p14:creationId xmlns:p14="http://schemas.microsoft.com/office/powerpoint/2010/main" val="314239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chart&#10;&#10;Description automatically generated">
            <a:extLst>
              <a:ext uri="{FF2B5EF4-FFF2-40B4-BE49-F238E27FC236}">
                <a16:creationId xmlns:a16="http://schemas.microsoft.com/office/drawing/2014/main" id="{4DEDBFD1-EDA1-FA48-B63D-DD56FCA626DD}"/>
              </a:ext>
            </a:extLst>
          </p:cNvPr>
          <p:cNvPicPr>
            <a:picLocks noChangeAspect="1"/>
          </p:cNvPicPr>
          <p:nvPr/>
        </p:nvPicPr>
        <p:blipFill>
          <a:blip r:embed="rId2"/>
          <a:stretch>
            <a:fillRect/>
          </a:stretch>
        </p:blipFill>
        <p:spPr>
          <a:xfrm>
            <a:off x="285753" y="1458511"/>
            <a:ext cx="11620494" cy="5042302"/>
          </a:xfrm>
          <a:prstGeom prst="rect">
            <a:avLst/>
          </a:prstGeom>
        </p:spPr>
      </p:pic>
      <p:sp>
        <p:nvSpPr>
          <p:cNvPr id="3" name="TextBox 2">
            <a:extLst>
              <a:ext uri="{FF2B5EF4-FFF2-40B4-BE49-F238E27FC236}">
                <a16:creationId xmlns:a16="http://schemas.microsoft.com/office/drawing/2014/main" id="{12B69EF4-4FB5-B848-8661-C7DE64739596}"/>
              </a:ext>
            </a:extLst>
          </p:cNvPr>
          <p:cNvSpPr txBox="1"/>
          <p:nvPr/>
        </p:nvSpPr>
        <p:spPr>
          <a:xfrm>
            <a:off x="285753" y="200025"/>
            <a:ext cx="7629522" cy="461665"/>
          </a:xfrm>
          <a:prstGeom prst="rect">
            <a:avLst/>
          </a:prstGeom>
          <a:noFill/>
        </p:spPr>
        <p:txBody>
          <a:bodyPr wrap="square" rtlCol="0">
            <a:spAutoFit/>
          </a:bodyPr>
          <a:lstStyle/>
          <a:p>
            <a:r>
              <a:rPr lang="en-US" sz="2400" dirty="0"/>
              <a:t>Age and Degree of Participants</a:t>
            </a:r>
          </a:p>
        </p:txBody>
      </p:sp>
      <p:sp>
        <p:nvSpPr>
          <p:cNvPr id="4" name="TextBox 3">
            <a:extLst>
              <a:ext uri="{FF2B5EF4-FFF2-40B4-BE49-F238E27FC236}">
                <a16:creationId xmlns:a16="http://schemas.microsoft.com/office/drawing/2014/main" id="{9526B1BE-7803-1643-9C83-636FC58513AE}"/>
              </a:ext>
            </a:extLst>
          </p:cNvPr>
          <p:cNvSpPr txBox="1"/>
          <p:nvPr/>
        </p:nvSpPr>
        <p:spPr>
          <a:xfrm>
            <a:off x="285753" y="661690"/>
            <a:ext cx="11372847" cy="646331"/>
          </a:xfrm>
          <a:prstGeom prst="rect">
            <a:avLst/>
          </a:prstGeom>
          <a:noFill/>
        </p:spPr>
        <p:txBody>
          <a:bodyPr wrap="square" rtlCol="0">
            <a:spAutoFit/>
          </a:bodyPr>
          <a:lstStyle/>
          <a:p>
            <a:r>
              <a:rPr lang="en-US" dirty="0"/>
              <a:t>Most of the participants had a Bachelor’s degree or higher and were of of 29 years of age on an average. This means that our primary target could be working people that are seeking additional skills to advance in their career.</a:t>
            </a:r>
          </a:p>
        </p:txBody>
      </p:sp>
    </p:spTree>
    <p:extLst>
      <p:ext uri="{BB962C8B-B14F-4D97-AF65-F5344CB8AC3E}">
        <p14:creationId xmlns:p14="http://schemas.microsoft.com/office/powerpoint/2010/main" val="101878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4476CF76-70E3-7E42-AD18-085ECF5E18F5}"/>
              </a:ext>
            </a:extLst>
          </p:cNvPr>
          <p:cNvPicPr>
            <a:picLocks noChangeAspect="1"/>
          </p:cNvPicPr>
          <p:nvPr/>
        </p:nvPicPr>
        <p:blipFill>
          <a:blip r:embed="rId2"/>
          <a:stretch>
            <a:fillRect/>
          </a:stretch>
        </p:blipFill>
        <p:spPr>
          <a:xfrm>
            <a:off x="-1" y="0"/>
            <a:ext cx="8800439" cy="6858000"/>
          </a:xfrm>
          <a:prstGeom prst="rect">
            <a:avLst/>
          </a:prstGeom>
        </p:spPr>
      </p:pic>
      <p:sp>
        <p:nvSpPr>
          <p:cNvPr id="14" name="TextBox 13">
            <a:extLst>
              <a:ext uri="{FF2B5EF4-FFF2-40B4-BE49-F238E27FC236}">
                <a16:creationId xmlns:a16="http://schemas.microsoft.com/office/drawing/2014/main" id="{BE4FDCF7-7340-E84A-B4D9-CF2934334486}"/>
              </a:ext>
            </a:extLst>
          </p:cNvPr>
          <p:cNvSpPr txBox="1"/>
          <p:nvPr/>
        </p:nvSpPr>
        <p:spPr>
          <a:xfrm>
            <a:off x="6096000" y="185738"/>
            <a:ext cx="5648325" cy="2031325"/>
          </a:xfrm>
          <a:prstGeom prst="rect">
            <a:avLst/>
          </a:prstGeom>
          <a:noFill/>
        </p:spPr>
        <p:txBody>
          <a:bodyPr wrap="square" rtlCol="0">
            <a:spAutoFit/>
          </a:bodyPr>
          <a:lstStyle/>
          <a:p>
            <a:r>
              <a:rPr lang="en-US" dirty="0"/>
              <a:t>It can be observed that participants are more likely to take a course that is of shorter duration as in case of STEM courses offered by both institutions. </a:t>
            </a:r>
          </a:p>
          <a:p>
            <a:r>
              <a:rPr lang="en-US" dirty="0"/>
              <a:t>Also, as seen previously Humanity, History or Government, Health and Social Sciences had more completion rate which could be a result of the less duration in addition to the interest participants had towards these courses.</a:t>
            </a:r>
          </a:p>
        </p:txBody>
      </p:sp>
      <p:sp>
        <p:nvSpPr>
          <p:cNvPr id="15" name="TextBox 14">
            <a:extLst>
              <a:ext uri="{FF2B5EF4-FFF2-40B4-BE49-F238E27FC236}">
                <a16:creationId xmlns:a16="http://schemas.microsoft.com/office/drawing/2014/main" id="{FE8B885A-A660-9241-88FF-C501AD893A62}"/>
              </a:ext>
            </a:extLst>
          </p:cNvPr>
          <p:cNvSpPr txBox="1"/>
          <p:nvPr/>
        </p:nvSpPr>
        <p:spPr>
          <a:xfrm>
            <a:off x="9002486" y="3429000"/>
            <a:ext cx="2741839" cy="2308324"/>
          </a:xfrm>
          <a:prstGeom prst="rect">
            <a:avLst/>
          </a:prstGeom>
          <a:noFill/>
        </p:spPr>
        <p:txBody>
          <a:bodyPr wrap="square" rtlCol="0">
            <a:spAutoFit/>
          </a:bodyPr>
          <a:lstStyle/>
          <a:p>
            <a:r>
              <a:rPr lang="en-US" dirty="0">
                <a:solidFill>
                  <a:srgbClr val="FF0000"/>
                </a:solidFill>
              </a:rPr>
              <a:t>Red</a:t>
            </a:r>
            <a:r>
              <a:rPr lang="en-US" dirty="0"/>
              <a:t> indicates the average time in hours for the course completion time with shortest duration; </a:t>
            </a:r>
          </a:p>
          <a:p>
            <a:r>
              <a:rPr lang="en-US" dirty="0">
                <a:solidFill>
                  <a:srgbClr val="00B050"/>
                </a:solidFill>
              </a:rPr>
              <a:t>Green</a:t>
            </a:r>
            <a:r>
              <a:rPr lang="en-US" dirty="0"/>
              <a:t> shows the average tome in hours for the course completion time with largest duration</a:t>
            </a:r>
          </a:p>
        </p:txBody>
      </p:sp>
    </p:spTree>
    <p:extLst>
      <p:ext uri="{BB962C8B-B14F-4D97-AF65-F5344CB8AC3E}">
        <p14:creationId xmlns:p14="http://schemas.microsoft.com/office/powerpoint/2010/main" val="163457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6BE487A4-5EB8-9E47-B8DC-F6EBA0CCC83B}"/>
              </a:ext>
            </a:extLst>
          </p:cNvPr>
          <p:cNvPicPr>
            <a:picLocks noChangeAspect="1"/>
          </p:cNvPicPr>
          <p:nvPr/>
        </p:nvPicPr>
        <p:blipFill>
          <a:blip r:embed="rId2"/>
          <a:stretch>
            <a:fillRect/>
          </a:stretch>
        </p:blipFill>
        <p:spPr>
          <a:xfrm>
            <a:off x="0" y="898170"/>
            <a:ext cx="8529638" cy="5631217"/>
          </a:xfrm>
          <a:prstGeom prst="rect">
            <a:avLst/>
          </a:prstGeom>
        </p:spPr>
      </p:pic>
      <p:sp>
        <p:nvSpPr>
          <p:cNvPr id="3" name="TextBox 2">
            <a:extLst>
              <a:ext uri="{FF2B5EF4-FFF2-40B4-BE49-F238E27FC236}">
                <a16:creationId xmlns:a16="http://schemas.microsoft.com/office/drawing/2014/main" id="{0B82D5B5-F6C2-6745-9956-C2107AD52470}"/>
              </a:ext>
            </a:extLst>
          </p:cNvPr>
          <p:cNvSpPr txBox="1"/>
          <p:nvPr/>
        </p:nvSpPr>
        <p:spPr>
          <a:xfrm>
            <a:off x="6775678" y="807584"/>
            <a:ext cx="5229225" cy="1200329"/>
          </a:xfrm>
          <a:prstGeom prst="rect">
            <a:avLst/>
          </a:prstGeom>
          <a:noFill/>
        </p:spPr>
        <p:txBody>
          <a:bodyPr wrap="square" rtlCol="0">
            <a:spAutoFit/>
          </a:bodyPr>
          <a:lstStyle/>
          <a:p>
            <a:r>
              <a:rPr lang="en-US" dirty="0"/>
              <a:t>The male population is more likely to enroll in a STEM or Computer Science course as compared to the Female population. Also, on an overall basis the Male population is more likely to enroll for a course. </a:t>
            </a:r>
          </a:p>
        </p:txBody>
      </p:sp>
    </p:spTree>
    <p:extLst>
      <p:ext uri="{BB962C8B-B14F-4D97-AF65-F5344CB8AC3E}">
        <p14:creationId xmlns:p14="http://schemas.microsoft.com/office/powerpoint/2010/main" val="227716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6BDB35-32CB-3843-BFFE-06827722A96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b="1" dirty="0">
                <a:solidFill>
                  <a:schemeClr val="bg1">
                    <a:lumMod val="95000"/>
                    <a:lumOff val="5000"/>
                  </a:schemeClr>
                </a:solidFill>
              </a:rPr>
              <a:t>Udemy</a:t>
            </a:r>
          </a:p>
        </p:txBody>
      </p:sp>
    </p:spTree>
    <p:extLst>
      <p:ext uri="{BB962C8B-B14F-4D97-AF65-F5344CB8AC3E}">
        <p14:creationId xmlns:p14="http://schemas.microsoft.com/office/powerpoint/2010/main" val="7249364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25CB3B-4668-3745-B9CA-431B67314F4B}"/>
              </a:ext>
            </a:extLst>
          </p:cNvPr>
          <p:cNvPicPr>
            <a:picLocks noChangeAspect="1"/>
          </p:cNvPicPr>
          <p:nvPr/>
        </p:nvPicPr>
        <p:blipFill>
          <a:blip r:embed="rId2"/>
          <a:stretch>
            <a:fillRect/>
          </a:stretch>
        </p:blipFill>
        <p:spPr>
          <a:xfrm>
            <a:off x="0" y="2386013"/>
            <a:ext cx="12192000" cy="3699101"/>
          </a:xfrm>
          <a:prstGeom prst="rect">
            <a:avLst/>
          </a:prstGeom>
        </p:spPr>
      </p:pic>
      <p:sp>
        <p:nvSpPr>
          <p:cNvPr id="3" name="TextBox 2">
            <a:extLst>
              <a:ext uri="{FF2B5EF4-FFF2-40B4-BE49-F238E27FC236}">
                <a16:creationId xmlns:a16="http://schemas.microsoft.com/office/drawing/2014/main" id="{BE7FFB99-FD5D-6345-A9BB-FCE92FF95314}"/>
              </a:ext>
            </a:extLst>
          </p:cNvPr>
          <p:cNvSpPr txBox="1"/>
          <p:nvPr/>
        </p:nvSpPr>
        <p:spPr>
          <a:xfrm>
            <a:off x="228600" y="214313"/>
            <a:ext cx="11444288" cy="923330"/>
          </a:xfrm>
          <a:prstGeom prst="rect">
            <a:avLst/>
          </a:prstGeom>
          <a:noFill/>
        </p:spPr>
        <p:txBody>
          <a:bodyPr wrap="square" rtlCol="0">
            <a:spAutoFit/>
          </a:bodyPr>
          <a:lstStyle/>
          <a:p>
            <a:r>
              <a:rPr lang="en-US" dirty="0"/>
              <a:t>Most participants showed interest in Web Development courses as compared to other courses offered. This could be a result of the growing technological skills/ introduction of new programming languages/tools offered in the market.</a:t>
            </a:r>
          </a:p>
          <a:p>
            <a:r>
              <a:rPr lang="en-US" dirty="0"/>
              <a:t>Irrespective of the duration participants are more likely to learn Web Development.</a:t>
            </a:r>
          </a:p>
        </p:txBody>
      </p:sp>
      <p:sp>
        <p:nvSpPr>
          <p:cNvPr id="4" name="TextBox 3">
            <a:extLst>
              <a:ext uri="{FF2B5EF4-FFF2-40B4-BE49-F238E27FC236}">
                <a16:creationId xmlns:a16="http://schemas.microsoft.com/office/drawing/2014/main" id="{54A910A1-9E31-DF4A-9521-571CDB5E2CB4}"/>
              </a:ext>
            </a:extLst>
          </p:cNvPr>
          <p:cNvSpPr txBox="1"/>
          <p:nvPr/>
        </p:nvSpPr>
        <p:spPr>
          <a:xfrm>
            <a:off x="2686050" y="1300163"/>
            <a:ext cx="9101138" cy="923330"/>
          </a:xfrm>
          <a:prstGeom prst="rect">
            <a:avLst/>
          </a:prstGeom>
          <a:noFill/>
        </p:spPr>
        <p:txBody>
          <a:bodyPr wrap="square" rtlCol="0">
            <a:spAutoFit/>
          </a:bodyPr>
          <a:lstStyle/>
          <a:p>
            <a:r>
              <a:rPr lang="en-US" dirty="0"/>
              <a:t>Reviews can be deceptive to account in this case as it could show either about a participant liking the course or disliking it. But participants did review after subscribing to a course that translates to their interest in learning from the course.</a:t>
            </a:r>
          </a:p>
        </p:txBody>
      </p:sp>
    </p:spTree>
    <p:extLst>
      <p:ext uri="{BB962C8B-B14F-4D97-AF65-F5344CB8AC3E}">
        <p14:creationId xmlns:p14="http://schemas.microsoft.com/office/powerpoint/2010/main" val="126871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D02B3A-FAB2-CC4E-A474-CD1A94ED6357}"/>
              </a:ext>
            </a:extLst>
          </p:cNvPr>
          <p:cNvPicPr>
            <a:picLocks noChangeAspect="1"/>
          </p:cNvPicPr>
          <p:nvPr/>
        </p:nvPicPr>
        <p:blipFill>
          <a:blip r:embed="rId2"/>
          <a:stretch>
            <a:fillRect/>
          </a:stretch>
        </p:blipFill>
        <p:spPr>
          <a:xfrm>
            <a:off x="3609975" y="3554741"/>
            <a:ext cx="7340600" cy="3098800"/>
          </a:xfrm>
          <a:prstGeom prst="rect">
            <a:avLst/>
          </a:prstGeom>
        </p:spPr>
      </p:pic>
      <p:pic>
        <p:nvPicPr>
          <p:cNvPr id="7" name="Picture 6">
            <a:extLst>
              <a:ext uri="{FF2B5EF4-FFF2-40B4-BE49-F238E27FC236}">
                <a16:creationId xmlns:a16="http://schemas.microsoft.com/office/drawing/2014/main" id="{A84A7F8A-C47B-604F-9822-6599F3FE9303}"/>
              </a:ext>
            </a:extLst>
          </p:cNvPr>
          <p:cNvPicPr>
            <a:picLocks noChangeAspect="1"/>
          </p:cNvPicPr>
          <p:nvPr/>
        </p:nvPicPr>
        <p:blipFill>
          <a:blip r:embed="rId3"/>
          <a:stretch>
            <a:fillRect/>
          </a:stretch>
        </p:blipFill>
        <p:spPr>
          <a:xfrm>
            <a:off x="3190875" y="531179"/>
            <a:ext cx="7759700" cy="2743200"/>
          </a:xfrm>
          <a:prstGeom prst="rect">
            <a:avLst/>
          </a:prstGeom>
        </p:spPr>
      </p:pic>
      <p:sp>
        <p:nvSpPr>
          <p:cNvPr id="5" name="TextBox 4">
            <a:extLst>
              <a:ext uri="{FF2B5EF4-FFF2-40B4-BE49-F238E27FC236}">
                <a16:creationId xmlns:a16="http://schemas.microsoft.com/office/drawing/2014/main" id="{065CD6F0-B35F-2C44-A0A3-C5EC53C57269}"/>
              </a:ext>
            </a:extLst>
          </p:cNvPr>
          <p:cNvSpPr txBox="1"/>
          <p:nvPr/>
        </p:nvSpPr>
        <p:spPr>
          <a:xfrm>
            <a:off x="370114" y="2351049"/>
            <a:ext cx="6248400" cy="923330"/>
          </a:xfrm>
          <a:prstGeom prst="rect">
            <a:avLst/>
          </a:prstGeom>
          <a:noFill/>
        </p:spPr>
        <p:txBody>
          <a:bodyPr wrap="square" rtlCol="0">
            <a:spAutoFit/>
          </a:bodyPr>
          <a:lstStyle/>
          <a:p>
            <a:r>
              <a:rPr lang="en-US" dirty="0"/>
              <a:t>It can be observed that participants do not mind paying the subscription fees if the course offered interests them. </a:t>
            </a:r>
          </a:p>
          <a:p>
            <a:r>
              <a:rPr lang="en-US" dirty="0"/>
              <a:t>On an average the course price was around $66. </a:t>
            </a:r>
          </a:p>
        </p:txBody>
      </p:sp>
    </p:spTree>
    <p:extLst>
      <p:ext uri="{BB962C8B-B14F-4D97-AF65-F5344CB8AC3E}">
        <p14:creationId xmlns:p14="http://schemas.microsoft.com/office/powerpoint/2010/main" val="4241268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736</Words>
  <Application>Microsoft Macintosh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Senior Business Insights Analyst  At Home Assignment (Pavan Naik) </vt:lpstr>
      <vt:lpstr>EDX</vt:lpstr>
      <vt:lpstr>PowerPoint Presentation</vt:lpstr>
      <vt:lpstr>PowerPoint Presentation</vt:lpstr>
      <vt:lpstr>PowerPoint Presentation</vt:lpstr>
      <vt:lpstr>PowerPoint Presentation</vt:lpstr>
      <vt:lpstr>Udemy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Business Insights Analyst  At Home Assignment (Pavan Naik) </dc:title>
  <dc:creator>Naik, Pavan Kumar Srikanth</dc:creator>
  <cp:lastModifiedBy>Naik, Pavan Kumar Srikanth</cp:lastModifiedBy>
  <cp:revision>10</cp:revision>
  <dcterms:created xsi:type="dcterms:W3CDTF">2020-11-08T22:47:06Z</dcterms:created>
  <dcterms:modified xsi:type="dcterms:W3CDTF">2020-11-09T00:02:41Z</dcterms:modified>
</cp:coreProperties>
</file>