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8" r:id="rId2"/>
    <p:sldId id="261" r:id="rId3"/>
    <p:sldId id="271" r:id="rId4"/>
    <p:sldId id="267" r:id="rId5"/>
    <p:sldId id="290" r:id="rId6"/>
    <p:sldId id="297" r:id="rId7"/>
    <p:sldId id="269" r:id="rId8"/>
    <p:sldId id="283" r:id="rId9"/>
    <p:sldId id="300" r:id="rId10"/>
    <p:sldId id="299" r:id="rId11"/>
    <p:sldId id="268" r:id="rId12"/>
    <p:sldId id="280" r:id="rId13"/>
    <p:sldId id="293" r:id="rId14"/>
    <p:sldId id="292" r:id="rId15"/>
    <p:sldId id="276" r:id="rId16"/>
    <p:sldId id="272" r:id="rId17"/>
    <p:sldId id="295" r:id="rId18"/>
    <p:sldId id="281" r:id="rId19"/>
    <p:sldId id="277" r:id="rId20"/>
    <p:sldId id="291" r:id="rId21"/>
    <p:sldId id="285" r:id="rId22"/>
    <p:sldId id="286" r:id="rId23"/>
    <p:sldId id="296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nikakatla16@gmail.com" initials="m" lastIdx="1" clrIdx="0">
    <p:extLst>
      <p:ext uri="{19B8F6BF-5375-455C-9EA6-DF929625EA0E}">
        <p15:presenceInfo xmlns:p15="http://schemas.microsoft.com/office/powerpoint/2012/main" userId="b239f7a581d1b9c5" providerId="Windows Live"/>
      </p:ext>
    </p:extLst>
  </p:cmAuthor>
  <p:cmAuthor id="2" name="srikanth swargam" initials="ss" lastIdx="1" clrIdx="1">
    <p:extLst>
      <p:ext uri="{19B8F6BF-5375-455C-9EA6-DF929625EA0E}">
        <p15:presenceInfo xmlns:p15="http://schemas.microsoft.com/office/powerpoint/2012/main" userId="45ac64850d6a60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t>22-06-2022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lifestyle/design/2015/09/02/aziende-tech-log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amvin.org/en/2018/01/28/thank-goes-long-wa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4434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SCRAPPING AND DATA ANALYSIS ON WASHING MACHINES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182" y="3602038"/>
            <a:ext cx="9144000" cy="1655762"/>
          </a:xfrm>
        </p:spPr>
        <p:txBody>
          <a:bodyPr/>
          <a:lstStyle/>
          <a:p>
            <a:r>
              <a:rPr lang="en-US" dirty="0"/>
              <a:t>Sub Titile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1BFD8-67D6-467E-A4D5-C4D8F6158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686800" y="3429000"/>
            <a:ext cx="7295745" cy="2859931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E5554-1738-74FC-57BF-4C69E00DFE91}"/>
              </a:ext>
            </a:extLst>
          </p:cNvPr>
          <p:cNvSpPr txBox="1"/>
          <p:nvPr/>
        </p:nvSpPr>
        <p:spPr>
          <a:xfrm>
            <a:off x="4165345" y="5871200"/>
            <a:ext cx="4144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wired.it/lifestyle/design/2015/09/02/aziende-tech-logo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89824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65FDE-518C-470F-43AA-FD4ECC511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1645576"/>
            <a:ext cx="5848318" cy="3091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937AA-1DBA-E777-F75A-239ED5FBF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41" y="1105975"/>
            <a:ext cx="4252328" cy="147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36B6A3-B21A-976F-D4C7-BB875C475B03}"/>
              </a:ext>
            </a:extLst>
          </p:cNvPr>
          <p:cNvSpPr txBox="1"/>
          <p:nvPr/>
        </p:nvSpPr>
        <p:spPr>
          <a:xfrm>
            <a:off x="367553" y="331694"/>
            <a:ext cx="37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tellar" panose="020A0402060406010301" pitchFamily="18" charset="0"/>
              </a:rPr>
              <a:t>CUSTOMER </a:t>
            </a:r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AF4B1-ABD0-7BC7-0F89-58375D97AB60}"/>
              </a:ext>
            </a:extLst>
          </p:cNvPr>
          <p:cNvSpPr txBox="1"/>
          <p:nvPr/>
        </p:nvSpPr>
        <p:spPr>
          <a:xfrm>
            <a:off x="6893859" y="268941"/>
            <a:ext cx="346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CUSTOMER 2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7E2FF-290A-1925-F208-92ABC7E484AA}"/>
              </a:ext>
            </a:extLst>
          </p:cNvPr>
          <p:cNvSpPr txBox="1"/>
          <p:nvPr/>
        </p:nvSpPr>
        <p:spPr>
          <a:xfrm>
            <a:off x="7563340" y="3774142"/>
            <a:ext cx="37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elix Titling" panose="04060505060202020A04" pitchFamily="82" charset="0"/>
              </a:rPr>
              <a:t>CUSTOMER  </a:t>
            </a:r>
            <a:r>
              <a:rPr lang="en-US" dirty="0"/>
              <a:t>3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8AE3B4-F638-06BF-31ED-F188C29D5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58" y="4279758"/>
            <a:ext cx="4389500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4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16C886-CFBB-483F-827A-80069A688391}"/>
              </a:ext>
            </a:extLst>
          </p:cNvPr>
          <p:cNvSpPr/>
          <p:nvPr/>
        </p:nvSpPr>
        <p:spPr>
          <a:xfrm>
            <a:off x="1185830" y="447516"/>
            <a:ext cx="681030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otlight MT Light" panose="0204060206030A0203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3419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BA26-FFA0-482C-95B8-3CD387E0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007"/>
            <a:ext cx="9353955" cy="4432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         </a:t>
            </a:r>
            <a:endParaRPr lang="en-US" dirty="0">
              <a:latin typeface="+mn-l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DAD90-5FCB-42F9-8B66-469A13B6BFD3}"/>
              </a:ext>
            </a:extLst>
          </p:cNvPr>
          <p:cNvSpPr txBox="1"/>
          <p:nvPr/>
        </p:nvSpPr>
        <p:spPr>
          <a:xfrm>
            <a:off x="0" y="4664252"/>
            <a:ext cx="120933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 1.IN between brands  and  count    SAMSUNG   &amp; LG  has  more  number  of    models  in Washing Machines    by  using  this  plot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2.</a:t>
            </a:r>
            <a:r>
              <a:rPr lang="en-US" sz="2000" dirty="0">
                <a:cs typeface="Calibri Light"/>
              </a:rPr>
              <a:t> According to this  GALANZ   washing machine  has  35000  price     and  average   is  IFB  and BOSCH. </a:t>
            </a:r>
          </a:p>
          <a:p>
            <a:endParaRPr lang="en-US" sz="2000" dirty="0">
              <a:cs typeface="Calibri Light"/>
            </a:endParaRPr>
          </a:p>
          <a:p>
            <a:endParaRPr lang="en-US" sz="2000" dirty="0">
              <a:cs typeface="Calibri Light"/>
            </a:endParaRPr>
          </a:p>
          <a:p>
            <a:r>
              <a:rPr lang="en-US" sz="2000" dirty="0" err="1">
                <a:cs typeface="Calibri Light"/>
              </a:rPr>
              <a:t>harshitha</a:t>
            </a:r>
            <a:r>
              <a:rPr lang="en-US" sz="2000" dirty="0">
                <a:cs typeface="Calibri Light"/>
              </a:rPr>
              <a:t>####</a:t>
            </a:r>
            <a:endParaRPr lang="en-US" sz="200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34E47C-CB24-2FD3-2256-1F6CEDA59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8007"/>
            <a:ext cx="5871882" cy="4404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DC3CAE-9FF3-D5DE-31DC-9C79651A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596" y="348007"/>
            <a:ext cx="6087596" cy="40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9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D4D73-4151-EED1-6B2D-E494160AC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8" y="405045"/>
            <a:ext cx="4397065" cy="4150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C5E5E-4333-11C9-A567-E9C8063F4AED}"/>
              </a:ext>
            </a:extLst>
          </p:cNvPr>
          <p:cNvSpPr txBox="1"/>
          <p:nvPr/>
        </p:nvSpPr>
        <p:spPr>
          <a:xfrm>
            <a:off x="1138516" y="4742330"/>
            <a:ext cx="10775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According  to this  plot  Fully-load  has  more  percentile than  Semi-load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541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60858-1C23-8FD3-767B-F90781C1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42" y="869006"/>
            <a:ext cx="6142587" cy="3783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41C193-8EEC-3639-7F92-EEF1D2E32C9C}"/>
              </a:ext>
            </a:extLst>
          </p:cNvPr>
          <p:cNvSpPr txBox="1"/>
          <p:nvPr/>
        </p:nvSpPr>
        <p:spPr>
          <a:xfrm>
            <a:off x="754887" y="4652681"/>
            <a:ext cx="106822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Prices  are  positively    increased  in between 10000  to 40000  towards   right hand  side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2558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0E4D-AABB-414D-8033-2C27FCA8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85" y="50040"/>
            <a:ext cx="6358643" cy="58746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lt"/>
                <a:cs typeface="+mj-lt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Brands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lt"/>
                <a:cs typeface="+mj-lt"/>
              </a:rPr>
              <a:t> and Price relation analysis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3816B-674A-4592-8B05-FA1583791B41}"/>
              </a:ext>
            </a:extLst>
          </p:cNvPr>
          <p:cNvSpPr txBox="1"/>
          <p:nvPr/>
        </p:nvSpPr>
        <p:spPr>
          <a:xfrm>
            <a:off x="510073" y="6076692"/>
            <a:ext cx="11681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More  no  of   outliers  is  for  IFB   and LG  Brands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5A8B7-5E20-0D22-A556-F379DDD66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011" y="822172"/>
            <a:ext cx="10425953" cy="45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8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FEE383-8403-45F2-8B74-E22BE18A23F2}"/>
              </a:ext>
            </a:extLst>
          </p:cNvPr>
          <p:cNvSpPr txBox="1"/>
          <p:nvPr/>
        </p:nvSpPr>
        <p:spPr>
          <a:xfrm>
            <a:off x="262418" y="4340666"/>
            <a:ext cx="50715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chemeClr val="accent5"/>
              </a:solidFill>
              <a:cs typeface="Calibri"/>
            </a:endParaRPr>
          </a:p>
          <a:p>
            <a:r>
              <a:rPr lang="en-US" sz="2000" dirty="0">
                <a:latin typeface="Helvetica Neue"/>
                <a:cs typeface="Calibri"/>
              </a:rPr>
              <a:t>In  between 6.0 and  7.0  capacity  we have  more  no  of  washing machines   </a:t>
            </a:r>
            <a:r>
              <a:rPr lang="en-US" sz="2000" dirty="0" err="1">
                <a:latin typeface="Helvetica Neue"/>
                <a:cs typeface="Calibri"/>
              </a:rPr>
              <a:t>upto</a:t>
            </a:r>
            <a:r>
              <a:rPr lang="en-US" sz="2000" dirty="0">
                <a:latin typeface="Helvetica Neue"/>
                <a:cs typeface="Calibri"/>
              </a:rPr>
              <a:t> 90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sz="2000" dirty="0">
              <a:solidFill>
                <a:schemeClr val="accent5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1CF9B8-EB19-BE15-2777-59CA2151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85442"/>
            <a:ext cx="5864959" cy="2993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4CE68-4680-E8B9-DE28-92EF124DB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58747"/>
            <a:ext cx="6006353" cy="3657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64C7D-CFEE-6F73-0253-6ECF5179181B}"/>
              </a:ext>
            </a:extLst>
          </p:cNvPr>
          <p:cNvSpPr txBox="1"/>
          <p:nvPr/>
        </p:nvSpPr>
        <p:spPr>
          <a:xfrm>
            <a:off x="5970494" y="4616824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 between  capacity and   prices      at  5.2  kgs  of capacity   price  of washing machine is  34000    at  9.0  kgs  of capacity    price  of washing machine  is 25000  to  27000  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34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4D5B9-C74E-52D9-5A7B-AFFA4D047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1328228"/>
            <a:ext cx="4115157" cy="2598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D38F0-CFF5-17B3-03A2-DFD2BA081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5" y="1520077"/>
            <a:ext cx="4176122" cy="237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C48148-3D0F-B589-86C7-351C46A26591}"/>
              </a:ext>
            </a:extLst>
          </p:cNvPr>
          <p:cNvSpPr txBox="1"/>
          <p:nvPr/>
        </p:nvSpPr>
        <p:spPr>
          <a:xfrm>
            <a:off x="215153" y="4473388"/>
            <a:ext cx="368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 plot    RPM  is  more  from 700 to 1300   and     no  of  washing machine   is 200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EB017-360F-8EF2-0C31-0533E58BE395}"/>
              </a:ext>
            </a:extLst>
          </p:cNvPr>
          <p:cNvSpPr txBox="1"/>
          <p:nvPr/>
        </p:nvSpPr>
        <p:spPr>
          <a:xfrm>
            <a:off x="7798939" y="4414593"/>
            <a:ext cx="329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 plot  capacity  in between  6.5  to 7.0  is  high   and  no of  count  is 80-95  machines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5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CA-6E3E-45D0-9D04-163A2CDA779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5144" y="343080"/>
            <a:ext cx="9144000" cy="663575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 Ligh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E901D-7A29-4484-8D03-63DF58BADF69}"/>
              </a:ext>
            </a:extLst>
          </p:cNvPr>
          <p:cNvSpPr txBox="1"/>
          <p:nvPr/>
        </p:nvSpPr>
        <p:spPr>
          <a:xfrm>
            <a:off x="661066" y="5442784"/>
            <a:ext cx="9562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According  to  scatter plot     average  between  6.5  capacity     at  price  of  approx. 70000    is  GALANZ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  9 kgs  of   capacity  is  high   in Washing Machines </a:t>
            </a:r>
            <a:endParaRPr lang="en-US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AE365-0DE9-E256-66AF-F942CAE9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047" y="1269183"/>
            <a:ext cx="10434918" cy="41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3F098A-BDA6-31CC-49AE-F7402BFB2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316" y="311539"/>
            <a:ext cx="5609043" cy="41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0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4547-F7A9-4712-AB03-FCF8C6D5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95" y="320819"/>
            <a:ext cx="10515600" cy="321207"/>
          </a:xfrm>
        </p:spPr>
        <p:txBody>
          <a:bodyPr>
            <a:no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website: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EA896B-4502-4505-B713-437C7238E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" b="1700"/>
          <a:stretch/>
        </p:blipFill>
        <p:spPr>
          <a:xfrm>
            <a:off x="0" y="668921"/>
            <a:ext cx="12295761" cy="62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7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9329B-5D13-11AB-087B-96AD8A22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780820"/>
            <a:ext cx="6683319" cy="5296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47709-F717-B6ED-323C-06A0448B05AA}"/>
              </a:ext>
            </a:extLst>
          </p:cNvPr>
          <p:cNvSpPr txBox="1"/>
          <p:nvPr/>
        </p:nvSpPr>
        <p:spPr>
          <a:xfrm>
            <a:off x="103093" y="319155"/>
            <a:ext cx="1198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Multi variant Analysis 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2214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30F6-6A21-FE14-98AF-FB9E8420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40" y="656955"/>
            <a:ext cx="3821349" cy="666007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rgbClr val="C00000"/>
                </a:solidFill>
                <a:latin typeface="Californian FB" panose="0207040306080B030204" pitchFamily="18" charset="0"/>
                <a:cs typeface="Calibri"/>
              </a:rPr>
            </a:br>
            <a:r>
              <a:rPr lang="en-US" sz="4400" b="1" dirty="0">
                <a:solidFill>
                  <a:srgbClr val="C00000"/>
                </a:solidFill>
                <a:latin typeface="Californian FB" panose="0207040306080B030204" pitchFamily="18" charset="0"/>
                <a:cs typeface="Calibri"/>
              </a:rPr>
              <a:t>CONCLUSION :</a:t>
            </a:r>
            <a:br>
              <a:rPr lang="en-US" sz="4400" b="1" dirty="0">
                <a:solidFill>
                  <a:srgbClr val="C00000"/>
                </a:solidFill>
                <a:cs typeface="Calibr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ABF5-BE20-8760-92C7-C0DEE083C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570" y="1747804"/>
            <a:ext cx="10166454" cy="497104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200" dirty="0">
                <a:latin typeface="Bell MT" panose="02020503060305020303" pitchFamily="18" charset="0"/>
              </a:rPr>
              <a:t>1.Acording to conclusion  IFB   is the  best      at  8.5kgs  of   Capacity  and price   is      </a:t>
            </a:r>
            <a:r>
              <a:rPr lang="en-US" sz="11200" dirty="0" err="1">
                <a:latin typeface="Bell MT" panose="02020503060305020303" pitchFamily="18" charset="0"/>
              </a:rPr>
              <a:t>upto</a:t>
            </a:r>
            <a:r>
              <a:rPr lang="en-US" sz="11200" dirty="0">
                <a:latin typeface="Bell MT" panose="02020503060305020303" pitchFamily="18" charset="0"/>
              </a:rPr>
              <a:t>  30000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1200" dirty="0">
                <a:latin typeface="Bell MT" panose="02020503060305020303" pitchFamily="18" charset="0"/>
              </a:rPr>
              <a:t>2. Compared  to   IFB      Samsung      has  less  price    with  7.5  kgs  capacity  and  warranty  is  less   compared  to IFB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1200" dirty="0">
              <a:latin typeface="Bell MT" panose="020205030603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1200" dirty="0">
                <a:latin typeface="Bell MT" panose="02020503060305020303" pitchFamily="18" charset="0"/>
              </a:rPr>
              <a:t> * But  finally    IFB  is  the  best  model    to  buy    washing machine      under  30000   with  best warranty  and  best  capacity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1200" dirty="0">
              <a:latin typeface="Bell MT" panose="020205030603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Bell MT" panose="020205030603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ell MT" panose="02020503060305020303" pitchFamily="18" charset="0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Bell MT" panose="02020503060305020303" pitchFamily="18" charset="0"/>
            </a:endParaRPr>
          </a:p>
          <a:p>
            <a:pPr algn="l"/>
            <a:endParaRPr lang="en-US" b="1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21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C664-55FC-3D0D-C771-23F42F58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r>
              <a:rPr lang="en-US" b="1" dirty="0"/>
              <a:t>Key take aways: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6B81-F3B1-797D-AC00-60A03D3D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From Flipkart  URL  I Scraped  a data  and  used Washing Machines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Libraries imported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Data frame creation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Data frame after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Summery statistics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Univariate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Bi variate / multivariate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conclusion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0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88252-8AC0-65E1-9043-49D161919EFD}"/>
              </a:ext>
            </a:extLst>
          </p:cNvPr>
          <p:cNvSpPr txBox="1"/>
          <p:nvPr/>
        </p:nvSpPr>
        <p:spPr>
          <a:xfrm>
            <a:off x="-77820" y="473317"/>
            <a:ext cx="12192000" cy="591136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x" algn="l"/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98B36-89EC-F40A-44AA-6B820E6D7193}"/>
              </a:ext>
            </a:extLst>
          </p:cNvPr>
          <p:cNvSpPr txBox="1"/>
          <p:nvPr/>
        </p:nvSpPr>
        <p:spPr>
          <a:xfrm>
            <a:off x="1290917" y="1926008"/>
            <a:ext cx="96101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fornian FB" panose="0207040306080B030204" pitchFamily="18" charset="0"/>
              </a:rPr>
              <a:t>PROJECT NAME :</a:t>
            </a:r>
          </a:p>
          <a:p>
            <a:r>
              <a:rPr lang="en-US" sz="4000" dirty="0">
                <a:latin typeface="Californian FB" panose="0207040306080B030204" pitchFamily="18" charset="0"/>
              </a:rPr>
              <a:t>      ANALYSIS  ON WASHING MACHINES  </a:t>
            </a:r>
          </a:p>
          <a:p>
            <a:r>
              <a:rPr lang="en-US" dirty="0"/>
              <a:t>                  </a:t>
            </a:r>
          </a:p>
          <a:p>
            <a:r>
              <a:rPr lang="en-US" sz="3600" dirty="0"/>
              <a:t> </a:t>
            </a:r>
            <a:r>
              <a:rPr lang="en-US" sz="3600" dirty="0">
                <a:latin typeface="Tw Cen MT Condensed Extra Bold" panose="020B0803020202020204" pitchFamily="34" charset="0"/>
              </a:rPr>
              <a:t>PRESRENTED BY : S.PAVAN KUMAR </a:t>
            </a:r>
          </a:p>
          <a:p>
            <a:r>
              <a:rPr lang="en-US" sz="3600" dirty="0">
                <a:latin typeface="Tw Cen MT Condensed Extra Bold" panose="020B0803020202020204" pitchFamily="34" charset="0"/>
              </a:rPr>
              <a:t>QUALIFICATION :</a:t>
            </a:r>
          </a:p>
          <a:p>
            <a:r>
              <a:rPr lang="en-US" sz="3600" dirty="0">
                <a:latin typeface="Tw Cen MT Condensed Extra Bold" panose="020B0803020202020204" pitchFamily="34" charset="0"/>
              </a:rPr>
              <a:t>BTECH(ELECTRICAL AND  ELECTRONICS  ENGINEERING )</a:t>
            </a:r>
          </a:p>
          <a:p>
            <a:r>
              <a:rPr lang="en-US" sz="3600" dirty="0">
                <a:latin typeface="Tw Cen MT Condensed Extra Bold" panose="020B0803020202020204" pitchFamily="34" charset="0"/>
              </a:rPr>
              <a:t> </a:t>
            </a:r>
            <a:endParaRPr lang="en-IN" sz="3600" dirty="0"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5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1458312" y="2585067"/>
            <a:ext cx="5204944" cy="16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6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D39ECC-AB12-2F97-EA72-FD439971B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413" y="152400"/>
            <a:ext cx="1141207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8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6660-D041-4C13-8F0F-2DAC1FD0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50" y="169816"/>
            <a:ext cx="10515600" cy="824483"/>
          </a:xfrm>
        </p:spPr>
        <p:txBody>
          <a:bodyPr>
            <a:normAutofit/>
          </a:bodyPr>
          <a:lstStyle/>
          <a:p>
            <a:r>
              <a:rPr lang="en-US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DATA: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3E438-FE72-1F16-6901-AE3642347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503" y="1213615"/>
            <a:ext cx="11173485" cy="50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2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0977-5F4C-B24B-0A9B-1153BC11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595630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:</a:t>
            </a:r>
            <a:br>
              <a:rPr lang="en-US" sz="4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6311-9F84-3DA1-62DF-8245F802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165225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Identified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Identified Missing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Treating rows and columns with null values and missing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Extracting required data from columns to create another columns using regular expressions.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Treating columns and converting required columns from object to int or float datatype. 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2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740C9D-694B-1F4C-4E84-4976DB2B5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6" y="1238996"/>
            <a:ext cx="5799323" cy="3368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BA0CA-A00F-4D31-0DA8-B59E3443C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8996"/>
            <a:ext cx="5324272" cy="3368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6D9889-1C54-D822-0A65-3D26E929F9B3}"/>
              </a:ext>
            </a:extLst>
          </p:cNvPr>
          <p:cNvSpPr txBox="1"/>
          <p:nvPr/>
        </p:nvSpPr>
        <p:spPr>
          <a:xfrm>
            <a:off x="171036" y="282102"/>
            <a:ext cx="5578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BEFORE CLEANED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F2F96-3D36-1ED4-8F42-B914C1AEEBCF}"/>
              </a:ext>
            </a:extLst>
          </p:cNvPr>
          <p:cNvSpPr txBox="1"/>
          <p:nvPr/>
        </p:nvSpPr>
        <p:spPr>
          <a:xfrm>
            <a:off x="6313251" y="282102"/>
            <a:ext cx="483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CLEANED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2097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9168-6667-4197-BD5D-F8DFAE2B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79" y="173679"/>
            <a:ext cx="11089301" cy="700393"/>
          </a:xfrm>
          <a:solidFill>
            <a:schemeClr val="bg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DATAFRAME AFTER CLEANING</a:t>
            </a:r>
            <a:b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E6F5F-1EC7-6D2B-89E5-D1447C63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530" y="1177608"/>
            <a:ext cx="11089302" cy="5506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52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39E6BC4-FECB-481F-963C-08C45E7AB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2868" y="185007"/>
            <a:ext cx="8363351" cy="734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Summary statistics of Data Frame: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10E4C-B879-C018-5346-57FAB6F6E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353" y="1424668"/>
            <a:ext cx="10015293" cy="4769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11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E3F85-173B-A479-F5C4-63505604A6B9}"/>
              </a:ext>
            </a:extLst>
          </p:cNvPr>
          <p:cNvSpPr txBox="1"/>
          <p:nvPr/>
        </p:nvSpPr>
        <p:spPr>
          <a:xfrm>
            <a:off x="170329" y="528918"/>
            <a:ext cx="116272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Customer 1 </a:t>
            </a:r>
            <a:r>
              <a:rPr lang="en-US" sz="3600" dirty="0"/>
              <a:t>:    I need   a  best washing in  between 20000  to 25000    with  6 to  7.5  kgs  of capacity 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Customer 2</a:t>
            </a:r>
            <a:r>
              <a:rPr lang="en-US" sz="3600" dirty="0"/>
              <a:t>:  I need  a   Washing machine  under  25000   with  Fully loaded  only in IFB  brand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accent4"/>
                </a:solidFill>
              </a:rPr>
              <a:t>Customer 3:   </a:t>
            </a:r>
            <a:r>
              <a:rPr lang="en-US" sz="3600" dirty="0"/>
              <a:t>I need  a washing machine   under 10000  only  in Samsung with   7.5  kgs  of capacity  and  semi loaded    with  2 years  of  warranty </a:t>
            </a:r>
          </a:p>
        </p:txBody>
      </p:sp>
    </p:spTree>
    <p:extLst>
      <p:ext uri="{BB962C8B-B14F-4D97-AF65-F5344CB8AC3E}">
        <p14:creationId xmlns:p14="http://schemas.microsoft.com/office/powerpoint/2010/main" val="372032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2644</TotalTime>
  <Words>482</Words>
  <Application>Microsoft Office PowerPoint</Application>
  <PresentationFormat>Widescreen</PresentationFormat>
  <Paragraphs>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Algerian</vt:lpstr>
      <vt:lpstr>Arial</vt:lpstr>
      <vt:lpstr>Bell MT</vt:lpstr>
      <vt:lpstr>Bradley Hand ITC</vt:lpstr>
      <vt:lpstr>Calibri</vt:lpstr>
      <vt:lpstr>Calibri Light</vt:lpstr>
      <vt:lpstr>Californian FB</vt:lpstr>
      <vt:lpstr>Castellar</vt:lpstr>
      <vt:lpstr>Felix Titling</vt:lpstr>
      <vt:lpstr>Footlight MT Light</vt:lpstr>
      <vt:lpstr>Helvetica Neue</vt:lpstr>
      <vt:lpstr>Tw Cen MT Condensed Extra Bold</vt:lpstr>
      <vt:lpstr>Wingdings</vt:lpstr>
      <vt:lpstr>Office Theme</vt:lpstr>
      <vt:lpstr>WEB SCRAPPING AND DATA ANALYSIS ON WASHING MACHINES</vt:lpstr>
      <vt:lpstr>website:</vt:lpstr>
      <vt:lpstr>PowerPoint Presentation</vt:lpstr>
      <vt:lpstr>RAW DATA:</vt:lpstr>
      <vt:lpstr>ANALYSIS : </vt:lpstr>
      <vt:lpstr>PowerPoint Presentation</vt:lpstr>
      <vt:lpstr> DATAFRAME AFTER CLEANING </vt:lpstr>
      <vt:lpstr>Summary statistics of Data Frame:</vt:lpstr>
      <vt:lpstr>PowerPoint Presentation</vt:lpstr>
      <vt:lpstr>PowerPoint Presentation</vt:lpstr>
      <vt:lpstr>PowerPoint Presentation</vt:lpstr>
      <vt:lpstr>         </vt:lpstr>
      <vt:lpstr>PowerPoint Presentation</vt:lpstr>
      <vt:lpstr>PowerPoint Presentation</vt:lpstr>
      <vt:lpstr> Brands and Price relation analysis </vt:lpstr>
      <vt:lpstr>PowerPoint Presentation</vt:lpstr>
      <vt:lpstr>PowerPoint Presentation</vt:lpstr>
      <vt:lpstr> </vt:lpstr>
      <vt:lpstr>PowerPoint Presentation</vt:lpstr>
      <vt:lpstr>PowerPoint Presentation</vt:lpstr>
      <vt:lpstr> CONCLUSION : </vt:lpstr>
      <vt:lpstr>Key take aways: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pavan nayak</cp:lastModifiedBy>
  <cp:revision>315</cp:revision>
  <dcterms:created xsi:type="dcterms:W3CDTF">2021-02-16T05:19:01Z</dcterms:created>
  <dcterms:modified xsi:type="dcterms:W3CDTF">2022-06-22T11:37:25Z</dcterms:modified>
</cp:coreProperties>
</file>