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32D86A-BCC8-4BE6-A935-1BCD3400A100}"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697FC-BCD3-44B0-8527-E162E652D6F6}" type="slidenum">
              <a:rPr lang="en-US" smtClean="0"/>
              <a:t>‹#›</a:t>
            </a:fld>
            <a:endParaRPr lang="en-US"/>
          </a:p>
        </p:txBody>
      </p:sp>
    </p:spTree>
    <p:extLst>
      <p:ext uri="{BB962C8B-B14F-4D97-AF65-F5344CB8AC3E}">
        <p14:creationId xmlns:p14="http://schemas.microsoft.com/office/powerpoint/2010/main" val="3334708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32D86A-BCC8-4BE6-A935-1BCD3400A100}"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697FC-BCD3-44B0-8527-E162E652D6F6}" type="slidenum">
              <a:rPr lang="en-US" smtClean="0"/>
              <a:t>‹#›</a:t>
            </a:fld>
            <a:endParaRPr lang="en-US"/>
          </a:p>
        </p:txBody>
      </p:sp>
    </p:spTree>
    <p:extLst>
      <p:ext uri="{BB962C8B-B14F-4D97-AF65-F5344CB8AC3E}">
        <p14:creationId xmlns:p14="http://schemas.microsoft.com/office/powerpoint/2010/main" val="150391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32D86A-BCC8-4BE6-A935-1BCD3400A100}"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697FC-BCD3-44B0-8527-E162E652D6F6}" type="slidenum">
              <a:rPr lang="en-US" smtClean="0"/>
              <a:t>‹#›</a:t>
            </a:fld>
            <a:endParaRPr lang="en-US"/>
          </a:p>
        </p:txBody>
      </p:sp>
    </p:spTree>
    <p:extLst>
      <p:ext uri="{BB962C8B-B14F-4D97-AF65-F5344CB8AC3E}">
        <p14:creationId xmlns:p14="http://schemas.microsoft.com/office/powerpoint/2010/main" val="31672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32D86A-BCC8-4BE6-A935-1BCD3400A100}"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697FC-BCD3-44B0-8527-E162E652D6F6}" type="slidenum">
              <a:rPr lang="en-US" smtClean="0"/>
              <a:t>‹#›</a:t>
            </a:fld>
            <a:endParaRPr lang="en-US"/>
          </a:p>
        </p:txBody>
      </p:sp>
    </p:spTree>
    <p:extLst>
      <p:ext uri="{BB962C8B-B14F-4D97-AF65-F5344CB8AC3E}">
        <p14:creationId xmlns:p14="http://schemas.microsoft.com/office/powerpoint/2010/main" val="2611071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32D86A-BCC8-4BE6-A935-1BCD3400A100}"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697FC-BCD3-44B0-8527-E162E652D6F6}" type="slidenum">
              <a:rPr lang="en-US" smtClean="0"/>
              <a:t>‹#›</a:t>
            </a:fld>
            <a:endParaRPr lang="en-US"/>
          </a:p>
        </p:txBody>
      </p:sp>
    </p:spTree>
    <p:extLst>
      <p:ext uri="{BB962C8B-B14F-4D97-AF65-F5344CB8AC3E}">
        <p14:creationId xmlns:p14="http://schemas.microsoft.com/office/powerpoint/2010/main" val="1971273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32D86A-BCC8-4BE6-A935-1BCD3400A100}" type="datetimeFigureOut">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697FC-BCD3-44B0-8527-E162E652D6F6}" type="slidenum">
              <a:rPr lang="en-US" smtClean="0"/>
              <a:t>‹#›</a:t>
            </a:fld>
            <a:endParaRPr lang="en-US"/>
          </a:p>
        </p:txBody>
      </p:sp>
    </p:spTree>
    <p:extLst>
      <p:ext uri="{BB962C8B-B14F-4D97-AF65-F5344CB8AC3E}">
        <p14:creationId xmlns:p14="http://schemas.microsoft.com/office/powerpoint/2010/main" val="1569309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32D86A-BCC8-4BE6-A935-1BCD3400A100}" type="datetimeFigureOut">
              <a:rPr lang="en-US" smtClean="0"/>
              <a:t>2/19/2021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1697FC-BCD3-44B0-8527-E162E652D6F6}" type="slidenum">
              <a:rPr lang="en-US" smtClean="0"/>
              <a:t>‹#›</a:t>
            </a:fld>
            <a:endParaRPr lang="en-US"/>
          </a:p>
        </p:txBody>
      </p:sp>
    </p:spTree>
    <p:extLst>
      <p:ext uri="{BB962C8B-B14F-4D97-AF65-F5344CB8AC3E}">
        <p14:creationId xmlns:p14="http://schemas.microsoft.com/office/powerpoint/2010/main" val="959429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32D86A-BCC8-4BE6-A935-1BCD3400A100}" type="datetimeFigureOut">
              <a:rPr lang="en-US" smtClean="0"/>
              <a:t>2/19/2021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1697FC-BCD3-44B0-8527-E162E652D6F6}" type="slidenum">
              <a:rPr lang="en-US" smtClean="0"/>
              <a:t>‹#›</a:t>
            </a:fld>
            <a:endParaRPr lang="en-US"/>
          </a:p>
        </p:txBody>
      </p:sp>
    </p:spTree>
    <p:extLst>
      <p:ext uri="{BB962C8B-B14F-4D97-AF65-F5344CB8AC3E}">
        <p14:creationId xmlns:p14="http://schemas.microsoft.com/office/powerpoint/2010/main" val="172163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32D86A-BCC8-4BE6-A935-1BCD3400A100}" type="datetimeFigureOut">
              <a:rPr lang="en-US" smtClean="0"/>
              <a:t>2/19/2021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1697FC-BCD3-44B0-8527-E162E652D6F6}" type="slidenum">
              <a:rPr lang="en-US" smtClean="0"/>
              <a:t>‹#›</a:t>
            </a:fld>
            <a:endParaRPr lang="en-US"/>
          </a:p>
        </p:txBody>
      </p:sp>
    </p:spTree>
    <p:extLst>
      <p:ext uri="{BB962C8B-B14F-4D97-AF65-F5344CB8AC3E}">
        <p14:creationId xmlns:p14="http://schemas.microsoft.com/office/powerpoint/2010/main" val="1259225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132D86A-BCC8-4BE6-A935-1BCD3400A100}" type="datetimeFigureOut">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697FC-BCD3-44B0-8527-E162E652D6F6}" type="slidenum">
              <a:rPr lang="en-US" smtClean="0"/>
              <a:t>‹#›</a:t>
            </a:fld>
            <a:endParaRPr lang="en-US"/>
          </a:p>
        </p:txBody>
      </p:sp>
    </p:spTree>
    <p:extLst>
      <p:ext uri="{BB962C8B-B14F-4D97-AF65-F5344CB8AC3E}">
        <p14:creationId xmlns:p14="http://schemas.microsoft.com/office/powerpoint/2010/main" val="3389941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132D86A-BCC8-4BE6-A935-1BCD3400A100}" type="datetimeFigureOut">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697FC-BCD3-44B0-8527-E162E652D6F6}" type="slidenum">
              <a:rPr lang="en-US" smtClean="0"/>
              <a:t>‹#›</a:t>
            </a:fld>
            <a:endParaRPr lang="en-US"/>
          </a:p>
        </p:txBody>
      </p:sp>
    </p:spTree>
    <p:extLst>
      <p:ext uri="{BB962C8B-B14F-4D97-AF65-F5344CB8AC3E}">
        <p14:creationId xmlns:p14="http://schemas.microsoft.com/office/powerpoint/2010/main" val="1497193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32D86A-BCC8-4BE6-A935-1BCD3400A100}" type="datetimeFigureOut">
              <a:rPr lang="en-US" smtClean="0"/>
              <a:t>2/19/2021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1697FC-BCD3-44B0-8527-E162E652D6F6}" type="slidenum">
              <a:rPr lang="en-US" smtClean="0"/>
              <a:t>‹#›</a:t>
            </a:fld>
            <a:endParaRPr lang="en-US"/>
          </a:p>
        </p:txBody>
      </p:sp>
    </p:spTree>
    <p:extLst>
      <p:ext uri="{BB962C8B-B14F-4D97-AF65-F5344CB8AC3E}">
        <p14:creationId xmlns:p14="http://schemas.microsoft.com/office/powerpoint/2010/main" val="460492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46200" y="185738"/>
            <a:ext cx="9144000" cy="436562"/>
          </a:xfrm>
        </p:spPr>
        <p:txBody>
          <a:bodyPr/>
          <a:lstStyle/>
          <a:p>
            <a:r>
              <a:rPr lang="en-US" b="1" u="sng" dirty="0" smtClean="0"/>
              <a:t>Component </a:t>
            </a:r>
            <a:r>
              <a:rPr lang="en-US" b="1" u="sng" dirty="0"/>
              <a:t>L</a:t>
            </a:r>
            <a:r>
              <a:rPr lang="en-US" b="1" u="sng" dirty="0" smtClean="0"/>
              <a:t>ife Cycle</a:t>
            </a:r>
            <a:endParaRPr lang="en-US" b="1" u="sng" dirty="0"/>
          </a:p>
        </p:txBody>
      </p:sp>
      <p:sp>
        <p:nvSpPr>
          <p:cNvPr id="4" name="Subtitle 2"/>
          <p:cNvSpPr txBox="1">
            <a:spLocks/>
          </p:cNvSpPr>
          <p:nvPr/>
        </p:nvSpPr>
        <p:spPr>
          <a:xfrm>
            <a:off x="0" y="960438"/>
            <a:ext cx="3882887" cy="4365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dirty="0" smtClean="0"/>
              <a:t>why component life cycle:</a:t>
            </a:r>
            <a:endParaRPr lang="en-US" sz="2000" b="1" dirty="0"/>
          </a:p>
        </p:txBody>
      </p:sp>
      <p:sp>
        <p:nvSpPr>
          <p:cNvPr id="5" name="Subtitle 2"/>
          <p:cNvSpPr txBox="1">
            <a:spLocks/>
          </p:cNvSpPr>
          <p:nvPr/>
        </p:nvSpPr>
        <p:spPr>
          <a:xfrm>
            <a:off x="834887" y="1516856"/>
            <a:ext cx="10734262" cy="4035805"/>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smtClean="0"/>
              <a:t>a component has a lifecycle </a:t>
            </a:r>
            <a:r>
              <a:rPr lang="en-US" sz="2000" dirty="0" smtClean="0"/>
              <a:t>managed </a:t>
            </a:r>
            <a:r>
              <a:rPr lang="en-US" sz="2000" dirty="0" smtClean="0"/>
              <a:t>by angular</a:t>
            </a:r>
          </a:p>
          <a:p>
            <a:pPr algn="l"/>
            <a:r>
              <a:rPr lang="en-US" sz="2000" dirty="0" smtClean="0"/>
              <a:t>every component has 8 lifecycle hooks</a:t>
            </a:r>
          </a:p>
          <a:p>
            <a:pPr algn="l"/>
            <a:r>
              <a:rPr lang="en-US" sz="2000" dirty="0" err="1" smtClean="0"/>
              <a:t>ngOnChanges</a:t>
            </a:r>
            <a:r>
              <a:rPr lang="en-US" sz="2000" dirty="0" smtClean="0"/>
              <a:t>()</a:t>
            </a:r>
          </a:p>
          <a:p>
            <a:pPr algn="l"/>
            <a:r>
              <a:rPr lang="en-US" sz="2000" dirty="0" err="1" smtClean="0"/>
              <a:t>ngOnInit</a:t>
            </a:r>
            <a:r>
              <a:rPr lang="en-US" sz="2000" dirty="0" smtClean="0"/>
              <a:t>()</a:t>
            </a:r>
          </a:p>
          <a:p>
            <a:pPr algn="l"/>
            <a:r>
              <a:rPr lang="en-US" sz="2000" dirty="0" err="1" smtClean="0"/>
              <a:t>ngDoCheck</a:t>
            </a:r>
            <a:r>
              <a:rPr lang="en-US" sz="2000" dirty="0" smtClean="0"/>
              <a:t>()</a:t>
            </a:r>
          </a:p>
          <a:p>
            <a:pPr algn="l"/>
            <a:r>
              <a:rPr lang="en-US" sz="2000" dirty="0" err="1" smtClean="0"/>
              <a:t>ngAfterContentInit</a:t>
            </a:r>
            <a:r>
              <a:rPr lang="en-US" sz="2000" dirty="0" smtClean="0"/>
              <a:t>()</a:t>
            </a:r>
          </a:p>
          <a:p>
            <a:pPr algn="l"/>
            <a:r>
              <a:rPr lang="en-US" sz="2000" dirty="0" err="1" smtClean="0"/>
              <a:t>ngAfterCOntentChecked</a:t>
            </a:r>
            <a:r>
              <a:rPr lang="en-US" sz="2000" dirty="0" smtClean="0"/>
              <a:t>()</a:t>
            </a:r>
          </a:p>
          <a:p>
            <a:pPr algn="l"/>
            <a:r>
              <a:rPr lang="en-US" sz="2000" dirty="0" err="1" smtClean="0"/>
              <a:t>ngAfterViewInit</a:t>
            </a:r>
            <a:r>
              <a:rPr lang="en-US" sz="2000" dirty="0" smtClean="0"/>
              <a:t>()</a:t>
            </a:r>
          </a:p>
          <a:p>
            <a:pPr algn="l"/>
            <a:r>
              <a:rPr lang="en-US" sz="2000" dirty="0" err="1" smtClean="0"/>
              <a:t>ngAfterViewChecked</a:t>
            </a:r>
            <a:r>
              <a:rPr lang="en-US" sz="2000" dirty="0" smtClean="0"/>
              <a:t>()</a:t>
            </a:r>
          </a:p>
          <a:p>
            <a:pPr algn="l"/>
            <a:r>
              <a:rPr lang="en-US" sz="2000" dirty="0" err="1" smtClean="0"/>
              <a:t>ngOnDestroy</a:t>
            </a:r>
            <a:r>
              <a:rPr lang="en-US" sz="2000" dirty="0" smtClean="0"/>
              <a:t>()</a:t>
            </a:r>
          </a:p>
          <a:p>
            <a:pPr algn="l"/>
            <a:r>
              <a:rPr lang="en-US" sz="2000" dirty="0" smtClean="0"/>
              <a:t>some data </a:t>
            </a:r>
            <a:r>
              <a:rPr lang="en-US" sz="2000" dirty="0" smtClean="0"/>
              <a:t>might </a:t>
            </a:r>
            <a:r>
              <a:rPr lang="en-US" sz="2000" dirty="0" smtClean="0"/>
              <a:t>be change while we do some operations</a:t>
            </a:r>
          </a:p>
          <a:p>
            <a:pPr algn="l"/>
            <a:r>
              <a:rPr lang="en-US" sz="2000" dirty="0" smtClean="0"/>
              <a:t>if we create a component some data will be loaded</a:t>
            </a:r>
          </a:p>
          <a:p>
            <a:pPr algn="l"/>
            <a:r>
              <a:rPr lang="en-US" sz="2000" dirty="0" smtClean="0"/>
              <a:t>if one component get updated. which components are </a:t>
            </a:r>
            <a:r>
              <a:rPr lang="en-US" sz="2000" dirty="0" smtClean="0"/>
              <a:t>communicated </a:t>
            </a:r>
            <a:r>
              <a:rPr lang="en-US" sz="2000" dirty="0" smtClean="0"/>
              <a:t>with this component get that latest information</a:t>
            </a:r>
            <a:endParaRPr lang="en-US" sz="2000" dirty="0"/>
          </a:p>
        </p:txBody>
      </p:sp>
    </p:spTree>
    <p:extLst>
      <p:ext uri="{BB962C8B-B14F-4D97-AF65-F5344CB8AC3E}">
        <p14:creationId xmlns:p14="http://schemas.microsoft.com/office/powerpoint/2010/main" val="157739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2040"/>
          </a:xfrm>
        </p:spPr>
        <p:txBody>
          <a:bodyPr>
            <a:normAutofit/>
          </a:bodyPr>
          <a:lstStyle/>
          <a:p>
            <a:pPr algn="ctr"/>
            <a:r>
              <a:rPr lang="en-US" sz="2400" b="1" u="sng" dirty="0" smtClean="0"/>
              <a:t>Building Blocks</a:t>
            </a:r>
            <a:endParaRPr lang="en-US" sz="2400" b="1" u="sng" dirty="0"/>
          </a:p>
        </p:txBody>
      </p:sp>
      <p:sp>
        <p:nvSpPr>
          <p:cNvPr id="3" name="TextBox 2"/>
          <p:cNvSpPr txBox="1"/>
          <p:nvPr/>
        </p:nvSpPr>
        <p:spPr>
          <a:xfrm>
            <a:off x="188259" y="1116106"/>
            <a:ext cx="11806517" cy="5632311"/>
          </a:xfrm>
          <a:prstGeom prst="rect">
            <a:avLst/>
          </a:prstGeom>
          <a:noFill/>
        </p:spPr>
        <p:txBody>
          <a:bodyPr wrap="square" rtlCol="0">
            <a:spAutoFit/>
          </a:bodyPr>
          <a:lstStyle/>
          <a:p>
            <a:r>
              <a:rPr lang="en-US" dirty="0" smtClean="0"/>
              <a:t>First building block is component.</a:t>
            </a:r>
          </a:p>
          <a:p>
            <a:r>
              <a:rPr lang="en-US" dirty="0" smtClean="0"/>
              <a:t>Component is a class contain app data plus event handlers</a:t>
            </a:r>
          </a:p>
          <a:p>
            <a:endParaRPr lang="en-US" dirty="0"/>
          </a:p>
          <a:p>
            <a:r>
              <a:rPr lang="en-US" dirty="0" smtClean="0"/>
              <a:t>Second building block is templates</a:t>
            </a:r>
          </a:p>
          <a:p>
            <a:r>
              <a:rPr lang="en-US" dirty="0" smtClean="0"/>
              <a:t>Contain design logics such as html</a:t>
            </a:r>
          </a:p>
          <a:p>
            <a:endParaRPr lang="en-US" dirty="0"/>
          </a:p>
          <a:p>
            <a:r>
              <a:rPr lang="en-US" dirty="0" smtClean="0"/>
              <a:t>Databinding is the third building block of angular</a:t>
            </a:r>
          </a:p>
          <a:p>
            <a:r>
              <a:rPr lang="en-US" dirty="0" smtClean="0"/>
              <a:t>Mediates btw components and templates</a:t>
            </a:r>
          </a:p>
          <a:p>
            <a:endParaRPr lang="en-US" dirty="0"/>
          </a:p>
          <a:p>
            <a:r>
              <a:rPr lang="en-US" dirty="0" smtClean="0"/>
              <a:t>4</a:t>
            </a:r>
            <a:r>
              <a:rPr lang="en-US" baseline="30000" dirty="0" smtClean="0"/>
              <a:t>th</a:t>
            </a:r>
            <a:r>
              <a:rPr lang="en-US" dirty="0" smtClean="0"/>
              <a:t> modules</a:t>
            </a:r>
          </a:p>
          <a:p>
            <a:r>
              <a:rPr lang="en-US" dirty="0" smtClean="0"/>
              <a:t>It used to group of  related components</a:t>
            </a:r>
          </a:p>
          <a:p>
            <a:endParaRPr lang="en-US" dirty="0"/>
          </a:p>
          <a:p>
            <a:r>
              <a:rPr lang="en-US" dirty="0" smtClean="0"/>
              <a:t>5</a:t>
            </a:r>
            <a:r>
              <a:rPr lang="en-US" baseline="30000" dirty="0" smtClean="0"/>
              <a:t>th</a:t>
            </a:r>
            <a:r>
              <a:rPr lang="en-US" dirty="0" smtClean="0"/>
              <a:t> services</a:t>
            </a:r>
          </a:p>
          <a:p>
            <a:r>
              <a:rPr lang="en-US" dirty="0" smtClean="0"/>
              <a:t>It is </a:t>
            </a:r>
            <a:r>
              <a:rPr lang="en-US" dirty="0" err="1" smtClean="0"/>
              <a:t>ts</a:t>
            </a:r>
            <a:r>
              <a:rPr lang="en-US" dirty="0" smtClean="0"/>
              <a:t> class contain client side business logic and rest </a:t>
            </a:r>
            <a:r>
              <a:rPr lang="en-US" dirty="0" err="1" smtClean="0"/>
              <a:t>api</a:t>
            </a:r>
            <a:r>
              <a:rPr lang="en-US" dirty="0" smtClean="0"/>
              <a:t> calls</a:t>
            </a:r>
          </a:p>
          <a:p>
            <a:endParaRPr lang="en-US" dirty="0"/>
          </a:p>
          <a:p>
            <a:r>
              <a:rPr lang="en-US" dirty="0" smtClean="0"/>
              <a:t>6</a:t>
            </a:r>
            <a:r>
              <a:rPr lang="en-US" baseline="30000" dirty="0" smtClean="0"/>
              <a:t>th</a:t>
            </a:r>
            <a:r>
              <a:rPr lang="en-US" dirty="0" smtClean="0"/>
              <a:t> dependency injection</a:t>
            </a:r>
          </a:p>
          <a:p>
            <a:r>
              <a:rPr lang="en-US" dirty="0" smtClean="0"/>
              <a:t>Creating service objects runtime automatically and load those service objects to the construction of the components as per necessity of component </a:t>
            </a:r>
          </a:p>
          <a:p>
            <a:endParaRPr lang="en-US" dirty="0"/>
          </a:p>
          <a:p>
            <a:r>
              <a:rPr lang="en-US" dirty="0" smtClean="0"/>
              <a:t>7</a:t>
            </a:r>
            <a:r>
              <a:rPr lang="en-US" baseline="30000" dirty="0" smtClean="0"/>
              <a:t>th</a:t>
            </a:r>
            <a:r>
              <a:rPr lang="en-US" dirty="0" smtClean="0"/>
              <a:t> directives perform angular automatically. When data is changed</a:t>
            </a:r>
          </a:p>
        </p:txBody>
      </p:sp>
    </p:spTree>
    <p:extLst>
      <p:ext uri="{BB962C8B-B14F-4D97-AF65-F5344CB8AC3E}">
        <p14:creationId xmlns:p14="http://schemas.microsoft.com/office/powerpoint/2010/main" val="1291000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774700" y="2307680"/>
            <a:ext cx="10782300" cy="769441"/>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E8E6E3"/>
                </a:solidFill>
                <a:effectLst/>
                <a:latin typeface="Verdana" panose="020B0604030504040204" pitchFamily="34" charset="0"/>
              </a:rPr>
              <a:t>Compared to </a:t>
            </a:r>
            <a:r>
              <a:rPr kumimoji="0" lang="en-US" altLang="en-US" sz="1100" b="0" i="0" u="none" strike="noStrike" cap="none" normalizeH="0" baseline="0" smtClean="0">
                <a:ln>
                  <a:noFill/>
                </a:ln>
                <a:solidFill>
                  <a:srgbClr val="ED365B"/>
                </a:solidFill>
                <a:effectLst/>
                <a:latin typeface="Consolas" panose="020B0609020204030204" pitchFamily="49" charset="0"/>
              </a:rPr>
              <a:t>display: inline</a:t>
            </a:r>
            <a:r>
              <a:rPr kumimoji="0" lang="en-US" altLang="en-US" sz="1100" b="0" i="0" u="none" strike="noStrike" cap="none" normalizeH="0" baseline="0" smtClean="0">
                <a:ln>
                  <a:noFill/>
                </a:ln>
                <a:solidFill>
                  <a:srgbClr val="E8E6E3"/>
                </a:solidFill>
                <a:effectLst/>
                <a:latin typeface="Verdana" panose="020B0604030504040204" pitchFamily="34" charset="0"/>
              </a:rPr>
              <a:t>, the major difference is that </a:t>
            </a:r>
            <a:r>
              <a:rPr kumimoji="0" lang="en-US" altLang="en-US" sz="1100" b="0" i="0" u="none" strike="noStrike" cap="none" normalizeH="0" baseline="0" smtClean="0">
                <a:ln>
                  <a:noFill/>
                </a:ln>
                <a:solidFill>
                  <a:srgbClr val="ED365B"/>
                </a:solidFill>
                <a:effectLst/>
                <a:latin typeface="Consolas" panose="020B0609020204030204" pitchFamily="49" charset="0"/>
              </a:rPr>
              <a:t>display: inline-block</a:t>
            </a:r>
            <a:r>
              <a:rPr kumimoji="0" lang="en-US" altLang="en-US" sz="1100" b="0" i="0" u="none" strike="noStrike" cap="none" normalizeH="0" baseline="0" smtClean="0">
                <a:ln>
                  <a:noFill/>
                </a:ln>
                <a:solidFill>
                  <a:srgbClr val="E8E6E3"/>
                </a:solidFill>
                <a:effectLst/>
                <a:latin typeface="Verdana" panose="020B0604030504040204" pitchFamily="34" charset="0"/>
              </a:rPr>
              <a:t> allows to set a width and height on the element.</a:t>
            </a: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E8E6E3"/>
                </a:solidFill>
                <a:effectLst/>
                <a:latin typeface="Verdana" panose="020B0604030504040204" pitchFamily="34" charset="0"/>
              </a:rPr>
              <a:t>Also, with </a:t>
            </a:r>
            <a:r>
              <a:rPr kumimoji="0" lang="en-US" altLang="en-US" sz="1100" b="0" i="0" u="none" strike="noStrike" cap="none" normalizeH="0" baseline="0" smtClean="0">
                <a:ln>
                  <a:noFill/>
                </a:ln>
                <a:solidFill>
                  <a:srgbClr val="ED365B"/>
                </a:solidFill>
                <a:effectLst/>
                <a:latin typeface="Consolas" panose="020B0609020204030204" pitchFamily="49" charset="0"/>
              </a:rPr>
              <a:t>display: inline-block</a:t>
            </a:r>
            <a:r>
              <a:rPr kumimoji="0" lang="en-US" altLang="en-US" sz="1100" b="0" i="0" u="none" strike="noStrike" cap="none" normalizeH="0" baseline="0" smtClean="0">
                <a:ln>
                  <a:noFill/>
                </a:ln>
                <a:solidFill>
                  <a:srgbClr val="E8E6E3"/>
                </a:solidFill>
                <a:effectLst/>
                <a:latin typeface="Verdana" panose="020B0604030504040204" pitchFamily="34" charset="0"/>
              </a:rPr>
              <a:t>, the top and bottom margins/paddings are respected, but with </a:t>
            </a:r>
            <a:r>
              <a:rPr kumimoji="0" lang="en-US" altLang="en-US" sz="1100" b="0" i="0" u="none" strike="noStrike" cap="none" normalizeH="0" baseline="0" smtClean="0">
                <a:ln>
                  <a:noFill/>
                </a:ln>
                <a:solidFill>
                  <a:srgbClr val="ED365B"/>
                </a:solidFill>
                <a:effectLst/>
                <a:latin typeface="Consolas" panose="020B0609020204030204" pitchFamily="49" charset="0"/>
              </a:rPr>
              <a:t>display: inline</a:t>
            </a:r>
            <a:r>
              <a:rPr kumimoji="0" lang="en-US" altLang="en-US" sz="1100" b="0" i="0" u="none" strike="noStrike" cap="none" normalizeH="0" baseline="0" smtClean="0">
                <a:ln>
                  <a:noFill/>
                </a:ln>
                <a:solidFill>
                  <a:srgbClr val="E8E6E3"/>
                </a:solidFill>
                <a:effectLst/>
                <a:latin typeface="Verdana" panose="020B0604030504040204" pitchFamily="34" charset="0"/>
              </a:rPr>
              <a:t> they are not.</a:t>
            </a: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E8E6E3"/>
                </a:solidFill>
                <a:effectLst/>
                <a:latin typeface="Verdana" panose="020B0604030504040204" pitchFamily="34" charset="0"/>
              </a:rPr>
              <a:t>Compared to </a:t>
            </a:r>
            <a:r>
              <a:rPr kumimoji="0" lang="en-US" altLang="en-US" sz="1100" b="0" i="0" u="none" strike="noStrike" cap="none" normalizeH="0" baseline="0" smtClean="0">
                <a:ln>
                  <a:noFill/>
                </a:ln>
                <a:solidFill>
                  <a:srgbClr val="ED365B"/>
                </a:solidFill>
                <a:effectLst/>
                <a:latin typeface="Consolas" panose="020B0609020204030204" pitchFamily="49" charset="0"/>
              </a:rPr>
              <a:t>display: block</a:t>
            </a:r>
            <a:r>
              <a:rPr kumimoji="0" lang="en-US" altLang="en-US" sz="1100" b="0" i="0" u="none" strike="noStrike" cap="none" normalizeH="0" baseline="0" smtClean="0">
                <a:ln>
                  <a:noFill/>
                </a:ln>
                <a:solidFill>
                  <a:srgbClr val="E8E6E3"/>
                </a:solidFill>
                <a:effectLst/>
                <a:latin typeface="Verdana" panose="020B0604030504040204" pitchFamily="34" charset="0"/>
              </a:rPr>
              <a:t>, the major difference is that </a:t>
            </a:r>
            <a:r>
              <a:rPr kumimoji="0" lang="en-US" altLang="en-US" sz="1100" b="0" i="0" u="none" strike="noStrike" cap="none" normalizeH="0" baseline="0" smtClean="0">
                <a:ln>
                  <a:noFill/>
                </a:ln>
                <a:solidFill>
                  <a:srgbClr val="ED365B"/>
                </a:solidFill>
                <a:effectLst/>
                <a:latin typeface="Consolas" panose="020B0609020204030204" pitchFamily="49" charset="0"/>
              </a:rPr>
              <a:t>display: inline-block</a:t>
            </a:r>
            <a:r>
              <a:rPr kumimoji="0" lang="en-US" altLang="en-US" sz="1100" b="0" i="0" u="none" strike="noStrike" cap="none" normalizeH="0" baseline="0" smtClean="0">
                <a:ln>
                  <a:noFill/>
                </a:ln>
                <a:solidFill>
                  <a:srgbClr val="E8E6E3"/>
                </a:solidFill>
                <a:effectLst/>
                <a:latin typeface="Verdana" panose="020B0604030504040204" pitchFamily="34" charset="0"/>
              </a:rPr>
              <a:t> does not add a line-break after the element, so the element can sit next to other elements.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9701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1061" y="516835"/>
            <a:ext cx="11357113" cy="4524315"/>
          </a:xfrm>
          <a:prstGeom prst="rect">
            <a:avLst/>
          </a:prstGeom>
          <a:noFill/>
        </p:spPr>
        <p:txBody>
          <a:bodyPr wrap="square" rtlCol="0">
            <a:spAutoFit/>
          </a:bodyPr>
          <a:lstStyle/>
          <a:p>
            <a:r>
              <a:rPr lang="en-US" b="1" u="sng" dirty="0" err="1" smtClean="0"/>
              <a:t>ngOnChanges</a:t>
            </a:r>
            <a:r>
              <a:rPr lang="en-US" b="1" u="sng" dirty="0" smtClean="0"/>
              <a:t>():</a:t>
            </a:r>
          </a:p>
          <a:p>
            <a:endParaRPr lang="en-US" dirty="0" smtClean="0"/>
          </a:p>
          <a:p>
            <a:r>
              <a:rPr lang="en-US" dirty="0" smtClean="0"/>
              <a:t>angular calls </a:t>
            </a:r>
            <a:r>
              <a:rPr lang="en-US" dirty="0" err="1" smtClean="0"/>
              <a:t>ngOnChanges</a:t>
            </a:r>
            <a:r>
              <a:rPr lang="en-US" dirty="0" smtClean="0"/>
              <a:t>() methods of a component whenever it detects changes to the input properties.</a:t>
            </a:r>
          </a:p>
          <a:p>
            <a:r>
              <a:rPr lang="en-US" dirty="0" smtClean="0"/>
              <a:t>if your component has no inputs without providing any inputs the framework will not call </a:t>
            </a:r>
            <a:r>
              <a:rPr lang="en-US" dirty="0" err="1" smtClean="0"/>
              <a:t>ngOnChanges</a:t>
            </a:r>
            <a:endParaRPr lang="en-US" dirty="0" smtClean="0"/>
          </a:p>
          <a:p>
            <a:endParaRPr lang="en-US" dirty="0" smtClean="0"/>
          </a:p>
          <a:p>
            <a:r>
              <a:rPr lang="en-US" b="1" u="sng" dirty="0" err="1" smtClean="0"/>
              <a:t>ngOnInit</a:t>
            </a:r>
            <a:r>
              <a:rPr lang="en-US" b="1" u="sng" dirty="0" smtClean="0"/>
              <a:t>():</a:t>
            </a:r>
          </a:p>
          <a:p>
            <a:endParaRPr lang="en-US" dirty="0" smtClean="0"/>
          </a:p>
          <a:p>
            <a:r>
              <a:rPr lang="en-US" dirty="0" smtClean="0"/>
              <a:t>called once, after the first </a:t>
            </a:r>
            <a:r>
              <a:rPr lang="en-US" dirty="0" err="1" smtClean="0"/>
              <a:t>ngOnChanges</a:t>
            </a:r>
            <a:r>
              <a:rPr lang="en-US" dirty="0" smtClean="0"/>
              <a:t>() method.</a:t>
            </a:r>
          </a:p>
          <a:p>
            <a:r>
              <a:rPr lang="en-US" dirty="0" smtClean="0"/>
              <a:t>it is used to initialize data in the component.</a:t>
            </a:r>
          </a:p>
          <a:p>
            <a:endParaRPr lang="en-US" b="1" u="sng" dirty="0" smtClean="0"/>
          </a:p>
          <a:p>
            <a:r>
              <a:rPr lang="en-US" b="1" u="sng" dirty="0" err="1" smtClean="0"/>
              <a:t>ngDoCheck</a:t>
            </a:r>
            <a:r>
              <a:rPr lang="en-US" b="1" u="sng" dirty="0" smtClean="0"/>
              <a:t>():</a:t>
            </a:r>
          </a:p>
          <a:p>
            <a:endParaRPr lang="en-US" dirty="0" smtClean="0"/>
          </a:p>
          <a:p>
            <a:r>
              <a:rPr lang="en-US" dirty="0" smtClean="0"/>
              <a:t>Called immediately after </a:t>
            </a:r>
            <a:r>
              <a:rPr lang="en-US" dirty="0" err="1" smtClean="0"/>
              <a:t>ngOnChanges</a:t>
            </a:r>
            <a:r>
              <a:rPr lang="en-US" dirty="0" smtClean="0"/>
              <a:t>()</a:t>
            </a:r>
          </a:p>
          <a:p>
            <a:r>
              <a:rPr lang="en-US" dirty="0" smtClean="0"/>
              <a:t>used to monitor the changes.</a:t>
            </a:r>
          </a:p>
          <a:p>
            <a:r>
              <a:rPr lang="en-US" dirty="0" smtClean="0"/>
              <a:t>you can implement your own change check.</a:t>
            </a:r>
          </a:p>
          <a:p>
            <a:endParaRPr lang="en-US" dirty="0"/>
          </a:p>
        </p:txBody>
      </p:sp>
      <p:sp>
        <p:nvSpPr>
          <p:cNvPr id="7" name="TextBox 6"/>
          <p:cNvSpPr txBox="1"/>
          <p:nvPr/>
        </p:nvSpPr>
        <p:spPr>
          <a:xfrm>
            <a:off x="477078" y="4916557"/>
            <a:ext cx="11251096" cy="923330"/>
          </a:xfrm>
          <a:prstGeom prst="rect">
            <a:avLst/>
          </a:prstGeom>
          <a:noFill/>
        </p:spPr>
        <p:txBody>
          <a:bodyPr wrap="square" rtlCol="0">
            <a:spAutoFit/>
          </a:bodyPr>
          <a:lstStyle/>
          <a:p>
            <a:r>
              <a:rPr lang="en-US" b="1" u="sng" dirty="0" err="1" smtClean="0"/>
              <a:t>ngAfterContentInit</a:t>
            </a:r>
            <a:r>
              <a:rPr lang="en-US" b="1" u="sng" dirty="0" smtClean="0"/>
              <a:t>():</a:t>
            </a:r>
          </a:p>
          <a:p>
            <a:endParaRPr lang="en-US" dirty="0" smtClean="0"/>
          </a:p>
          <a:p>
            <a:r>
              <a:rPr lang="en-US" dirty="0" smtClean="0"/>
              <a:t>called only once after </a:t>
            </a:r>
            <a:r>
              <a:rPr lang="en-US" dirty="0" err="1" smtClean="0"/>
              <a:t>ngDoCheck</a:t>
            </a:r>
            <a:r>
              <a:rPr lang="en-US" dirty="0" smtClean="0"/>
              <a:t>()</a:t>
            </a:r>
            <a:endParaRPr lang="en-US" dirty="0"/>
          </a:p>
        </p:txBody>
      </p:sp>
    </p:spTree>
    <p:extLst>
      <p:ext uri="{BB962C8B-B14F-4D97-AF65-F5344CB8AC3E}">
        <p14:creationId xmlns:p14="http://schemas.microsoft.com/office/powerpoint/2010/main" val="1984541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4557" y="198783"/>
            <a:ext cx="11449878" cy="5909310"/>
          </a:xfrm>
          <a:prstGeom prst="rect">
            <a:avLst/>
          </a:prstGeom>
          <a:noFill/>
        </p:spPr>
        <p:txBody>
          <a:bodyPr wrap="square" rtlCol="0">
            <a:spAutoFit/>
          </a:bodyPr>
          <a:lstStyle/>
          <a:p>
            <a:r>
              <a:rPr lang="en-US" b="1" u="sng" dirty="0" err="1" smtClean="0"/>
              <a:t>ngAfterCOntentChecked</a:t>
            </a:r>
            <a:r>
              <a:rPr lang="en-US" b="1" u="sng" dirty="0" smtClean="0"/>
              <a:t>():</a:t>
            </a:r>
          </a:p>
          <a:p>
            <a:endParaRPr lang="en-US" dirty="0" smtClean="0"/>
          </a:p>
          <a:p>
            <a:r>
              <a:rPr lang="en-US" dirty="0" smtClean="0"/>
              <a:t>called after every </a:t>
            </a:r>
            <a:r>
              <a:rPr lang="en-US" dirty="0" err="1" smtClean="0"/>
              <a:t>ngDoCheck</a:t>
            </a:r>
            <a:r>
              <a:rPr lang="en-US" dirty="0" smtClean="0"/>
              <a:t>().</a:t>
            </a:r>
          </a:p>
          <a:p>
            <a:r>
              <a:rPr lang="en-US" dirty="0" smtClean="0"/>
              <a:t>wait till after </a:t>
            </a:r>
            <a:r>
              <a:rPr lang="en-US" dirty="0" err="1" smtClean="0"/>
              <a:t>ngAfterCOntentInit</a:t>
            </a:r>
            <a:r>
              <a:rPr lang="en-US" dirty="0" smtClean="0"/>
              <a:t>() on first run through.</a:t>
            </a:r>
          </a:p>
          <a:p>
            <a:endParaRPr lang="en-US" dirty="0" smtClean="0"/>
          </a:p>
          <a:p>
            <a:r>
              <a:rPr lang="en-US" b="1" u="sng" dirty="0" err="1" smtClean="0"/>
              <a:t>ngAfterViewInit</a:t>
            </a:r>
            <a:r>
              <a:rPr lang="en-US" b="1" u="sng" dirty="0" smtClean="0"/>
              <a:t>():</a:t>
            </a:r>
          </a:p>
          <a:p>
            <a:endParaRPr lang="en-US" dirty="0" smtClean="0"/>
          </a:p>
          <a:p>
            <a:r>
              <a:rPr lang="en-US" dirty="0" smtClean="0"/>
              <a:t>called After angular initializes component and child component content.</a:t>
            </a:r>
          </a:p>
          <a:p>
            <a:r>
              <a:rPr lang="en-US" dirty="0" smtClean="0"/>
              <a:t>called once after the first </a:t>
            </a:r>
            <a:r>
              <a:rPr lang="en-US" dirty="0" err="1" smtClean="0"/>
              <a:t>ngAfterCOntentChecked</a:t>
            </a:r>
            <a:r>
              <a:rPr lang="en-US" dirty="0" smtClean="0"/>
              <a:t>().</a:t>
            </a:r>
          </a:p>
          <a:p>
            <a:endParaRPr lang="en-US" dirty="0" smtClean="0"/>
          </a:p>
          <a:p>
            <a:r>
              <a:rPr lang="en-US" b="1" u="sng" dirty="0" err="1" smtClean="0"/>
              <a:t>ngAfterViewChecked</a:t>
            </a:r>
            <a:r>
              <a:rPr lang="en-US" b="1" u="sng" dirty="0" smtClean="0"/>
              <a:t>():</a:t>
            </a:r>
          </a:p>
          <a:p>
            <a:endParaRPr lang="en-US" dirty="0" smtClean="0"/>
          </a:p>
          <a:p>
            <a:r>
              <a:rPr lang="en-US" dirty="0" smtClean="0"/>
              <a:t>called after all the content is initialized and checked.</a:t>
            </a:r>
          </a:p>
          <a:p>
            <a:r>
              <a:rPr lang="en-US" dirty="0" smtClean="0"/>
              <a:t>first call is after </a:t>
            </a:r>
            <a:r>
              <a:rPr lang="en-US" dirty="0" err="1" smtClean="0"/>
              <a:t>ngAfterViewInit</a:t>
            </a:r>
            <a:r>
              <a:rPr lang="en-US" dirty="0" smtClean="0"/>
              <a:t>().</a:t>
            </a:r>
          </a:p>
          <a:p>
            <a:r>
              <a:rPr lang="en-US" dirty="0" smtClean="0"/>
              <a:t>called after every </a:t>
            </a:r>
            <a:r>
              <a:rPr lang="en-US" dirty="0" err="1" smtClean="0"/>
              <a:t>ngAfterCOntentChecked</a:t>
            </a:r>
            <a:r>
              <a:rPr lang="en-US" dirty="0" smtClean="0"/>
              <a:t>() call is completed.</a:t>
            </a:r>
          </a:p>
          <a:p>
            <a:endParaRPr lang="en-US" b="1" u="sng" dirty="0" smtClean="0"/>
          </a:p>
          <a:p>
            <a:r>
              <a:rPr lang="en-US" b="1" u="sng" dirty="0" err="1" smtClean="0"/>
              <a:t>ngOnDestroy</a:t>
            </a:r>
            <a:r>
              <a:rPr lang="en-US" b="1" u="sng" dirty="0" smtClean="0"/>
              <a:t>():</a:t>
            </a:r>
          </a:p>
          <a:p>
            <a:endParaRPr lang="en-US" dirty="0" smtClean="0"/>
          </a:p>
          <a:p>
            <a:r>
              <a:rPr lang="en-US" dirty="0" smtClean="0"/>
              <a:t>used to cleanup any unnecessary code when a component is removed.</a:t>
            </a:r>
          </a:p>
          <a:p>
            <a:r>
              <a:rPr lang="en-US" dirty="0" smtClean="0"/>
              <a:t>mostly it used to unsubscribed from things likes services.</a:t>
            </a:r>
          </a:p>
          <a:p>
            <a:r>
              <a:rPr lang="en-US" dirty="0" smtClean="0"/>
              <a:t>called once when component is removed from dom.</a:t>
            </a:r>
            <a:endParaRPr lang="en-US" dirty="0"/>
          </a:p>
        </p:txBody>
      </p:sp>
    </p:spTree>
    <p:extLst>
      <p:ext uri="{BB962C8B-B14F-4D97-AF65-F5344CB8AC3E}">
        <p14:creationId xmlns:p14="http://schemas.microsoft.com/office/powerpoint/2010/main" val="4057733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03874"/>
            <a:ext cx="11542643" cy="1754326"/>
          </a:xfrm>
          <a:prstGeom prst="rect">
            <a:avLst/>
          </a:prstGeom>
          <a:noFill/>
        </p:spPr>
        <p:txBody>
          <a:bodyPr wrap="square" rtlCol="0">
            <a:spAutoFit/>
          </a:bodyPr>
          <a:lstStyle/>
          <a:p>
            <a:r>
              <a:rPr lang="en-US" b="1" u="sng" dirty="0" err="1" smtClean="0"/>
              <a:t>Commenly</a:t>
            </a:r>
            <a:r>
              <a:rPr lang="en-US" b="1" u="sng" dirty="0" smtClean="0"/>
              <a:t> Used </a:t>
            </a:r>
            <a:r>
              <a:rPr lang="en-US" b="1" u="sng" dirty="0" err="1" smtClean="0"/>
              <a:t>LifeHooks</a:t>
            </a:r>
            <a:r>
              <a:rPr lang="en-US" b="1" u="sng" dirty="0" smtClean="0"/>
              <a:t>:</a:t>
            </a:r>
          </a:p>
          <a:p>
            <a:endParaRPr lang="en-US" dirty="0"/>
          </a:p>
          <a:p>
            <a:r>
              <a:rPr lang="en-US" dirty="0" err="1" smtClean="0"/>
              <a:t>ngOnChanges</a:t>
            </a:r>
            <a:r>
              <a:rPr lang="en-US" dirty="0" smtClean="0"/>
              <a:t>()</a:t>
            </a:r>
          </a:p>
          <a:p>
            <a:r>
              <a:rPr lang="en-US" dirty="0" err="1" smtClean="0"/>
              <a:t>ngOnInit</a:t>
            </a:r>
            <a:r>
              <a:rPr lang="en-US" dirty="0" smtClean="0"/>
              <a:t>()</a:t>
            </a:r>
          </a:p>
          <a:p>
            <a:r>
              <a:rPr lang="en-US" dirty="0" err="1" smtClean="0"/>
              <a:t>ngAfterViewInit</a:t>
            </a:r>
            <a:r>
              <a:rPr lang="en-US" dirty="0" smtClean="0"/>
              <a:t>()</a:t>
            </a:r>
          </a:p>
          <a:p>
            <a:r>
              <a:rPr lang="en-US" dirty="0" err="1" smtClean="0"/>
              <a:t>ngOnDestroy</a:t>
            </a:r>
            <a:r>
              <a:rPr lang="en-US" dirty="0" smtClean="0"/>
              <a:t>()</a:t>
            </a:r>
            <a:endParaRPr lang="en-US" dirty="0"/>
          </a:p>
        </p:txBody>
      </p:sp>
      <p:sp>
        <p:nvSpPr>
          <p:cNvPr id="2" name="TextBox 1"/>
          <p:cNvSpPr txBox="1"/>
          <p:nvPr/>
        </p:nvSpPr>
        <p:spPr>
          <a:xfrm>
            <a:off x="304800" y="1920331"/>
            <a:ext cx="11542643" cy="461665"/>
          </a:xfrm>
          <a:prstGeom prst="rect">
            <a:avLst/>
          </a:prstGeom>
          <a:noFill/>
        </p:spPr>
        <p:txBody>
          <a:bodyPr wrap="square" rtlCol="0">
            <a:spAutoFit/>
          </a:bodyPr>
          <a:lstStyle/>
          <a:p>
            <a:pPr algn="ctr"/>
            <a:r>
              <a:rPr lang="en-US" sz="2400" b="1" u="sng" dirty="0" err="1"/>
              <a:t>ngmodule</a:t>
            </a:r>
            <a:r>
              <a:rPr lang="en-US" sz="2400" b="1" u="sng" dirty="0"/>
              <a:t> metadata</a:t>
            </a:r>
          </a:p>
        </p:txBody>
      </p:sp>
      <p:sp>
        <p:nvSpPr>
          <p:cNvPr id="5" name="TextBox 4"/>
          <p:cNvSpPr txBox="1"/>
          <p:nvPr/>
        </p:nvSpPr>
        <p:spPr>
          <a:xfrm>
            <a:off x="174812" y="2462678"/>
            <a:ext cx="11672631" cy="4524315"/>
          </a:xfrm>
          <a:prstGeom prst="rect">
            <a:avLst/>
          </a:prstGeom>
          <a:noFill/>
        </p:spPr>
        <p:txBody>
          <a:bodyPr wrap="square" rtlCol="0">
            <a:spAutoFit/>
          </a:bodyPr>
          <a:lstStyle/>
          <a:p>
            <a:r>
              <a:rPr lang="en-US" dirty="0" err="1"/>
              <a:t>NgModules</a:t>
            </a:r>
            <a:r>
              <a:rPr lang="en-US" dirty="0"/>
              <a:t> configure the injector and the compiler and help organize related things together.</a:t>
            </a:r>
          </a:p>
          <a:p>
            <a:endParaRPr lang="en-US" dirty="0" smtClean="0"/>
          </a:p>
          <a:p>
            <a:r>
              <a:rPr lang="en-US" dirty="0" err="1"/>
              <a:t>NgModules</a:t>
            </a:r>
            <a:r>
              <a:rPr lang="en-US" dirty="0"/>
              <a:t> </a:t>
            </a:r>
            <a:r>
              <a:rPr lang="en-US" dirty="0" smtClean="0"/>
              <a:t>takes </a:t>
            </a:r>
            <a:r>
              <a:rPr lang="en-US" dirty="0"/>
              <a:t>a metadata object that describes how to compile a component's template and how to create an injector at runtime.</a:t>
            </a:r>
            <a:br>
              <a:rPr lang="en-US" dirty="0"/>
            </a:br>
            <a:endParaRPr lang="en-US" dirty="0" smtClean="0"/>
          </a:p>
          <a:p>
            <a:r>
              <a:rPr lang="en-US" dirty="0" smtClean="0"/>
              <a:t>Every application contains </a:t>
            </a:r>
            <a:r>
              <a:rPr lang="en-US" dirty="0" err="1" smtClean="0"/>
              <a:t>atleast</a:t>
            </a:r>
            <a:r>
              <a:rPr lang="en-US" dirty="0" smtClean="0"/>
              <a:t> one module called root module named with </a:t>
            </a:r>
            <a:r>
              <a:rPr lang="en-US" dirty="0" err="1" smtClean="0"/>
              <a:t>app.module.ts</a:t>
            </a:r>
            <a:endParaRPr lang="en-US" dirty="0" smtClean="0"/>
          </a:p>
          <a:p>
            <a:endParaRPr lang="en-US" dirty="0"/>
          </a:p>
          <a:p>
            <a:r>
              <a:rPr lang="en-US" b="1" dirty="0"/>
              <a:t>1. The Declarations Array</a:t>
            </a:r>
          </a:p>
          <a:p>
            <a:r>
              <a:rPr lang="en-US" dirty="0"/>
              <a:t>Your own components and pipes go here.</a:t>
            </a:r>
          </a:p>
          <a:p>
            <a:r>
              <a:rPr lang="en-US" dirty="0"/>
              <a:t>Declarations are views, or classes that display data — including components, pipes, and directives</a:t>
            </a:r>
            <a:r>
              <a:rPr lang="en-US" dirty="0" smtClean="0"/>
              <a:t>.</a:t>
            </a:r>
          </a:p>
          <a:p>
            <a:endParaRPr lang="en-US" b="1" dirty="0" smtClean="0"/>
          </a:p>
          <a:p>
            <a:r>
              <a:rPr lang="en-US" b="1" dirty="0"/>
              <a:t>2. The Imports </a:t>
            </a:r>
            <a:r>
              <a:rPr lang="en-US" b="1" dirty="0" smtClean="0"/>
              <a:t>Array</a:t>
            </a:r>
            <a:endParaRPr lang="en-US" dirty="0" smtClean="0"/>
          </a:p>
          <a:p>
            <a:r>
              <a:rPr lang="en-US" dirty="0" smtClean="0"/>
              <a:t>Specifies modules whose expected classes needed in this modules</a:t>
            </a:r>
            <a:r>
              <a:rPr lang="en-US" b="1" dirty="0" smtClean="0"/>
              <a:t>. </a:t>
            </a:r>
            <a:r>
              <a:rPr lang="en-US" dirty="0" smtClean="0"/>
              <a:t>Modules</a:t>
            </a:r>
            <a:r>
              <a:rPr lang="en-US" dirty="0"/>
              <a:t>, both external and internally created, get imported. Some examples of external modules include </a:t>
            </a:r>
            <a:r>
              <a:rPr lang="en-US" dirty="0" err="1"/>
              <a:t>CommonModule</a:t>
            </a:r>
            <a:r>
              <a:rPr lang="en-US" dirty="0"/>
              <a:t> (for *</a:t>
            </a:r>
            <a:r>
              <a:rPr lang="en-US" dirty="0" err="1"/>
              <a:t>ngFor</a:t>
            </a:r>
            <a:r>
              <a:rPr lang="en-US" dirty="0"/>
              <a:t> and *</a:t>
            </a:r>
            <a:r>
              <a:rPr lang="en-US" dirty="0" err="1"/>
              <a:t>ngIf</a:t>
            </a:r>
            <a:r>
              <a:rPr lang="en-US" dirty="0"/>
              <a:t> directives) and </a:t>
            </a:r>
            <a:r>
              <a:rPr lang="en-US" dirty="0" err="1"/>
              <a:t>NgBootstrap</a:t>
            </a:r>
            <a:r>
              <a:rPr lang="en-US" dirty="0"/>
              <a:t> modules like </a:t>
            </a:r>
            <a:r>
              <a:rPr lang="en-US" dirty="0" err="1"/>
              <a:t>AccordionModule</a:t>
            </a:r>
            <a:r>
              <a:rPr lang="en-US" dirty="0"/>
              <a:t>. An internal module might be an </a:t>
            </a:r>
            <a:r>
              <a:rPr lang="en-US" dirty="0" err="1"/>
              <a:t>AppRoutingModule</a:t>
            </a:r>
            <a:r>
              <a:rPr lang="en-US" dirty="0"/>
              <a:t> where you’ve defined routing paths.</a:t>
            </a:r>
          </a:p>
          <a:p>
            <a:endParaRPr lang="en-US" dirty="0"/>
          </a:p>
        </p:txBody>
      </p:sp>
    </p:spTree>
    <p:extLst>
      <p:ext uri="{BB962C8B-B14F-4D97-AF65-F5344CB8AC3E}">
        <p14:creationId xmlns:p14="http://schemas.microsoft.com/office/powerpoint/2010/main" val="25537034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9624" y="268941"/>
            <a:ext cx="11456894" cy="5909310"/>
          </a:xfrm>
          <a:prstGeom prst="rect">
            <a:avLst/>
          </a:prstGeom>
          <a:noFill/>
        </p:spPr>
        <p:txBody>
          <a:bodyPr wrap="square" rtlCol="0">
            <a:spAutoFit/>
          </a:bodyPr>
          <a:lstStyle/>
          <a:p>
            <a:r>
              <a:rPr lang="en-US" b="1" dirty="0" smtClean="0"/>
              <a:t>Exports</a:t>
            </a:r>
          </a:p>
          <a:p>
            <a:r>
              <a:rPr lang="en-US" dirty="0" smtClean="0"/>
              <a:t>it is subset of declaration that should be visible to other modules</a:t>
            </a:r>
            <a:r>
              <a:rPr lang="en-US" dirty="0" smtClean="0"/>
              <a:t>. Cross communication between the modules.</a:t>
            </a:r>
            <a:endParaRPr lang="en-US" dirty="0" smtClean="0"/>
          </a:p>
          <a:p>
            <a:endParaRPr lang="en-US" dirty="0"/>
          </a:p>
          <a:p>
            <a:r>
              <a:rPr lang="en-US" b="1" dirty="0"/>
              <a:t>3. The Providers Array</a:t>
            </a:r>
          </a:p>
          <a:p>
            <a:r>
              <a:rPr lang="en-US" dirty="0"/>
              <a:t>Put all your internal services as well as external services here. Providers are services, or classes that get/handle data.</a:t>
            </a:r>
          </a:p>
          <a:p>
            <a:r>
              <a:rPr lang="en-US" dirty="0"/>
              <a:t>Providers are globally scoped so they don’t need to be exported. Modules that provide services only needed to imported once across the application — in the root module. Examples of modules that provide just services include</a:t>
            </a:r>
            <a:r>
              <a:rPr lang="en-US" dirty="0" smtClean="0"/>
              <a:t>:</a:t>
            </a:r>
          </a:p>
          <a:p>
            <a:endParaRPr lang="en-US" dirty="0"/>
          </a:p>
          <a:p>
            <a:r>
              <a:rPr lang="en-US" dirty="0" err="1"/>
              <a:t>HttpClientModule</a:t>
            </a:r>
            <a:r>
              <a:rPr lang="en-US" dirty="0"/>
              <a:t>: “a simplified client HTTP API that rests on </a:t>
            </a:r>
            <a:r>
              <a:rPr lang="en-US" dirty="0" err="1"/>
              <a:t>XMLHTTPRequest</a:t>
            </a:r>
            <a:r>
              <a:rPr lang="en-US" dirty="0"/>
              <a:t> interface exposed by browsers</a:t>
            </a:r>
            <a:r>
              <a:rPr lang="en-US" dirty="0" smtClean="0"/>
              <a:t>”</a:t>
            </a:r>
          </a:p>
          <a:p>
            <a:endParaRPr lang="en-US" dirty="0"/>
          </a:p>
          <a:p>
            <a:r>
              <a:rPr lang="en-US" dirty="0" err="1"/>
              <a:t>BrowserAnimationsModule</a:t>
            </a:r>
            <a:r>
              <a:rPr lang="en-US" dirty="0"/>
              <a:t> or </a:t>
            </a:r>
            <a:r>
              <a:rPr lang="en-US" dirty="0" err="1"/>
              <a:t>NoopAnimationsModule</a:t>
            </a:r>
            <a:r>
              <a:rPr lang="en-US" dirty="0"/>
              <a:t> (if you want to mock animations, since importing one of the two is required for Angular-Material</a:t>
            </a:r>
            <a:r>
              <a:rPr lang="en-US" dirty="0" smtClean="0"/>
              <a:t>)</a:t>
            </a:r>
          </a:p>
          <a:p>
            <a:endParaRPr lang="en-US" dirty="0"/>
          </a:p>
          <a:p>
            <a:endParaRPr lang="en-US" dirty="0" smtClean="0"/>
          </a:p>
          <a:p>
            <a:r>
              <a:rPr lang="en-US" b="1" dirty="0"/>
              <a:t>4. The Bootstrap Array</a:t>
            </a:r>
          </a:p>
          <a:p>
            <a:r>
              <a:rPr lang="en-US" dirty="0"/>
              <a:t>The component declared in the bootstrap array is the entry point of the application. According to the Angular documentation, “the bootstrapping process creates the component(s) listed in </a:t>
            </a:r>
            <a:r>
              <a:rPr lang="en-US" dirty="0" smtClean="0"/>
              <a:t>the BOOTSTRAP </a:t>
            </a:r>
            <a:r>
              <a:rPr lang="en-US" dirty="0"/>
              <a:t>array and inserts each one into the browser DOM</a:t>
            </a:r>
            <a:r>
              <a:rPr lang="en-US" dirty="0" smtClean="0"/>
              <a:t>.”</a:t>
            </a:r>
          </a:p>
          <a:p>
            <a:endParaRPr lang="en-US" dirty="0"/>
          </a:p>
          <a:p>
            <a:r>
              <a:rPr lang="en-US" dirty="0" smtClean="0"/>
              <a:t>Specifies the main application view</a:t>
            </a:r>
            <a:endParaRPr lang="en-US" dirty="0"/>
          </a:p>
          <a:p>
            <a:endParaRPr lang="en-US" dirty="0"/>
          </a:p>
        </p:txBody>
      </p:sp>
    </p:spTree>
    <p:extLst>
      <p:ext uri="{BB962C8B-B14F-4D97-AF65-F5344CB8AC3E}">
        <p14:creationId xmlns:p14="http://schemas.microsoft.com/office/powerpoint/2010/main" val="5621341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5835" y="268941"/>
            <a:ext cx="11416553" cy="461665"/>
          </a:xfrm>
          <a:prstGeom prst="rect">
            <a:avLst/>
          </a:prstGeom>
          <a:noFill/>
        </p:spPr>
        <p:txBody>
          <a:bodyPr wrap="square" rtlCol="0">
            <a:spAutoFit/>
          </a:bodyPr>
          <a:lstStyle/>
          <a:p>
            <a:pPr algn="ctr"/>
            <a:r>
              <a:rPr lang="en-US" sz="2400" b="1" u="sng" dirty="0" smtClean="0"/>
              <a:t>Metadata</a:t>
            </a:r>
            <a:endParaRPr lang="en-US" sz="2400" b="1" u="sng" dirty="0"/>
          </a:p>
        </p:txBody>
      </p:sp>
      <p:sp>
        <p:nvSpPr>
          <p:cNvPr id="4" name="TextBox 3"/>
          <p:cNvSpPr txBox="1"/>
          <p:nvPr/>
        </p:nvSpPr>
        <p:spPr>
          <a:xfrm>
            <a:off x="295835" y="995082"/>
            <a:ext cx="11524130" cy="3970318"/>
          </a:xfrm>
          <a:prstGeom prst="rect">
            <a:avLst/>
          </a:prstGeom>
          <a:noFill/>
        </p:spPr>
        <p:txBody>
          <a:bodyPr wrap="square" rtlCol="0">
            <a:spAutoFit/>
          </a:bodyPr>
          <a:lstStyle/>
          <a:p>
            <a:r>
              <a:rPr lang="en-US" dirty="0" smtClean="0"/>
              <a:t>Data about data</a:t>
            </a:r>
          </a:p>
          <a:p>
            <a:r>
              <a:rPr lang="en-US" dirty="0" smtClean="0"/>
              <a:t>Metadata </a:t>
            </a:r>
            <a:r>
              <a:rPr lang="en-US" dirty="0"/>
              <a:t>is used to decorate the class so that it can configure the expected behavior of a class. Decorators are the core concept when developing with Angular (versions 2 and above). The user can use metadata to a class to tell Angular app that </a:t>
            </a:r>
            <a:r>
              <a:rPr lang="en-US" dirty="0" err="1"/>
              <a:t>AppComponent</a:t>
            </a:r>
            <a:r>
              <a:rPr lang="en-US" dirty="0"/>
              <a:t> is the component. Metadata can be attached to the </a:t>
            </a:r>
            <a:r>
              <a:rPr lang="en-US" dirty="0" err="1"/>
              <a:t>TypeScript</a:t>
            </a:r>
            <a:r>
              <a:rPr lang="en-US" dirty="0"/>
              <a:t> using the decorator</a:t>
            </a:r>
            <a:r>
              <a:rPr lang="en-US" dirty="0" smtClean="0"/>
              <a:t>.</a:t>
            </a:r>
          </a:p>
          <a:p>
            <a:endParaRPr lang="en-US" dirty="0"/>
          </a:p>
          <a:p>
            <a:r>
              <a:rPr lang="en-US" dirty="0"/>
              <a:t>@Component({ </a:t>
            </a:r>
            <a:endParaRPr lang="en-US" dirty="0" smtClean="0"/>
          </a:p>
          <a:p>
            <a:r>
              <a:rPr lang="en-US" dirty="0" smtClean="0"/>
              <a:t>selector</a:t>
            </a:r>
            <a:r>
              <a:rPr lang="en-US" dirty="0"/>
              <a:t>: 'app-root', </a:t>
            </a:r>
            <a:endParaRPr lang="en-US" dirty="0" smtClean="0"/>
          </a:p>
          <a:p>
            <a:r>
              <a:rPr lang="en-US" dirty="0" err="1" smtClean="0"/>
              <a:t>templateUrl</a:t>
            </a:r>
            <a:r>
              <a:rPr lang="en-US" dirty="0"/>
              <a:t>: './app.component.html</a:t>
            </a:r>
            <a:r>
              <a:rPr lang="en-US" dirty="0" smtClean="0"/>
              <a:t>',</a:t>
            </a:r>
          </a:p>
          <a:p>
            <a:r>
              <a:rPr lang="en-US" dirty="0" smtClean="0"/>
              <a:t> </a:t>
            </a:r>
            <a:r>
              <a:rPr lang="en-US" dirty="0" err="1"/>
              <a:t>styleUrls</a:t>
            </a:r>
            <a:r>
              <a:rPr lang="en-US" dirty="0"/>
              <a:t>: ['./app.component.css</a:t>
            </a:r>
            <a:r>
              <a:rPr lang="en-US" dirty="0" smtClean="0"/>
              <a:t>']</a:t>
            </a:r>
          </a:p>
          <a:p>
            <a:r>
              <a:rPr lang="en-US" dirty="0" smtClean="0"/>
              <a:t> })</a:t>
            </a:r>
          </a:p>
          <a:p>
            <a:endParaRPr lang="en-US" dirty="0"/>
          </a:p>
          <a:p>
            <a:r>
              <a:rPr lang="en-US" dirty="0"/>
              <a:t>@Component is a decorator which makes use of configuration object to create the component and its view</a:t>
            </a:r>
            <a:r>
              <a:rPr lang="en-US" dirty="0" smtClean="0"/>
              <a:t>. It specifies the information</a:t>
            </a:r>
            <a:endParaRPr lang="en-US" dirty="0"/>
          </a:p>
          <a:p>
            <a:endParaRPr lang="en-US" dirty="0"/>
          </a:p>
        </p:txBody>
      </p:sp>
    </p:spTree>
    <p:extLst>
      <p:ext uri="{BB962C8B-B14F-4D97-AF65-F5344CB8AC3E}">
        <p14:creationId xmlns:p14="http://schemas.microsoft.com/office/powerpoint/2010/main" val="4192455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6169"/>
          </a:xfrm>
        </p:spPr>
        <p:txBody>
          <a:bodyPr>
            <a:normAutofit/>
          </a:bodyPr>
          <a:lstStyle/>
          <a:p>
            <a:pPr algn="ctr"/>
            <a:r>
              <a:rPr lang="en-US" sz="2400" b="1" u="sng" dirty="0" smtClean="0"/>
              <a:t>Shared Modules</a:t>
            </a:r>
            <a:endParaRPr lang="en-US" sz="2400" b="1" u="sng" dirty="0"/>
          </a:p>
        </p:txBody>
      </p:sp>
      <p:sp>
        <p:nvSpPr>
          <p:cNvPr id="3" name="TextBox 2"/>
          <p:cNvSpPr txBox="1"/>
          <p:nvPr/>
        </p:nvSpPr>
        <p:spPr>
          <a:xfrm>
            <a:off x="363071" y="1116106"/>
            <a:ext cx="11443447" cy="2585323"/>
          </a:xfrm>
          <a:prstGeom prst="rect">
            <a:avLst/>
          </a:prstGeom>
          <a:noFill/>
        </p:spPr>
        <p:txBody>
          <a:bodyPr wrap="square" rtlCol="0">
            <a:spAutoFit/>
          </a:bodyPr>
          <a:lstStyle/>
          <a:p>
            <a:r>
              <a:rPr lang="en-US" dirty="0" smtClean="0"/>
              <a:t>For example we do so many pages. In every page we have </a:t>
            </a:r>
            <a:r>
              <a:rPr lang="en-US" dirty="0" err="1" smtClean="0"/>
              <a:t>nav</a:t>
            </a:r>
            <a:r>
              <a:rPr lang="en-US" dirty="0" smtClean="0"/>
              <a:t>-bar </a:t>
            </a:r>
            <a:r>
              <a:rPr lang="en-US" dirty="0" smtClean="0"/>
              <a:t>we don’t want to write again and </a:t>
            </a:r>
            <a:r>
              <a:rPr lang="en-US" dirty="0" smtClean="0"/>
              <a:t>again</a:t>
            </a:r>
            <a:r>
              <a:rPr lang="en-US" dirty="0" smtClean="0"/>
              <a:t>. We have to share that component into another </a:t>
            </a:r>
            <a:r>
              <a:rPr lang="en-US" dirty="0" smtClean="0"/>
              <a:t>components</a:t>
            </a:r>
            <a:endParaRPr lang="en-US" dirty="0" smtClean="0"/>
          </a:p>
          <a:p>
            <a:r>
              <a:rPr lang="en-US" dirty="0" smtClean="0"/>
              <a:t>As well as modules. If we have same modules in @</a:t>
            </a:r>
            <a:r>
              <a:rPr lang="en-US" dirty="0" err="1" smtClean="0"/>
              <a:t>ngmodules</a:t>
            </a:r>
            <a:r>
              <a:rPr lang="en-US" dirty="0" smtClean="0"/>
              <a:t> it shows error then we have to create component and place it there export that file and import it</a:t>
            </a:r>
            <a:r>
              <a:rPr lang="en-US" dirty="0" smtClean="0"/>
              <a:t>.</a:t>
            </a:r>
          </a:p>
          <a:p>
            <a:endParaRPr lang="en-US" dirty="0"/>
          </a:p>
          <a:p>
            <a:r>
              <a:rPr lang="en-US" dirty="0" smtClean="0"/>
              <a:t>Parent =&gt; child</a:t>
            </a:r>
          </a:p>
          <a:p>
            <a:r>
              <a:rPr lang="en-US" dirty="0" smtClean="0"/>
              <a:t>Via input() decorator</a:t>
            </a:r>
          </a:p>
          <a:p>
            <a:r>
              <a:rPr lang="en-US" dirty="0" smtClean="0"/>
              <a:t>Child =&gt; parent</a:t>
            </a:r>
          </a:p>
          <a:p>
            <a:r>
              <a:rPr lang="en-US" dirty="0" smtClean="0"/>
              <a:t>Via @output and @</a:t>
            </a:r>
            <a:r>
              <a:rPr lang="en-US" dirty="0" err="1" smtClean="0"/>
              <a:t>eventemitter</a:t>
            </a:r>
            <a:endParaRPr lang="en-US" dirty="0" smtClean="0"/>
          </a:p>
        </p:txBody>
      </p:sp>
      <p:sp>
        <p:nvSpPr>
          <p:cNvPr id="4" name="TextBox 3"/>
          <p:cNvSpPr txBox="1"/>
          <p:nvPr/>
        </p:nvSpPr>
        <p:spPr>
          <a:xfrm>
            <a:off x="363071" y="3691575"/>
            <a:ext cx="11712388" cy="369332"/>
          </a:xfrm>
          <a:prstGeom prst="rect">
            <a:avLst/>
          </a:prstGeom>
          <a:noFill/>
        </p:spPr>
        <p:txBody>
          <a:bodyPr wrap="square" rtlCol="0">
            <a:spAutoFit/>
          </a:bodyPr>
          <a:lstStyle/>
          <a:p>
            <a:pPr algn="ctr"/>
            <a:r>
              <a:rPr lang="en-US" b="1" u="sng" dirty="0" smtClean="0"/>
              <a:t>CSS Model</a:t>
            </a:r>
            <a:endParaRPr lang="en-US" b="1" u="sng" dirty="0"/>
          </a:p>
        </p:txBody>
      </p:sp>
      <p:sp>
        <p:nvSpPr>
          <p:cNvPr id="5" name="TextBox 4"/>
          <p:cNvSpPr txBox="1"/>
          <p:nvPr/>
        </p:nvSpPr>
        <p:spPr>
          <a:xfrm>
            <a:off x="363071" y="4258610"/>
            <a:ext cx="11712388" cy="2308324"/>
          </a:xfrm>
          <a:prstGeom prst="rect">
            <a:avLst/>
          </a:prstGeom>
          <a:noFill/>
        </p:spPr>
        <p:txBody>
          <a:bodyPr wrap="square" rtlCol="0">
            <a:spAutoFit/>
          </a:bodyPr>
          <a:lstStyle/>
          <a:p>
            <a:r>
              <a:rPr lang="en-US" dirty="0" smtClean="0"/>
              <a:t>Content</a:t>
            </a:r>
          </a:p>
          <a:p>
            <a:r>
              <a:rPr lang="en-US" dirty="0" smtClean="0"/>
              <a:t>Padding</a:t>
            </a:r>
          </a:p>
          <a:p>
            <a:r>
              <a:rPr lang="en-US" dirty="0" smtClean="0"/>
              <a:t>Border</a:t>
            </a:r>
          </a:p>
          <a:p>
            <a:r>
              <a:rPr lang="en-US" dirty="0" smtClean="0"/>
              <a:t>Margin</a:t>
            </a:r>
          </a:p>
          <a:p>
            <a:endParaRPr lang="en-US" dirty="0"/>
          </a:p>
          <a:p>
            <a:r>
              <a:rPr lang="en-US" dirty="0"/>
              <a:t>The padding sits between the border and the content area</a:t>
            </a:r>
            <a:r>
              <a:rPr lang="en-US" dirty="0" smtClean="0"/>
              <a:t>.</a:t>
            </a:r>
            <a:r>
              <a:rPr lang="en-US" dirty="0"/>
              <a:t> it is typically used to push the content away from the border.</a:t>
            </a:r>
            <a:endParaRPr lang="en-US" dirty="0" smtClean="0"/>
          </a:p>
          <a:p>
            <a:r>
              <a:rPr lang="en-US" dirty="0"/>
              <a:t>The border is drawn between the margin and the padding of a box. If you are using the</a:t>
            </a:r>
            <a:endParaRPr lang="en-US" dirty="0" smtClean="0"/>
          </a:p>
          <a:p>
            <a:r>
              <a:rPr lang="en-US" dirty="0" smtClean="0"/>
              <a:t>The </a:t>
            </a:r>
            <a:r>
              <a:rPr lang="en-US" dirty="0"/>
              <a:t>margin is an invisible space around your box. It pushes other elements away from the box.</a:t>
            </a:r>
            <a:endParaRPr lang="en-US" dirty="0"/>
          </a:p>
        </p:txBody>
      </p:sp>
    </p:spTree>
    <p:extLst>
      <p:ext uri="{BB962C8B-B14F-4D97-AF65-F5344CB8AC3E}">
        <p14:creationId xmlns:p14="http://schemas.microsoft.com/office/powerpoint/2010/main" val="4084821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41699"/>
          </a:xfrm>
        </p:spPr>
        <p:txBody>
          <a:bodyPr>
            <a:normAutofit/>
          </a:bodyPr>
          <a:lstStyle/>
          <a:p>
            <a:pPr algn="ctr"/>
            <a:r>
              <a:rPr lang="en-US" sz="2400" b="1" u="sng" dirty="0" smtClean="0"/>
              <a:t>Observables</a:t>
            </a:r>
            <a:endParaRPr lang="en-US" sz="2400" b="1" u="sng" dirty="0"/>
          </a:p>
        </p:txBody>
      </p:sp>
      <p:sp>
        <p:nvSpPr>
          <p:cNvPr id="3" name="TextBox 2"/>
          <p:cNvSpPr txBox="1"/>
          <p:nvPr/>
        </p:nvSpPr>
        <p:spPr>
          <a:xfrm>
            <a:off x="228600" y="995082"/>
            <a:ext cx="11685494" cy="1754326"/>
          </a:xfrm>
          <a:prstGeom prst="rect">
            <a:avLst/>
          </a:prstGeom>
          <a:noFill/>
        </p:spPr>
        <p:txBody>
          <a:bodyPr wrap="square" rtlCol="0">
            <a:spAutoFit/>
          </a:bodyPr>
          <a:lstStyle/>
          <a:p>
            <a:r>
              <a:rPr lang="en-US" dirty="0" smtClean="0"/>
              <a:t>One or more components we have. That components uses services don’t provide data directly. Data must be came through server. If we send an request to server from browser through http get request  it fetch the data from database and it give back to server. Database send result as http response that response we called observable</a:t>
            </a:r>
          </a:p>
          <a:p>
            <a:endParaRPr lang="en-US" dirty="0"/>
          </a:p>
          <a:p>
            <a:r>
              <a:rPr lang="en-US" dirty="0" smtClean="0"/>
              <a:t>A observable is a sequence of items that arrives asynchronously overtime</a:t>
            </a:r>
          </a:p>
          <a:p>
            <a:r>
              <a:rPr lang="en-US" dirty="0" smtClean="0"/>
              <a:t>Convert into array</a:t>
            </a:r>
            <a:endParaRPr lang="en-US" dirty="0"/>
          </a:p>
        </p:txBody>
      </p:sp>
    </p:spTree>
    <p:extLst>
      <p:ext uri="{BB962C8B-B14F-4D97-AF65-F5344CB8AC3E}">
        <p14:creationId xmlns:p14="http://schemas.microsoft.com/office/powerpoint/2010/main" val="3518895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14804"/>
          </a:xfrm>
        </p:spPr>
        <p:txBody>
          <a:bodyPr>
            <a:normAutofit fontScale="90000"/>
          </a:bodyPr>
          <a:lstStyle/>
          <a:p>
            <a:pPr algn="ctr"/>
            <a:r>
              <a:rPr lang="en-US" sz="2400" b="1" u="sng" dirty="0" smtClean="0"/>
              <a:t>Two Way Data Binding</a:t>
            </a:r>
            <a:endParaRPr lang="en-US" sz="2400" b="1" u="sng" dirty="0"/>
          </a:p>
        </p:txBody>
      </p:sp>
      <p:sp>
        <p:nvSpPr>
          <p:cNvPr id="3" name="TextBox 2"/>
          <p:cNvSpPr txBox="1"/>
          <p:nvPr/>
        </p:nvSpPr>
        <p:spPr>
          <a:xfrm>
            <a:off x="242047" y="927847"/>
            <a:ext cx="11739282" cy="4524315"/>
          </a:xfrm>
          <a:prstGeom prst="rect">
            <a:avLst/>
          </a:prstGeom>
          <a:noFill/>
        </p:spPr>
        <p:txBody>
          <a:bodyPr wrap="square" rtlCol="0">
            <a:spAutoFit/>
          </a:bodyPr>
          <a:lstStyle/>
          <a:p>
            <a:r>
              <a:rPr lang="en-US" dirty="0" smtClean="0"/>
              <a:t>If we send data from class to view we called property binding. []</a:t>
            </a:r>
          </a:p>
          <a:p>
            <a:r>
              <a:rPr lang="en-US" dirty="0" smtClean="0"/>
              <a:t>If we send data from template/view to class we called Event binding ()</a:t>
            </a:r>
          </a:p>
          <a:p>
            <a:r>
              <a:rPr lang="en-US" dirty="0" smtClean="0"/>
              <a:t>Combining these two we known as two way data binding[()]</a:t>
            </a:r>
          </a:p>
          <a:p>
            <a:r>
              <a:rPr lang="en-US" dirty="0" smtClean="0"/>
              <a:t>Class and view has in synchronization because for consistent data</a:t>
            </a:r>
          </a:p>
          <a:p>
            <a:endParaRPr lang="en-US" dirty="0"/>
          </a:p>
          <a:p>
            <a:r>
              <a:rPr lang="en-US" dirty="0" smtClean="0"/>
              <a:t>We have to use </a:t>
            </a:r>
            <a:r>
              <a:rPr lang="en-US" dirty="0" err="1" smtClean="0"/>
              <a:t>ngModel</a:t>
            </a:r>
            <a:r>
              <a:rPr lang="en-US" dirty="0" smtClean="0"/>
              <a:t> directive is achieve TWDB</a:t>
            </a:r>
          </a:p>
          <a:p>
            <a:r>
              <a:rPr lang="en-US" dirty="0" smtClean="0"/>
              <a:t>Must import forms module</a:t>
            </a:r>
          </a:p>
          <a:p>
            <a:endParaRPr lang="en-US" dirty="0"/>
          </a:p>
          <a:p>
            <a:endParaRPr lang="en-US" dirty="0" smtClean="0"/>
          </a:p>
          <a:p>
            <a:r>
              <a:rPr lang="en-US" dirty="0" smtClean="0"/>
              <a:t>&lt;input type=“text” [(</a:t>
            </a:r>
            <a:r>
              <a:rPr lang="en-US" dirty="0" err="1" smtClean="0"/>
              <a:t>ngModel</a:t>
            </a:r>
            <a:r>
              <a:rPr lang="en-US" dirty="0" smtClean="0"/>
              <a:t>)] = data&gt;</a:t>
            </a:r>
          </a:p>
          <a:p>
            <a:r>
              <a:rPr lang="en-US" dirty="0" smtClean="0"/>
              <a:t>{{data}} //interpolation</a:t>
            </a:r>
          </a:p>
          <a:p>
            <a:endParaRPr lang="en-US" dirty="0"/>
          </a:p>
          <a:p>
            <a:endParaRPr lang="en-US" dirty="0" smtClean="0"/>
          </a:p>
          <a:p>
            <a:r>
              <a:rPr lang="en-US" dirty="0" smtClean="0"/>
              <a:t>In class</a:t>
            </a:r>
          </a:p>
          <a:p>
            <a:endParaRPr lang="en-US" dirty="0"/>
          </a:p>
          <a:p>
            <a:r>
              <a:rPr lang="en-US" dirty="0" smtClean="0"/>
              <a:t>Public data=“”</a:t>
            </a:r>
            <a:endParaRPr lang="en-US" dirty="0"/>
          </a:p>
        </p:txBody>
      </p:sp>
    </p:spTree>
    <p:extLst>
      <p:ext uri="{BB962C8B-B14F-4D97-AF65-F5344CB8AC3E}">
        <p14:creationId xmlns:p14="http://schemas.microsoft.com/office/powerpoint/2010/main" val="2313447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TotalTime>
  <Words>975</Words>
  <Application>Microsoft Office PowerPoint</Application>
  <PresentationFormat>Widescreen</PresentationFormat>
  <Paragraphs>161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Consolas</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Shared Modules</vt:lpstr>
      <vt:lpstr>Observables</vt:lpstr>
      <vt:lpstr>Two Way Data Binding</vt:lpstr>
      <vt:lpstr>Building Blocks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 Kumar</dc:creator>
  <cp:lastModifiedBy>Pavan Kumar</cp:lastModifiedBy>
  <cp:revision>19</cp:revision>
  <dcterms:created xsi:type="dcterms:W3CDTF">2021-02-17T05:33:11Z</dcterms:created>
  <dcterms:modified xsi:type="dcterms:W3CDTF">2021-02-19T08:46:28Z</dcterms:modified>
</cp:coreProperties>
</file>