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3" r:id="rId1"/>
  </p:sldMasterIdLst>
  <p:sldIdLst>
    <p:sldId id="256" r:id="rId2"/>
    <p:sldId id="257" r:id="rId3"/>
    <p:sldId id="258" r:id="rId4"/>
    <p:sldId id="284" r:id="rId5"/>
    <p:sldId id="260" r:id="rId6"/>
    <p:sldId id="271" r:id="rId7"/>
    <p:sldId id="279" r:id="rId8"/>
    <p:sldId id="278" r:id="rId9"/>
    <p:sldId id="277" r:id="rId10"/>
    <p:sldId id="280" r:id="rId11"/>
    <p:sldId id="276" r:id="rId12"/>
    <p:sldId id="272" r:id="rId13"/>
    <p:sldId id="283" r:id="rId14"/>
    <p:sldId id="275" r:id="rId15"/>
    <p:sldId id="274" r:id="rId16"/>
    <p:sldId id="273" r:id="rId17"/>
    <p:sldId id="281" r:id="rId18"/>
    <p:sldId id="285"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201"/>
    <a:srgbClr val="B7E9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p:cViewPr varScale="1">
        <p:scale>
          <a:sx n="81" d="100"/>
          <a:sy n="81" d="100"/>
        </p:scale>
        <p:origin x="7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05366A-E282-4059-A016-019ED3F8E1F5}" type="datetimeFigureOut">
              <a:rPr lang="en-IN" smtClean="0"/>
              <a:t>11-07-2020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9BC4D-2B58-4DC2-A2E0-A7642938D8BA}" type="slidenum">
              <a:rPr lang="en-IN" smtClean="0"/>
              <a:t>‹#›</a:t>
            </a:fld>
            <a:endParaRPr lang="en-IN"/>
          </a:p>
        </p:txBody>
      </p:sp>
    </p:spTree>
    <p:extLst>
      <p:ext uri="{BB962C8B-B14F-4D97-AF65-F5344CB8AC3E}">
        <p14:creationId xmlns:p14="http://schemas.microsoft.com/office/powerpoint/2010/main" val="202568990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05366A-E282-4059-A016-019ED3F8E1F5}" type="datetimeFigureOut">
              <a:rPr lang="en-IN" smtClean="0"/>
              <a:t>11-07-2020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9BC4D-2B58-4DC2-A2E0-A7642938D8BA}" type="slidenum">
              <a:rPr lang="en-IN" smtClean="0"/>
              <a:t>‹#›</a:t>
            </a:fld>
            <a:endParaRPr lang="en-IN"/>
          </a:p>
        </p:txBody>
      </p:sp>
    </p:spTree>
    <p:extLst>
      <p:ext uri="{BB962C8B-B14F-4D97-AF65-F5344CB8AC3E}">
        <p14:creationId xmlns:p14="http://schemas.microsoft.com/office/powerpoint/2010/main" val="1013871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05366A-E282-4059-A016-019ED3F8E1F5}" type="datetimeFigureOut">
              <a:rPr lang="en-IN" smtClean="0"/>
              <a:t>11-07-2020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9BC4D-2B58-4DC2-A2E0-A7642938D8BA}" type="slidenum">
              <a:rPr lang="en-IN" smtClean="0"/>
              <a:t>‹#›</a:t>
            </a:fld>
            <a:endParaRPr lang="en-IN"/>
          </a:p>
        </p:txBody>
      </p:sp>
    </p:spTree>
    <p:extLst>
      <p:ext uri="{BB962C8B-B14F-4D97-AF65-F5344CB8AC3E}">
        <p14:creationId xmlns:p14="http://schemas.microsoft.com/office/powerpoint/2010/main" val="712072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05366A-E282-4059-A016-019ED3F8E1F5}" type="datetimeFigureOut">
              <a:rPr lang="en-IN" smtClean="0"/>
              <a:t>11-07-2020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9BC4D-2B58-4DC2-A2E0-A7642938D8BA}"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58045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05366A-E282-4059-A016-019ED3F8E1F5}" type="datetimeFigureOut">
              <a:rPr lang="en-IN" smtClean="0"/>
              <a:t>11-07-2020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9BC4D-2B58-4DC2-A2E0-A7642938D8BA}" type="slidenum">
              <a:rPr lang="en-IN" smtClean="0"/>
              <a:t>‹#›</a:t>
            </a:fld>
            <a:endParaRPr lang="en-IN"/>
          </a:p>
        </p:txBody>
      </p:sp>
    </p:spTree>
    <p:extLst>
      <p:ext uri="{BB962C8B-B14F-4D97-AF65-F5344CB8AC3E}">
        <p14:creationId xmlns:p14="http://schemas.microsoft.com/office/powerpoint/2010/main" val="2788447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05366A-E282-4059-A016-019ED3F8E1F5}" type="datetimeFigureOut">
              <a:rPr lang="en-IN" smtClean="0"/>
              <a:t>11-07-2020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69BC4D-2B58-4DC2-A2E0-A7642938D8BA}" type="slidenum">
              <a:rPr lang="en-IN" smtClean="0"/>
              <a:t>‹#›</a:t>
            </a:fld>
            <a:endParaRPr lang="en-IN"/>
          </a:p>
        </p:txBody>
      </p:sp>
    </p:spTree>
    <p:extLst>
      <p:ext uri="{BB962C8B-B14F-4D97-AF65-F5344CB8AC3E}">
        <p14:creationId xmlns:p14="http://schemas.microsoft.com/office/powerpoint/2010/main" val="2354976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05366A-E282-4059-A016-019ED3F8E1F5}" type="datetimeFigureOut">
              <a:rPr lang="en-IN" smtClean="0"/>
              <a:t>11-07-2020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69BC4D-2B58-4DC2-A2E0-A7642938D8BA}" type="slidenum">
              <a:rPr lang="en-IN" smtClean="0"/>
              <a:t>‹#›</a:t>
            </a:fld>
            <a:endParaRPr lang="en-IN"/>
          </a:p>
        </p:txBody>
      </p:sp>
    </p:spTree>
    <p:extLst>
      <p:ext uri="{BB962C8B-B14F-4D97-AF65-F5344CB8AC3E}">
        <p14:creationId xmlns:p14="http://schemas.microsoft.com/office/powerpoint/2010/main" val="1393698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05366A-E282-4059-A016-019ED3F8E1F5}" type="datetimeFigureOut">
              <a:rPr lang="en-IN" smtClean="0"/>
              <a:t>11-07-2020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9BC4D-2B58-4DC2-A2E0-A7642938D8BA}" type="slidenum">
              <a:rPr lang="en-IN" smtClean="0"/>
              <a:t>‹#›</a:t>
            </a:fld>
            <a:endParaRPr lang="en-IN"/>
          </a:p>
        </p:txBody>
      </p:sp>
    </p:spTree>
    <p:extLst>
      <p:ext uri="{BB962C8B-B14F-4D97-AF65-F5344CB8AC3E}">
        <p14:creationId xmlns:p14="http://schemas.microsoft.com/office/powerpoint/2010/main" val="3114968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05366A-E282-4059-A016-019ED3F8E1F5}" type="datetimeFigureOut">
              <a:rPr lang="en-IN" smtClean="0"/>
              <a:t>11-07-2020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9BC4D-2B58-4DC2-A2E0-A7642938D8BA}" type="slidenum">
              <a:rPr lang="en-IN" smtClean="0"/>
              <a:t>‹#›</a:t>
            </a:fld>
            <a:endParaRPr lang="en-IN"/>
          </a:p>
        </p:txBody>
      </p:sp>
    </p:spTree>
    <p:extLst>
      <p:ext uri="{BB962C8B-B14F-4D97-AF65-F5344CB8AC3E}">
        <p14:creationId xmlns:p14="http://schemas.microsoft.com/office/powerpoint/2010/main" val="2103254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05366A-E282-4059-A016-019ED3F8E1F5}" type="datetimeFigureOut">
              <a:rPr lang="en-IN" smtClean="0"/>
              <a:t>11-07-2020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9BC4D-2B58-4DC2-A2E0-A7642938D8BA}" type="slidenum">
              <a:rPr lang="en-IN" smtClean="0"/>
              <a:t>‹#›</a:t>
            </a:fld>
            <a:endParaRPr lang="en-IN"/>
          </a:p>
        </p:txBody>
      </p:sp>
    </p:spTree>
    <p:extLst>
      <p:ext uri="{BB962C8B-B14F-4D97-AF65-F5344CB8AC3E}">
        <p14:creationId xmlns:p14="http://schemas.microsoft.com/office/powerpoint/2010/main" val="4091616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05366A-E282-4059-A016-019ED3F8E1F5}" type="datetimeFigureOut">
              <a:rPr lang="en-IN" smtClean="0"/>
              <a:t>11-07-2020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9BC4D-2B58-4DC2-A2E0-A7642938D8BA}" type="slidenum">
              <a:rPr lang="en-IN" smtClean="0"/>
              <a:t>‹#›</a:t>
            </a:fld>
            <a:endParaRPr lang="en-IN"/>
          </a:p>
        </p:txBody>
      </p:sp>
    </p:spTree>
    <p:extLst>
      <p:ext uri="{BB962C8B-B14F-4D97-AF65-F5344CB8AC3E}">
        <p14:creationId xmlns:p14="http://schemas.microsoft.com/office/powerpoint/2010/main" val="149079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05366A-E282-4059-A016-019ED3F8E1F5}" type="datetimeFigureOut">
              <a:rPr lang="en-IN" smtClean="0"/>
              <a:t>11-07-2020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9BC4D-2B58-4DC2-A2E0-A7642938D8BA}" type="slidenum">
              <a:rPr lang="en-IN" smtClean="0"/>
              <a:t>‹#›</a:t>
            </a:fld>
            <a:endParaRPr lang="en-IN"/>
          </a:p>
        </p:txBody>
      </p:sp>
    </p:spTree>
    <p:extLst>
      <p:ext uri="{BB962C8B-B14F-4D97-AF65-F5344CB8AC3E}">
        <p14:creationId xmlns:p14="http://schemas.microsoft.com/office/powerpoint/2010/main" val="270647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05366A-E282-4059-A016-019ED3F8E1F5}" type="datetimeFigureOut">
              <a:rPr lang="en-IN" smtClean="0"/>
              <a:t>11-07-2020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9BC4D-2B58-4DC2-A2E0-A7642938D8BA}" type="slidenum">
              <a:rPr lang="en-IN" smtClean="0"/>
              <a:t>‹#›</a:t>
            </a:fld>
            <a:endParaRPr lang="en-IN"/>
          </a:p>
        </p:txBody>
      </p:sp>
    </p:spTree>
    <p:extLst>
      <p:ext uri="{BB962C8B-B14F-4D97-AF65-F5344CB8AC3E}">
        <p14:creationId xmlns:p14="http://schemas.microsoft.com/office/powerpoint/2010/main" val="191306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05366A-E282-4059-A016-019ED3F8E1F5}" type="datetimeFigureOut">
              <a:rPr lang="en-IN" smtClean="0"/>
              <a:t>11-07-2020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69BC4D-2B58-4DC2-A2E0-A7642938D8BA}" type="slidenum">
              <a:rPr lang="en-IN" smtClean="0"/>
              <a:t>‹#›</a:t>
            </a:fld>
            <a:endParaRPr lang="en-IN"/>
          </a:p>
        </p:txBody>
      </p:sp>
    </p:spTree>
    <p:extLst>
      <p:ext uri="{BB962C8B-B14F-4D97-AF65-F5344CB8AC3E}">
        <p14:creationId xmlns:p14="http://schemas.microsoft.com/office/powerpoint/2010/main" val="1497555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05366A-E282-4059-A016-019ED3F8E1F5}" type="datetimeFigureOut">
              <a:rPr lang="en-IN" smtClean="0"/>
              <a:t>11-07-2020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69BC4D-2B58-4DC2-A2E0-A7642938D8BA}" type="slidenum">
              <a:rPr lang="en-IN" smtClean="0"/>
              <a:t>‹#›</a:t>
            </a:fld>
            <a:endParaRPr lang="en-IN"/>
          </a:p>
        </p:txBody>
      </p:sp>
    </p:spTree>
    <p:extLst>
      <p:ext uri="{BB962C8B-B14F-4D97-AF65-F5344CB8AC3E}">
        <p14:creationId xmlns:p14="http://schemas.microsoft.com/office/powerpoint/2010/main" val="400865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505366A-E282-4059-A016-019ED3F8E1F5}" type="datetimeFigureOut">
              <a:rPr lang="en-IN" smtClean="0"/>
              <a:t>11-07-2020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69BC4D-2B58-4DC2-A2E0-A7642938D8BA}" type="slidenum">
              <a:rPr lang="en-IN" smtClean="0"/>
              <a:t>‹#›</a:t>
            </a:fld>
            <a:endParaRPr lang="en-IN"/>
          </a:p>
        </p:txBody>
      </p:sp>
    </p:spTree>
    <p:extLst>
      <p:ext uri="{BB962C8B-B14F-4D97-AF65-F5344CB8AC3E}">
        <p14:creationId xmlns:p14="http://schemas.microsoft.com/office/powerpoint/2010/main" val="13218557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05366A-E282-4059-A016-019ED3F8E1F5}" type="datetimeFigureOut">
              <a:rPr lang="en-IN" smtClean="0"/>
              <a:t>11-07-2020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9BC4D-2B58-4DC2-A2E0-A7642938D8BA}" type="slidenum">
              <a:rPr lang="en-IN" smtClean="0"/>
              <a:t>‹#›</a:t>
            </a:fld>
            <a:endParaRPr lang="en-IN"/>
          </a:p>
        </p:txBody>
      </p:sp>
    </p:spTree>
    <p:extLst>
      <p:ext uri="{BB962C8B-B14F-4D97-AF65-F5344CB8AC3E}">
        <p14:creationId xmlns:p14="http://schemas.microsoft.com/office/powerpoint/2010/main" val="2660746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05366A-E282-4059-A016-019ED3F8E1F5}" type="datetimeFigureOut">
              <a:rPr lang="en-IN" smtClean="0"/>
              <a:t>11-07-2020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9BC4D-2B58-4DC2-A2E0-A7642938D8BA}" type="slidenum">
              <a:rPr lang="en-IN" smtClean="0"/>
              <a:t>‹#›</a:t>
            </a:fld>
            <a:endParaRPr lang="en-IN"/>
          </a:p>
        </p:txBody>
      </p:sp>
    </p:spTree>
    <p:extLst>
      <p:ext uri="{BB962C8B-B14F-4D97-AF65-F5344CB8AC3E}">
        <p14:creationId xmlns:p14="http://schemas.microsoft.com/office/powerpoint/2010/main" val="66442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505366A-E282-4059-A016-019ED3F8E1F5}" type="datetimeFigureOut">
              <a:rPr lang="en-IN" smtClean="0"/>
              <a:t>11-07-2020</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069BC4D-2B58-4DC2-A2E0-A7642938D8BA}" type="slidenum">
              <a:rPr lang="en-IN" smtClean="0"/>
              <a:t>‹#›</a:t>
            </a:fld>
            <a:endParaRPr lang="en-IN"/>
          </a:p>
        </p:txBody>
      </p:sp>
    </p:spTree>
    <p:extLst>
      <p:ext uri="{BB962C8B-B14F-4D97-AF65-F5344CB8AC3E}">
        <p14:creationId xmlns:p14="http://schemas.microsoft.com/office/powerpoint/2010/main" val="425175238"/>
      </p:ext>
    </p:extLst>
  </p:cSld>
  <p:clrMap bg1="lt1" tx1="dk1" bg2="lt2" tx2="dk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 id="2147484125" r:id="rId12"/>
    <p:sldLayoutId id="2147484126" r:id="rId13"/>
    <p:sldLayoutId id="2147484127" r:id="rId14"/>
    <p:sldLayoutId id="2147484128" r:id="rId15"/>
    <p:sldLayoutId id="2147484129" r:id="rId16"/>
    <p:sldLayoutId id="2147484130" r:id="rId17"/>
    <p:sldLayoutId id="2147484131"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B072FA-3590-40CB-AD0F-F6F5E000E14E}"/>
              </a:ext>
            </a:extLst>
          </p:cNvPr>
          <p:cNvSpPr txBox="1"/>
          <p:nvPr/>
        </p:nvSpPr>
        <p:spPr>
          <a:xfrm>
            <a:off x="753335" y="626533"/>
            <a:ext cx="12127042" cy="830997"/>
          </a:xfrm>
          <a:prstGeom prst="rect">
            <a:avLst/>
          </a:prstGeom>
          <a:noFill/>
        </p:spPr>
        <p:txBody>
          <a:bodyPr wrap="square" rtlCol="0">
            <a:spAutoFit/>
          </a:bodyPr>
          <a:lstStyle/>
          <a:p>
            <a:r>
              <a:rPr lang="en-IN" sz="4800" b="1" dirty="0">
                <a:latin typeface="Arial" panose="020B0604020202020204" pitchFamily="34" charset="0"/>
                <a:cs typeface="Arial" panose="020B0604020202020204" pitchFamily="34" charset="0"/>
              </a:rPr>
              <a:t>Aarogya Setu App Review Insights</a:t>
            </a:r>
          </a:p>
        </p:txBody>
      </p:sp>
      <p:pic>
        <p:nvPicPr>
          <p:cNvPr id="3" name="Picture 2">
            <a:extLst>
              <a:ext uri="{FF2B5EF4-FFF2-40B4-BE49-F238E27FC236}">
                <a16:creationId xmlns:a16="http://schemas.microsoft.com/office/drawing/2014/main" id="{17927769-B23C-415F-B8DB-4D941F4C3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163" y="1773877"/>
            <a:ext cx="4966061" cy="4457590"/>
          </a:xfrm>
          <a:prstGeom prst="rect">
            <a:avLst/>
          </a:prstGeom>
          <a:ln w="12700">
            <a:solidFill>
              <a:schemeClr val="tx1"/>
            </a:solidFill>
          </a:ln>
        </p:spPr>
      </p:pic>
      <p:sp>
        <p:nvSpPr>
          <p:cNvPr id="4" name="TextBox 3">
            <a:extLst>
              <a:ext uri="{FF2B5EF4-FFF2-40B4-BE49-F238E27FC236}">
                <a16:creationId xmlns:a16="http://schemas.microsoft.com/office/drawing/2014/main" id="{ECF308E5-C3C1-4E50-B913-8DFB5EBB0FCF}"/>
              </a:ext>
            </a:extLst>
          </p:cNvPr>
          <p:cNvSpPr txBox="1"/>
          <p:nvPr/>
        </p:nvSpPr>
        <p:spPr>
          <a:xfrm>
            <a:off x="6674178" y="3221611"/>
            <a:ext cx="4100659" cy="1323439"/>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    By</a:t>
            </a:r>
          </a:p>
          <a:p>
            <a:r>
              <a:rPr lang="en-IN" sz="2000" b="1" dirty="0">
                <a:latin typeface="Arial" panose="020B0604020202020204" pitchFamily="34" charset="0"/>
                <a:cs typeface="Arial" panose="020B0604020202020204" pitchFamily="34" charset="0"/>
              </a:rPr>
              <a:t>    Pavan Joshi</a:t>
            </a:r>
          </a:p>
          <a:p>
            <a:r>
              <a:rPr lang="en-IN" sz="2000" b="1" dirty="0">
                <a:latin typeface="Arial" panose="020B0604020202020204" pitchFamily="34" charset="0"/>
                <a:cs typeface="Arial" panose="020B0604020202020204" pitchFamily="34" charset="0"/>
              </a:rPr>
              <a:t>    Data Science Enthusiast</a:t>
            </a:r>
          </a:p>
          <a:p>
            <a:r>
              <a:rPr lang="en-IN" sz="2000" b="1" dirty="0">
                <a:latin typeface="Arial" panose="020B0604020202020204" pitchFamily="34" charset="0"/>
                <a:cs typeface="Arial" panose="020B0604020202020204" pitchFamily="34" charset="0"/>
              </a:rPr>
              <a:t>    Manipal Prolearn Bangalore.</a:t>
            </a:r>
          </a:p>
        </p:txBody>
      </p:sp>
    </p:spTree>
    <p:extLst>
      <p:ext uri="{BB962C8B-B14F-4D97-AF65-F5344CB8AC3E}">
        <p14:creationId xmlns:p14="http://schemas.microsoft.com/office/powerpoint/2010/main" val="2939713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F0F43F-5AE0-4775-8709-A9DD7C415723}"/>
              </a:ext>
            </a:extLst>
          </p:cNvPr>
          <p:cNvSpPr txBox="1"/>
          <p:nvPr/>
        </p:nvSpPr>
        <p:spPr>
          <a:xfrm>
            <a:off x="150829" y="439190"/>
            <a:ext cx="5945171" cy="646331"/>
          </a:xfrm>
          <a:prstGeom prst="rect">
            <a:avLst/>
          </a:prstGeom>
          <a:noFill/>
        </p:spPr>
        <p:txBody>
          <a:bodyPr wrap="square" rtlCol="0">
            <a:spAutoFit/>
          </a:bodyPr>
          <a:lstStyle/>
          <a:p>
            <a:r>
              <a:rPr lang="en-IN" sz="3600" b="1" dirty="0">
                <a:latin typeface="Arial" panose="020B0604020202020204" pitchFamily="34" charset="0"/>
                <a:cs typeface="Arial" panose="020B0604020202020204" pitchFamily="34" charset="0"/>
              </a:rPr>
              <a:t>4.Sentimental Analysis</a:t>
            </a:r>
            <a:r>
              <a:rPr lang="en-IN" sz="3200" b="1" dirty="0"/>
              <a:t> </a:t>
            </a:r>
            <a:r>
              <a:rPr lang="en-IN" sz="3600" b="1" dirty="0"/>
              <a:t>– </a:t>
            </a:r>
            <a:endParaRPr lang="en-IN" sz="3200" b="1" dirty="0"/>
          </a:p>
        </p:txBody>
      </p:sp>
      <p:pic>
        <p:nvPicPr>
          <p:cNvPr id="2" name="Picture 1">
            <a:extLst>
              <a:ext uri="{FF2B5EF4-FFF2-40B4-BE49-F238E27FC236}">
                <a16:creationId xmlns:a16="http://schemas.microsoft.com/office/drawing/2014/main" id="{845BFA99-8CF5-4C0A-87C1-5634193E4567}"/>
              </a:ext>
            </a:extLst>
          </p:cNvPr>
          <p:cNvPicPr>
            <a:picLocks noChangeAspect="1"/>
          </p:cNvPicPr>
          <p:nvPr/>
        </p:nvPicPr>
        <p:blipFill>
          <a:blip r:embed="rId2"/>
          <a:stretch>
            <a:fillRect/>
          </a:stretch>
        </p:blipFill>
        <p:spPr>
          <a:xfrm>
            <a:off x="7258462" y="3723153"/>
            <a:ext cx="4515617" cy="2823973"/>
          </a:xfrm>
          <a:prstGeom prst="rect">
            <a:avLst/>
          </a:prstGeom>
          <a:ln w="12700">
            <a:solidFill>
              <a:schemeClr val="tx1"/>
            </a:solidFill>
          </a:ln>
        </p:spPr>
      </p:pic>
      <p:sp>
        <p:nvSpPr>
          <p:cNvPr id="6" name="TextBox 5">
            <a:extLst>
              <a:ext uri="{FF2B5EF4-FFF2-40B4-BE49-F238E27FC236}">
                <a16:creationId xmlns:a16="http://schemas.microsoft.com/office/drawing/2014/main" id="{E95F7C39-5B84-4A4C-806E-58051162CD86}"/>
              </a:ext>
            </a:extLst>
          </p:cNvPr>
          <p:cNvSpPr txBox="1"/>
          <p:nvPr/>
        </p:nvSpPr>
        <p:spPr>
          <a:xfrm>
            <a:off x="417921" y="1859339"/>
            <a:ext cx="6124202" cy="3139321"/>
          </a:xfrm>
          <a:prstGeom prst="rect">
            <a:avLst/>
          </a:prstGeom>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wrap="square" rtlCol="0">
            <a:spAutoFit/>
          </a:bodyPr>
          <a:lstStyle/>
          <a:p>
            <a:pPr marL="342900" indent="-342900">
              <a:buFont typeface="Wingdings" panose="05000000000000000000" pitchFamily="2" charset="2"/>
              <a:buChar char="v"/>
            </a:pPr>
            <a:r>
              <a:rPr lang="en-US" dirty="0">
                <a:latin typeface="Arial" panose="020B0604020202020204" pitchFamily="34" charset="0"/>
                <a:cs typeface="Arial" panose="020B0604020202020204" pitchFamily="34" charset="0"/>
              </a:rPr>
              <a:t>Sentiment Analysis is the process of ‘computationally’ determining whether a piece of writing is positive, negative or neutral</a:t>
            </a:r>
          </a:p>
          <a:p>
            <a:r>
              <a:rPr lang="en-US" dirty="0">
                <a:latin typeface="Arial" panose="020B0604020202020204" pitchFamily="34" charset="0"/>
                <a:cs typeface="Arial" panose="020B0604020202020204" pitchFamily="34" charset="0"/>
              </a:rPr>
              <a:t>      e.g. 1)he is very good person – Positive Sentiment</a:t>
            </a:r>
          </a:p>
          <a:p>
            <a:r>
              <a:rPr lang="en-US" dirty="0">
                <a:latin typeface="Arial" panose="020B0604020202020204" pitchFamily="34" charset="0"/>
                <a:cs typeface="Arial" panose="020B0604020202020204" pitchFamily="34" charset="0"/>
              </a:rPr>
              <a:t>             2)he is a bad person – Negative Sentiment</a:t>
            </a:r>
          </a:p>
          <a:p>
            <a:pPr marL="342900" indent="-342900">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dirty="0">
                <a:latin typeface="Arial" panose="020B0604020202020204" pitchFamily="34" charset="0"/>
                <a:cs typeface="Arial" panose="020B0604020202020204" pitchFamily="34" charset="0"/>
              </a:rPr>
              <a:t>Sentiment Analysis (also known as opinion mining or emotion AI) is a sub-field of NLP that tries to identify and extract opinions within a given text across blogs, reviews, social media, forums, news etc.</a:t>
            </a:r>
          </a:p>
          <a:p>
            <a:pPr marL="285750" indent="-285750">
              <a:buFont typeface="Wingdings" panose="05000000000000000000" pitchFamily="2" charset="2"/>
              <a:buChar char="q"/>
            </a:pPr>
            <a:endParaRPr lang="en-IN" dirty="0"/>
          </a:p>
        </p:txBody>
      </p:sp>
      <p:pic>
        <p:nvPicPr>
          <p:cNvPr id="5" name="Picture 4">
            <a:extLst>
              <a:ext uri="{FF2B5EF4-FFF2-40B4-BE49-F238E27FC236}">
                <a16:creationId xmlns:a16="http://schemas.microsoft.com/office/drawing/2014/main" id="{9428DF95-6B63-443F-ACD2-7B43C4270712}"/>
              </a:ext>
            </a:extLst>
          </p:cNvPr>
          <p:cNvPicPr>
            <a:picLocks noChangeAspect="1"/>
          </p:cNvPicPr>
          <p:nvPr/>
        </p:nvPicPr>
        <p:blipFill>
          <a:blip r:embed="rId3"/>
          <a:stretch>
            <a:fillRect/>
          </a:stretch>
        </p:blipFill>
        <p:spPr>
          <a:xfrm>
            <a:off x="7258461" y="851652"/>
            <a:ext cx="3403253" cy="2283195"/>
          </a:xfrm>
          <a:prstGeom prst="rect">
            <a:avLst/>
          </a:prstGeom>
          <a:ln w="19050">
            <a:solidFill>
              <a:schemeClr val="tx1"/>
            </a:solidFill>
          </a:ln>
        </p:spPr>
      </p:pic>
    </p:spTree>
    <p:extLst>
      <p:ext uri="{BB962C8B-B14F-4D97-AF65-F5344CB8AC3E}">
        <p14:creationId xmlns:p14="http://schemas.microsoft.com/office/powerpoint/2010/main" val="1438833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8930329-E3FC-43F1-A94C-D83B686B0CF1}"/>
              </a:ext>
            </a:extLst>
          </p:cNvPr>
          <p:cNvSpPr txBox="1"/>
          <p:nvPr/>
        </p:nvSpPr>
        <p:spPr>
          <a:xfrm>
            <a:off x="150829" y="439190"/>
            <a:ext cx="5945171" cy="646331"/>
          </a:xfrm>
          <a:prstGeom prst="rect">
            <a:avLst/>
          </a:prstGeom>
          <a:noFill/>
        </p:spPr>
        <p:txBody>
          <a:bodyPr wrap="square" rtlCol="0">
            <a:spAutoFit/>
          </a:bodyPr>
          <a:lstStyle/>
          <a:p>
            <a:pPr marL="285750" indent="-285750">
              <a:buFont typeface="Arial" panose="020B0604020202020204" pitchFamily="34" charset="0"/>
              <a:buChar char="•"/>
            </a:pPr>
            <a:r>
              <a:rPr lang="en-IN" sz="3600" b="1" dirty="0">
                <a:latin typeface="Arial" panose="020B0604020202020204" pitchFamily="34" charset="0"/>
                <a:cs typeface="Arial" panose="020B0604020202020204" pitchFamily="34" charset="0"/>
              </a:rPr>
              <a:t>Sentimental Analysis</a:t>
            </a:r>
            <a:r>
              <a:rPr lang="en-IN" sz="3200" b="1" dirty="0"/>
              <a:t> </a:t>
            </a:r>
            <a:r>
              <a:rPr lang="en-IN" sz="3600" b="1" dirty="0"/>
              <a:t> </a:t>
            </a:r>
            <a:endParaRPr lang="en-IN" sz="3200" b="1" dirty="0"/>
          </a:p>
        </p:txBody>
      </p:sp>
      <p:pic>
        <p:nvPicPr>
          <p:cNvPr id="3" name="Picture 2">
            <a:extLst>
              <a:ext uri="{FF2B5EF4-FFF2-40B4-BE49-F238E27FC236}">
                <a16:creationId xmlns:a16="http://schemas.microsoft.com/office/drawing/2014/main" id="{E72A8F01-87FB-4A4E-80F5-A1B627B4CD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752" y="1772632"/>
            <a:ext cx="9341963" cy="4920400"/>
          </a:xfrm>
          <a:prstGeom prst="rect">
            <a:avLst/>
          </a:prstGeom>
        </p:spPr>
      </p:pic>
      <p:pic>
        <p:nvPicPr>
          <p:cNvPr id="2" name="Picture 1">
            <a:extLst>
              <a:ext uri="{FF2B5EF4-FFF2-40B4-BE49-F238E27FC236}">
                <a16:creationId xmlns:a16="http://schemas.microsoft.com/office/drawing/2014/main" id="{F4F2E237-CB84-4C33-B4C5-D0CBAE9A655A}"/>
              </a:ext>
            </a:extLst>
          </p:cNvPr>
          <p:cNvPicPr>
            <a:picLocks noChangeAspect="1"/>
          </p:cNvPicPr>
          <p:nvPr/>
        </p:nvPicPr>
        <p:blipFill>
          <a:blip r:embed="rId3"/>
          <a:stretch>
            <a:fillRect/>
          </a:stretch>
        </p:blipFill>
        <p:spPr>
          <a:xfrm>
            <a:off x="5646984" y="89553"/>
            <a:ext cx="4901609" cy="1591194"/>
          </a:xfrm>
          <a:prstGeom prst="rect">
            <a:avLst/>
          </a:prstGeom>
        </p:spPr>
      </p:pic>
    </p:spTree>
    <p:extLst>
      <p:ext uri="{BB962C8B-B14F-4D97-AF65-F5344CB8AC3E}">
        <p14:creationId xmlns:p14="http://schemas.microsoft.com/office/powerpoint/2010/main" val="3883450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F0F43F-5AE0-4775-8709-A9DD7C415723}"/>
              </a:ext>
            </a:extLst>
          </p:cNvPr>
          <p:cNvSpPr txBox="1"/>
          <p:nvPr/>
        </p:nvSpPr>
        <p:spPr>
          <a:xfrm>
            <a:off x="150829" y="439190"/>
            <a:ext cx="5945171" cy="646331"/>
          </a:xfrm>
          <a:prstGeom prst="rect">
            <a:avLst/>
          </a:prstGeom>
          <a:noFill/>
        </p:spPr>
        <p:txBody>
          <a:bodyPr wrap="square" rtlCol="0">
            <a:spAutoFit/>
          </a:bodyPr>
          <a:lstStyle/>
          <a:p>
            <a:pPr marL="285750" indent="-285750">
              <a:buFont typeface="Arial" panose="020B0604020202020204" pitchFamily="34" charset="0"/>
              <a:buChar char="•"/>
            </a:pPr>
            <a:r>
              <a:rPr lang="en-IN" sz="3600" b="1" dirty="0">
                <a:latin typeface="Arial" panose="020B0604020202020204" pitchFamily="34" charset="0"/>
                <a:cs typeface="Arial" panose="020B0604020202020204" pitchFamily="34" charset="0"/>
              </a:rPr>
              <a:t>Sentimental Analysis</a:t>
            </a:r>
            <a:r>
              <a:rPr lang="en-IN" sz="3200" b="1" dirty="0"/>
              <a:t> </a:t>
            </a:r>
            <a:r>
              <a:rPr lang="en-IN" sz="3600" b="1" dirty="0"/>
              <a:t> </a:t>
            </a:r>
            <a:endParaRPr lang="en-IN" sz="3200" b="1" dirty="0"/>
          </a:p>
        </p:txBody>
      </p:sp>
      <p:pic>
        <p:nvPicPr>
          <p:cNvPr id="2" name="Picture 1">
            <a:extLst>
              <a:ext uri="{FF2B5EF4-FFF2-40B4-BE49-F238E27FC236}">
                <a16:creationId xmlns:a16="http://schemas.microsoft.com/office/drawing/2014/main" id="{6236C5FD-80D4-4171-AB58-8118964B0964}"/>
              </a:ext>
            </a:extLst>
          </p:cNvPr>
          <p:cNvPicPr>
            <a:picLocks noChangeAspect="1"/>
          </p:cNvPicPr>
          <p:nvPr/>
        </p:nvPicPr>
        <p:blipFill>
          <a:blip r:embed="rId2"/>
          <a:stretch>
            <a:fillRect/>
          </a:stretch>
        </p:blipFill>
        <p:spPr>
          <a:xfrm>
            <a:off x="473071" y="1874908"/>
            <a:ext cx="6890310" cy="4148821"/>
          </a:xfrm>
          <a:prstGeom prst="rect">
            <a:avLst/>
          </a:prstGeom>
          <a:ln w="12700">
            <a:solidFill>
              <a:schemeClr val="tx1"/>
            </a:solidFill>
          </a:ln>
        </p:spPr>
      </p:pic>
      <p:sp>
        <p:nvSpPr>
          <p:cNvPr id="5" name="Speech Bubble: Oval 4">
            <a:extLst>
              <a:ext uri="{FF2B5EF4-FFF2-40B4-BE49-F238E27FC236}">
                <a16:creationId xmlns:a16="http://schemas.microsoft.com/office/drawing/2014/main" id="{5B887716-D3AA-47D6-B907-6853650B5636}"/>
              </a:ext>
            </a:extLst>
          </p:cNvPr>
          <p:cNvSpPr/>
          <p:nvPr/>
        </p:nvSpPr>
        <p:spPr>
          <a:xfrm>
            <a:off x="7532370" y="274320"/>
            <a:ext cx="4659630" cy="2092770"/>
          </a:xfrm>
          <a:prstGeom prst="wedgeEllipseCallout">
            <a:avLst/>
          </a:prstGeom>
          <a:solidFill>
            <a:schemeClr val="accent4">
              <a:lumMod val="60000"/>
              <a:lumOff val="40000"/>
            </a:schemeClr>
          </a:solidFill>
          <a:ln w="12700">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2000" dirty="0">
                <a:solidFill>
                  <a:schemeClr val="tx1">
                    <a:lumMod val="95000"/>
                    <a:lumOff val="5000"/>
                  </a:schemeClr>
                </a:solidFill>
                <a:latin typeface="Franklin Gothic Medium" panose="020B0603020102020204" pitchFamily="34" charset="0"/>
                <a:cs typeface="Arial" panose="020B0604020202020204" pitchFamily="34" charset="0"/>
              </a:rPr>
              <a:t>We are 70% Happy with Setu app, 19% are not satisfied,11% are Neutral with App.</a:t>
            </a:r>
          </a:p>
        </p:txBody>
      </p:sp>
      <p:pic>
        <p:nvPicPr>
          <p:cNvPr id="6" name="Picture 5">
            <a:extLst>
              <a:ext uri="{FF2B5EF4-FFF2-40B4-BE49-F238E27FC236}">
                <a16:creationId xmlns:a16="http://schemas.microsoft.com/office/drawing/2014/main" id="{566F27FB-A24F-4D3B-B6BF-F01B09155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1381" y="2643888"/>
            <a:ext cx="3497345" cy="3072209"/>
          </a:xfrm>
          <a:prstGeom prst="rect">
            <a:avLst/>
          </a:prstGeom>
        </p:spPr>
      </p:pic>
    </p:spTree>
    <p:extLst>
      <p:ext uri="{BB962C8B-B14F-4D97-AF65-F5344CB8AC3E}">
        <p14:creationId xmlns:p14="http://schemas.microsoft.com/office/powerpoint/2010/main" val="3520051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508F0B-9E9C-4511-8840-11FD0A6541D3}"/>
              </a:ext>
            </a:extLst>
          </p:cNvPr>
          <p:cNvSpPr txBox="1"/>
          <p:nvPr/>
        </p:nvSpPr>
        <p:spPr>
          <a:xfrm>
            <a:off x="197963" y="160255"/>
            <a:ext cx="5363851" cy="646331"/>
          </a:xfrm>
          <a:prstGeom prst="rect">
            <a:avLst/>
          </a:prstGeom>
          <a:noFill/>
        </p:spPr>
        <p:txBody>
          <a:bodyPr wrap="square" rtlCol="0">
            <a:spAutoFit/>
          </a:bodyPr>
          <a:lstStyle/>
          <a:p>
            <a:r>
              <a:rPr lang="en-IN" sz="3600" b="1" dirty="0">
                <a:latin typeface="Arial" panose="020B0604020202020204" pitchFamily="34" charset="0"/>
                <a:cs typeface="Arial" panose="020B0604020202020204" pitchFamily="34" charset="0"/>
              </a:rPr>
              <a:t>4.Topic Modelling </a:t>
            </a:r>
          </a:p>
        </p:txBody>
      </p:sp>
      <p:sp>
        <p:nvSpPr>
          <p:cNvPr id="15" name="Scroll: Vertical 14">
            <a:extLst>
              <a:ext uri="{FF2B5EF4-FFF2-40B4-BE49-F238E27FC236}">
                <a16:creationId xmlns:a16="http://schemas.microsoft.com/office/drawing/2014/main" id="{E1B7E62B-DDC5-42C9-93F3-EC619CFCC302}"/>
              </a:ext>
            </a:extLst>
          </p:cNvPr>
          <p:cNvSpPr/>
          <p:nvPr/>
        </p:nvSpPr>
        <p:spPr>
          <a:xfrm>
            <a:off x="289088" y="1004549"/>
            <a:ext cx="5577525" cy="5283129"/>
          </a:xfrm>
          <a:prstGeom prst="verticalScroll">
            <a:avLst/>
          </a:prstGeom>
          <a:solidFill>
            <a:schemeClr val="accent4">
              <a:lumMod val="20000"/>
              <a:lumOff val="80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just"/>
            <a:endParaRPr lang="en-IN"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IN" sz="1400" dirty="0">
                <a:latin typeface="Arial" panose="020B0604020202020204" pitchFamily="34" charset="0"/>
                <a:cs typeface="Arial" panose="020B0604020202020204" pitchFamily="34" charset="0"/>
              </a:rPr>
              <a:t>In a large dataset of Setu App reviews. Its difficult to trace each document to finding hidden Topics.</a:t>
            </a:r>
          </a:p>
          <a:p>
            <a:pPr algn="just"/>
            <a:endParaRPr lang="en-IN" sz="14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sz="1400" b="1" dirty="0">
                <a:latin typeface="Arial" panose="020B0604020202020204" pitchFamily="34" charset="0"/>
                <a:cs typeface="Arial" panose="020B0604020202020204" pitchFamily="34" charset="0"/>
              </a:rPr>
              <a:t>Topic modelling </a:t>
            </a:r>
            <a:r>
              <a:rPr lang="en-US" sz="1400" dirty="0">
                <a:latin typeface="Arial" panose="020B0604020202020204" pitchFamily="34" charset="0"/>
                <a:cs typeface="Arial" panose="020B0604020202020204" pitchFamily="34" charset="0"/>
              </a:rPr>
              <a:t>provides us with methods to organize, understand and summarize large collections of textual information.</a:t>
            </a:r>
          </a:p>
          <a:p>
            <a:pPr marL="285750" indent="-285750" algn="just">
              <a:buFont typeface="Wingdings" panose="05000000000000000000" pitchFamily="2" charset="2"/>
              <a:buChar char="v"/>
            </a:pPr>
            <a:endParaRPr lang="en-US" sz="14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sz="1400" b="1" dirty="0">
                <a:latin typeface="Arial" panose="020B0604020202020204" pitchFamily="34" charset="0"/>
                <a:cs typeface="Arial" panose="020B0604020202020204" pitchFamily="34" charset="0"/>
              </a:rPr>
              <a:t>LDA model </a:t>
            </a:r>
            <a:r>
              <a:rPr lang="en-US" sz="1400" dirty="0">
                <a:latin typeface="Arial" panose="020B0604020202020204" pitchFamily="34" charset="0"/>
                <a:cs typeface="Arial" panose="020B0604020202020204" pitchFamily="34" charset="0"/>
              </a:rPr>
              <a:t>is the method of Topic modeling in which mixture of topics that are present each document is viewed as a mixture in the corpus. </a:t>
            </a:r>
          </a:p>
          <a:p>
            <a:pPr algn="just"/>
            <a:endParaRPr lang="en-US" sz="14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sz="1400" dirty="0">
                <a:latin typeface="Arial" panose="020B0604020202020204" pitchFamily="34" charset="0"/>
                <a:cs typeface="Arial" panose="020B0604020202020204" pitchFamily="34" charset="0"/>
              </a:rPr>
              <a:t>The LDA model discovers the different topics that the documents represent and how much of each topic is present in a document.</a:t>
            </a:r>
          </a:p>
          <a:p>
            <a:pPr algn="just"/>
            <a:r>
              <a:rPr lang="en-US" sz="1400" dirty="0">
                <a:latin typeface="Arial" panose="020B0604020202020204" pitchFamily="34" charset="0"/>
                <a:cs typeface="Arial" panose="020B0604020202020204" pitchFamily="34" charset="0"/>
              </a:rPr>
              <a:t>     e.g. Topic 1 : Medical field words</a:t>
            </a:r>
          </a:p>
          <a:p>
            <a:pPr algn="just"/>
            <a:r>
              <a:rPr lang="en-US" sz="1400" dirty="0">
                <a:latin typeface="Arial" panose="020B0604020202020204" pitchFamily="34" charset="0"/>
                <a:cs typeface="Arial" panose="020B0604020202020204" pitchFamily="34" charset="0"/>
              </a:rPr>
              <a:t>            Topic 2 : Technical field words</a:t>
            </a:r>
            <a:endParaRPr lang="en-IN" sz="1600" dirty="0"/>
          </a:p>
        </p:txBody>
      </p:sp>
      <p:pic>
        <p:nvPicPr>
          <p:cNvPr id="4" name="Picture 3">
            <a:extLst>
              <a:ext uri="{FF2B5EF4-FFF2-40B4-BE49-F238E27FC236}">
                <a16:creationId xmlns:a16="http://schemas.microsoft.com/office/drawing/2014/main" id="{7350A133-0C95-4C5B-BF04-87AC1E1D3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57461"/>
            <a:ext cx="5359131" cy="4568590"/>
          </a:xfrm>
          <a:prstGeom prst="rect">
            <a:avLst/>
          </a:prstGeom>
        </p:spPr>
      </p:pic>
    </p:spTree>
    <p:extLst>
      <p:ext uri="{BB962C8B-B14F-4D97-AF65-F5344CB8AC3E}">
        <p14:creationId xmlns:p14="http://schemas.microsoft.com/office/powerpoint/2010/main" val="4229233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F0F43F-5AE0-4775-8709-A9DD7C415723}"/>
              </a:ext>
            </a:extLst>
          </p:cNvPr>
          <p:cNvSpPr txBox="1"/>
          <p:nvPr/>
        </p:nvSpPr>
        <p:spPr>
          <a:xfrm>
            <a:off x="150829" y="439190"/>
            <a:ext cx="6900420" cy="646331"/>
          </a:xfrm>
          <a:prstGeom prst="rect">
            <a:avLst/>
          </a:prstGeom>
          <a:noFill/>
        </p:spPr>
        <p:txBody>
          <a:bodyPr wrap="square" rtlCol="0">
            <a:spAutoFit/>
          </a:bodyPr>
          <a:lstStyle/>
          <a:p>
            <a:pPr marL="285750" indent="-285750">
              <a:buFont typeface="Arial" panose="020B0604020202020204" pitchFamily="34" charset="0"/>
              <a:buChar char="•"/>
            </a:pPr>
            <a:r>
              <a:rPr lang="en-IN" sz="3600" b="1" dirty="0">
                <a:latin typeface="Arial" panose="020B0604020202020204" pitchFamily="34" charset="0"/>
                <a:cs typeface="Arial" panose="020B0604020202020204" pitchFamily="34" charset="0"/>
              </a:rPr>
              <a:t>Topic : Distance ,Area</a:t>
            </a:r>
            <a:r>
              <a:rPr lang="en-IN" sz="3600" b="1" dirty="0"/>
              <a:t> </a:t>
            </a:r>
            <a:endParaRPr lang="en-IN" sz="3200" b="1" dirty="0"/>
          </a:p>
        </p:txBody>
      </p:sp>
      <p:pic>
        <p:nvPicPr>
          <p:cNvPr id="4" name="Picture 3">
            <a:extLst>
              <a:ext uri="{FF2B5EF4-FFF2-40B4-BE49-F238E27FC236}">
                <a16:creationId xmlns:a16="http://schemas.microsoft.com/office/drawing/2014/main" id="{03AA0DFE-7D3E-4951-B83D-2AA7775E0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8451" y="1649529"/>
            <a:ext cx="5784915" cy="4581567"/>
          </a:xfrm>
          <a:prstGeom prst="rect">
            <a:avLst/>
          </a:prstGeom>
          <a:ln w="12700">
            <a:solidFill>
              <a:schemeClr val="tx1"/>
            </a:solidFill>
          </a:ln>
        </p:spPr>
      </p:pic>
      <p:pic>
        <p:nvPicPr>
          <p:cNvPr id="6" name="Picture 5">
            <a:extLst>
              <a:ext uri="{FF2B5EF4-FFF2-40B4-BE49-F238E27FC236}">
                <a16:creationId xmlns:a16="http://schemas.microsoft.com/office/drawing/2014/main" id="{50E042D1-9DE0-49AD-A490-95C14F101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670" y="1649529"/>
            <a:ext cx="6032782" cy="4588638"/>
          </a:xfrm>
          <a:prstGeom prst="rect">
            <a:avLst/>
          </a:prstGeom>
          <a:ln w="12700">
            <a:solidFill>
              <a:schemeClr val="tx1"/>
            </a:solidFill>
          </a:ln>
        </p:spPr>
      </p:pic>
    </p:spTree>
    <p:extLst>
      <p:ext uri="{BB962C8B-B14F-4D97-AF65-F5344CB8AC3E}">
        <p14:creationId xmlns:p14="http://schemas.microsoft.com/office/powerpoint/2010/main" val="2064677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F0F43F-5AE0-4775-8709-A9DD7C415723}"/>
              </a:ext>
            </a:extLst>
          </p:cNvPr>
          <p:cNvSpPr txBox="1"/>
          <p:nvPr/>
        </p:nvSpPr>
        <p:spPr>
          <a:xfrm>
            <a:off x="197963" y="458043"/>
            <a:ext cx="9162853" cy="646331"/>
          </a:xfrm>
          <a:prstGeom prst="rect">
            <a:avLst/>
          </a:prstGeom>
          <a:noFill/>
        </p:spPr>
        <p:txBody>
          <a:bodyPr wrap="square" rtlCol="0">
            <a:spAutoFit/>
          </a:bodyPr>
          <a:lstStyle/>
          <a:p>
            <a:pPr marL="285750" indent="-285750">
              <a:buFont typeface="Arial" panose="020B0604020202020204" pitchFamily="34" charset="0"/>
              <a:buChar char="•"/>
            </a:pPr>
            <a:r>
              <a:rPr lang="en-IN" sz="3600" b="1" dirty="0">
                <a:latin typeface="Arial" panose="020B0604020202020204" pitchFamily="34" charset="0"/>
                <a:cs typeface="Arial" panose="020B0604020202020204" pitchFamily="34" charset="0"/>
              </a:rPr>
              <a:t>Topic : Issues with App </a:t>
            </a:r>
            <a:endParaRPr lang="en-IN" sz="3200" b="1" dirty="0"/>
          </a:p>
        </p:txBody>
      </p:sp>
      <p:pic>
        <p:nvPicPr>
          <p:cNvPr id="4" name="Picture 3">
            <a:extLst>
              <a:ext uri="{FF2B5EF4-FFF2-40B4-BE49-F238E27FC236}">
                <a16:creationId xmlns:a16="http://schemas.microsoft.com/office/drawing/2014/main" id="{ED30F236-EA85-4C61-9F56-3CC93D474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1158" y="1706252"/>
            <a:ext cx="5977014" cy="4496585"/>
          </a:xfrm>
          <a:prstGeom prst="rect">
            <a:avLst/>
          </a:prstGeom>
          <a:ln w="12700">
            <a:solidFill>
              <a:schemeClr val="tx1"/>
            </a:solidFill>
          </a:ln>
        </p:spPr>
      </p:pic>
      <p:pic>
        <p:nvPicPr>
          <p:cNvPr id="8" name="Picture 7">
            <a:extLst>
              <a:ext uri="{FF2B5EF4-FFF2-40B4-BE49-F238E27FC236}">
                <a16:creationId xmlns:a16="http://schemas.microsoft.com/office/drawing/2014/main" id="{CE73297C-6D9B-48FF-9060-F8A6CFD00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28" y="1706252"/>
            <a:ext cx="5807330" cy="4496585"/>
          </a:xfrm>
          <a:prstGeom prst="rect">
            <a:avLst/>
          </a:prstGeom>
          <a:ln w="12700">
            <a:solidFill>
              <a:schemeClr val="tx1"/>
            </a:solidFill>
          </a:ln>
        </p:spPr>
      </p:pic>
    </p:spTree>
    <p:extLst>
      <p:ext uri="{BB962C8B-B14F-4D97-AF65-F5344CB8AC3E}">
        <p14:creationId xmlns:p14="http://schemas.microsoft.com/office/powerpoint/2010/main" val="2855036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F0F43F-5AE0-4775-8709-A9DD7C415723}"/>
              </a:ext>
            </a:extLst>
          </p:cNvPr>
          <p:cNvSpPr txBox="1"/>
          <p:nvPr/>
        </p:nvSpPr>
        <p:spPr>
          <a:xfrm>
            <a:off x="150829" y="439190"/>
            <a:ext cx="10935093" cy="646331"/>
          </a:xfrm>
          <a:prstGeom prst="rect">
            <a:avLst/>
          </a:prstGeom>
          <a:noFill/>
        </p:spPr>
        <p:txBody>
          <a:bodyPr wrap="square" rtlCol="0">
            <a:spAutoFit/>
          </a:bodyPr>
          <a:lstStyle/>
          <a:p>
            <a:pPr marL="285750" indent="-285750">
              <a:buFont typeface="Arial" panose="020B0604020202020204" pitchFamily="34" charset="0"/>
              <a:buChar char="•"/>
            </a:pPr>
            <a:r>
              <a:rPr lang="en-IN" sz="3600" b="1" dirty="0">
                <a:latin typeface="Arial" panose="020B0604020202020204" pitchFamily="34" charset="0"/>
                <a:cs typeface="Arial" panose="020B0604020202020204" pitchFamily="34" charset="0"/>
              </a:rPr>
              <a:t>Topic : Technical Terms / Suggestion</a:t>
            </a:r>
            <a:r>
              <a:rPr lang="en-IN" sz="3600" b="1" dirty="0"/>
              <a:t> </a:t>
            </a:r>
            <a:endParaRPr lang="en-IN" sz="3200" b="1" dirty="0"/>
          </a:p>
        </p:txBody>
      </p:sp>
      <p:pic>
        <p:nvPicPr>
          <p:cNvPr id="6" name="Picture 5">
            <a:extLst>
              <a:ext uri="{FF2B5EF4-FFF2-40B4-BE49-F238E27FC236}">
                <a16:creationId xmlns:a16="http://schemas.microsoft.com/office/drawing/2014/main" id="{B8DFC109-BF98-4A65-A46A-190501E9D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87399"/>
            <a:ext cx="5891670" cy="4538280"/>
          </a:xfrm>
          <a:prstGeom prst="rect">
            <a:avLst/>
          </a:prstGeom>
          <a:ln w="12700">
            <a:solidFill>
              <a:schemeClr val="tx1"/>
            </a:solidFill>
          </a:ln>
        </p:spPr>
      </p:pic>
      <p:pic>
        <p:nvPicPr>
          <p:cNvPr id="8" name="Picture 7">
            <a:extLst>
              <a:ext uri="{FF2B5EF4-FFF2-40B4-BE49-F238E27FC236}">
                <a16:creationId xmlns:a16="http://schemas.microsoft.com/office/drawing/2014/main" id="{FCC23F01-C90C-4313-A19D-23F86507D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30" y="1687399"/>
            <a:ext cx="5891670" cy="4538280"/>
          </a:xfrm>
          <a:prstGeom prst="rect">
            <a:avLst/>
          </a:prstGeom>
          <a:ln w="12700">
            <a:solidFill>
              <a:schemeClr val="tx1"/>
            </a:solidFill>
          </a:ln>
        </p:spPr>
      </p:pic>
    </p:spTree>
    <p:extLst>
      <p:ext uri="{BB962C8B-B14F-4D97-AF65-F5344CB8AC3E}">
        <p14:creationId xmlns:p14="http://schemas.microsoft.com/office/powerpoint/2010/main" val="36801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164581-A11B-4417-8F2C-B31B1A8E54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732185"/>
            <a:ext cx="5950213" cy="4500177"/>
          </a:xfrm>
          <a:ln w="12700">
            <a:solidFill>
              <a:schemeClr val="tx1"/>
            </a:solidFill>
          </a:ln>
        </p:spPr>
      </p:pic>
      <p:pic>
        <p:nvPicPr>
          <p:cNvPr id="7" name="Picture 6">
            <a:extLst>
              <a:ext uri="{FF2B5EF4-FFF2-40B4-BE49-F238E27FC236}">
                <a16:creationId xmlns:a16="http://schemas.microsoft.com/office/drawing/2014/main" id="{59F3A44E-8C20-4DC8-AD58-8A284CF34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04" y="1732185"/>
            <a:ext cx="5884996" cy="4500177"/>
          </a:xfrm>
          <a:prstGeom prst="rect">
            <a:avLst/>
          </a:prstGeom>
          <a:ln w="12700">
            <a:solidFill>
              <a:schemeClr val="tx1"/>
            </a:solidFill>
          </a:ln>
        </p:spPr>
      </p:pic>
      <p:sp>
        <p:nvSpPr>
          <p:cNvPr id="6" name="TextBox 5">
            <a:extLst>
              <a:ext uri="{FF2B5EF4-FFF2-40B4-BE49-F238E27FC236}">
                <a16:creationId xmlns:a16="http://schemas.microsoft.com/office/drawing/2014/main" id="{8AD1C657-6564-4E44-8996-006E06D59FEA}"/>
              </a:ext>
            </a:extLst>
          </p:cNvPr>
          <p:cNvSpPr txBox="1"/>
          <p:nvPr/>
        </p:nvSpPr>
        <p:spPr>
          <a:xfrm>
            <a:off x="150829" y="439190"/>
            <a:ext cx="6900420" cy="646331"/>
          </a:xfrm>
          <a:prstGeom prst="rect">
            <a:avLst/>
          </a:prstGeom>
          <a:noFill/>
        </p:spPr>
        <p:txBody>
          <a:bodyPr wrap="square" rtlCol="0">
            <a:spAutoFit/>
          </a:bodyPr>
          <a:lstStyle/>
          <a:p>
            <a:pPr marL="285750" indent="-285750">
              <a:buFont typeface="Arial" panose="020B0604020202020204" pitchFamily="34" charset="0"/>
              <a:buChar char="•"/>
            </a:pPr>
            <a:r>
              <a:rPr lang="en-IN" sz="3600" b="1" dirty="0">
                <a:latin typeface="Arial" panose="020B0604020202020204" pitchFamily="34" charset="0"/>
                <a:cs typeface="Arial" panose="020B0604020202020204" pitchFamily="34" charset="0"/>
              </a:rPr>
              <a:t>Topic : Good compliments</a:t>
            </a:r>
            <a:endParaRPr lang="en-IN" sz="3200" b="1" dirty="0"/>
          </a:p>
        </p:txBody>
      </p:sp>
    </p:spTree>
    <p:extLst>
      <p:ext uri="{BB962C8B-B14F-4D97-AF65-F5344CB8AC3E}">
        <p14:creationId xmlns:p14="http://schemas.microsoft.com/office/powerpoint/2010/main" val="562329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4DBA3-E4B2-4983-94D0-DB7268787066}"/>
              </a:ext>
            </a:extLst>
          </p:cNvPr>
          <p:cNvSpPr txBox="1"/>
          <p:nvPr/>
        </p:nvSpPr>
        <p:spPr>
          <a:xfrm>
            <a:off x="263951" y="273377"/>
            <a:ext cx="2724346" cy="646331"/>
          </a:xfrm>
          <a:prstGeom prst="rect">
            <a:avLst/>
          </a:prstGeom>
          <a:noFill/>
        </p:spPr>
        <p:txBody>
          <a:bodyPr wrap="square" rtlCol="0">
            <a:spAutoFit/>
          </a:bodyPr>
          <a:lstStyle/>
          <a:p>
            <a:r>
              <a:rPr lang="en-IN" sz="3600" b="1" dirty="0"/>
              <a:t>Conclusion :</a:t>
            </a:r>
          </a:p>
        </p:txBody>
      </p:sp>
      <p:sp>
        <p:nvSpPr>
          <p:cNvPr id="2" name="TextBox 1">
            <a:extLst>
              <a:ext uri="{FF2B5EF4-FFF2-40B4-BE49-F238E27FC236}">
                <a16:creationId xmlns:a16="http://schemas.microsoft.com/office/drawing/2014/main" id="{9237B961-9711-454F-9B67-E1AD871F3A4A}"/>
              </a:ext>
            </a:extLst>
          </p:cNvPr>
          <p:cNvSpPr txBox="1"/>
          <p:nvPr/>
        </p:nvSpPr>
        <p:spPr>
          <a:xfrm>
            <a:off x="1981200" y="1216058"/>
            <a:ext cx="8793638" cy="4647426"/>
          </a:xfrm>
          <a:prstGeom prst="rect">
            <a:avLst/>
          </a:prstGeom>
          <a:noFill/>
        </p:spPr>
        <p:txBody>
          <a:bodyPr wrap="square" rtlCol="0">
            <a:spAutoFit/>
          </a:bodyPr>
          <a:lstStyle/>
          <a:p>
            <a:pPr marL="342900" indent="-342900">
              <a:buFont typeface="Wingdings" panose="05000000000000000000" pitchFamily="2" charset="2"/>
              <a:buChar char="v"/>
            </a:pPr>
            <a:r>
              <a:rPr lang="en-IN" sz="2400" dirty="0">
                <a:solidFill>
                  <a:srgbClr val="002060"/>
                </a:solidFill>
                <a:latin typeface="Arial" panose="020B0604020202020204" pitchFamily="34" charset="0"/>
                <a:cs typeface="Arial" panose="020B0604020202020204" pitchFamily="34" charset="0"/>
              </a:rPr>
              <a:t> Day Tuesday and Month May having most review count.</a:t>
            </a:r>
          </a:p>
          <a:p>
            <a:endParaRPr lang="en-IN" sz="2400" dirty="0">
              <a:solidFill>
                <a:srgbClr val="002060"/>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IN" sz="2400" dirty="0">
                <a:solidFill>
                  <a:srgbClr val="002060"/>
                </a:solidFill>
                <a:latin typeface="Arial" panose="020B0604020202020204" pitchFamily="34" charset="0"/>
                <a:cs typeface="Arial" panose="020B0604020202020204" pitchFamily="34" charset="0"/>
              </a:rPr>
              <a:t>Word cloud says most talking words ‘Good’, ’show’, ’data’, ’update’</a:t>
            </a:r>
          </a:p>
          <a:p>
            <a:endParaRPr lang="en-IN" sz="2400" dirty="0">
              <a:solidFill>
                <a:srgbClr val="002060"/>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IN" sz="2400" dirty="0">
                <a:solidFill>
                  <a:srgbClr val="002060"/>
                </a:solidFill>
                <a:latin typeface="Arial" panose="020B0604020202020204" pitchFamily="34" charset="0"/>
                <a:cs typeface="Arial" panose="020B0604020202020204" pitchFamily="34" charset="0"/>
              </a:rPr>
              <a:t>Sentimental analysis is showing 70% users have given Positive Reviews.</a:t>
            </a:r>
          </a:p>
          <a:p>
            <a:endParaRPr lang="en-IN" sz="2400" dirty="0">
              <a:solidFill>
                <a:srgbClr val="002060"/>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IN" sz="2400" dirty="0">
                <a:solidFill>
                  <a:srgbClr val="002060"/>
                </a:solidFill>
                <a:latin typeface="Arial" panose="020B0604020202020204" pitchFamily="34" charset="0"/>
                <a:cs typeface="Arial" panose="020B0604020202020204" pitchFamily="34" charset="0"/>
              </a:rPr>
              <a:t>From Topic Modelling founded different Topics like</a:t>
            </a:r>
          </a:p>
          <a:p>
            <a:pPr marL="914400" lvl="1" indent="-457200">
              <a:buFont typeface="Arial" panose="020B0604020202020204" pitchFamily="34" charset="0"/>
              <a:buChar char="•"/>
            </a:pPr>
            <a:r>
              <a:rPr lang="en-IN" sz="2000" dirty="0">
                <a:solidFill>
                  <a:srgbClr val="002060"/>
                </a:solidFill>
                <a:latin typeface="Arial" panose="020B0604020202020204" pitchFamily="34" charset="0"/>
                <a:cs typeface="Arial" panose="020B0604020202020204" pitchFamily="34" charset="0"/>
              </a:rPr>
              <a:t>Distance / Area  	</a:t>
            </a:r>
          </a:p>
          <a:p>
            <a:pPr marL="914400" lvl="1" indent="-457200">
              <a:buFont typeface="Arial" panose="020B0604020202020204" pitchFamily="34" charset="0"/>
              <a:buChar char="•"/>
            </a:pPr>
            <a:r>
              <a:rPr lang="en-IN" sz="2000" dirty="0">
                <a:solidFill>
                  <a:srgbClr val="002060"/>
                </a:solidFill>
                <a:latin typeface="Arial" panose="020B0604020202020204" pitchFamily="34" charset="0"/>
                <a:cs typeface="Arial" panose="020B0604020202020204" pitchFamily="34" charset="0"/>
              </a:rPr>
              <a:t>Technical Terms/suggestion  </a:t>
            </a:r>
          </a:p>
          <a:p>
            <a:pPr marL="914400" lvl="1" indent="-457200">
              <a:buFont typeface="Arial" panose="020B0604020202020204" pitchFamily="34" charset="0"/>
              <a:buChar char="•"/>
            </a:pPr>
            <a:r>
              <a:rPr lang="en-IN" sz="2000" dirty="0">
                <a:solidFill>
                  <a:srgbClr val="002060"/>
                </a:solidFill>
                <a:latin typeface="Arial" panose="020B0604020202020204" pitchFamily="34" charset="0"/>
                <a:cs typeface="Arial" panose="020B0604020202020204" pitchFamily="34" charset="0"/>
              </a:rPr>
              <a:t>App Issue</a:t>
            </a:r>
          </a:p>
          <a:p>
            <a:pPr marL="914400" lvl="1" indent="-457200">
              <a:buFont typeface="Arial" panose="020B0604020202020204" pitchFamily="34" charset="0"/>
              <a:buChar char="•"/>
            </a:pPr>
            <a:r>
              <a:rPr lang="en-IN" sz="2000" dirty="0">
                <a:solidFill>
                  <a:srgbClr val="002060"/>
                </a:solidFill>
                <a:latin typeface="Arial" panose="020B0604020202020204" pitchFamily="34" charset="0"/>
                <a:cs typeface="Arial" panose="020B0604020202020204" pitchFamily="34" charset="0"/>
              </a:rPr>
              <a:t>Good Reviews</a:t>
            </a:r>
            <a:endParaRPr lang="en-IN" sz="16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0864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D2A59B-EB16-4B83-9EAA-105766F318B9}"/>
              </a:ext>
            </a:extLst>
          </p:cNvPr>
          <p:cNvSpPr/>
          <p:nvPr/>
        </p:nvSpPr>
        <p:spPr>
          <a:xfrm>
            <a:off x="2271469" y="2486568"/>
            <a:ext cx="7837595" cy="1446550"/>
          </a:xfrm>
          <a:prstGeom prst="rect">
            <a:avLst/>
          </a:prstGeom>
          <a:noFill/>
        </p:spPr>
        <p:txBody>
          <a:bodyPr wrap="none" lIns="91440" tIns="45720" rIns="91440" bIns="45720">
            <a:spAutoFit/>
          </a:bodyPr>
          <a:lstStyle/>
          <a:p>
            <a:pPr algn="ctr"/>
            <a:r>
              <a:rPr lang="en-US" sz="8800" dirty="0">
                <a:ln w="0"/>
                <a:effectLst>
                  <a:outerShdw blurRad="38100" dist="19050" dir="2700000" algn="tl" rotWithShape="0">
                    <a:schemeClr val="dk1">
                      <a:alpha val="40000"/>
                    </a:schemeClr>
                  </a:outerShdw>
                </a:effectLst>
                <a:latin typeface="Arial Black" panose="020B0A04020102020204" pitchFamily="34" charset="0"/>
              </a:rPr>
              <a:t>Thank You</a:t>
            </a:r>
            <a:r>
              <a:rPr lang="en-US" sz="8000" dirty="0">
                <a:ln w="0"/>
                <a:effectLst>
                  <a:outerShdw blurRad="38100" dist="19050" dir="2700000" algn="tl" rotWithShape="0">
                    <a:schemeClr val="dk1">
                      <a:alpha val="40000"/>
                    </a:schemeClr>
                  </a:outerShdw>
                </a:effectLst>
                <a:latin typeface="Arial Black" panose="020B0A04020102020204" pitchFamily="34" charset="0"/>
              </a:rPr>
              <a:t>…</a:t>
            </a:r>
          </a:p>
        </p:txBody>
      </p:sp>
    </p:spTree>
    <p:extLst>
      <p:ext uri="{BB962C8B-B14F-4D97-AF65-F5344CB8AC3E}">
        <p14:creationId xmlns:p14="http://schemas.microsoft.com/office/powerpoint/2010/main" val="83210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D50F0A-5C9F-4893-930B-270FBFA9B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1019" y="226399"/>
            <a:ext cx="6118855" cy="2299984"/>
          </a:xfrm>
          <a:prstGeom prst="rect">
            <a:avLst/>
          </a:prstGeom>
          <a:ln w="12700">
            <a:solidFill>
              <a:schemeClr val="tx1"/>
            </a:solidFill>
          </a:ln>
        </p:spPr>
      </p:pic>
      <p:pic>
        <p:nvPicPr>
          <p:cNvPr id="6" name="Picture 5">
            <a:extLst>
              <a:ext uri="{FF2B5EF4-FFF2-40B4-BE49-F238E27FC236}">
                <a16:creationId xmlns:a16="http://schemas.microsoft.com/office/drawing/2014/main" id="{45B567C9-0E2B-443B-B8CC-3B43F4DCE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446" y="2649984"/>
            <a:ext cx="5595907" cy="3665975"/>
          </a:xfrm>
          <a:prstGeom prst="rect">
            <a:avLst/>
          </a:prstGeom>
          <a:ln w="12700">
            <a:solidFill>
              <a:schemeClr val="tx1"/>
            </a:solidFill>
          </a:ln>
        </p:spPr>
      </p:pic>
      <p:pic>
        <p:nvPicPr>
          <p:cNvPr id="10" name="Picture 9">
            <a:extLst>
              <a:ext uri="{FF2B5EF4-FFF2-40B4-BE49-F238E27FC236}">
                <a16:creationId xmlns:a16="http://schemas.microsoft.com/office/drawing/2014/main" id="{5D53A25A-C598-4870-8DC6-7B08306613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934" y="2649984"/>
            <a:ext cx="5356988" cy="3665975"/>
          </a:xfrm>
          <a:prstGeom prst="rect">
            <a:avLst/>
          </a:prstGeom>
          <a:ln w="12700">
            <a:solidFill>
              <a:schemeClr val="tx1"/>
            </a:solidFill>
          </a:ln>
        </p:spPr>
      </p:pic>
      <p:sp>
        <p:nvSpPr>
          <p:cNvPr id="12" name="TextBox 11">
            <a:extLst>
              <a:ext uri="{FF2B5EF4-FFF2-40B4-BE49-F238E27FC236}">
                <a16:creationId xmlns:a16="http://schemas.microsoft.com/office/drawing/2014/main" id="{B6799A06-499F-4F74-9E6E-363B5CD9769F}"/>
              </a:ext>
            </a:extLst>
          </p:cNvPr>
          <p:cNvSpPr txBox="1"/>
          <p:nvPr/>
        </p:nvSpPr>
        <p:spPr>
          <a:xfrm>
            <a:off x="72851" y="299173"/>
            <a:ext cx="2811751" cy="1200329"/>
          </a:xfrm>
          <a:prstGeom prst="rect">
            <a:avLst/>
          </a:prstGeom>
          <a:noFill/>
        </p:spPr>
        <p:txBody>
          <a:bodyPr wrap="square" rtlCol="0">
            <a:spAutoFit/>
          </a:bodyPr>
          <a:lstStyle/>
          <a:p>
            <a:pPr marL="285750" indent="-285750">
              <a:buFont typeface="Arial" panose="020B0604020202020204" pitchFamily="34" charset="0"/>
              <a:buChar char="•"/>
            </a:pPr>
            <a:r>
              <a:rPr lang="en-IN" sz="3600" b="1" dirty="0">
                <a:latin typeface="Arial" panose="020B0604020202020204" pitchFamily="34" charset="0"/>
                <a:cs typeface="Arial" panose="020B0604020202020204" pitchFamily="34" charset="0"/>
              </a:rPr>
              <a:t>Play Store Reviews </a:t>
            </a:r>
          </a:p>
        </p:txBody>
      </p:sp>
    </p:spTree>
    <p:extLst>
      <p:ext uri="{BB962C8B-B14F-4D97-AF65-F5344CB8AC3E}">
        <p14:creationId xmlns:p14="http://schemas.microsoft.com/office/powerpoint/2010/main" val="36908076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Right 5">
            <a:extLst>
              <a:ext uri="{FF2B5EF4-FFF2-40B4-BE49-F238E27FC236}">
                <a16:creationId xmlns:a16="http://schemas.microsoft.com/office/drawing/2014/main" id="{D76AC599-9A70-4DAB-BD6A-054318C42E5F}"/>
              </a:ext>
            </a:extLst>
          </p:cNvPr>
          <p:cNvSpPr/>
          <p:nvPr/>
        </p:nvSpPr>
        <p:spPr>
          <a:xfrm>
            <a:off x="4918914" y="2196444"/>
            <a:ext cx="2932197" cy="1395167"/>
          </a:xfrm>
          <a:prstGeom prst="rightArrow">
            <a:avLst/>
          </a:prstGeom>
          <a:solidFill>
            <a:srgbClr val="00B0F0"/>
          </a:solidFill>
          <a:ln w="12700">
            <a:solidFill>
              <a:schemeClr val="tx1"/>
            </a:solidFill>
            <a:prstDash val="solid"/>
          </a:ln>
        </p:spPr>
        <p:style>
          <a:lnRef idx="3">
            <a:schemeClr val="lt1"/>
          </a:lnRef>
          <a:fillRef idx="1">
            <a:schemeClr val="accent4"/>
          </a:fillRef>
          <a:effectRef idx="1">
            <a:schemeClr val="accent4"/>
          </a:effectRef>
          <a:fontRef idx="minor">
            <a:schemeClr val="lt1"/>
          </a:fontRef>
        </p:style>
        <p:txBody>
          <a:bodyPr rtlCol="0" anchor="ctr"/>
          <a:lstStyle/>
          <a:p>
            <a:pPr algn="ctr"/>
            <a:r>
              <a:rPr lang="en-IN" sz="2000" dirty="0">
                <a:solidFill>
                  <a:schemeClr val="tx1"/>
                </a:solidFill>
                <a:latin typeface="Arial Black" panose="020B0A04020102020204" pitchFamily="34" charset="0"/>
              </a:rPr>
              <a:t>Web Scrapping</a:t>
            </a:r>
          </a:p>
        </p:txBody>
      </p:sp>
      <p:sp>
        <p:nvSpPr>
          <p:cNvPr id="10" name="TextBox 9">
            <a:extLst>
              <a:ext uri="{FF2B5EF4-FFF2-40B4-BE49-F238E27FC236}">
                <a16:creationId xmlns:a16="http://schemas.microsoft.com/office/drawing/2014/main" id="{B17F6ABC-A7BE-4602-A075-38A85E1E1218}"/>
              </a:ext>
            </a:extLst>
          </p:cNvPr>
          <p:cNvSpPr txBox="1"/>
          <p:nvPr/>
        </p:nvSpPr>
        <p:spPr>
          <a:xfrm>
            <a:off x="317720" y="4919774"/>
            <a:ext cx="4528413" cy="523220"/>
          </a:xfrm>
          <a:prstGeom prst="rect">
            <a:avLst/>
          </a:prstGeom>
          <a:noFill/>
        </p:spPr>
        <p:txBody>
          <a:bodyPr wrap="square" rtlCol="0">
            <a:spAutoFit/>
          </a:bodyPr>
          <a:lstStyle/>
          <a:p>
            <a:r>
              <a:rPr lang="en-IN" sz="2800" b="1" dirty="0"/>
              <a:t>Play Store App Webpage</a:t>
            </a:r>
          </a:p>
        </p:txBody>
      </p:sp>
      <p:sp>
        <p:nvSpPr>
          <p:cNvPr id="11" name="TextBox 10">
            <a:extLst>
              <a:ext uri="{FF2B5EF4-FFF2-40B4-BE49-F238E27FC236}">
                <a16:creationId xmlns:a16="http://schemas.microsoft.com/office/drawing/2014/main" id="{2C5BFD61-4EB1-4C39-895C-BB5104417FB8}"/>
              </a:ext>
            </a:extLst>
          </p:cNvPr>
          <p:cNvSpPr txBox="1"/>
          <p:nvPr/>
        </p:nvSpPr>
        <p:spPr>
          <a:xfrm>
            <a:off x="7345869" y="4919774"/>
            <a:ext cx="4698095" cy="954107"/>
          </a:xfrm>
          <a:prstGeom prst="rect">
            <a:avLst/>
          </a:prstGeom>
          <a:noFill/>
        </p:spPr>
        <p:txBody>
          <a:bodyPr wrap="square" rtlCol="0">
            <a:spAutoFit/>
          </a:bodyPr>
          <a:lstStyle/>
          <a:p>
            <a:r>
              <a:rPr lang="en-IN" sz="2800" b="1" dirty="0"/>
              <a:t>Dataset of 10,000 Reviews with Date </a:t>
            </a:r>
            <a:r>
              <a:rPr lang="en-IN" sz="2400" b="1" dirty="0"/>
              <a:t>(from April to June)</a:t>
            </a:r>
            <a:endParaRPr lang="en-IN" sz="2800" b="1" dirty="0"/>
          </a:p>
        </p:txBody>
      </p:sp>
      <p:pic>
        <p:nvPicPr>
          <p:cNvPr id="9" name="Content Placeholder 8">
            <a:extLst>
              <a:ext uri="{FF2B5EF4-FFF2-40B4-BE49-F238E27FC236}">
                <a16:creationId xmlns:a16="http://schemas.microsoft.com/office/drawing/2014/main" id="{4F4A8F6A-DE56-47C6-90E3-8FCF6C4103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3433" y="1198870"/>
            <a:ext cx="3894184" cy="3390316"/>
          </a:xfrm>
          <a:ln w="12700">
            <a:solidFill>
              <a:schemeClr val="tx1"/>
            </a:solidFill>
          </a:ln>
        </p:spPr>
      </p:pic>
      <p:sp>
        <p:nvSpPr>
          <p:cNvPr id="15" name="TextBox 14">
            <a:extLst>
              <a:ext uri="{FF2B5EF4-FFF2-40B4-BE49-F238E27FC236}">
                <a16:creationId xmlns:a16="http://schemas.microsoft.com/office/drawing/2014/main" id="{CB96DBBC-EA56-4693-BBF5-1051AEA5F6F9}"/>
              </a:ext>
            </a:extLst>
          </p:cNvPr>
          <p:cNvSpPr txBox="1"/>
          <p:nvPr/>
        </p:nvSpPr>
        <p:spPr>
          <a:xfrm>
            <a:off x="103695" y="358219"/>
            <a:ext cx="4242062" cy="646331"/>
          </a:xfrm>
          <a:prstGeom prst="rect">
            <a:avLst/>
          </a:prstGeom>
          <a:noFill/>
        </p:spPr>
        <p:txBody>
          <a:bodyPr wrap="square" rtlCol="0">
            <a:spAutoFit/>
          </a:bodyPr>
          <a:lstStyle/>
          <a:p>
            <a:pPr marL="457200" indent="-457200">
              <a:buFont typeface="Arial" panose="020B0604020202020204" pitchFamily="34" charset="0"/>
              <a:buChar char="•"/>
            </a:pPr>
            <a:r>
              <a:rPr lang="en-IN" sz="3600" b="1" dirty="0">
                <a:latin typeface="Arial" panose="020B0604020202020204" pitchFamily="34" charset="0"/>
                <a:cs typeface="Arial" panose="020B0604020202020204" pitchFamily="34" charset="0"/>
              </a:rPr>
              <a:t>Data Collection</a:t>
            </a:r>
          </a:p>
        </p:txBody>
      </p:sp>
      <p:pic>
        <p:nvPicPr>
          <p:cNvPr id="17" name="Picture 16">
            <a:extLst>
              <a:ext uri="{FF2B5EF4-FFF2-40B4-BE49-F238E27FC236}">
                <a16:creationId xmlns:a16="http://schemas.microsoft.com/office/drawing/2014/main" id="{A9F780E0-F7FD-4446-B2CB-C9F2FCA76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58" y="1819373"/>
            <a:ext cx="4646834" cy="2235821"/>
          </a:xfrm>
          <a:prstGeom prst="rect">
            <a:avLst/>
          </a:prstGeom>
          <a:ln w="12700">
            <a:solidFill>
              <a:schemeClr val="tx1"/>
            </a:solidFill>
          </a:ln>
        </p:spPr>
      </p:pic>
    </p:spTree>
    <p:extLst>
      <p:ext uri="{BB962C8B-B14F-4D97-AF65-F5344CB8AC3E}">
        <p14:creationId xmlns:p14="http://schemas.microsoft.com/office/powerpoint/2010/main" val="367767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1A91D06-7CDE-4D7D-885E-C9C83D84DCC9}"/>
              </a:ext>
            </a:extLst>
          </p:cNvPr>
          <p:cNvSpPr txBox="1"/>
          <p:nvPr/>
        </p:nvSpPr>
        <p:spPr>
          <a:xfrm>
            <a:off x="461912" y="329938"/>
            <a:ext cx="7607432" cy="646331"/>
          </a:xfrm>
          <a:prstGeom prst="rect">
            <a:avLst/>
          </a:prstGeom>
          <a:noFill/>
        </p:spPr>
        <p:txBody>
          <a:bodyPr wrap="square" rtlCol="0">
            <a:spAutoFit/>
          </a:bodyPr>
          <a:lstStyle/>
          <a:p>
            <a:r>
              <a:rPr lang="en-IN" sz="3600" b="1" dirty="0">
                <a:latin typeface="Arial" panose="020B0604020202020204" pitchFamily="34" charset="0"/>
                <a:cs typeface="Arial" panose="020B0604020202020204" pitchFamily="34" charset="0"/>
              </a:rPr>
              <a:t>1.Month / Day wise reviews count</a:t>
            </a:r>
          </a:p>
        </p:txBody>
      </p:sp>
      <p:pic>
        <p:nvPicPr>
          <p:cNvPr id="3" name="Picture 2">
            <a:extLst>
              <a:ext uri="{FF2B5EF4-FFF2-40B4-BE49-F238E27FC236}">
                <a16:creationId xmlns:a16="http://schemas.microsoft.com/office/drawing/2014/main" id="{0CC05E5B-D656-4F79-AFFE-B8066F24AE83}"/>
              </a:ext>
            </a:extLst>
          </p:cNvPr>
          <p:cNvPicPr>
            <a:picLocks noChangeAspect="1"/>
          </p:cNvPicPr>
          <p:nvPr/>
        </p:nvPicPr>
        <p:blipFill>
          <a:blip r:embed="rId2"/>
          <a:stretch>
            <a:fillRect/>
          </a:stretch>
        </p:blipFill>
        <p:spPr>
          <a:xfrm>
            <a:off x="6432527" y="3429000"/>
            <a:ext cx="5421783" cy="3263177"/>
          </a:xfrm>
          <a:prstGeom prst="rect">
            <a:avLst/>
          </a:prstGeom>
          <a:ln w="12700">
            <a:solidFill>
              <a:schemeClr val="tx1"/>
            </a:solidFill>
          </a:ln>
        </p:spPr>
      </p:pic>
      <p:pic>
        <p:nvPicPr>
          <p:cNvPr id="4" name="Picture 3">
            <a:extLst>
              <a:ext uri="{FF2B5EF4-FFF2-40B4-BE49-F238E27FC236}">
                <a16:creationId xmlns:a16="http://schemas.microsoft.com/office/drawing/2014/main" id="{FE805531-A252-48FA-AFDC-C15D7DF4C5B3}"/>
              </a:ext>
            </a:extLst>
          </p:cNvPr>
          <p:cNvPicPr>
            <a:picLocks noChangeAspect="1"/>
          </p:cNvPicPr>
          <p:nvPr/>
        </p:nvPicPr>
        <p:blipFill>
          <a:blip r:embed="rId3"/>
          <a:stretch>
            <a:fillRect/>
          </a:stretch>
        </p:blipFill>
        <p:spPr>
          <a:xfrm>
            <a:off x="196287" y="1331595"/>
            <a:ext cx="6094837" cy="3663386"/>
          </a:xfrm>
          <a:prstGeom prst="rect">
            <a:avLst/>
          </a:prstGeom>
          <a:ln w="12700">
            <a:solidFill>
              <a:schemeClr val="tx1"/>
            </a:solidFill>
          </a:ln>
        </p:spPr>
      </p:pic>
      <p:sp>
        <p:nvSpPr>
          <p:cNvPr id="7" name="Flowchart: Stored Data 6">
            <a:extLst>
              <a:ext uri="{FF2B5EF4-FFF2-40B4-BE49-F238E27FC236}">
                <a16:creationId xmlns:a16="http://schemas.microsoft.com/office/drawing/2014/main" id="{6E0B6CA6-2A11-4CB3-B65B-F421151A92FE}"/>
              </a:ext>
            </a:extLst>
          </p:cNvPr>
          <p:cNvSpPr/>
          <p:nvPr/>
        </p:nvSpPr>
        <p:spPr>
          <a:xfrm>
            <a:off x="7032395" y="1092629"/>
            <a:ext cx="3553906" cy="2070659"/>
          </a:xfrm>
          <a:prstGeom prst="flowChartOnlineStorag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rial" panose="020B0604020202020204" pitchFamily="34" charset="0"/>
                <a:cs typeface="Arial" panose="020B0604020202020204" pitchFamily="34" charset="0"/>
              </a:rPr>
              <a:t>Weekday of Tuesday </a:t>
            </a:r>
          </a:p>
          <a:p>
            <a:r>
              <a:rPr lang="en-IN" dirty="0">
                <a:solidFill>
                  <a:schemeClr val="tx1"/>
                </a:solidFill>
                <a:latin typeface="Arial" panose="020B0604020202020204" pitchFamily="34" charset="0"/>
                <a:cs typeface="Arial" panose="020B0604020202020204" pitchFamily="34" charset="0"/>
              </a:rPr>
              <a:t>             &amp; </a:t>
            </a:r>
          </a:p>
          <a:p>
            <a:r>
              <a:rPr lang="en-IN" dirty="0">
                <a:solidFill>
                  <a:schemeClr val="tx1"/>
                </a:solidFill>
                <a:latin typeface="Arial" panose="020B0604020202020204" pitchFamily="34" charset="0"/>
                <a:cs typeface="Arial" panose="020B0604020202020204" pitchFamily="34" charset="0"/>
              </a:rPr>
              <a:t>Month of May have </a:t>
            </a:r>
          </a:p>
          <a:p>
            <a:r>
              <a:rPr lang="en-IN" dirty="0">
                <a:solidFill>
                  <a:schemeClr val="tx1"/>
                </a:solidFill>
                <a:latin typeface="Arial" panose="020B0604020202020204" pitchFamily="34" charset="0"/>
                <a:cs typeface="Arial" panose="020B0604020202020204" pitchFamily="34" charset="0"/>
              </a:rPr>
              <a:t> most reviews count.</a:t>
            </a:r>
          </a:p>
        </p:txBody>
      </p:sp>
    </p:spTree>
    <p:extLst>
      <p:ext uri="{BB962C8B-B14F-4D97-AF65-F5344CB8AC3E}">
        <p14:creationId xmlns:p14="http://schemas.microsoft.com/office/powerpoint/2010/main" val="1417853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6F8DBEE-8585-418E-84F7-F8C87D338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485" y="1894789"/>
            <a:ext cx="10260875" cy="46911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CF0F43F-5AE0-4775-8709-A9DD7C415723}"/>
              </a:ext>
            </a:extLst>
          </p:cNvPr>
          <p:cNvSpPr txBox="1"/>
          <p:nvPr/>
        </p:nvSpPr>
        <p:spPr>
          <a:xfrm>
            <a:off x="0" y="410910"/>
            <a:ext cx="5194169" cy="707886"/>
          </a:xfrm>
          <a:prstGeom prst="rect">
            <a:avLst/>
          </a:prstGeom>
          <a:noFill/>
        </p:spPr>
        <p:txBody>
          <a:bodyPr wrap="square" rtlCol="0">
            <a:spAutoFit/>
          </a:bodyPr>
          <a:lstStyle/>
          <a:p>
            <a:r>
              <a:rPr lang="en-IN" sz="4000" b="1" dirty="0">
                <a:latin typeface="Arial" panose="020B0604020202020204" pitchFamily="34" charset="0"/>
                <a:cs typeface="Arial" panose="020B0604020202020204" pitchFamily="34" charset="0"/>
              </a:rPr>
              <a:t>2</a:t>
            </a:r>
            <a:r>
              <a:rPr lang="en-IN" sz="3600" b="1" dirty="0"/>
              <a:t> .</a:t>
            </a:r>
            <a:r>
              <a:rPr lang="en-IN" sz="4000" b="1" dirty="0"/>
              <a:t>Word cloud</a:t>
            </a:r>
            <a:endParaRPr lang="en-IN" sz="3600" b="1" dirty="0"/>
          </a:p>
        </p:txBody>
      </p:sp>
      <p:sp>
        <p:nvSpPr>
          <p:cNvPr id="8" name="Rectangle: Single Corner Snipped 7">
            <a:extLst>
              <a:ext uri="{FF2B5EF4-FFF2-40B4-BE49-F238E27FC236}">
                <a16:creationId xmlns:a16="http://schemas.microsoft.com/office/drawing/2014/main" id="{0625FCF4-0AD6-451E-98DF-99A019BC039B}"/>
              </a:ext>
            </a:extLst>
          </p:cNvPr>
          <p:cNvSpPr/>
          <p:nvPr/>
        </p:nvSpPr>
        <p:spPr>
          <a:xfrm>
            <a:off x="4034673" y="169681"/>
            <a:ext cx="6476213" cy="1630837"/>
          </a:xfrm>
          <a:prstGeom prst="snip1Rect">
            <a:avLst/>
          </a:prstGeom>
          <a:ln w="127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285750" indent="-285750" algn="just">
              <a:buFont typeface="Arial" panose="020B0604020202020204" pitchFamily="34" charset="0"/>
              <a:buChar char="•"/>
            </a:pPr>
            <a:r>
              <a:rPr lang="en-US" b="1" dirty="0">
                <a:solidFill>
                  <a:schemeClr val="tx1"/>
                </a:solidFill>
              </a:rPr>
              <a:t>Word cloud</a:t>
            </a:r>
          </a:p>
          <a:p>
            <a:pPr algn="just"/>
            <a:r>
              <a:rPr lang="en-US" sz="1400" dirty="0">
                <a:latin typeface="Berlin Sans FB" panose="020E0602020502020306" pitchFamily="34" charset="0"/>
              </a:rPr>
              <a:t>A World cloud is visual representation of text data, typically used to visualize free form text. The importance of each tag is shown with font size or color. This format is useful for quickly perceiving the most prominent terms to determine its relative prominence. Bigger term means greater weight from the data.</a:t>
            </a:r>
          </a:p>
        </p:txBody>
      </p:sp>
    </p:spTree>
    <p:extLst>
      <p:ext uri="{BB962C8B-B14F-4D97-AF65-F5344CB8AC3E}">
        <p14:creationId xmlns:p14="http://schemas.microsoft.com/office/powerpoint/2010/main" val="2973101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F0F43F-5AE0-4775-8709-A9DD7C415723}"/>
              </a:ext>
            </a:extLst>
          </p:cNvPr>
          <p:cNvSpPr txBox="1"/>
          <p:nvPr/>
        </p:nvSpPr>
        <p:spPr>
          <a:xfrm>
            <a:off x="150829" y="201115"/>
            <a:ext cx="7899662" cy="646331"/>
          </a:xfrm>
          <a:prstGeom prst="rect">
            <a:avLst/>
          </a:prstGeom>
          <a:noFill/>
        </p:spPr>
        <p:txBody>
          <a:bodyPr wrap="square" rtlCol="0">
            <a:spAutoFit/>
          </a:bodyPr>
          <a:lstStyle/>
          <a:p>
            <a:r>
              <a:rPr lang="en-IN" sz="3600" b="1" dirty="0">
                <a:latin typeface="Arial" panose="020B0604020202020204" pitchFamily="34" charset="0"/>
                <a:cs typeface="Arial" panose="020B0604020202020204" pitchFamily="34" charset="0"/>
              </a:rPr>
              <a:t>3.</a:t>
            </a:r>
            <a:r>
              <a:rPr lang="en-IN" sz="3600" b="1" dirty="0"/>
              <a:t> Ten most frequent Words</a:t>
            </a:r>
            <a:endParaRPr lang="en-IN" sz="3200" b="1" dirty="0"/>
          </a:p>
        </p:txBody>
      </p:sp>
      <p:pic>
        <p:nvPicPr>
          <p:cNvPr id="4" name="Picture 3">
            <a:extLst>
              <a:ext uri="{FF2B5EF4-FFF2-40B4-BE49-F238E27FC236}">
                <a16:creationId xmlns:a16="http://schemas.microsoft.com/office/drawing/2014/main" id="{752617A6-78A6-4356-A001-CA3688F53603}"/>
              </a:ext>
            </a:extLst>
          </p:cNvPr>
          <p:cNvPicPr>
            <a:picLocks noChangeAspect="1"/>
          </p:cNvPicPr>
          <p:nvPr/>
        </p:nvPicPr>
        <p:blipFill>
          <a:blip r:embed="rId2"/>
          <a:stretch>
            <a:fillRect/>
          </a:stretch>
        </p:blipFill>
        <p:spPr>
          <a:xfrm>
            <a:off x="1856876" y="3110845"/>
            <a:ext cx="8629169" cy="3478743"/>
          </a:xfrm>
          <a:prstGeom prst="rect">
            <a:avLst/>
          </a:prstGeom>
          <a:ln w="19050">
            <a:solidFill>
              <a:schemeClr val="tx1"/>
            </a:solidFill>
          </a:ln>
        </p:spPr>
      </p:pic>
      <p:sp>
        <p:nvSpPr>
          <p:cNvPr id="2" name="Rectangle: Rounded Corners 1">
            <a:extLst>
              <a:ext uri="{FF2B5EF4-FFF2-40B4-BE49-F238E27FC236}">
                <a16:creationId xmlns:a16="http://schemas.microsoft.com/office/drawing/2014/main" id="{597E7E74-B1D3-4F14-AE73-10B0312464D5}"/>
              </a:ext>
            </a:extLst>
          </p:cNvPr>
          <p:cNvSpPr/>
          <p:nvPr/>
        </p:nvSpPr>
        <p:spPr>
          <a:xfrm>
            <a:off x="2941163" y="847446"/>
            <a:ext cx="6655323" cy="2102178"/>
          </a:xfrm>
          <a:prstGeom prst="roundRect">
            <a:avLst/>
          </a:prstGeom>
          <a:ln w="127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endParaRPr lang="en-IN" sz="2000" b="1" dirty="0">
              <a:solidFill>
                <a:schemeClr val="tx1"/>
              </a:solidFill>
              <a:latin typeface="Arial" panose="020B060402020202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chemeClr val="tx1"/>
                </a:solidFill>
                <a:latin typeface="Arial" panose="020B0604020202020204" pitchFamily="34" charset="0"/>
                <a:cs typeface="Arial" panose="020B0604020202020204" pitchFamily="34" charset="0"/>
              </a:rPr>
              <a:t>All reviews are 10000 in count.so which words are mostly used in this dataset, finding using algorithm of K most frequent words.</a:t>
            </a:r>
          </a:p>
          <a:p>
            <a:endParaRPr lang="en-IN"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chemeClr val="tx1"/>
                </a:solidFill>
                <a:latin typeface="Arial" panose="020B0604020202020204" pitchFamily="34" charset="0"/>
                <a:cs typeface="Arial" panose="020B0604020202020204" pitchFamily="34" charset="0"/>
              </a:rPr>
              <a:t>The </a:t>
            </a:r>
            <a:r>
              <a:rPr lang="en-US" sz="1600" b="1" i="0" dirty="0">
                <a:solidFill>
                  <a:schemeClr val="tx1"/>
                </a:solidFill>
                <a:effectLst/>
                <a:latin typeface="Arial" panose="020B0604020202020204" pitchFamily="34" charset="0"/>
                <a:cs typeface="Arial" panose="020B0604020202020204" pitchFamily="34" charset="0"/>
              </a:rPr>
              <a:t>k</a:t>
            </a:r>
            <a:r>
              <a:rPr lang="en-US" sz="1600" b="0" i="0" dirty="0">
                <a:solidFill>
                  <a:schemeClr val="tx1"/>
                </a:solidFill>
                <a:effectLst/>
                <a:latin typeface="Arial" panose="020B0604020202020204" pitchFamily="34" charset="0"/>
                <a:cs typeface="Arial" panose="020B0604020202020204" pitchFamily="34" charset="0"/>
              </a:rPr>
              <a:t> numbers means words which having most occurrence, i.e., the top </a:t>
            </a:r>
            <a:r>
              <a:rPr lang="en-US" sz="1600" b="1" i="0" dirty="0">
                <a:solidFill>
                  <a:schemeClr val="tx1"/>
                </a:solidFill>
                <a:effectLst/>
                <a:latin typeface="Arial" panose="020B0604020202020204" pitchFamily="34" charset="0"/>
                <a:cs typeface="Arial" panose="020B0604020202020204" pitchFamily="34" charset="0"/>
              </a:rPr>
              <a:t>k</a:t>
            </a:r>
            <a:r>
              <a:rPr lang="en-US" sz="1600" b="0" i="0" dirty="0">
                <a:solidFill>
                  <a:schemeClr val="tx1"/>
                </a:solidFill>
                <a:effectLst/>
                <a:latin typeface="Arial" panose="020B0604020202020204" pitchFamily="34" charset="0"/>
                <a:cs typeface="Arial" panose="020B0604020202020204" pitchFamily="34" charset="0"/>
              </a:rPr>
              <a:t> numbers having the maximum frequency. If two numbers have the same frequency then the larger number should be given preference.</a:t>
            </a:r>
            <a:r>
              <a:rPr lang="en-IN" sz="1600" dirty="0">
                <a:solidFill>
                  <a:schemeClr val="tx1"/>
                </a:solidFill>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1400" dirty="0"/>
          </a:p>
          <a:p>
            <a:pPr algn="ctr"/>
            <a:endParaRPr lang="en-IN" dirty="0">
              <a:solidFill>
                <a:schemeClr val="accent4"/>
              </a:solidFill>
            </a:endParaRPr>
          </a:p>
        </p:txBody>
      </p:sp>
    </p:spTree>
    <p:extLst>
      <p:ext uri="{BB962C8B-B14F-4D97-AF65-F5344CB8AC3E}">
        <p14:creationId xmlns:p14="http://schemas.microsoft.com/office/powerpoint/2010/main" val="11140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F0F43F-5AE0-4775-8709-A9DD7C415723}"/>
              </a:ext>
            </a:extLst>
          </p:cNvPr>
          <p:cNvSpPr txBox="1"/>
          <p:nvPr/>
        </p:nvSpPr>
        <p:spPr>
          <a:xfrm>
            <a:off x="235670" y="203262"/>
            <a:ext cx="2988297" cy="646331"/>
          </a:xfrm>
          <a:prstGeom prst="rect">
            <a:avLst/>
          </a:prstGeom>
          <a:noFill/>
        </p:spPr>
        <p:txBody>
          <a:bodyPr wrap="square" rtlCol="0">
            <a:spAutoFit/>
          </a:bodyPr>
          <a:lstStyle/>
          <a:p>
            <a:r>
              <a:rPr lang="en-IN" sz="3600" b="1" dirty="0">
                <a:latin typeface="Arial" panose="020B0604020202020204" pitchFamily="34" charset="0"/>
                <a:cs typeface="Arial" panose="020B0604020202020204" pitchFamily="34" charset="0"/>
              </a:rPr>
              <a:t>4. N-grams</a:t>
            </a:r>
            <a:r>
              <a:rPr lang="en-IN" sz="3200" b="1" dirty="0"/>
              <a:t> </a:t>
            </a:r>
            <a:r>
              <a:rPr lang="en-IN" sz="3600" b="1" dirty="0"/>
              <a:t> </a:t>
            </a:r>
            <a:endParaRPr lang="en-IN" sz="3200" b="1" dirty="0"/>
          </a:p>
        </p:txBody>
      </p:sp>
      <p:sp>
        <p:nvSpPr>
          <p:cNvPr id="13" name="TextBox 12">
            <a:extLst>
              <a:ext uri="{FF2B5EF4-FFF2-40B4-BE49-F238E27FC236}">
                <a16:creationId xmlns:a16="http://schemas.microsoft.com/office/drawing/2014/main" id="{9DA1A5C9-F016-43A1-A72B-C6016783FC6E}"/>
              </a:ext>
            </a:extLst>
          </p:cNvPr>
          <p:cNvSpPr txBox="1"/>
          <p:nvPr/>
        </p:nvSpPr>
        <p:spPr>
          <a:xfrm>
            <a:off x="2787191" y="934435"/>
            <a:ext cx="6617617" cy="1785104"/>
          </a:xfrm>
          <a:prstGeom prst="rect">
            <a:avLst/>
          </a:prstGeom>
          <a:solidFill>
            <a:schemeClr val="accent1">
              <a:lumMod val="40000"/>
              <a:lumOff val="60000"/>
            </a:schemeClr>
          </a:solidFill>
          <a:ln w="1270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wrap="square" rtlCol="0">
            <a:spAutoFit/>
          </a:bodyPr>
          <a:lstStyle/>
          <a:p>
            <a:endParaRPr lang="en-US" sz="1400"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dirty="0">
                <a:solidFill>
                  <a:schemeClr val="tx1"/>
                </a:solidFill>
                <a:latin typeface="Arial" panose="020B0604020202020204" pitchFamily="34" charset="0"/>
                <a:cs typeface="Arial" panose="020B0604020202020204" pitchFamily="34" charset="0"/>
              </a:rPr>
              <a:t>N-grams are simply all combinations of adjacent words or letters of length n that you can find in your source text.</a:t>
            </a:r>
          </a:p>
          <a:p>
            <a:pPr marL="285750" indent="-285750">
              <a:buFont typeface="Wingdings" panose="05000000000000000000" pitchFamily="2" charset="2"/>
              <a:buChar char="v"/>
            </a:pPr>
            <a:endParaRPr lang="en-US" sz="1600"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i="0" dirty="0">
                <a:solidFill>
                  <a:schemeClr val="tx1"/>
                </a:solidFill>
                <a:effectLst/>
                <a:latin typeface="Arial" panose="020B0604020202020204" pitchFamily="34" charset="0"/>
                <a:cs typeface="Arial" panose="020B0604020202020204" pitchFamily="34" charset="0"/>
              </a:rPr>
              <a:t>Text summarization refers to the technique of shortening long pieces of text. The intention is to create a coherent and fluent summary having only the main points outlined in the document</a:t>
            </a:r>
            <a:r>
              <a:rPr lang="en-US" sz="1400" i="0" dirty="0">
                <a:solidFill>
                  <a:schemeClr val="tx1"/>
                </a:solidFill>
                <a:effectLst/>
                <a:latin typeface="Arial" panose="020B0604020202020204" pitchFamily="34" charset="0"/>
                <a:cs typeface="Arial" panose="020B0604020202020204" pitchFamily="34" charset="0"/>
              </a:rPr>
              <a:t>.</a:t>
            </a:r>
            <a:endParaRPr lang="en-IN" sz="14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A23EDC9-C10C-454F-A692-CC4EA7DBA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084" y="3176179"/>
            <a:ext cx="6997832" cy="3271958"/>
          </a:xfrm>
          <a:prstGeom prst="rect">
            <a:avLst/>
          </a:prstGeom>
          <a:ln w="12700">
            <a:solidFill>
              <a:schemeClr val="tx1"/>
            </a:solidFill>
          </a:ln>
        </p:spPr>
      </p:pic>
    </p:spTree>
    <p:extLst>
      <p:ext uri="{BB962C8B-B14F-4D97-AF65-F5344CB8AC3E}">
        <p14:creationId xmlns:p14="http://schemas.microsoft.com/office/powerpoint/2010/main" val="211540251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F0F43F-5AE0-4775-8709-A9DD7C415723}"/>
              </a:ext>
            </a:extLst>
          </p:cNvPr>
          <p:cNvSpPr txBox="1"/>
          <p:nvPr/>
        </p:nvSpPr>
        <p:spPr>
          <a:xfrm>
            <a:off x="150829" y="439190"/>
            <a:ext cx="4845377" cy="646331"/>
          </a:xfrm>
          <a:prstGeom prst="rect">
            <a:avLst/>
          </a:prstGeom>
          <a:noFill/>
        </p:spPr>
        <p:txBody>
          <a:bodyPr wrap="square" rtlCol="0">
            <a:spAutoFit/>
          </a:bodyPr>
          <a:lstStyle/>
          <a:p>
            <a:pPr marL="285750" indent="-285750">
              <a:buFont typeface="Arial" panose="020B0604020202020204" pitchFamily="34" charset="0"/>
              <a:buChar char="•"/>
            </a:pPr>
            <a:r>
              <a:rPr lang="en-IN" sz="3600" b="1" dirty="0">
                <a:latin typeface="Arial" panose="020B0604020202020204" pitchFamily="34" charset="0"/>
                <a:cs typeface="Arial" panose="020B0604020202020204" pitchFamily="34" charset="0"/>
              </a:rPr>
              <a:t>N-gram</a:t>
            </a:r>
            <a:r>
              <a:rPr lang="en-IN" sz="3600" b="1" dirty="0"/>
              <a:t> </a:t>
            </a:r>
            <a:endParaRPr lang="en-IN" sz="3200" b="1" dirty="0"/>
          </a:p>
        </p:txBody>
      </p:sp>
      <p:pic>
        <p:nvPicPr>
          <p:cNvPr id="8" name="Picture 7">
            <a:extLst>
              <a:ext uri="{FF2B5EF4-FFF2-40B4-BE49-F238E27FC236}">
                <a16:creationId xmlns:a16="http://schemas.microsoft.com/office/drawing/2014/main" id="{154BD872-DA23-4D74-9C4C-E37DB5511944}"/>
              </a:ext>
            </a:extLst>
          </p:cNvPr>
          <p:cNvPicPr>
            <a:picLocks noChangeAspect="1"/>
          </p:cNvPicPr>
          <p:nvPr/>
        </p:nvPicPr>
        <p:blipFill>
          <a:blip r:embed="rId2"/>
          <a:stretch>
            <a:fillRect/>
          </a:stretch>
        </p:blipFill>
        <p:spPr>
          <a:xfrm>
            <a:off x="6268995" y="3587918"/>
            <a:ext cx="5561055" cy="2857500"/>
          </a:xfrm>
          <a:prstGeom prst="rect">
            <a:avLst/>
          </a:prstGeom>
          <a:ln w="12700">
            <a:solidFill>
              <a:schemeClr val="tx1"/>
            </a:solidFill>
          </a:ln>
        </p:spPr>
      </p:pic>
      <p:pic>
        <p:nvPicPr>
          <p:cNvPr id="9" name="Picture 8">
            <a:extLst>
              <a:ext uri="{FF2B5EF4-FFF2-40B4-BE49-F238E27FC236}">
                <a16:creationId xmlns:a16="http://schemas.microsoft.com/office/drawing/2014/main" id="{D04FC017-11E4-48A8-A957-991CA28FF21B}"/>
              </a:ext>
            </a:extLst>
          </p:cNvPr>
          <p:cNvPicPr>
            <a:picLocks noChangeAspect="1"/>
          </p:cNvPicPr>
          <p:nvPr/>
        </p:nvPicPr>
        <p:blipFill>
          <a:blip r:embed="rId3"/>
          <a:stretch>
            <a:fillRect/>
          </a:stretch>
        </p:blipFill>
        <p:spPr>
          <a:xfrm>
            <a:off x="617582" y="3613332"/>
            <a:ext cx="5305425" cy="2857500"/>
          </a:xfrm>
          <a:prstGeom prst="rect">
            <a:avLst/>
          </a:prstGeom>
          <a:ln w="12700">
            <a:solidFill>
              <a:schemeClr val="tx1"/>
            </a:solidFill>
          </a:ln>
        </p:spPr>
      </p:pic>
      <p:pic>
        <p:nvPicPr>
          <p:cNvPr id="10" name="Picture 9">
            <a:extLst>
              <a:ext uri="{FF2B5EF4-FFF2-40B4-BE49-F238E27FC236}">
                <a16:creationId xmlns:a16="http://schemas.microsoft.com/office/drawing/2014/main" id="{FE44D784-74E9-4E3A-803B-5CB6E46A81EF}"/>
              </a:ext>
            </a:extLst>
          </p:cNvPr>
          <p:cNvPicPr>
            <a:picLocks noChangeAspect="1"/>
          </p:cNvPicPr>
          <p:nvPr/>
        </p:nvPicPr>
        <p:blipFill>
          <a:blip r:embed="rId4"/>
          <a:stretch>
            <a:fillRect/>
          </a:stretch>
        </p:blipFill>
        <p:spPr>
          <a:xfrm>
            <a:off x="6268995" y="571500"/>
            <a:ext cx="5388057" cy="2857500"/>
          </a:xfrm>
          <a:prstGeom prst="rect">
            <a:avLst/>
          </a:prstGeom>
          <a:ln w="12700">
            <a:solidFill>
              <a:schemeClr val="tx1"/>
            </a:solidFill>
          </a:ln>
        </p:spPr>
      </p:pic>
      <p:sp>
        <p:nvSpPr>
          <p:cNvPr id="6" name="Oval 5">
            <a:extLst>
              <a:ext uri="{FF2B5EF4-FFF2-40B4-BE49-F238E27FC236}">
                <a16:creationId xmlns:a16="http://schemas.microsoft.com/office/drawing/2014/main" id="{6825AF43-9ECD-4AB4-AE6C-0A412FFC8069}"/>
              </a:ext>
            </a:extLst>
          </p:cNvPr>
          <p:cNvSpPr/>
          <p:nvPr/>
        </p:nvSpPr>
        <p:spPr>
          <a:xfrm>
            <a:off x="2337848" y="254858"/>
            <a:ext cx="3484775" cy="3174142"/>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b="1" dirty="0">
              <a:solidFill>
                <a:schemeClr val="tx1"/>
              </a:solidFill>
              <a:latin typeface="Arial" panose="020B0604020202020204" pitchFamily="34" charset="0"/>
              <a:cs typeface="Arial" panose="020B0604020202020204" pitchFamily="34" charset="0"/>
            </a:endParaRPr>
          </a:p>
          <a:p>
            <a:pPr algn="ctr"/>
            <a:r>
              <a:rPr lang="en-IN" b="1" dirty="0">
                <a:solidFill>
                  <a:schemeClr val="tx1"/>
                </a:solidFill>
                <a:latin typeface="Bahnschrift SemiLight" panose="020B0502040204020203" pitchFamily="34" charset="0"/>
                <a:cs typeface="Arial" panose="020B0604020202020204" pitchFamily="34" charset="0"/>
              </a:rPr>
              <a:t>What is stop words?</a:t>
            </a:r>
          </a:p>
          <a:p>
            <a:pPr algn="ctr"/>
            <a:endParaRPr lang="en-US" sz="1200" b="1"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Stop words are the words which does not add much meaning to a sentence.</a:t>
            </a:r>
          </a:p>
          <a:p>
            <a:pPr marL="171450" indent="-171450">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Text contains Stop Words like ‘The’, ’is’, ’but’, ’how’, ‘or’, ’are’.</a:t>
            </a:r>
          </a:p>
          <a:p>
            <a:pPr marL="171450" indent="-171450">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Stop words can be filtered from the text to be processed.</a:t>
            </a:r>
          </a:p>
          <a:p>
            <a:pPr marL="171450" indent="-171450">
              <a:buFont typeface="Arial" panose="020B0604020202020204" pitchFamily="34" charset="0"/>
              <a:buChar char="•"/>
            </a:pPr>
            <a:endParaRPr lang="en-US" sz="1400" b="1" dirty="0">
              <a:solidFill>
                <a:schemeClr val="tx1"/>
              </a:solidFill>
              <a:latin typeface="Arial" panose="020B0604020202020204" pitchFamily="34" charset="0"/>
              <a:cs typeface="Arial" panose="020B0604020202020204" pitchFamily="34" charset="0"/>
            </a:endParaRPr>
          </a:p>
          <a:p>
            <a:pPr algn="ctr"/>
            <a:endParaRPr lang="en-IN" dirty="0"/>
          </a:p>
        </p:txBody>
      </p:sp>
    </p:spTree>
    <p:extLst>
      <p:ext uri="{BB962C8B-B14F-4D97-AF65-F5344CB8AC3E}">
        <p14:creationId xmlns:p14="http://schemas.microsoft.com/office/powerpoint/2010/main" val="376033713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F0F43F-5AE0-4775-8709-A9DD7C415723}"/>
              </a:ext>
            </a:extLst>
          </p:cNvPr>
          <p:cNvSpPr txBox="1"/>
          <p:nvPr/>
        </p:nvSpPr>
        <p:spPr>
          <a:xfrm>
            <a:off x="0" y="152907"/>
            <a:ext cx="4845377" cy="646331"/>
          </a:xfrm>
          <a:prstGeom prst="rect">
            <a:avLst/>
          </a:prstGeom>
          <a:noFill/>
        </p:spPr>
        <p:txBody>
          <a:bodyPr wrap="square" rtlCol="0">
            <a:spAutoFit/>
          </a:bodyPr>
          <a:lstStyle/>
          <a:p>
            <a:pPr marL="285750" indent="-285750">
              <a:buFont typeface="Arial" panose="020B0604020202020204" pitchFamily="34" charset="0"/>
              <a:buChar char="•"/>
            </a:pPr>
            <a:r>
              <a:rPr lang="en-IN" sz="3600" b="1" dirty="0">
                <a:latin typeface="Arial" panose="020B0604020202020204" pitchFamily="34" charset="0"/>
                <a:cs typeface="Arial" panose="020B0604020202020204" pitchFamily="34" charset="0"/>
              </a:rPr>
              <a:t>N-gram</a:t>
            </a:r>
            <a:endParaRPr lang="en-IN" sz="3200" b="1" dirty="0"/>
          </a:p>
        </p:txBody>
      </p:sp>
      <p:pic>
        <p:nvPicPr>
          <p:cNvPr id="4" name="Picture 3">
            <a:extLst>
              <a:ext uri="{FF2B5EF4-FFF2-40B4-BE49-F238E27FC236}">
                <a16:creationId xmlns:a16="http://schemas.microsoft.com/office/drawing/2014/main" id="{4FE5B118-F125-4474-A8B9-8DF1B32B02AB}"/>
              </a:ext>
            </a:extLst>
          </p:cNvPr>
          <p:cNvPicPr>
            <a:picLocks noChangeAspect="1"/>
          </p:cNvPicPr>
          <p:nvPr/>
        </p:nvPicPr>
        <p:blipFill>
          <a:blip r:embed="rId2"/>
          <a:stretch>
            <a:fillRect/>
          </a:stretch>
        </p:blipFill>
        <p:spPr>
          <a:xfrm>
            <a:off x="3568585" y="469695"/>
            <a:ext cx="5373279" cy="2959305"/>
          </a:xfrm>
          <a:prstGeom prst="rect">
            <a:avLst/>
          </a:prstGeom>
          <a:ln w="12700">
            <a:solidFill>
              <a:schemeClr val="tx1"/>
            </a:solidFill>
          </a:ln>
        </p:spPr>
      </p:pic>
      <p:pic>
        <p:nvPicPr>
          <p:cNvPr id="5" name="Picture 4">
            <a:extLst>
              <a:ext uri="{FF2B5EF4-FFF2-40B4-BE49-F238E27FC236}">
                <a16:creationId xmlns:a16="http://schemas.microsoft.com/office/drawing/2014/main" id="{4CD4A274-014B-43DC-AF1E-9EB65415B70F}"/>
              </a:ext>
            </a:extLst>
          </p:cNvPr>
          <p:cNvPicPr>
            <a:picLocks noChangeAspect="1"/>
          </p:cNvPicPr>
          <p:nvPr/>
        </p:nvPicPr>
        <p:blipFill>
          <a:blip r:embed="rId3"/>
          <a:stretch>
            <a:fillRect/>
          </a:stretch>
        </p:blipFill>
        <p:spPr>
          <a:xfrm>
            <a:off x="758831" y="3571560"/>
            <a:ext cx="5175367" cy="2951730"/>
          </a:xfrm>
          <a:prstGeom prst="rect">
            <a:avLst/>
          </a:prstGeom>
          <a:ln w="12700">
            <a:solidFill>
              <a:schemeClr val="tx1"/>
            </a:solidFill>
          </a:ln>
        </p:spPr>
      </p:pic>
      <p:pic>
        <p:nvPicPr>
          <p:cNvPr id="6" name="Picture 5">
            <a:extLst>
              <a:ext uri="{FF2B5EF4-FFF2-40B4-BE49-F238E27FC236}">
                <a16:creationId xmlns:a16="http://schemas.microsoft.com/office/drawing/2014/main" id="{322095CD-AC42-4B3C-B106-2362FFD53A0F}"/>
              </a:ext>
            </a:extLst>
          </p:cNvPr>
          <p:cNvPicPr>
            <a:picLocks noChangeAspect="1"/>
          </p:cNvPicPr>
          <p:nvPr/>
        </p:nvPicPr>
        <p:blipFill>
          <a:blip r:embed="rId4"/>
          <a:stretch>
            <a:fillRect/>
          </a:stretch>
        </p:blipFill>
        <p:spPr>
          <a:xfrm>
            <a:off x="6096000" y="3571560"/>
            <a:ext cx="5691729" cy="2959305"/>
          </a:xfrm>
          <a:prstGeom prst="rect">
            <a:avLst/>
          </a:prstGeom>
          <a:ln w="12700">
            <a:solidFill>
              <a:schemeClr val="tx1"/>
            </a:solidFill>
          </a:ln>
        </p:spPr>
      </p:pic>
    </p:spTree>
    <p:extLst>
      <p:ext uri="{BB962C8B-B14F-4D97-AF65-F5344CB8AC3E}">
        <p14:creationId xmlns:p14="http://schemas.microsoft.com/office/powerpoint/2010/main" val="243003051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4781</TotalTime>
  <Words>620</Words>
  <Application>Microsoft Office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Bahnschrift SemiLight</vt:lpstr>
      <vt:lpstr>Berlin Sans FB</vt:lpstr>
      <vt:lpstr>Franklin Gothic Medium</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joshi</dc:creator>
  <cp:lastModifiedBy>pavan joshi</cp:lastModifiedBy>
  <cp:revision>338</cp:revision>
  <dcterms:created xsi:type="dcterms:W3CDTF">2020-06-24T15:40:29Z</dcterms:created>
  <dcterms:modified xsi:type="dcterms:W3CDTF">2020-07-11T11:40:56Z</dcterms:modified>
</cp:coreProperties>
</file>