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7" r:id="rId3"/>
    <p:sldId id="268" r:id="rId4"/>
    <p:sldId id="257" r:id="rId5"/>
    <p:sldId id="269" r:id="rId6"/>
    <p:sldId id="270" r:id="rId7"/>
    <p:sldId id="271" r:id="rId9"/>
    <p:sldId id="272" r:id="rId10"/>
    <p:sldId id="273" r:id="rId11"/>
    <p:sldId id="275" r:id="rId12"/>
    <p:sldId id="27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C2BEE-A4CA-47CB-BDAC-A891D387BA4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181093-ABAA-41D6-BBC3-DC8636A57399}">
      <dgm:prSet/>
      <dgm:spPr/>
      <dgm:t>
        <a:bodyPr/>
        <a:lstStyle/>
        <a:p>
          <a:r>
            <a:rPr lang="en-US"/>
            <a:t>An order confirmation page showing a happy user</a:t>
          </a:r>
        </a:p>
      </dgm:t>
    </dgm:pt>
    <dgm:pt modelId="{361189AA-F711-4723-A4E6-119160B8BF5A}" cxnId="{62FFA51A-755C-4F4A-948B-ECFCE47B8DAD}" type="parTrans">
      <dgm:prSet/>
      <dgm:spPr/>
      <dgm:t>
        <a:bodyPr/>
        <a:lstStyle/>
        <a:p>
          <a:endParaRPr lang="en-US"/>
        </a:p>
      </dgm:t>
    </dgm:pt>
    <dgm:pt modelId="{B81E5918-9404-459F-A061-B87E4F3E6BEC}" cxnId="{62FFA51A-755C-4F4A-948B-ECFCE47B8DAD}" type="sibTrans">
      <dgm:prSet/>
      <dgm:spPr/>
      <dgm:t>
        <a:bodyPr/>
        <a:lstStyle/>
        <a:p>
          <a:endParaRPr lang="en-US"/>
        </a:p>
      </dgm:t>
    </dgm:pt>
    <dgm:pt modelId="{43B33923-E72A-4689-9361-667FCB4E10CD}">
      <dgm:prSet/>
      <dgm:spPr/>
      <dgm:t>
        <a:bodyPr/>
        <a:lstStyle/>
        <a:p>
          <a:r>
            <a:rPr lang="en-US"/>
            <a:t>Administrator's dashboard with order management tools</a:t>
          </a:r>
        </a:p>
      </dgm:t>
    </dgm:pt>
    <dgm:pt modelId="{F21EF897-2697-422A-8426-421A68B1E234}" cxnId="{CDBE8035-8873-41FD-800A-987DF90B07CA}" type="parTrans">
      <dgm:prSet/>
      <dgm:spPr/>
      <dgm:t>
        <a:bodyPr/>
        <a:lstStyle/>
        <a:p>
          <a:endParaRPr lang="en-US"/>
        </a:p>
      </dgm:t>
    </dgm:pt>
    <dgm:pt modelId="{8870A7ED-9146-4387-8143-FA90FA86B208}" cxnId="{CDBE8035-8873-41FD-800A-987DF90B07CA}" type="sibTrans">
      <dgm:prSet/>
      <dgm:spPr/>
      <dgm:t>
        <a:bodyPr/>
        <a:lstStyle/>
        <a:p>
          <a:endParaRPr lang="en-US"/>
        </a:p>
      </dgm:t>
    </dgm:pt>
    <dgm:pt modelId="{2A87B19B-92EC-4B23-8063-52FED287BB0E}" type="pres">
      <dgm:prSet presAssocID="{F5BC2BEE-A4CA-47CB-BDAC-A891D387BA46}" presName="outerComposite" presStyleCnt="0">
        <dgm:presLayoutVars>
          <dgm:chMax val="5"/>
          <dgm:dir/>
          <dgm:resizeHandles val="exact"/>
        </dgm:presLayoutVars>
      </dgm:prSet>
      <dgm:spPr/>
    </dgm:pt>
    <dgm:pt modelId="{8D96D91B-174A-4D5C-9162-46F3C99763C8}" type="pres">
      <dgm:prSet presAssocID="{F5BC2BEE-A4CA-47CB-BDAC-A891D387BA46}" presName="dummyMaxCanvas" presStyleCnt="0">
        <dgm:presLayoutVars/>
      </dgm:prSet>
      <dgm:spPr/>
    </dgm:pt>
    <dgm:pt modelId="{759E1102-79F0-42E3-87C3-72EAF749854F}" type="pres">
      <dgm:prSet presAssocID="{F5BC2BEE-A4CA-47CB-BDAC-A891D387BA46}" presName="TwoNodes_1" presStyleLbl="node1" presStyleIdx="0" presStyleCnt="2">
        <dgm:presLayoutVars>
          <dgm:bulletEnabled val="1"/>
        </dgm:presLayoutVars>
      </dgm:prSet>
      <dgm:spPr/>
    </dgm:pt>
    <dgm:pt modelId="{24868889-ED2C-4096-B9DB-F3D8C15B6508}" type="pres">
      <dgm:prSet presAssocID="{F5BC2BEE-A4CA-47CB-BDAC-A891D387BA46}" presName="TwoNodes_2" presStyleLbl="node1" presStyleIdx="1" presStyleCnt="2">
        <dgm:presLayoutVars>
          <dgm:bulletEnabled val="1"/>
        </dgm:presLayoutVars>
      </dgm:prSet>
      <dgm:spPr/>
    </dgm:pt>
    <dgm:pt modelId="{D0C32460-8A94-4A5F-8375-2B60E4733020}" type="pres">
      <dgm:prSet presAssocID="{F5BC2BEE-A4CA-47CB-BDAC-A891D387BA46}" presName="TwoConn_1-2" presStyleLbl="fgAccFollowNode1" presStyleIdx="0" presStyleCnt="1">
        <dgm:presLayoutVars>
          <dgm:bulletEnabled val="1"/>
        </dgm:presLayoutVars>
      </dgm:prSet>
      <dgm:spPr/>
    </dgm:pt>
    <dgm:pt modelId="{86AA6DA8-757B-4264-89E0-825E24E2C46E}" type="pres">
      <dgm:prSet presAssocID="{F5BC2BEE-A4CA-47CB-BDAC-A891D387BA46}" presName="TwoNodes_1_text" presStyleLbl="node1" presStyleIdx="1" presStyleCnt="2">
        <dgm:presLayoutVars>
          <dgm:bulletEnabled val="1"/>
        </dgm:presLayoutVars>
      </dgm:prSet>
      <dgm:spPr/>
    </dgm:pt>
    <dgm:pt modelId="{88767186-6FC2-4E4F-ADF8-A6874C335249}" type="pres">
      <dgm:prSet presAssocID="{F5BC2BEE-A4CA-47CB-BDAC-A891D387BA4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2FFA51A-755C-4F4A-948B-ECFCE47B8DAD}" srcId="{F5BC2BEE-A4CA-47CB-BDAC-A891D387BA46}" destId="{B5181093-ABAA-41D6-BBC3-DC8636A57399}" srcOrd="0" destOrd="0" parTransId="{361189AA-F711-4723-A4E6-119160B8BF5A}" sibTransId="{B81E5918-9404-459F-A061-B87E4F3E6BEC}"/>
    <dgm:cxn modelId="{CDBE8035-8873-41FD-800A-987DF90B07CA}" srcId="{F5BC2BEE-A4CA-47CB-BDAC-A891D387BA46}" destId="{43B33923-E72A-4689-9361-667FCB4E10CD}" srcOrd="1" destOrd="0" parTransId="{F21EF897-2697-422A-8426-421A68B1E234}" sibTransId="{8870A7ED-9146-4387-8143-FA90FA86B208}"/>
    <dgm:cxn modelId="{50F8A14C-4EA6-4E92-9A08-5C073533F957}" type="presOf" srcId="{F5BC2BEE-A4CA-47CB-BDAC-A891D387BA46}" destId="{2A87B19B-92EC-4B23-8063-52FED287BB0E}" srcOrd="0" destOrd="0" presId="urn:microsoft.com/office/officeart/2005/8/layout/vProcess5"/>
    <dgm:cxn modelId="{16910F70-2012-4CE1-BF2A-EFE3FEF4818B}" type="presOf" srcId="{43B33923-E72A-4689-9361-667FCB4E10CD}" destId="{24868889-ED2C-4096-B9DB-F3D8C15B6508}" srcOrd="0" destOrd="0" presId="urn:microsoft.com/office/officeart/2005/8/layout/vProcess5"/>
    <dgm:cxn modelId="{00D9DA8E-1CA5-49E0-863E-1F22F875559E}" type="presOf" srcId="{43B33923-E72A-4689-9361-667FCB4E10CD}" destId="{88767186-6FC2-4E4F-ADF8-A6874C335249}" srcOrd="1" destOrd="0" presId="urn:microsoft.com/office/officeart/2005/8/layout/vProcess5"/>
    <dgm:cxn modelId="{BCC686A5-2638-4E47-80B8-3EBDF72FEFD3}" type="presOf" srcId="{B5181093-ABAA-41D6-BBC3-DC8636A57399}" destId="{86AA6DA8-757B-4264-89E0-825E24E2C46E}" srcOrd="1" destOrd="0" presId="urn:microsoft.com/office/officeart/2005/8/layout/vProcess5"/>
    <dgm:cxn modelId="{6952BDC1-DEE1-4EDB-B489-B25A86E4444F}" type="presOf" srcId="{B81E5918-9404-459F-A061-B87E4F3E6BEC}" destId="{D0C32460-8A94-4A5F-8375-2B60E4733020}" srcOrd="0" destOrd="0" presId="urn:microsoft.com/office/officeart/2005/8/layout/vProcess5"/>
    <dgm:cxn modelId="{38B5FEF4-DE6F-4077-BF15-004A8D4E8436}" type="presOf" srcId="{B5181093-ABAA-41D6-BBC3-DC8636A57399}" destId="{759E1102-79F0-42E3-87C3-72EAF749854F}" srcOrd="0" destOrd="0" presId="urn:microsoft.com/office/officeart/2005/8/layout/vProcess5"/>
    <dgm:cxn modelId="{961CD9D9-040E-4BB7-94D0-055093DA24F0}" type="presParOf" srcId="{2A87B19B-92EC-4B23-8063-52FED287BB0E}" destId="{8D96D91B-174A-4D5C-9162-46F3C99763C8}" srcOrd="0" destOrd="0" presId="urn:microsoft.com/office/officeart/2005/8/layout/vProcess5"/>
    <dgm:cxn modelId="{37273473-0DDA-4C08-B158-B927CBA0F3BF}" type="presParOf" srcId="{2A87B19B-92EC-4B23-8063-52FED287BB0E}" destId="{759E1102-79F0-42E3-87C3-72EAF749854F}" srcOrd="1" destOrd="0" presId="urn:microsoft.com/office/officeart/2005/8/layout/vProcess5"/>
    <dgm:cxn modelId="{FE32030C-4D04-431D-949C-52058B0879CB}" type="presParOf" srcId="{2A87B19B-92EC-4B23-8063-52FED287BB0E}" destId="{24868889-ED2C-4096-B9DB-F3D8C15B6508}" srcOrd="2" destOrd="0" presId="urn:microsoft.com/office/officeart/2005/8/layout/vProcess5"/>
    <dgm:cxn modelId="{4B1FA9E5-AA15-41EA-AC72-B2008150B7C9}" type="presParOf" srcId="{2A87B19B-92EC-4B23-8063-52FED287BB0E}" destId="{D0C32460-8A94-4A5F-8375-2B60E4733020}" srcOrd="3" destOrd="0" presId="urn:microsoft.com/office/officeart/2005/8/layout/vProcess5"/>
    <dgm:cxn modelId="{B84F4140-D6AE-47DA-BFB4-4B9233E5E797}" type="presParOf" srcId="{2A87B19B-92EC-4B23-8063-52FED287BB0E}" destId="{86AA6DA8-757B-4264-89E0-825E24E2C46E}" srcOrd="4" destOrd="0" presId="urn:microsoft.com/office/officeart/2005/8/layout/vProcess5"/>
    <dgm:cxn modelId="{02488C3E-7366-49AD-B3C6-E278C377338C}" type="presParOf" srcId="{2A87B19B-92EC-4B23-8063-52FED287BB0E}" destId="{88767186-6FC2-4E4F-ADF8-A6874C33524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380304" cy="3414091"/>
        <a:chOff x="0" y="0"/>
        <a:chExt cx="11380304" cy="3414091"/>
      </a:xfrm>
    </dsp:grpSpPr>
    <dsp:sp modelId="{759E1102-79F0-42E3-87C3-72EAF749854F}">
      <dsp:nvSpPr>
        <dsp:cNvPr id="3" name="Rounded Rectangle 2"/>
        <dsp:cNvSpPr/>
      </dsp:nvSpPr>
      <dsp:spPr bwMode="white">
        <a:xfrm>
          <a:off x="0" y="0"/>
          <a:ext cx="9673258" cy="15363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129539" tIns="129539" rIns="129539" bIns="129539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An order confirmation page showing a happy user</a:t>
          </a:r>
        </a:p>
      </dsp:txBody>
      <dsp:txXfrm>
        <a:off x="0" y="0"/>
        <a:ext cx="9673258" cy="1536341"/>
      </dsp:txXfrm>
    </dsp:sp>
    <dsp:sp modelId="{24868889-ED2C-4096-B9DB-F3D8C15B6508}">
      <dsp:nvSpPr>
        <dsp:cNvPr id="4" name="Rounded Rectangle 3"/>
        <dsp:cNvSpPr/>
      </dsp:nvSpPr>
      <dsp:spPr bwMode="white">
        <a:xfrm>
          <a:off x="1707046" y="1877750"/>
          <a:ext cx="9673258" cy="15363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29539" tIns="129539" rIns="129539" bIns="129539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Administrator's dashboard with order management tools</a:t>
          </a:r>
        </a:p>
      </dsp:txBody>
      <dsp:txXfrm>
        <a:off x="1707046" y="1877750"/>
        <a:ext cx="9673258" cy="1536341"/>
      </dsp:txXfrm>
    </dsp:sp>
    <dsp:sp modelId="{D0C32460-8A94-4A5F-8375-2B60E4733020}">
      <dsp:nvSpPr>
        <dsp:cNvPr id="5" name="Down Arrow 4"/>
        <dsp:cNvSpPr/>
      </dsp:nvSpPr>
      <dsp:spPr bwMode="white">
        <a:xfrm>
          <a:off x="8674637" y="1207735"/>
          <a:ext cx="998622" cy="998622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2">
            <a:tint val="40000"/>
            <a:alpha val="90000"/>
          </a:schemeClr>
        </a:lnRef>
        <a:fillRef idx="1">
          <a:schemeClr val="accent2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44450" tIns="44450" rIns="44450" bIns="444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8674637" y="1207735"/>
        <a:ext cx="998622" cy="998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/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/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29145" y="1259918"/>
            <a:ext cx="4867234" cy="450171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lvl="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 </a:t>
            </a:r>
            <a:endParaRPr lang="en-US" dirty="0"/>
          </a:p>
        </p:txBody>
      </p:sp>
      <p:sp useBgFill="1">
        <p:nvSpPr>
          <p:cNvPr id="21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irthday cake and balloons"/>
          <p:cNvPicPr>
            <a:picLocks noChangeAspect="1"/>
          </p:cNvPicPr>
          <p:nvPr/>
        </p:nvPicPr>
        <p:blipFill rotWithShape="1">
          <a:blip r:embed="rId1"/>
          <a:srcRect t="15730"/>
          <a:stretch>
            <a:fillRect/>
          </a:stretch>
        </p:blipFill>
        <p:spPr>
          <a:xfrm>
            <a:off x="9545" y="9527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" y="2406048"/>
            <a:ext cx="6198052" cy="2143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Calibri" panose="020F0502020204030204"/>
                <a:ea typeface="+mj-lt"/>
                <a:cs typeface="+mj-lt"/>
              </a:rPr>
              <a:t> Bake My Cake - Online Cake           web Application</a:t>
            </a:r>
            <a:br>
              <a:rPr lang="en-US" sz="360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Calibri" panose="020F0502020204030204"/>
                <a:ea typeface="+mj-lt"/>
                <a:cs typeface="+mj-lt"/>
              </a:rPr>
            </a:br>
            <a:r>
              <a:rPr lang="en-US" sz="36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Calibri" panose="020F0502020204030204"/>
                <a:ea typeface="+mj-lt"/>
                <a:cs typeface="+mj-lt"/>
              </a:rPr>
              <a:t>Pavan Kumar Padamata</a:t>
            </a:r>
            <a:endParaRPr lang="en-US" sz="36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Calibri" panose="020F0502020204030204"/>
              <a:ea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4552" y="365125"/>
            <a:ext cx="10869248" cy="929896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4552" y="2837329"/>
            <a:ext cx="5331229" cy="33396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Conclude by emphasizing that Bake My Cake is a user-centric and efficient solution for online cake ordering, making it easy for users to explore, order, and enjoy delicious cakes</a:t>
            </a:r>
            <a:endParaRPr lang="en-US" dirty="0"/>
          </a:p>
        </p:txBody>
      </p:sp>
      <p:pic>
        <p:nvPicPr>
          <p:cNvPr id="6" name="Picture 5" descr="Colourful pokla-dot cupcake holders"/>
          <p:cNvPicPr>
            <a:picLocks noChangeAspect="1"/>
          </p:cNvPicPr>
          <p:nvPr/>
        </p:nvPicPr>
        <p:blipFill rotWithShape="1">
          <a:blip r:embed="rId1"/>
          <a:srcRect l="5536" r="5580" b="-3"/>
          <a:stretch>
            <a:fillRect/>
          </a:stretch>
        </p:blipFill>
        <p:spPr>
          <a:xfrm>
            <a:off x="6095998" y="2279889"/>
            <a:ext cx="6095998" cy="4578111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0" y="6457950"/>
            <a:ext cx="2201545" cy="39941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noAutofit/>
          </a:bodyPr>
          <a:p>
            <a:r>
              <a:rPr lang="en-IN" altLang="en-US"/>
              <a:t>Bake My Cake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 descr="download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125" y="2922905"/>
            <a:ext cx="8009255" cy="248539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0" y="6416675"/>
            <a:ext cx="2365375" cy="44196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noAutofit/>
          </a:bodyPr>
          <a:p>
            <a:r>
              <a:rPr lang="en-IN" altLang="en-US"/>
              <a:t>Bake My Cake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83935" cy="15246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3870" y="476250"/>
            <a:ext cx="5023485" cy="800100"/>
          </a:xfrm>
        </p:spPr>
        <p:txBody>
          <a:bodyPr>
            <a:normAutofit fontScale="90000"/>
          </a:bodyPr>
          <a:lstStyle/>
          <a:p>
            <a:r>
              <a:rPr lang="en-US" dirty="0"/>
              <a:t> Objective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4505" y="2518410"/>
            <a:ext cx="5022850" cy="244729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Objective: To develop a user-friendly web application for ordering cakes online, offering a seamless experience for customers and efficient order management for the administrator</a:t>
            </a:r>
            <a:endParaRPr 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11" name="Picture 10" descr="62f3fd41bb866a7509688079_Blog-POst-45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3415" y="173355"/>
            <a:ext cx="6458585" cy="68573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-635" y="6384925"/>
            <a:ext cx="1924050" cy="47307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noAutofit/>
          </a:bodyPr>
          <a:p>
            <a:r>
              <a:rPr lang="en-IN" altLang="en-US"/>
              <a:t>Bake My Cake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r>
              <a:rPr lang="en-US"/>
              <a:t>Intro Video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r="15" b="9802"/>
          <a:stretch>
            <a:fillRect/>
          </a:stretch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83935" cy="48063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763" y="86083"/>
            <a:ext cx="3863532" cy="852368"/>
          </a:xfrm>
        </p:spPr>
        <p:txBody>
          <a:bodyPr>
            <a:normAutofit fontScale="90000"/>
          </a:bodyPr>
          <a:lstStyle/>
          <a:p>
            <a:r>
              <a:rPr lang="en-US" dirty="0"/>
              <a:t> Features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" y="937895"/>
            <a:ext cx="5423535" cy="41694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User-Friendly Browsing</a:t>
            </a:r>
            <a:endParaRPr lang="en-US">
              <a:solidFill>
                <a:schemeClr val="bg1"/>
              </a:solidFill>
            </a:endParaRP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User Registration</a:t>
            </a:r>
            <a:endParaRPr lang="en-US" sz="1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Login</a:t>
            </a:r>
            <a:endParaRPr lang="en-US" sz="1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Product Catalog</a:t>
            </a:r>
            <a:endParaRPr lang="en-US" sz="1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Add to Cart</a:t>
            </a:r>
            <a:endParaRPr lang="en-US" sz="1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Cart Management</a:t>
            </a:r>
            <a:endParaRPr lang="en-US" sz="1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Order Placement</a:t>
            </a:r>
            <a:endParaRPr lang="en-US" sz="1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Order History</a:t>
            </a:r>
            <a:endParaRPr lang="en-US" sz="1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Administrator Access</a:t>
            </a:r>
            <a:endParaRPr lang="en-US" sz="1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User feeling satisfied after successfully logging in</a:t>
            </a:r>
            <a:endParaRPr lang="en-US" sz="1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Screenshot 2023-10-13 1637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3725" y="-37465"/>
            <a:ext cx="6518275" cy="6895465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 descr="Screenshot 2023-10-14 1606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9010"/>
            <a:ext cx="2744470" cy="2078990"/>
          </a:xfrm>
          <a:prstGeom prst="rect">
            <a:avLst/>
          </a:prstGeom>
        </p:spPr>
      </p:pic>
      <p:pic>
        <p:nvPicPr>
          <p:cNvPr id="7" name="Picture 6" descr="Screenshot 2023-10-14 1609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105" y="4778375"/>
            <a:ext cx="2927985" cy="20796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6459855"/>
            <a:ext cx="2117725" cy="3975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noAutofit/>
          </a:bodyPr>
          <a:p>
            <a:r>
              <a:rPr lang="en-IN" altLang="en-US"/>
              <a:t>Bake My Cake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0"/>
            <a:ext cx="12192000" cy="1711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4505" y="365125"/>
            <a:ext cx="10869295" cy="1346200"/>
          </a:xfrm>
        </p:spPr>
        <p:txBody>
          <a:bodyPr>
            <a:normAutofit/>
          </a:bodyPr>
          <a:lstStyle/>
          <a:p>
            <a:r>
              <a:rPr lang="en-US" dirty="0"/>
              <a:t>More Features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-635" y="6437630"/>
            <a:ext cx="1924050" cy="42100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noAutofit/>
          </a:bodyPr>
          <a:p>
            <a:r>
              <a:rPr lang="en-IN" altLang="en-US"/>
              <a:t>Bake My Cake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525" y="9525"/>
            <a:ext cx="12192000" cy="68586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4505" y="164465"/>
            <a:ext cx="5022850" cy="807720"/>
          </a:xfrm>
        </p:spPr>
        <p:txBody>
          <a:bodyPr>
            <a:normAutofit fontScale="90000"/>
          </a:bodyPr>
          <a:lstStyle/>
          <a:p>
            <a:r>
              <a:rPr lang="en-US" dirty="0"/>
              <a:t> Technologies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4552" y="1820702"/>
            <a:ext cx="5022630" cy="295031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Angular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Front-end development framework</a:t>
            </a:r>
            <a:endParaRPr lang="en-US" sz="2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0"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JSON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Data format for data exchange</a:t>
            </a:r>
            <a:endParaRPr lang="en-US" sz="2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0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TypeScript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Programming language for building web applications</a:t>
            </a:r>
            <a:endParaRPr lang="en-US" sz="2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0">
              <a:lnSpc>
                <a:spcPct val="110000"/>
              </a:lnSpc>
            </a:pPr>
            <a:r>
              <a:rPr lang="en-US" sz="24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Calibri" panose="020F0502020204030204"/>
                <a:ea typeface="Calibri" panose="020F0502020204030204"/>
                <a:cs typeface="Calibri" panose="020F0502020204030204"/>
              </a:rPr>
              <a:t>Authentication: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Secure user registration and login using authentication libraries</a:t>
            </a:r>
            <a:endParaRPr lang="en-US" sz="24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0">
              <a:lnSpc>
                <a:spcPct val="110000"/>
              </a:lnSpc>
            </a:pP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" name="Picture 3" descr="Copy-of-Copy-of-Travel-Photograp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685" y="366395"/>
            <a:ext cx="2588895" cy="191008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</p:spPr>
      </p:pic>
      <p:pic>
        <p:nvPicPr>
          <p:cNvPr id="5" name="Picture 4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755" y="366395"/>
            <a:ext cx="2143125" cy="1957705"/>
          </a:xfrm>
          <a:prstGeom prst="rect">
            <a:avLst/>
          </a:prstGeom>
        </p:spPr>
      </p:pic>
      <p:pic>
        <p:nvPicPr>
          <p:cNvPr id="7" name="Picture 6" descr="images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70" y="2627630"/>
            <a:ext cx="2143125" cy="2143125"/>
          </a:xfrm>
          <a:prstGeom prst="rect">
            <a:avLst/>
          </a:prstGeom>
        </p:spPr>
      </p:pic>
      <p:pic>
        <p:nvPicPr>
          <p:cNvPr id="8" name="Picture 7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660" y="2879090"/>
            <a:ext cx="2143125" cy="2143125"/>
          </a:xfrm>
          <a:prstGeom prst="rect">
            <a:avLst/>
          </a:prstGeom>
        </p:spPr>
      </p:pic>
      <p:pic>
        <p:nvPicPr>
          <p:cNvPr id="9" name="Picture 8" descr="download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225" y="5271770"/>
            <a:ext cx="2335530" cy="148907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0" y="6344285"/>
            <a:ext cx="2376170" cy="51435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noAutofit/>
          </a:bodyPr>
          <a:p>
            <a:r>
              <a:rPr lang="en-IN" altLang="en-US"/>
              <a:t>Bake My Cake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5" y="-363855"/>
            <a:ext cx="12192000" cy="20027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0" y="365125"/>
            <a:ext cx="11353800" cy="1209040"/>
          </a:xfrm>
        </p:spPr>
        <p:txBody>
          <a:bodyPr>
            <a:normAutofit/>
          </a:bodyPr>
          <a:lstStyle/>
          <a:p>
            <a:r>
              <a:rPr lang="en-US" dirty="0"/>
              <a:t> Challenges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35" y="1638935"/>
            <a:ext cx="5708015" cy="46348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3200" i="1" dirty="0">
                <a:solidFill>
                  <a:schemeClr val="accent3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Data Security</a:t>
            </a:r>
            <a:endParaRPr lang="en-US" sz="3200" i="1" dirty="0">
              <a:solidFill>
                <a:schemeClr val="accent3"/>
              </a:solidFill>
              <a:latin typeface="Calibri" panose="020F0502020204030204"/>
              <a:ea typeface="Cambria" panose="02040503050406030204"/>
              <a:cs typeface="Calibri" panose="020F0502020204030204"/>
            </a:endParaRPr>
          </a:p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3200" i="1" dirty="0">
                <a:solidFill>
                  <a:schemeClr val="accent2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User Authentication</a:t>
            </a:r>
            <a:endParaRPr lang="en-US" sz="3200" i="1" dirty="0">
              <a:solidFill>
                <a:schemeClr val="accent2"/>
              </a:solidFill>
              <a:latin typeface="Calibri" panose="020F0502020204030204"/>
              <a:ea typeface="Cambria" panose="02040503050406030204"/>
              <a:cs typeface="Calibri" panose="020F0502020204030204"/>
            </a:endParaRPr>
          </a:p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3200" i="1" dirty="0">
                <a:solidFill>
                  <a:srgbClr val="FF0000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Real-Time Updates</a:t>
            </a:r>
            <a:endParaRPr lang="en-US" sz="3200" i="1" dirty="0">
              <a:solidFill>
                <a:srgbClr val="FF0000"/>
              </a:solidFill>
              <a:latin typeface="Calibri" panose="020F0502020204030204"/>
              <a:ea typeface="Cambria" panose="02040503050406030204"/>
              <a:cs typeface="Calibri" panose="020F0502020204030204"/>
            </a:endParaRPr>
          </a:p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3200" i="1" dirty="0">
                <a:solidFill>
                  <a:srgbClr val="FF0000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Payment Gateway Integration</a:t>
            </a:r>
            <a:endParaRPr lang="en-US" sz="3200" i="1" dirty="0">
              <a:solidFill>
                <a:srgbClr val="FF0000"/>
              </a:solidFill>
              <a:latin typeface="Calibri" panose="020F0502020204030204"/>
              <a:ea typeface="Cambria" panose="02040503050406030204"/>
              <a:cs typeface="Calibri" panose="020F0502020204030204"/>
            </a:endParaRPr>
          </a:p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3200" i="1" dirty="0">
                <a:solidFill>
                  <a:schemeClr val="accent2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Scalability</a:t>
            </a:r>
            <a:endParaRPr lang="en-US" sz="3200" i="1" dirty="0">
              <a:solidFill>
                <a:schemeClr val="accent2"/>
              </a:solidFill>
              <a:latin typeface="Calibri" panose="020F0502020204030204"/>
              <a:ea typeface="Cambria" panose="02040503050406030204"/>
              <a:cs typeface="Calibri" panose="020F0502020204030204"/>
            </a:endParaRPr>
          </a:p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3200" i="1" dirty="0">
                <a:solidFill>
                  <a:schemeClr val="accent2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User Experience</a:t>
            </a:r>
            <a:endParaRPr lang="en-US" sz="3200" i="1" dirty="0">
              <a:solidFill>
                <a:schemeClr val="accent2"/>
              </a:solidFill>
              <a:latin typeface="Calibri" panose="020F0502020204030204"/>
              <a:ea typeface="Cambria" panose="02040503050406030204"/>
              <a:cs typeface="Calibri" panose="020F0502020204030204"/>
            </a:endParaRPr>
          </a:p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3200" i="1" dirty="0">
                <a:solidFill>
                  <a:srgbClr val="00B050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JSON Data Loading</a:t>
            </a:r>
            <a:endParaRPr lang="en-US" sz="3200" i="1" dirty="0">
              <a:solidFill>
                <a:srgbClr val="00B050"/>
              </a:solidFill>
              <a:latin typeface="Calibri" panose="020F0502020204030204"/>
              <a:ea typeface="Cambria" panose="02040503050406030204"/>
              <a:cs typeface="Calibri" panose="020F0502020204030204"/>
            </a:endParaRPr>
          </a:p>
        </p:txBody>
      </p:sp>
      <p:pic>
        <p:nvPicPr>
          <p:cNvPr id="5" name="Picture 4" descr="download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325" y="1638935"/>
            <a:ext cx="6251575" cy="31235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160" y="6400165"/>
            <a:ext cx="2325370" cy="45783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noAutofit/>
          </a:bodyPr>
          <a:p>
            <a:r>
              <a:rPr lang="en-IN" altLang="en-US"/>
              <a:t>Bake My Cake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61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0" y="365125"/>
            <a:ext cx="10391775" cy="993140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7482" y="2314392"/>
            <a:ext cx="5022630" cy="38089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Mobile App</a:t>
            </a:r>
            <a:endParaRPr lang="en-US" sz="28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lvl="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 sz="28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Discount Offers</a:t>
            </a:r>
            <a:endParaRPr lang="en-US" sz="28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lvl="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Recommendation Engine</a:t>
            </a:r>
            <a:endParaRPr lang="en-US" sz="28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lvl="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Feedback System</a:t>
            </a:r>
            <a:endParaRPr lang="en-US" sz="28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lvl="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Advanced Payment Option</a:t>
            </a:r>
            <a:endParaRPr lang="en-US" sz="28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lvl="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Advanced Analytics</a:t>
            </a:r>
            <a:endParaRPr lang="en-US" sz="28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images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9675" y="4895215"/>
            <a:ext cx="2694940" cy="17145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images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4958080"/>
            <a:ext cx="3028950" cy="151447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download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0" y="3070225"/>
            <a:ext cx="2997200" cy="16630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mages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370" y="3070225"/>
            <a:ext cx="2352675" cy="165354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Picture 11" descr="download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895" y="1367155"/>
            <a:ext cx="3144520" cy="1517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 Box 12"/>
          <p:cNvSpPr txBox="1"/>
          <p:nvPr/>
        </p:nvSpPr>
        <p:spPr>
          <a:xfrm>
            <a:off x="0" y="6429375"/>
            <a:ext cx="2458720" cy="42862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noAutofit/>
          </a:bodyPr>
          <a:p>
            <a:r>
              <a:rPr lang="en-IN" altLang="en-US"/>
              <a:t>Bake My Cake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Questions....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-20320" y="6478905"/>
            <a:ext cx="2016125" cy="36830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en-IN" altLang="en-US"/>
              <a:t>Bake My Cake</a:t>
            </a:r>
            <a:endParaRPr lang="en-IN" altLang="en-US"/>
          </a:p>
        </p:txBody>
      </p:sp>
      <p:pic>
        <p:nvPicPr>
          <p:cNvPr id="4" name="Content Placeholder 3" descr="download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7680" y="2887345"/>
            <a:ext cx="5561330" cy="3073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223B2F"/>
      </a:dk2>
      <a:lt2>
        <a:srgbClr val="E8E2E3"/>
      </a:lt2>
      <a:accent1>
        <a:srgbClr val="41B29F"/>
      </a:accent1>
      <a:accent2>
        <a:srgbClr val="37B56B"/>
      </a:accent2>
      <a:accent3>
        <a:srgbClr val="43B743"/>
      </a:accent3>
      <a:accent4>
        <a:srgbClr val="6BB436"/>
      </a:accent4>
      <a:accent5>
        <a:srgbClr val="97A93E"/>
      </a:accent5>
      <a:accent6>
        <a:srgbClr val="B59537"/>
      </a:accent6>
      <a:hlink>
        <a:srgbClr val="6B8A2E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WPS Presentation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Wingdings</vt:lpstr>
      <vt:lpstr>Cambria</vt:lpstr>
      <vt:lpstr>Avenir Next LT Pro</vt:lpstr>
      <vt:lpstr>Segoe Print</vt:lpstr>
      <vt:lpstr>Bahnschrift</vt:lpstr>
      <vt:lpstr>Microsoft YaHei</vt:lpstr>
      <vt:lpstr>Arial Unicode MS</vt:lpstr>
      <vt:lpstr>MatrixVTI</vt:lpstr>
      <vt:lpstr> Bake My Cake - Online Cake           web Application</vt:lpstr>
      <vt:lpstr> Objective</vt:lpstr>
      <vt:lpstr>Document 1</vt:lpstr>
      <vt:lpstr> Features</vt:lpstr>
      <vt:lpstr>More Features</vt:lpstr>
      <vt:lpstr> Technologies</vt:lpstr>
      <vt:lpstr> Challenges</vt:lpstr>
      <vt:lpstr>Future Enhancements</vt:lpstr>
      <vt:lpstr>Questions....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91998</cp:lastModifiedBy>
  <cp:revision>96</cp:revision>
  <dcterms:created xsi:type="dcterms:W3CDTF">2023-10-12T18:26:00Z</dcterms:created>
  <dcterms:modified xsi:type="dcterms:W3CDTF">2023-10-16T18:37:59Z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E4CFADF0481F4D1E92CC530C874EF70A_12</vt:lpwstr>
  </property>
  <property fmtid="{D5CDD505-2E9C-101B-9397-08002B2CF9AE}" pid="3" name="KSOProductBuildVer">
    <vt:lpwstr>1033-12.2.0.13266</vt:lpwstr>
  </property>
</Properties>
</file>