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00" r:id="rId3"/>
    <p:sldId id="258" r:id="rId4"/>
    <p:sldId id="306" r:id="rId5"/>
    <p:sldId id="264" r:id="rId6"/>
    <p:sldId id="263" r:id="rId7"/>
    <p:sldId id="265" r:id="rId8"/>
    <p:sldId id="266" r:id="rId9"/>
    <p:sldId id="301" r:id="rId10"/>
    <p:sldId id="276" r:id="rId11"/>
    <p:sldId id="302" r:id="rId12"/>
    <p:sldId id="278" r:id="rId13"/>
    <p:sldId id="277" r:id="rId14"/>
    <p:sldId id="303" r:id="rId15"/>
    <p:sldId id="307" r:id="rId16"/>
    <p:sldId id="289" r:id="rId17"/>
    <p:sldId id="290" r:id="rId18"/>
    <p:sldId id="292" r:id="rId19"/>
    <p:sldId id="308" r:id="rId20"/>
    <p:sldId id="309" r:id="rId21"/>
    <p:sldId id="310" r:id="rId22"/>
    <p:sldId id="296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33"/>
    <a:srgbClr val="F0CDAA"/>
    <a:srgbClr val="FFE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CA3D-45E3-4041-BE4E-FF23778CE9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3AA5-E07D-4E4C-9925-04A95F9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White background with </a:t>
            </a:r>
            <a:r>
              <a:rPr lang="en-US" dirty="0" err="1" smtClean="0"/>
              <a:t>Aum</a:t>
            </a:r>
            <a:r>
              <a:rPr lang="en-US" dirty="0" smtClean="0"/>
              <a:t> Sai </a:t>
            </a:r>
            <a:r>
              <a:rPr lang="en-US" smtClean="0"/>
              <a:t>Ram written in self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03AA5-E07D-4E4C-9925-04A95F9D4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2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996B-2435-4AB0-97FC-FCD3E617854E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2EA9-CC8B-4471-921C-729FD650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2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3076807" y="1470974"/>
            <a:ext cx="14951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00600" y="1470974"/>
            <a:ext cx="396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Home Page of the Proposed app will have dynamic banners.</a:t>
            </a:r>
          </a:p>
          <a:p>
            <a:r>
              <a:rPr lang="en-US" sz="1200" dirty="0" smtClean="0"/>
              <a:t>Banner 1 will have Baba image</a:t>
            </a:r>
          </a:p>
          <a:p>
            <a:r>
              <a:rPr lang="en-US" sz="1200" dirty="0" smtClean="0"/>
              <a:t>Banner 2 will have details of Walkathon event </a:t>
            </a:r>
          </a:p>
          <a:p>
            <a:r>
              <a:rPr lang="en-US" sz="1200" dirty="0" smtClean="0"/>
              <a:t>Banner 3 will have details of Mega event on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Oct 2018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3694330"/>
            <a:ext cx="252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homepage will also have quotes, </a:t>
            </a:r>
          </a:p>
          <a:p>
            <a:r>
              <a:rPr lang="en-US" sz="1200" dirty="0" smtClean="0"/>
              <a:t>these quotes will change everyday 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76807" y="4075950"/>
            <a:ext cx="14951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95800" y="5329535"/>
            <a:ext cx="30676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app will have tabs on the following heads:</a:t>
            </a:r>
          </a:p>
          <a:p>
            <a:r>
              <a:rPr lang="en-US" sz="1200" dirty="0" smtClean="0"/>
              <a:t>Di </a:t>
            </a:r>
            <a:r>
              <a:rPr lang="en-US" sz="1200" dirty="0" err="1" smtClean="0"/>
              <a:t>Jaan</a:t>
            </a:r>
            <a:r>
              <a:rPr lang="en-US" sz="1200" dirty="0" smtClean="0"/>
              <a:t> Jaya </a:t>
            </a:r>
            <a:r>
              <a:rPr lang="en-US" sz="1200" dirty="0" err="1" smtClean="0"/>
              <a:t>Wahi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SAIBISA- Our activities</a:t>
            </a:r>
          </a:p>
          <a:p>
            <a:r>
              <a:rPr lang="en-US" sz="1200" dirty="0" smtClean="0"/>
              <a:t>We Heal</a:t>
            </a:r>
          </a:p>
          <a:p>
            <a:r>
              <a:rPr lang="en-US" sz="1200" dirty="0" smtClean="0"/>
              <a:t>Events </a:t>
            </a:r>
          </a:p>
          <a:p>
            <a:r>
              <a:rPr lang="en-US" sz="1200" dirty="0" smtClean="0"/>
              <a:t>Donate </a:t>
            </a:r>
          </a:p>
          <a:p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609600" y="990600"/>
            <a:ext cx="2545854" cy="15240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SHIRDI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SAI BABA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MAHASAMADHI</a:t>
            </a:r>
          </a:p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CELEBRATIONS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72007"/>
            <a:ext cx="676253" cy="35821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304799" y="381000"/>
            <a:ext cx="3107830" cy="5525028"/>
            <a:chOff x="304799" y="381000"/>
            <a:chExt cx="3107830" cy="5525028"/>
          </a:xfrm>
        </p:grpSpPr>
        <p:pic>
          <p:nvPicPr>
            <p:cNvPr id="26" name="Content Placeholder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1" y="381000"/>
              <a:ext cx="3107828" cy="55250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7" name="Rectangle 26"/>
            <p:cNvSpPr/>
            <p:nvPr/>
          </p:nvSpPr>
          <p:spPr>
            <a:xfrm>
              <a:off x="304799" y="2362200"/>
              <a:ext cx="3107829" cy="312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>
                <a:solidFill>
                  <a:srgbClr val="FFE8B9"/>
                </a:solidFill>
                <a:latin typeface="Monotype Corsiva" panose="03010101010201010101" pitchFamily="66" charset="0"/>
              </a:endParaRPr>
            </a:p>
            <a:p>
              <a:pPr algn="ctr"/>
              <a:endParaRPr lang="en-US" sz="1100" dirty="0">
                <a:solidFill>
                  <a:srgbClr val="FFE8B9"/>
                </a:solidFill>
                <a:latin typeface="Monotype Corsiva" panose="03010101010201010101" pitchFamily="66" charset="0"/>
              </a:endParaRPr>
            </a:p>
            <a:p>
              <a:pPr algn="ctr"/>
              <a:endParaRPr lang="en-US" sz="1100" dirty="0" smtClean="0">
                <a:solidFill>
                  <a:srgbClr val="FFE8B9"/>
                </a:solidFill>
                <a:latin typeface="Monotype Corsiva" panose="03010101010201010101" pitchFamily="66" charset="0"/>
              </a:endParaRPr>
            </a:p>
            <a:p>
              <a:pPr algn="ctr"/>
              <a:endParaRPr lang="en-US" sz="1100" dirty="0">
                <a:solidFill>
                  <a:srgbClr val="FFE8B9"/>
                </a:solidFill>
                <a:latin typeface="Monotype Corsiva" panose="03010101010201010101" pitchFamily="66" charset="0"/>
              </a:endParaRP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Sai Ram	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Ram</a:t>
              </a:r>
            </a:p>
            <a:p>
              <a:pPr algn="ctr"/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	</a:t>
              </a:r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Sai Ram       Om 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</a:t>
              </a:r>
            </a:p>
            <a:p>
              <a:pPr algn="ctr"/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Sai Ram	Om Sai Ram       Om Sai Ram</a:t>
              </a:r>
            </a:p>
            <a:p>
              <a:pPr algn="ctr"/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Sai Ram	Om Sai Ram       Om Sai Ram</a:t>
              </a:r>
            </a:p>
            <a:p>
              <a:pPr algn="ctr"/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Sai Ram	Om Sai Ram       Om Sai Ram</a:t>
              </a:r>
            </a:p>
            <a:p>
              <a:pPr algn="ctr"/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Sai Ram	Om Sai Ram       Om Sai Ram</a:t>
              </a:r>
            </a:p>
            <a:p>
              <a:pPr algn="ctr"/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Sai Ram	Om Sai Ram       Om Sai </a:t>
              </a:r>
              <a:r>
                <a: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rPr>
                <a:t>Ram</a:t>
              </a:r>
            </a:p>
            <a:p>
              <a:pPr algn="ctr"/>
              <a:r>
                <a: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rPr>
                <a:t>Om  Sai Ram	Om Sai Ram       Om Sai Ram</a:t>
              </a:r>
            </a:p>
            <a:p>
              <a:pPr algn="ctr"/>
              <a:endParaRPr lang="en-US" sz="1100" dirty="0">
                <a:solidFill>
                  <a:srgbClr val="FFE8B9"/>
                </a:solidFill>
                <a:latin typeface="Monotype Corsiva" panose="03010101010201010101" pitchFamily="66" charset="0"/>
              </a:endParaRPr>
            </a:p>
            <a:p>
              <a:pPr algn="ctr"/>
              <a:endParaRPr lang="en-US" sz="1100" dirty="0">
                <a:solidFill>
                  <a:srgbClr val="FFE8B9"/>
                </a:solidFill>
                <a:latin typeface="Monotype Corsiva" panose="03010101010201010101" pitchFamily="66" charset="0"/>
              </a:endParaRPr>
            </a:p>
            <a:p>
              <a:pPr algn="ctr"/>
              <a:endParaRPr lang="en-US" sz="1100" dirty="0">
                <a:solidFill>
                  <a:srgbClr val="FF9933"/>
                </a:solidFill>
                <a:latin typeface="Monotype Corsiva" panose="03010101010201010101" pitchFamily="66" charset="0"/>
              </a:endParaRPr>
            </a:p>
            <a:p>
              <a:pPr algn="ctr"/>
              <a:endParaRPr lang="en-US" sz="1100" dirty="0">
                <a:solidFill>
                  <a:srgbClr val="FF9933"/>
                </a:solidFill>
                <a:latin typeface="Monotype Corsiva" panose="03010101010201010101" pitchFamily="66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81001" y="2362201"/>
            <a:ext cx="303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BABA SPEAKS THROUGH DI</a:t>
            </a:r>
          </a:p>
          <a:p>
            <a:endParaRPr lang="en-US" sz="1400" b="1" dirty="0"/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MESSAGE  OF THE DAY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381001" y="3505200"/>
            <a:ext cx="27744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Di </a:t>
            </a:r>
            <a:r>
              <a:rPr lang="en-IN" sz="1400" b="1" dirty="0" err="1"/>
              <a:t>Jaan</a:t>
            </a:r>
            <a:r>
              <a:rPr lang="en-IN" sz="1400" b="1" dirty="0"/>
              <a:t> Speaks...</a:t>
            </a:r>
            <a:endParaRPr lang="en-US" sz="1400" dirty="0"/>
          </a:p>
          <a:p>
            <a:r>
              <a:rPr lang="en-IN" sz="1400" dirty="0"/>
              <a:t>“Baba Sai is the divinity within us, the goodness within us, the love within us. He is birth-less, death-less, time-less, space-less... He is the One Eternal Cosmic Soul... our Soul.”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04799" y="572007"/>
            <a:ext cx="3107829" cy="1790193"/>
          </a:xfrm>
          <a:prstGeom prst="rect">
            <a:avLst/>
          </a:prstGeom>
          <a:solidFill>
            <a:srgbClr val="FFE8B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552306" cy="29255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62000" y="606623"/>
            <a:ext cx="2733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SHIRDI SAI BABA MAHASAMADHI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365371" y="1066800"/>
            <a:ext cx="1463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COME BE A PART OF BABA’S 100</a:t>
            </a:r>
            <a:r>
              <a:rPr lang="en-US" sz="1200" b="1" baseline="30000" dirty="0"/>
              <a:t>TH</a:t>
            </a:r>
            <a:r>
              <a:rPr lang="en-US" sz="1200" b="1" dirty="0"/>
              <a:t> 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MAHASAMADHI </a:t>
            </a:r>
            <a:r>
              <a:rPr lang="en-US" sz="1200" b="1" dirty="0"/>
              <a:t>CELEBRATIONS</a:t>
            </a:r>
          </a:p>
          <a:p>
            <a:endParaRPr lang="en-US" sz="12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250" y="1139771"/>
            <a:ext cx="12573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 35"/>
          <p:cNvSpPr/>
          <p:nvPr/>
        </p:nvSpPr>
        <p:spPr>
          <a:xfrm>
            <a:off x="76200" y="152400"/>
            <a:ext cx="3581400" cy="601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9200" y="572007"/>
            <a:ext cx="236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 of the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35814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2743200"/>
            <a:ext cx="4332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Podcast titles to be provided</a:t>
            </a:r>
          </a:p>
          <a:p>
            <a:r>
              <a:rPr lang="en-US" dirty="0" smtClean="0"/>
              <a:t>Podcasts to be provided</a:t>
            </a:r>
          </a:p>
          <a:p>
            <a:r>
              <a:rPr lang="en-US" dirty="0" smtClean="0"/>
              <a:t>Icons for Podcasts required/ Baba’s outline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Podcasts to be mentioned on the top</a:t>
            </a:r>
          </a:p>
          <a:p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 </a:t>
              </a:r>
              <a:r>
                <a:rPr lang="en-US" dirty="0" err="1" smtClean="0">
                  <a:solidFill>
                    <a:schemeClr val="tx1"/>
                  </a:solidFill>
                </a:rPr>
                <a:t>Jaan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Our Guru, Our Guide, Our Light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0" y="2819400"/>
              <a:ext cx="1066800" cy="990600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Podcast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2000" y="4299466"/>
              <a:ext cx="914400" cy="1034534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Podcast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8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52800" y="609600"/>
            <a:ext cx="33528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19338"/>
            <a:ext cx="676253" cy="35821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517488" y="788610"/>
            <a:ext cx="2959511" cy="5261353"/>
            <a:chOff x="3517488" y="788610"/>
            <a:chExt cx="2959511" cy="5261353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488" y="788610"/>
              <a:ext cx="2959511" cy="52613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517488" y="914400"/>
              <a:ext cx="2959511" cy="220036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           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7488" y="3114764"/>
              <a:ext cx="2959511" cy="2524036"/>
            </a:xfrm>
            <a:prstGeom prst="rect">
              <a:avLst/>
            </a:prstGeom>
            <a:pattFill prst="pct20">
              <a:fgClr>
                <a:srgbClr val="FF9933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33885" y="36576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931814" y="45720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96628" y="36576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27214" y="45720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Connect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21067" y="2514600"/>
              <a:ext cx="2625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DI JAAN</a:t>
              </a:r>
            </a:p>
            <a:p>
              <a:pPr algn="ctr"/>
              <a:r>
                <a:rPr lang="en-US" sz="1400" b="1" dirty="0" smtClean="0"/>
                <a:t>Our Guru, Our Guide, Our Light…</a:t>
              </a:r>
              <a:endParaRPr lang="en-US" sz="1400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000" b="5483"/>
            <a:stretch/>
          </p:blipFill>
          <p:spPr>
            <a:xfrm>
              <a:off x="4169020" y="1403454"/>
              <a:ext cx="1482211" cy="10999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914400"/>
            <a:ext cx="676253" cy="3582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0"/>
            <a:ext cx="2890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the user clicks on Connect, </a:t>
            </a:r>
          </a:p>
          <a:p>
            <a:r>
              <a:rPr lang="en-US" sz="1400" dirty="0" smtClean="0"/>
              <a:t>page on the following slide will open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6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3400" y="2069068"/>
            <a:ext cx="21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will be provided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 </a:t>
              </a:r>
              <a:r>
                <a:rPr lang="en-US" dirty="0" err="1" smtClean="0">
                  <a:solidFill>
                    <a:schemeClr val="tx1"/>
                  </a:solidFill>
                </a:rPr>
                <a:t>Jaan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Our Guru, Our Guide, Our Light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Connect with us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6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788610"/>
            <a:ext cx="2959511" cy="52613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43200" y="914400"/>
            <a:ext cx="2959511" cy="2200363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3114764"/>
            <a:ext cx="2959511" cy="2524036"/>
          </a:xfrm>
          <a:prstGeom prst="rect">
            <a:avLst/>
          </a:prstGeom>
          <a:pattFill prst="pct2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59597" y="32766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Who Are We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57526" y="41910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Become a Healer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22340" y="32766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What we do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52926" y="41910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Healing videos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483"/>
          <a:stretch/>
        </p:blipFill>
        <p:spPr>
          <a:xfrm>
            <a:off x="3394732" y="1143000"/>
            <a:ext cx="1482211" cy="109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2834032" y="2514600"/>
            <a:ext cx="2806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WE HEAL</a:t>
            </a:r>
          </a:p>
          <a:p>
            <a:pPr algn="ctr"/>
            <a:r>
              <a:rPr lang="en-US" sz="1400" b="1" dirty="0" smtClean="0"/>
              <a:t>With Our Hands, Hearts and Love…</a:t>
            </a:r>
            <a:endParaRPr lang="en-US" sz="1400" b="1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4876943" y="1692997"/>
            <a:ext cx="12067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05600" y="18288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to </a:t>
            </a:r>
            <a:r>
              <a:rPr lang="en-US" sz="1400" dirty="0" err="1" smtClean="0"/>
              <a:t>change..images</a:t>
            </a:r>
            <a:r>
              <a:rPr lang="en-US" sz="1400" dirty="0" smtClean="0"/>
              <a:t> of Healing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3843325" y="4908285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Testimonials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3711" y="4518157"/>
            <a:ext cx="255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Individual pages will </a:t>
            </a:r>
          </a:p>
          <a:p>
            <a:r>
              <a:rPr lang="en-US" sz="1600" b="1" dirty="0" smtClean="0"/>
              <a:t>open as per following pages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285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WE </a:t>
              </a:r>
              <a:r>
                <a:rPr lang="en-US" b="1" dirty="0">
                  <a:solidFill>
                    <a:schemeClr val="tx1"/>
                  </a:solidFill>
                </a:rPr>
                <a:t>HEAL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With Our Hands, Hearts and Love…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800" y="2362200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Who We Are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42073" y="609600"/>
            <a:ext cx="3101727" cy="5514182"/>
            <a:chOff x="457200" y="609600"/>
            <a:chExt cx="3101727" cy="5514182"/>
          </a:xfrm>
        </p:grpSpPr>
        <p:pic>
          <p:nvPicPr>
            <p:cNvPr id="2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WE </a:t>
              </a:r>
              <a:r>
                <a:rPr lang="en-US" b="1" dirty="0">
                  <a:solidFill>
                    <a:schemeClr val="tx1"/>
                  </a:solidFill>
                </a:rPr>
                <a:t>HEAL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With Our Hands, Hearts and Love…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70673" y="2362200"/>
            <a:ext cx="14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We  Do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990600" y="3200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90600" y="3581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0600" y="4114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0600" y="4572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76800" y="3352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6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76800" y="4267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76800" y="4724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WE </a:t>
              </a:r>
              <a:r>
                <a:rPr lang="en-US" b="1" dirty="0">
                  <a:solidFill>
                    <a:schemeClr val="tx1"/>
                  </a:solidFill>
                </a:rPr>
                <a:t>HEAL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With Our Hands, Hearts and Love…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800" y="2362200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Become a Healer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42073" y="609600"/>
            <a:ext cx="3101727" cy="5514182"/>
            <a:chOff x="457200" y="609600"/>
            <a:chExt cx="3101727" cy="5514182"/>
          </a:xfrm>
        </p:grpSpPr>
        <p:pic>
          <p:nvPicPr>
            <p:cNvPr id="2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WE </a:t>
              </a:r>
              <a:r>
                <a:rPr lang="en-US" b="1" dirty="0">
                  <a:solidFill>
                    <a:schemeClr val="tx1"/>
                  </a:solidFill>
                </a:rPr>
                <a:t>HEAL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With Our Hands, Hearts and Love…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70673" y="236220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Healing Videos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724400" y="3048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24400" y="41148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992936" y="3200400"/>
            <a:ext cx="1017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43434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3200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3581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0600" y="4114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0600" y="4572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88610"/>
            <a:ext cx="3200400" cy="568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914400"/>
            <a:ext cx="3200400" cy="2347087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114764"/>
            <a:ext cx="3200400" cy="2692344"/>
          </a:xfrm>
          <a:prstGeom prst="rect">
            <a:avLst/>
          </a:prstGeom>
          <a:pattFill prst="pct2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28368" y="3276600"/>
            <a:ext cx="1021903" cy="69794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MY GOLDEN PEN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26297" y="4191000"/>
            <a:ext cx="1021903" cy="69794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Green the World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91111" y="3276600"/>
            <a:ext cx="1021903" cy="69794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Better Our World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21697" y="4191000"/>
            <a:ext cx="1021903" cy="69794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Lifeline India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483"/>
          <a:stretch/>
        </p:blipFill>
        <p:spPr>
          <a:xfrm>
            <a:off x="3819776" y="1143000"/>
            <a:ext cx="1602855" cy="1189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151277" y="2514599"/>
            <a:ext cx="3035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SAIBISA- Our Activities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Touching Lives, Healing Souls…</a:t>
            </a:r>
            <a:endParaRPr lang="en-US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159696" y="4953000"/>
            <a:ext cx="1021903" cy="69794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Life Of Sai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4200" y="1600200"/>
            <a:ext cx="195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Images will change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3633410"/>
            <a:ext cx="254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Tabs to be made</a:t>
            </a:r>
          </a:p>
          <a:p>
            <a:r>
              <a:rPr lang="en-US" dirty="0" smtClean="0"/>
              <a:t> in an interesting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9600" y="4334470"/>
            <a:ext cx="30422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Photographs of babies will be included </a:t>
            </a:r>
          </a:p>
          <a:p>
            <a:endParaRPr lang="en-US" sz="1400" dirty="0"/>
          </a:p>
          <a:p>
            <a:r>
              <a:rPr lang="en-US" sz="1400" dirty="0" smtClean="0"/>
              <a:t>below the Stories of Our Babes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SAIBISA- Our Activities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Touching Lives, Healing Souls…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My Golden Pen 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990600" y="3200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3581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8100" y="3962400"/>
            <a:ext cx="214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Stories of Our Babies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990600" y="4648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90600" y="5029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419600" y="4334470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Under each initiative, photos will be added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SAIBISA- Our Activities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Touching Lives, Healing Souls…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Better Our World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9781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" y="2895600"/>
            <a:ext cx="155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Kambli</a:t>
            </a:r>
            <a:r>
              <a:rPr lang="en-US" dirty="0" smtClean="0"/>
              <a:t> of Love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86834" y="35814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86834" y="4572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5800" y="4038600"/>
            <a:ext cx="126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Baba’s </a:t>
            </a:r>
            <a:r>
              <a:rPr lang="en-US" dirty="0" err="1" smtClean="0"/>
              <a:t>Jholi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953000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Baba’s </a:t>
            </a:r>
            <a:r>
              <a:rPr lang="en-US" dirty="0" err="1" smtClean="0"/>
              <a:t>Handi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914400" y="5410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419600" y="4334470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Under each initiative, photos will be added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SAIBISA- Our Activities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Touching Lives, Healing Souls…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Green The World 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9781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4400" y="2971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7240" y="3276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724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81000" y="1143000"/>
            <a:ext cx="3581400" cy="6019800"/>
            <a:chOff x="76200" y="152400"/>
            <a:chExt cx="3581400" cy="6019800"/>
          </a:xfrm>
        </p:grpSpPr>
        <p:grpSp>
          <p:nvGrpSpPr>
            <p:cNvPr id="27" name="Group 26"/>
            <p:cNvGrpSpPr/>
            <p:nvPr/>
          </p:nvGrpSpPr>
          <p:grpSpPr>
            <a:xfrm>
              <a:off x="304799" y="381000"/>
              <a:ext cx="3107830" cy="5525028"/>
              <a:chOff x="304799" y="381000"/>
              <a:chExt cx="3107830" cy="55250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09600" y="990600"/>
                <a:ext cx="2545854" cy="1524000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SHIRDI </a:t>
                </a:r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SAI BABA</a:t>
                </a:r>
              </a:p>
              <a:p>
                <a:pPr algn="ctr"/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MAHASAMADHI</a:t>
                </a:r>
              </a:p>
              <a:p>
                <a:pPr algn="ctr"/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CELEBRATIONS</a:t>
                </a: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572007"/>
                <a:ext cx="676253" cy="358214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304799" y="381000"/>
                <a:ext cx="3107830" cy="5525028"/>
                <a:chOff x="304799" y="381000"/>
                <a:chExt cx="3107830" cy="5525028"/>
              </a:xfrm>
            </p:grpSpPr>
            <p:pic>
              <p:nvPicPr>
                <p:cNvPr id="4" name="Content Placeholder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1" y="381000"/>
                  <a:ext cx="3107828" cy="5525028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304799" y="2362200"/>
                  <a:ext cx="3107829" cy="3124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 smtClean="0">
                    <a:solidFill>
                      <a:srgbClr val="FFE8B9"/>
                    </a:solidFill>
                    <a:latin typeface="Monotype Corsiva" panose="03010101010201010101" pitchFamily="66" charset="0"/>
                  </a:endParaRPr>
                </a:p>
                <a:p>
                  <a:pPr algn="ctr"/>
                  <a:endParaRPr lang="en-US" sz="1100" dirty="0">
                    <a:solidFill>
                      <a:srgbClr val="FFE8B9"/>
                    </a:solidFill>
                    <a:latin typeface="Monotype Corsiva" panose="03010101010201010101" pitchFamily="66" charset="0"/>
                  </a:endParaRPr>
                </a:p>
                <a:p>
                  <a:pPr algn="ctr"/>
                  <a:endParaRPr lang="en-US" sz="1100" dirty="0" smtClean="0">
                    <a:solidFill>
                      <a:srgbClr val="FFE8B9"/>
                    </a:solidFill>
                    <a:latin typeface="Monotype Corsiva" panose="03010101010201010101" pitchFamily="66" charset="0"/>
                  </a:endParaRPr>
                </a:p>
                <a:p>
                  <a:pPr algn="ctr"/>
                  <a:endParaRPr lang="en-US" sz="1100" dirty="0">
                    <a:solidFill>
                      <a:srgbClr val="FFE8B9"/>
                    </a:solidFill>
                    <a:latin typeface="Monotype Corsiva" panose="03010101010201010101" pitchFamily="66" charset="0"/>
                  </a:endParaRPr>
                </a:p>
                <a:p>
                  <a:pPr algn="ctr"/>
                  <a:r>
                    <a:rPr lang="en-US" sz="1100" dirty="0" smtClean="0">
                      <a:solidFill>
                        <a:srgbClr val="FFE8B9"/>
                      </a:solidFill>
                      <a:latin typeface="Monotype Corsiva" panose="03010101010201010101" pitchFamily="66" charset="0"/>
                    </a:rPr>
                    <a:t>Sai </a:t>
                  </a:r>
                  <a:r>
                    <a:rPr lang="en-US" sz="1100" dirty="0">
                      <a:solidFill>
                        <a:srgbClr val="FFE8B9"/>
                      </a:solidFill>
                      <a:latin typeface="Monotype Corsiva" panose="03010101010201010101" pitchFamily="66" charset="0"/>
                    </a:rPr>
                    <a:t>Ram</a:t>
                  </a:r>
                </a:p>
                <a:p>
                  <a:pPr algn="ctr"/>
                  <a:endParaRPr lang="en-US" sz="1100" dirty="0">
                    <a:solidFill>
                      <a:srgbClr val="FFE8B9"/>
                    </a:solidFill>
                    <a:latin typeface="Monotype Corsiva" panose="03010101010201010101" pitchFamily="66" charset="0"/>
                  </a:endParaRPr>
                </a:p>
                <a:p>
                  <a:pPr algn="ctr"/>
                  <a:endParaRPr lang="en-US" sz="1100" dirty="0">
                    <a:solidFill>
                      <a:srgbClr val="FFE8B9"/>
                    </a:solidFill>
                    <a:latin typeface="Monotype Corsiva" panose="03010101010201010101" pitchFamily="66" charset="0"/>
                  </a:endParaRPr>
                </a:p>
                <a:p>
                  <a:pPr algn="ctr"/>
                  <a:endParaRPr lang="en-US" sz="1100" dirty="0">
                    <a:solidFill>
                      <a:srgbClr val="FF9933"/>
                    </a:solidFill>
                    <a:latin typeface="Monotype Corsiva" panose="03010101010201010101" pitchFamily="66" charset="0"/>
                  </a:endParaRPr>
                </a:p>
                <a:p>
                  <a:pPr algn="ctr"/>
                  <a:endParaRPr lang="en-US" sz="1100" dirty="0">
                    <a:solidFill>
                      <a:srgbClr val="FF9933"/>
                    </a:solidFill>
                    <a:latin typeface="Monotype Corsiva" panose="03010101010201010101" pitchFamily="66" charset="0"/>
                  </a:endParaRPr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304799" y="572007"/>
                <a:ext cx="3107829" cy="4914393"/>
              </a:xfrm>
              <a:prstGeom prst="rect">
                <a:avLst/>
              </a:prstGeom>
              <a:solidFill>
                <a:srgbClr val="FFE8B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1571" y="1143000"/>
                <a:ext cx="262820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 smtClean="0"/>
                  <a:t>Save the date/COME </a:t>
                </a:r>
                <a:r>
                  <a:rPr lang="en-US" sz="1200" b="1" dirty="0"/>
                  <a:t>BE A PART OF BABA’S 100</a:t>
                </a:r>
                <a:r>
                  <a:rPr lang="en-US" sz="1200" b="1" baseline="30000" dirty="0"/>
                  <a:t>TH</a:t>
                </a:r>
                <a:r>
                  <a:rPr lang="en-US" sz="1200" b="1" dirty="0"/>
                  <a:t> </a:t>
                </a:r>
                <a:endParaRPr lang="en-US" sz="1200" b="1" dirty="0" smtClean="0"/>
              </a:p>
              <a:p>
                <a:pPr algn="ctr"/>
                <a:r>
                  <a:rPr lang="en-US" sz="1200" b="1" dirty="0" smtClean="0"/>
                  <a:t>MAHASAMADHI </a:t>
                </a:r>
                <a:r>
                  <a:rPr lang="en-US" sz="1200" b="1" dirty="0"/>
                  <a:t>CELEBRATIONS</a:t>
                </a:r>
              </a:p>
              <a:p>
                <a:endParaRPr lang="en-US" sz="1200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52" b="17450"/>
              <a:stretch/>
            </p:blipFill>
            <p:spPr>
              <a:xfrm rot="16200000">
                <a:off x="1462745" y="2941864"/>
                <a:ext cx="2432959" cy="113211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21172" y="1762780"/>
                <a:ext cx="3031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BABA SPEAKS THROUGH DI</a:t>
                </a:r>
              </a:p>
              <a:p>
                <a:pPr algn="ctr"/>
                <a:r>
                  <a:rPr lang="en-US" sz="1400" dirty="0" smtClean="0">
                    <a:latin typeface="Monotype Corsiva" panose="03010101010201010101" pitchFamily="66" charset="0"/>
                    <a:ea typeface="Adobe Heiti Std R" pitchFamily="34" charset="-128"/>
                  </a:rPr>
                  <a:t>MESSAGE  OF THE DAY</a:t>
                </a:r>
                <a:endParaRPr lang="en-US" sz="1400" dirty="0">
                  <a:latin typeface="Monotype Corsiva" panose="03010101010201010101" pitchFamily="66" charset="0"/>
                  <a:ea typeface="Adobe Heiti Std R" pitchFamily="34" charset="-128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1571" y="2573652"/>
                <a:ext cx="168248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200" b="1" dirty="0"/>
                  <a:t>Di </a:t>
                </a:r>
                <a:r>
                  <a:rPr lang="en-IN" sz="1200" b="1" dirty="0" err="1"/>
                  <a:t>Jaan</a:t>
                </a:r>
                <a:r>
                  <a:rPr lang="en-IN" sz="1200" b="1" dirty="0"/>
                  <a:t> Speaks...</a:t>
                </a:r>
                <a:endParaRPr lang="en-US" sz="1200" dirty="0"/>
              </a:p>
              <a:p>
                <a:r>
                  <a:rPr lang="en-IN" sz="1200" dirty="0"/>
                  <a:t>“Baba Sai is the divinity within us, the goodness within us, the love within us. He is birth-less, death-less, time-less, space-less... He is the One Eternal Cosmic Soul... our Soul.”</a:t>
                </a:r>
                <a:endParaRPr lang="en-US" sz="12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200" y="152400"/>
              <a:ext cx="3581400" cy="6019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57799" y="1371600"/>
            <a:ext cx="3107830" cy="5525028"/>
            <a:chOff x="304799" y="381000"/>
            <a:chExt cx="3107830" cy="5525028"/>
          </a:xfrm>
        </p:grpSpPr>
        <p:sp>
          <p:nvSpPr>
            <p:cNvPr id="37" name="Rectangle 36"/>
            <p:cNvSpPr/>
            <p:nvPr/>
          </p:nvSpPr>
          <p:spPr>
            <a:xfrm>
              <a:off x="609600" y="990600"/>
              <a:ext cx="2545854" cy="15240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SHIRDI </a:t>
              </a:r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SAI BABA</a:t>
              </a:r>
            </a:p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MAHASAMADHI</a:t>
              </a:r>
            </a:p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CELEBRATIONS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572007"/>
              <a:ext cx="676253" cy="358214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04799" y="381000"/>
              <a:ext cx="3107830" cy="5525028"/>
              <a:chOff x="304799" y="381000"/>
              <a:chExt cx="3107830" cy="5525028"/>
            </a:xfrm>
          </p:grpSpPr>
          <p:pic>
            <p:nvPicPr>
              <p:cNvPr id="45" name="Content Placeholder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801" y="381000"/>
                <a:ext cx="3107828" cy="552502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304799" y="2362200"/>
                <a:ext cx="3107829" cy="3124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endParaRPr>
              </a:p>
              <a:p>
                <a:pPr algn="ctr"/>
                <a:endPara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endParaRPr>
              </a:p>
              <a:p>
                <a:pPr algn="ctr"/>
                <a:endParaRPr lang="en-US" sz="1100" dirty="0" smtClean="0">
                  <a:solidFill>
                    <a:srgbClr val="FFE8B9"/>
                  </a:solidFill>
                  <a:latin typeface="Monotype Corsiva" panose="03010101010201010101" pitchFamily="66" charset="0"/>
                </a:endParaRPr>
              </a:p>
              <a:p>
                <a:pPr algn="ctr"/>
                <a:endPara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endParaRPr>
              </a:p>
              <a:p>
                <a:pPr algn="ctr"/>
                <a:r>
                  <a:rPr lang="en-US" sz="1100" dirty="0" smtClean="0">
                    <a:solidFill>
                      <a:srgbClr val="FFE8B9"/>
                    </a:solidFill>
                    <a:latin typeface="Monotype Corsiva" panose="03010101010201010101" pitchFamily="66" charset="0"/>
                  </a:rPr>
                  <a:t>Sai </a:t>
                </a:r>
                <a:r>
                  <a:rPr lang="en-US" sz="1100" dirty="0">
                    <a:solidFill>
                      <a:srgbClr val="FFE8B9"/>
                    </a:solidFill>
                    <a:latin typeface="Monotype Corsiva" panose="03010101010201010101" pitchFamily="66" charset="0"/>
                  </a:rPr>
                  <a:t>Ram</a:t>
                </a:r>
              </a:p>
              <a:p>
                <a:pPr algn="ctr"/>
                <a:endPara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endParaRPr>
              </a:p>
              <a:p>
                <a:pPr algn="ctr"/>
                <a:endParaRPr lang="en-US" sz="1100" dirty="0">
                  <a:solidFill>
                    <a:srgbClr val="FFE8B9"/>
                  </a:solidFill>
                  <a:latin typeface="Monotype Corsiva" panose="03010101010201010101" pitchFamily="66" charset="0"/>
                </a:endParaRPr>
              </a:p>
              <a:p>
                <a:pPr algn="ctr"/>
                <a:endParaRPr lang="en-US" sz="1100" dirty="0">
                  <a:solidFill>
                    <a:srgbClr val="FF9933"/>
                  </a:solidFill>
                  <a:latin typeface="Monotype Corsiva" panose="03010101010201010101" pitchFamily="66" charset="0"/>
                </a:endParaRPr>
              </a:p>
              <a:p>
                <a:pPr algn="ctr"/>
                <a:endParaRPr lang="en-US" sz="1100" dirty="0">
                  <a:solidFill>
                    <a:srgbClr val="FF9933"/>
                  </a:solidFill>
                  <a:latin typeface="Monotype Corsiva" panose="03010101010201010101" pitchFamily="66" charset="0"/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04799" y="572007"/>
              <a:ext cx="3107829" cy="4914393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1571" y="4876800"/>
              <a:ext cx="26282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COME BE A PART OF BABA’S 100</a:t>
              </a:r>
              <a:r>
                <a:rPr lang="en-US" sz="1200" b="1" baseline="30000" dirty="0"/>
                <a:t>TH</a:t>
              </a:r>
              <a:r>
                <a:rPr lang="en-US" sz="1200" b="1" dirty="0"/>
                <a:t> </a:t>
              </a:r>
              <a:endParaRPr lang="en-US" sz="1200" b="1" dirty="0" smtClean="0"/>
            </a:p>
            <a:p>
              <a:pPr algn="ctr"/>
              <a:r>
                <a:rPr lang="en-US" sz="1200" b="1" dirty="0" smtClean="0"/>
                <a:t>MAHASAMADHI </a:t>
              </a:r>
              <a:r>
                <a:rPr lang="en-US" sz="1200" b="1" dirty="0"/>
                <a:t>CELEBRATIONS</a:t>
              </a:r>
            </a:p>
            <a:p>
              <a:endParaRPr lang="en-US" sz="1200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52" b="17450"/>
            <a:stretch/>
          </p:blipFill>
          <p:spPr>
            <a:xfrm rot="16200000">
              <a:off x="1462745" y="2941864"/>
              <a:ext cx="2432959" cy="113211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3" name="TextBox 42"/>
            <p:cNvSpPr txBox="1"/>
            <p:nvPr/>
          </p:nvSpPr>
          <p:spPr>
            <a:xfrm>
              <a:off x="321172" y="1524000"/>
              <a:ext cx="3031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BABA SPEAKS THROUGH DI</a:t>
              </a:r>
            </a:p>
            <a:p>
              <a:pPr algn="ctr"/>
              <a:r>
                <a:rPr lang="en-US" sz="1400" dirty="0" smtClean="0">
                  <a:latin typeface="Monotype Corsiva" panose="03010101010201010101" pitchFamily="66" charset="0"/>
                  <a:ea typeface="Adobe Heiti Std R" pitchFamily="34" charset="-128"/>
                </a:rPr>
                <a:t>MESSAGE  OF THE DAY</a:t>
              </a:r>
              <a:endParaRPr lang="en-US" sz="1400" dirty="0">
                <a:latin typeface="Monotype Corsiva" panose="03010101010201010101" pitchFamily="66" charset="0"/>
                <a:ea typeface="Adobe Heiti Std R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571" y="2573652"/>
              <a:ext cx="168248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b="1" dirty="0"/>
                <a:t>Di </a:t>
              </a:r>
              <a:r>
                <a:rPr lang="en-IN" sz="1200" b="1" dirty="0" err="1"/>
                <a:t>Jaan</a:t>
              </a:r>
              <a:r>
                <a:rPr lang="en-IN" sz="1200" b="1" dirty="0"/>
                <a:t> Speaks...</a:t>
              </a:r>
              <a:endParaRPr lang="en-US" sz="1200" dirty="0"/>
            </a:p>
            <a:p>
              <a:r>
                <a:rPr lang="en-IN" sz="1200" dirty="0"/>
                <a:t>“Baba Sai is the divinity within us, the goodness within us, the love within us. He is birth-less, death-less, time-less, space-less... He is the One Eternal Cosmic Soul... our Soul.”</a:t>
              </a:r>
              <a:endParaRPr lang="en-US" sz="1200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029200" y="1143000"/>
            <a:ext cx="3581400" cy="601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3" y="1606895"/>
            <a:ext cx="838200" cy="44399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27" y="1600294"/>
            <a:ext cx="838200" cy="443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7327" y="457200"/>
            <a:ext cx="340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look of the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419600" y="4334470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Under each initiative, photos will be added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SAIBISA- Our Activities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Touching Lives, Healing Souls…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LifeLine</a:t>
              </a:r>
              <a:r>
                <a:rPr lang="en-US" dirty="0" smtClean="0">
                  <a:solidFill>
                    <a:schemeClr val="tx1"/>
                  </a:solidFill>
                </a:rPr>
                <a:t> India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9781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4400" y="2971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7240" y="3276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724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419600" y="4334470"/>
            <a:ext cx="331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Under each initiative, photos will be added</a:t>
            </a:r>
            <a:endParaRPr lang="en-US" sz="1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1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SAIBISA- Our Activities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Touching Lives, Healing Souls…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Life of Sai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978100" y="2667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14400" y="2971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7240" y="3276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5724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788610"/>
            <a:ext cx="2959511" cy="52613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3200" y="914400"/>
            <a:ext cx="2959511" cy="2200363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3114764"/>
            <a:ext cx="2959511" cy="2524036"/>
          </a:xfrm>
          <a:prstGeom prst="rect">
            <a:avLst/>
          </a:prstGeom>
          <a:pattFill prst="pct2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59596" y="3276601"/>
            <a:ext cx="2022003" cy="457200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Walkathon -23</a:t>
            </a:r>
            <a:r>
              <a:rPr lang="en-US" sz="1600" baseline="30000" dirty="0" smtClean="0">
                <a:solidFill>
                  <a:schemeClr val="tx1"/>
                </a:solidFill>
              </a:rPr>
              <a:t>rd</a:t>
            </a:r>
            <a:r>
              <a:rPr lang="en-US" sz="1600" dirty="0" smtClean="0">
                <a:solidFill>
                  <a:schemeClr val="tx1"/>
                </a:solidFill>
              </a:rPr>
              <a:t> Sept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57526" y="4191000"/>
            <a:ext cx="2024073" cy="457200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Mega Fund Raiser-Oct 4</a:t>
            </a:r>
            <a:r>
              <a:rPr lang="en-US" sz="1600" baseline="30000" dirty="0" smtClean="0">
                <a:solidFill>
                  <a:schemeClr val="tx1"/>
                </a:solidFill>
              </a:rPr>
              <a:t>th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483"/>
          <a:stretch/>
        </p:blipFill>
        <p:spPr>
          <a:xfrm>
            <a:off x="3394732" y="1143000"/>
            <a:ext cx="1482211" cy="109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902113" y="2514600"/>
            <a:ext cx="670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Events</a:t>
            </a:r>
            <a:endParaRPr lang="en-US" sz="1400" b="1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4876943" y="1692997"/>
            <a:ext cx="12067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157526" y="4908285"/>
            <a:ext cx="2024074" cy="4257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Upcoming events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2366" y="1825823"/>
            <a:ext cx="328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Images for the two events will be provided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3419286"/>
            <a:ext cx="2585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Text and details will be provided)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1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788610"/>
            <a:ext cx="2959511" cy="52613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3200" y="914400"/>
            <a:ext cx="2959511" cy="2200363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3114764"/>
            <a:ext cx="2959511" cy="2524036"/>
          </a:xfrm>
          <a:prstGeom prst="rect">
            <a:avLst/>
          </a:prstGeom>
          <a:pattFill prst="pct2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81367" y="3276600"/>
            <a:ext cx="2022003" cy="2057399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Text to be provided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483"/>
          <a:stretch/>
        </p:blipFill>
        <p:spPr>
          <a:xfrm>
            <a:off x="3394732" y="1143000"/>
            <a:ext cx="1482211" cy="109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873612" y="2514600"/>
            <a:ext cx="72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Donate</a:t>
            </a:r>
            <a:endParaRPr lang="en-US" sz="1400" b="1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4876943" y="1692997"/>
            <a:ext cx="120676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02366" y="1825823"/>
            <a:ext cx="3289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Images for the two events will be provided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3419286"/>
            <a:ext cx="2585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Text and details will be provided)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8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0600" y="2514600"/>
            <a:ext cx="4343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 </a:t>
            </a:r>
            <a:r>
              <a:rPr lang="en-US" sz="1400" dirty="0" err="1" smtClean="0"/>
              <a:t>Jaan</a:t>
            </a:r>
            <a:r>
              <a:rPr lang="en-US" sz="1400" dirty="0" smtClean="0"/>
              <a:t> page will carry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Picture </a:t>
            </a:r>
            <a:r>
              <a:rPr lang="en-US" sz="1400" dirty="0" smtClean="0"/>
              <a:t>of Di </a:t>
            </a:r>
            <a:r>
              <a:rPr lang="en-US" sz="1400" dirty="0" err="1" smtClean="0"/>
              <a:t>Jaan</a:t>
            </a:r>
            <a:r>
              <a:rPr lang="en-US" sz="1400" dirty="0" smtClean="0"/>
              <a:t>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pictures to Di </a:t>
            </a:r>
            <a:r>
              <a:rPr lang="en-US" sz="1400" dirty="0" err="1" smtClean="0"/>
              <a:t>Jaan</a:t>
            </a:r>
            <a:r>
              <a:rPr lang="en-US" sz="1400" dirty="0" smtClean="0"/>
              <a:t> </a:t>
            </a:r>
            <a:r>
              <a:rPr lang="en-US" sz="1400" dirty="0" smtClean="0"/>
              <a:t>on the banner to </a:t>
            </a:r>
            <a:r>
              <a:rPr lang="en-US" sz="1400" dirty="0" smtClean="0"/>
              <a:t>be 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Icons/ outline of Baba for </a:t>
            </a:r>
            <a:r>
              <a:rPr lang="en-US" sz="1400" dirty="0" smtClean="0"/>
              <a:t>Read, Watch</a:t>
            </a:r>
            <a:r>
              <a:rPr lang="en-US" sz="1400" dirty="0" smtClean="0"/>
              <a:t>, Listen</a:t>
            </a:r>
          </a:p>
          <a:p>
            <a:r>
              <a:rPr lang="en-US" sz="1400" dirty="0" smtClean="0"/>
              <a:t> and </a:t>
            </a:r>
            <a:r>
              <a:rPr lang="en-US" sz="1400" dirty="0" err="1" smtClean="0"/>
              <a:t>Connect..Tab</a:t>
            </a:r>
            <a:r>
              <a:rPr lang="en-US" sz="1400" dirty="0" smtClean="0"/>
              <a:t> to be made in an interesting manner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066800" y="609600"/>
            <a:ext cx="33528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19338"/>
            <a:ext cx="676253" cy="35821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231488" y="788610"/>
            <a:ext cx="2959511" cy="5261353"/>
            <a:chOff x="3517488" y="788610"/>
            <a:chExt cx="2959511" cy="5261353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488" y="788610"/>
              <a:ext cx="2959511" cy="52613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517488" y="914400"/>
              <a:ext cx="2959511" cy="220036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           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7488" y="3114764"/>
              <a:ext cx="2959511" cy="2524036"/>
            </a:xfrm>
            <a:prstGeom prst="rect">
              <a:avLst/>
            </a:prstGeom>
            <a:pattFill prst="pct20">
              <a:fgClr>
                <a:srgbClr val="FF9933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33885" y="36576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931814" y="45720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Listen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96628" y="36576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Watch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27214" y="45720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Connect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21067" y="2514600"/>
              <a:ext cx="2625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DI JAAN</a:t>
              </a:r>
            </a:p>
            <a:p>
              <a:pPr algn="ctr"/>
              <a:r>
                <a:rPr lang="en-US" sz="1400" b="1" dirty="0" smtClean="0"/>
                <a:t>Our Guru, Our Guide, Our Light…</a:t>
              </a:r>
              <a:endParaRPr lang="en-US" sz="1400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000" b="5483"/>
            <a:stretch/>
          </p:blipFill>
          <p:spPr>
            <a:xfrm>
              <a:off x="4169020" y="1403454"/>
              <a:ext cx="1482211" cy="10999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914400"/>
            <a:ext cx="698024" cy="3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66800" y="609600"/>
            <a:ext cx="33528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19338"/>
            <a:ext cx="676253" cy="358214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231488" y="788610"/>
            <a:ext cx="2959511" cy="5261353"/>
            <a:chOff x="3517488" y="788610"/>
            <a:chExt cx="2959511" cy="5261353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488" y="788610"/>
              <a:ext cx="2959511" cy="52613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517488" y="914400"/>
              <a:ext cx="2959511" cy="220036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           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7488" y="3114764"/>
              <a:ext cx="2959511" cy="2524036"/>
            </a:xfrm>
            <a:prstGeom prst="rect">
              <a:avLst/>
            </a:prstGeom>
            <a:pattFill prst="pct20">
              <a:fgClr>
                <a:srgbClr val="FF9933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33885" y="36576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931814" y="45720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Listen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196628" y="36576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Watch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27214" y="45720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Connect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21067" y="2514600"/>
              <a:ext cx="2625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DI JAAN</a:t>
              </a:r>
            </a:p>
            <a:p>
              <a:pPr algn="ctr"/>
              <a:r>
                <a:rPr lang="en-US" sz="1400" b="1" dirty="0" smtClean="0"/>
                <a:t>Our Guru, Our Guide, Our Light…</a:t>
              </a:r>
              <a:endParaRPr lang="en-US" sz="1400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000" b="5483"/>
            <a:stretch/>
          </p:blipFill>
          <p:spPr>
            <a:xfrm>
              <a:off x="4169020" y="1403454"/>
              <a:ext cx="1482211" cy="10999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914400"/>
            <a:ext cx="698024" cy="3697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51948" y="3544669"/>
            <a:ext cx="4568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the user clicks on READ of Di </a:t>
            </a:r>
            <a:r>
              <a:rPr lang="en-US" dirty="0" err="1" smtClean="0"/>
              <a:t>Jaan</a:t>
            </a:r>
            <a:r>
              <a:rPr lang="en-US" dirty="0" smtClean="0"/>
              <a:t> page..</a:t>
            </a:r>
          </a:p>
          <a:p>
            <a:r>
              <a:rPr lang="en-US" dirty="0" smtClean="0"/>
              <a:t>page given in the next slide opens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51152"/>
            <a:ext cx="3177927" cy="5649648"/>
          </a:xfrm>
        </p:spPr>
      </p:pic>
      <p:sp>
        <p:nvSpPr>
          <p:cNvPr id="3" name="Rectangle 2"/>
          <p:cNvSpPr/>
          <p:nvPr/>
        </p:nvSpPr>
        <p:spPr>
          <a:xfrm>
            <a:off x="2667000" y="960436"/>
            <a:ext cx="3200400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1" y="935534"/>
            <a:ext cx="3048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 smtClean="0"/>
              <a:t>Here, we will have two portions..</a:t>
            </a:r>
          </a:p>
          <a:p>
            <a:endParaRPr lang="en-US" sz="1400" dirty="0"/>
          </a:p>
          <a:p>
            <a:r>
              <a:rPr lang="en-US" sz="1400" dirty="0" smtClean="0"/>
              <a:t>On left side, we will have a photograph of Di and on right we will have a write up about Di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Second portion will have: description of the two books. </a:t>
            </a:r>
          </a:p>
          <a:p>
            <a:endParaRPr lang="en-US" sz="1400" dirty="0"/>
          </a:p>
          <a:p>
            <a:r>
              <a:rPr lang="en-US" sz="1400" dirty="0" smtClean="0"/>
              <a:t>Book 1 (photograph on left side)..description of the right side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Book </a:t>
            </a:r>
            <a:r>
              <a:rPr lang="en-US" sz="1400" dirty="0" smtClean="0"/>
              <a:t>2 </a:t>
            </a:r>
            <a:r>
              <a:rPr lang="en-US" sz="1400" dirty="0"/>
              <a:t>(photograph on left side)..description of the right </a:t>
            </a:r>
            <a:r>
              <a:rPr lang="en-US" sz="1400" dirty="0" smtClean="0"/>
              <a:t>side</a:t>
            </a:r>
          </a:p>
          <a:p>
            <a:endParaRPr lang="en-US" sz="1400" dirty="0"/>
          </a:p>
          <a:p>
            <a:r>
              <a:rPr lang="en-US" sz="1400" dirty="0" smtClean="0"/>
              <a:t>Below description of both books, there will be a link mentioning, to read excerpts, click here.</a:t>
            </a:r>
          </a:p>
          <a:p>
            <a:r>
              <a:rPr lang="en-US" sz="1400" dirty="0" smtClean="0"/>
              <a:t>Once the user clicks on this, the following pages will open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667000" y="960436"/>
            <a:ext cx="3200400" cy="761999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86133"/>
            <a:ext cx="676253" cy="358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89943" y="1036636"/>
            <a:ext cx="863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 </a:t>
            </a:r>
            <a:r>
              <a:rPr lang="en-US" sz="1600" b="1" dirty="0" smtClean="0"/>
              <a:t>JAAN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2937626" y="1414659"/>
            <a:ext cx="2625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Our Guru, Our Guide, Our Light…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28600"/>
            <a:ext cx="662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the user clicks on READ of Di </a:t>
            </a:r>
            <a:r>
              <a:rPr lang="en-US" dirty="0" err="1" smtClean="0"/>
              <a:t>Jaan</a:t>
            </a:r>
            <a:r>
              <a:rPr lang="en-US" dirty="0" smtClean="0"/>
              <a:t> page, following page opens: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 </a:t>
              </a:r>
              <a:r>
                <a:rPr lang="en-US" dirty="0" err="1" smtClean="0">
                  <a:solidFill>
                    <a:schemeClr val="tx1"/>
                  </a:solidFill>
                </a:rPr>
                <a:t>Jaan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Our Guru, Our Guide, Our Light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Excerpts Book 1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0" y="2819400"/>
              <a:ext cx="2590800" cy="990600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SAIBISA covers of all editions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299466"/>
              <a:ext cx="2590800" cy="1034534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 fill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9273" y="609600"/>
            <a:ext cx="3101727" cy="5514182"/>
            <a:chOff x="457200" y="609600"/>
            <a:chExt cx="3101727" cy="5514182"/>
          </a:xfrm>
        </p:grpSpPr>
        <p:pic>
          <p:nvPicPr>
            <p:cNvPr id="1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 </a:t>
              </a:r>
              <a:r>
                <a:rPr lang="en-US" dirty="0" err="1" smtClean="0">
                  <a:solidFill>
                    <a:schemeClr val="tx1"/>
                  </a:solidFill>
                </a:rPr>
                <a:t>Jaan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Our Guru, Our Guide, Our Light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Excerpts Book 2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" y="2819400"/>
              <a:ext cx="2590800" cy="990600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Cover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" y="4299466"/>
              <a:ext cx="2590800" cy="1034534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 fill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09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8" y="788610"/>
            <a:ext cx="2959511" cy="5261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1888" y="914401"/>
            <a:ext cx="2959511" cy="2211974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           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609600"/>
            <a:ext cx="33528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38285" y="36576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36214" y="45720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01028" y="36576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31614" y="45720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1888" y="3126375"/>
            <a:ext cx="2959511" cy="2524036"/>
          </a:xfrm>
          <a:prstGeom prst="rect">
            <a:avLst/>
          </a:prstGeom>
          <a:pattFill prst="pct2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51018" y="36576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48947" y="45720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313761" y="36576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Watch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4347" y="4572000"/>
            <a:ext cx="944986" cy="654315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33" y="1005718"/>
            <a:ext cx="676253" cy="35821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6825" y="2600980"/>
            <a:ext cx="2625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DI JAAN</a:t>
            </a:r>
          </a:p>
          <a:p>
            <a:pPr algn="ctr"/>
            <a:r>
              <a:rPr lang="en-US" sz="1400" b="1" dirty="0" smtClean="0"/>
              <a:t>Our Guru, Our Guide, Our Light…</a:t>
            </a:r>
            <a:endParaRPr lang="en-US" sz="1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5483"/>
          <a:stretch/>
        </p:blipFill>
        <p:spPr>
          <a:xfrm>
            <a:off x="1362353" y="1489834"/>
            <a:ext cx="1482211" cy="109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4572000" y="1676400"/>
            <a:ext cx="2769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the user clicks on Watch tab,</a:t>
            </a:r>
          </a:p>
          <a:p>
            <a:r>
              <a:rPr lang="en-US" sz="1400" dirty="0" smtClean="0"/>
              <a:t> slide in the following text will open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1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7200" y="609600"/>
            <a:ext cx="3101727" cy="5514182"/>
            <a:chOff x="457200" y="609600"/>
            <a:chExt cx="3101727" cy="5514182"/>
          </a:xfrm>
        </p:grpSpPr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609600"/>
              <a:ext cx="3101727" cy="551418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57200" y="762000"/>
              <a:ext cx="3101727" cy="487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 </a:t>
              </a:r>
              <a:r>
                <a:rPr lang="en-US" dirty="0" err="1" smtClean="0">
                  <a:solidFill>
                    <a:schemeClr val="tx1"/>
                  </a:solidFill>
                </a:rPr>
                <a:t>Jaan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Our Guru, Our Guide, Our Light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/>
                <a:t>d 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2819400"/>
              <a:ext cx="914400" cy="990600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Video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299466"/>
              <a:ext cx="838200" cy="1034534"/>
            </a:xfrm>
            <a:prstGeom prst="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Video 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209800" y="3048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32004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4572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09800" y="4816733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6800" y="2514600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Di’s videos will be posted here, </a:t>
            </a:r>
          </a:p>
          <a:p>
            <a:r>
              <a:rPr lang="en-US" sz="1400" dirty="0" smtClean="0"/>
              <a:t>left hand side we will have the links, </a:t>
            </a:r>
          </a:p>
          <a:p>
            <a:r>
              <a:rPr lang="en-US" sz="1400" dirty="0" smtClean="0"/>
              <a:t>right side we will have the caption of each video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03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17488" y="533400"/>
            <a:ext cx="3264312" cy="5516563"/>
            <a:chOff x="3517488" y="788610"/>
            <a:chExt cx="2959511" cy="5261353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488" y="788610"/>
              <a:ext cx="2959511" cy="526135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517488" y="914400"/>
              <a:ext cx="2959511" cy="220036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accent1">
                      <a:lumMod val="50000"/>
                    </a:schemeClr>
                  </a:solidFill>
                </a:rPr>
                <a:t>           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7488" y="3114764"/>
              <a:ext cx="2959511" cy="2524036"/>
            </a:xfrm>
            <a:prstGeom prst="rect">
              <a:avLst/>
            </a:prstGeom>
            <a:pattFill prst="pct20">
              <a:fgClr>
                <a:srgbClr val="FF9933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33885" y="36576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931814" y="45720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Listen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96628" y="36576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27214" y="4572000"/>
              <a:ext cx="944986" cy="654315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21067" y="2514600"/>
              <a:ext cx="2625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DI JAAN</a:t>
              </a:r>
            </a:p>
            <a:p>
              <a:pPr algn="ctr"/>
              <a:r>
                <a:rPr lang="en-US" sz="1400" b="1" dirty="0" smtClean="0"/>
                <a:t>Our Guru, Our Guide, Our Light…</a:t>
              </a:r>
              <a:endParaRPr lang="en-US" sz="1400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000" b="5483"/>
            <a:stretch/>
          </p:blipFill>
          <p:spPr>
            <a:xfrm>
              <a:off x="4169020" y="1403454"/>
              <a:ext cx="1482211" cy="10999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47" y="665292"/>
            <a:ext cx="676253" cy="3582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2133600"/>
            <a:ext cx="22168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the user clicks on the</a:t>
            </a:r>
          </a:p>
          <a:p>
            <a:r>
              <a:rPr lang="en-US" sz="1400" dirty="0" smtClean="0"/>
              <a:t> listen, slide in the following</a:t>
            </a:r>
          </a:p>
          <a:p>
            <a:r>
              <a:rPr lang="en-US" sz="1400" dirty="0" smtClean="0"/>
              <a:t> page opens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1039</Words>
  <Application>Microsoft Office PowerPoint</Application>
  <PresentationFormat>On-screen Show (4:3)</PresentationFormat>
  <Paragraphs>489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Ekta</dc:creator>
  <cp:lastModifiedBy>Ekta</cp:lastModifiedBy>
  <cp:revision>43</cp:revision>
  <dcterms:created xsi:type="dcterms:W3CDTF">2018-08-13T11:36:31Z</dcterms:created>
  <dcterms:modified xsi:type="dcterms:W3CDTF">2018-09-07T16:08:01Z</dcterms:modified>
</cp:coreProperties>
</file>