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4"/>
  </p:sldMasterIdLst>
  <p:sldIdLst>
    <p:sldId id="259" r:id="rId5"/>
    <p:sldId id="258" r:id="rId6"/>
    <p:sldId id="268" r:id="rId7"/>
    <p:sldId id="260" r:id="rId8"/>
    <p:sldId id="272" r:id="rId9"/>
    <p:sldId id="262" r:id="rId10"/>
    <p:sldId id="263" r:id="rId11"/>
    <p:sldId id="267" r:id="rId12"/>
    <p:sldId id="273" r:id="rId13"/>
    <p:sldId id="270" r:id="rId14"/>
    <p:sldId id="269" r:id="rId15"/>
    <p:sldId id="274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85B26-D852-4FF3-A0FF-9AED4A44DBDE}" v="61" dt="2024-12-18T18:36:27.370"/>
    <p1510:client id="{33F00C2F-432A-E184-233D-50FD5900BA69}" v="489" dt="2024-12-18T18:49:38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72EB70D-CD01-44DA-83B3-8FEB3383D307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2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4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4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8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9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2/14/2025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4408324-A84C-4A45-93B6-78D079CCE77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6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07F69-17FE-1FC6-5132-A5DDDA9D0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400"/>
              <a:t>Optimizing NSFW Content Detection Using Quantization Techniques for Faster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0B387-E6E6-9465-2867-C24B4828E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63805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i="0">
                <a:solidFill>
                  <a:schemeClr val="accent4"/>
                </a:solidFill>
                <a:effectLst/>
                <a:latin typeface="+mj-lt"/>
              </a:rPr>
              <a:t>ENGR-E 533 Deep Learning Systems Final Project</a:t>
            </a:r>
          </a:p>
          <a:p>
            <a:pPr>
              <a:spcBef>
                <a:spcPts val="0"/>
              </a:spcBef>
            </a:pPr>
            <a:r>
              <a:rPr lang="en-IN" sz="1800">
                <a:solidFill>
                  <a:schemeClr val="accent4"/>
                </a:solidFill>
              </a:rPr>
              <a:t>Harsh Shah (shahhh@iu.edu)</a:t>
            </a:r>
          </a:p>
          <a:p>
            <a:pPr>
              <a:spcBef>
                <a:spcPts val="0"/>
              </a:spcBef>
            </a:pPr>
            <a:r>
              <a:rPr lang="en-IN" sz="1800">
                <a:solidFill>
                  <a:schemeClr val="accent4"/>
                </a:solidFill>
              </a:rPr>
              <a:t>Pavan Pandya (pnpandya@iu.edu)</a:t>
            </a:r>
          </a:p>
          <a:p>
            <a:pPr>
              <a:spcBef>
                <a:spcPts val="0"/>
              </a:spcBef>
            </a:pPr>
            <a:r>
              <a:rPr lang="en-IN" sz="1800" i="0">
                <a:solidFill>
                  <a:schemeClr val="accent4"/>
                </a:solidFill>
                <a:effectLst/>
              </a:rPr>
              <a:t>Dhruvil Dholariya (ddholari@iu.edu)</a:t>
            </a:r>
          </a:p>
          <a:p>
            <a:pPr>
              <a:spcBef>
                <a:spcPts val="0"/>
              </a:spcBef>
            </a:pPr>
            <a:r>
              <a:rPr lang="en-IN" sz="1800">
                <a:solidFill>
                  <a:schemeClr val="accent4"/>
                </a:solidFill>
              </a:rPr>
              <a:t>Dev Patel (dp67@iu.edu)</a:t>
            </a:r>
            <a:endParaRPr lang="en-IN" sz="1800" i="0">
              <a:solidFill>
                <a:schemeClr val="accent4"/>
              </a:solidFill>
              <a:effectLst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04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F6D8A8-9893-9F84-8436-F40570C29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85FA-8456-EF3D-58BD-089680CE4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484632"/>
            <a:ext cx="11087740" cy="783729"/>
          </a:xfrm>
        </p:spPr>
        <p:txBody>
          <a:bodyPr>
            <a:normAutofit fontScale="90000"/>
          </a:bodyPr>
          <a:lstStyle/>
          <a:p>
            <a:r>
              <a:rPr lang="en-IN" sz="5400"/>
              <a:t>Applying Quantization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29A3B-53A8-FFBF-12C0-175F2F464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606" y="1356852"/>
            <a:ext cx="5274122" cy="4815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>
                <a:solidFill>
                  <a:schemeClr val="accent2"/>
                </a:solidFill>
              </a:rPr>
              <a:t>Post-Training Static Quantization (PTQ)</a:t>
            </a:r>
          </a:p>
          <a:p>
            <a:pPr>
              <a:lnSpc>
                <a:spcPct val="100000"/>
              </a:lnSpc>
            </a:pPr>
            <a:r>
              <a:rPr lang="en-IN" sz="1600" b="1"/>
              <a:t>Purpose: </a:t>
            </a:r>
            <a:r>
              <a:rPr lang="en-IN" sz="1600"/>
              <a:t>Converts a trained floating-point model to an integer model to reduce computation and memory usage.</a:t>
            </a:r>
          </a:p>
          <a:p>
            <a:pPr>
              <a:lnSpc>
                <a:spcPct val="100000"/>
              </a:lnSpc>
            </a:pPr>
            <a:r>
              <a:rPr lang="en-IN" sz="1600" b="1"/>
              <a:t>Process:</a:t>
            </a:r>
          </a:p>
          <a:p>
            <a:pPr lvl="1"/>
            <a:r>
              <a:rPr lang="en-IN" sz="1400"/>
              <a:t>Calibration data used to compute scale and zero-point values for mapping activations and weights to integers.</a:t>
            </a:r>
          </a:p>
          <a:p>
            <a:pPr lvl="1"/>
            <a:r>
              <a:rPr lang="en-IN" sz="1400"/>
              <a:t>Quantization performed using PyTorch’s torch.quantization library.</a:t>
            </a:r>
          </a:p>
          <a:p>
            <a:pPr lvl="1">
              <a:lnSpc>
                <a:spcPct val="100000"/>
              </a:lnSpc>
            </a:pPr>
            <a:r>
              <a:rPr lang="en-IN" sz="1400" b="1"/>
              <a:t>Optimizations:</a:t>
            </a:r>
          </a:p>
          <a:p>
            <a:pPr lvl="2"/>
            <a:r>
              <a:rPr lang="en-IN" sz="1400"/>
              <a:t>Layer fusion (e.g., convolution + batch normalization + ReLU).</a:t>
            </a:r>
          </a:p>
          <a:p>
            <a:pPr lvl="2"/>
            <a:r>
              <a:rPr lang="en-IN" sz="1400"/>
              <a:t>Folding batch normalization into adjacent layers.</a:t>
            </a:r>
          </a:p>
          <a:p>
            <a:pPr lvl="1">
              <a:lnSpc>
                <a:spcPct val="100000"/>
              </a:lnSpc>
            </a:pPr>
            <a:r>
              <a:rPr lang="en-IN" sz="1400" b="1"/>
              <a:t>Results:</a:t>
            </a:r>
          </a:p>
          <a:p>
            <a:pPr lvl="2"/>
            <a:r>
              <a:rPr lang="en-IN" sz="1400"/>
              <a:t>Reduced model size and inference time.</a:t>
            </a:r>
          </a:p>
          <a:p>
            <a:pPr lvl="2"/>
            <a:r>
              <a:rPr lang="en-IN" sz="1400"/>
              <a:t>Minor accuracy degradation compared to the floating-point ResNet18 baseline.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03CFA1-AFC1-DCA3-2FB1-D775B86F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1356852"/>
            <a:ext cx="5274122" cy="481534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>
                <a:solidFill>
                  <a:schemeClr val="accent2"/>
                </a:solidFill>
              </a:rPr>
              <a:t>Quantization Aware Training (QAT)</a:t>
            </a:r>
          </a:p>
          <a:p>
            <a:r>
              <a:rPr lang="en-IN" sz="1600" b="1"/>
              <a:t>Purpose: </a:t>
            </a:r>
            <a:r>
              <a:rPr lang="en-IN" sz="1600"/>
              <a:t>Incorporates quantization effects during training to mitigate accuracy drop.</a:t>
            </a:r>
          </a:p>
          <a:p>
            <a:r>
              <a:rPr lang="en-IN" sz="1600" b="1"/>
              <a:t>Process: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Fake quantization modules simulate integer arithmetic during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Layer fusion applied before training.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Model fine-tuned on the training dataset with simulated reduced precision.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Fully quantized integer model produced after training.</a:t>
            </a:r>
          </a:p>
          <a:p>
            <a:r>
              <a:rPr lang="en-IN" sz="1600" b="1"/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Better accuracy than PTQ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/>
              <a:t>Accuracy exceeded the baseline ResNet18 floating-point model.</a:t>
            </a:r>
          </a:p>
        </p:txBody>
      </p:sp>
    </p:spTree>
    <p:extLst>
      <p:ext uri="{BB962C8B-B14F-4D97-AF65-F5344CB8AC3E}">
        <p14:creationId xmlns:p14="http://schemas.microsoft.com/office/powerpoint/2010/main" val="111883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2E13F-EADD-7DA5-E471-278F55FBF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A75F42-3064-8EC9-BDAA-25E97FDF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5516DC-F1CA-CEA1-CBD1-F9EEB85F2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2B7998-54B2-1D5F-160E-1BCE99B2B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4AFA31-B4CB-C0D5-6652-FDA50F656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4FFBA-9D36-9970-BADC-F035DD7B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sz="4800"/>
              <a:t>Evaluation &amp; Results with quantization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66A9FE-7F8E-DAB1-ADD0-B0794A1C6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D44F9B-CD30-966E-0CC9-BBF049CD6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B4465B-0355-9C37-4375-A8D927726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4504" y="2151127"/>
            <a:ext cx="4754880" cy="4242754"/>
          </a:xfrm>
        </p:spPr>
        <p:txBody>
          <a:bodyPr/>
          <a:lstStyle/>
          <a:p>
            <a:r>
              <a:rPr lang="en-IN">
                <a:solidFill>
                  <a:schemeClr val="accent2"/>
                </a:solidFill>
              </a:rPr>
              <a:t>Test Accuracies:</a:t>
            </a:r>
          </a:p>
          <a:p>
            <a:endParaRPr lang="en-IN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FA642A6-779A-790A-03AD-E2CC23E2F887}"/>
              </a:ext>
            </a:extLst>
          </p:cNvPr>
          <p:cNvSpPr txBox="1">
            <a:spLocks/>
          </p:cNvSpPr>
          <p:nvPr/>
        </p:nvSpPr>
        <p:spPr>
          <a:xfrm>
            <a:off x="5928455" y="2151126"/>
            <a:ext cx="4754880" cy="4242755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chemeClr val="accent2"/>
                </a:solidFill>
              </a:rPr>
              <a:t>Inference Time: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515464-0658-5C6D-308D-4DF097A53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28871"/>
              </p:ext>
            </p:extLst>
          </p:nvPr>
        </p:nvGraphicFramePr>
        <p:xfrm>
          <a:off x="984504" y="2890108"/>
          <a:ext cx="4754880" cy="2343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438233737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982994103"/>
                    </a:ext>
                  </a:extLst>
                </a:gridCol>
              </a:tblGrid>
              <a:tr h="42989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Model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Test Accuracy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765796"/>
                  </a:ext>
                </a:extLst>
              </a:tr>
              <a:tr h="42989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Baseline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94.10%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048231"/>
                  </a:ext>
                </a:extLst>
              </a:tr>
              <a:tr h="742004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Post-Training Quantization (PTQ)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93.83%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142516"/>
                  </a:ext>
                </a:extLst>
              </a:tr>
              <a:tr h="742004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Quantization-Aware Training (QAT)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95.10%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605716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8318419-07A5-ED18-8C8C-877DE1463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86379"/>
              </p:ext>
            </p:extLst>
          </p:nvPr>
        </p:nvGraphicFramePr>
        <p:xfrm>
          <a:off x="6095997" y="2890108"/>
          <a:ext cx="511149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615">
                  <a:extLst>
                    <a:ext uri="{9D8B030D-6E8A-4147-A177-3AD203B41FA5}">
                      <a16:colId xmlns:a16="http://schemas.microsoft.com/office/drawing/2014/main" val="3116743244"/>
                    </a:ext>
                  </a:extLst>
                </a:gridCol>
                <a:gridCol w="1559999">
                  <a:extLst>
                    <a:ext uri="{9D8B030D-6E8A-4147-A177-3AD203B41FA5}">
                      <a16:colId xmlns:a16="http://schemas.microsoft.com/office/drawing/2014/main" val="2471668521"/>
                    </a:ext>
                  </a:extLst>
                </a:gridCol>
                <a:gridCol w="1535883">
                  <a:extLst>
                    <a:ext uri="{9D8B030D-6E8A-4147-A177-3AD203B41FA5}">
                      <a16:colId xmlns:a16="http://schemas.microsoft.com/office/drawing/2014/main" val="1246323568"/>
                    </a:ext>
                  </a:extLst>
                </a:gridCol>
              </a:tblGrid>
              <a:tr h="239167"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Model 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Platform/Mode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Latency (ms/sample)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6409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Improved ResNet18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51.22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27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500"/>
                        <a:t>Improved ResNet18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CUDA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2.35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655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PTQ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21.90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14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PTQ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CPU (JIT)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19.84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2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QAT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25.66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37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QAT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CPU (JIT)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/>
                        <a:t>22.18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674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5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88B7C-D325-D63F-13AC-DC86A3F4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28565-830A-CDE4-B3E7-C33164C72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346B7-3F6B-52F0-E6E0-E78DCA93E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93B0E6-DA2B-6189-F24A-7DF5B464A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CF353-0160-7EB1-6352-C4316712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74B17-A11B-4F16-41A7-8D17CFF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6475-DE47-B0A0-6508-53CACA41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A Summary of our work in numbers:</a:t>
            </a:r>
          </a:p>
          <a:p>
            <a:pPr lvl="1">
              <a:buClr>
                <a:srgbClr val="9E3611"/>
              </a:buClr>
            </a:pPr>
            <a:r>
              <a:rPr lang="en-US" sz="1600">
                <a:solidFill>
                  <a:srgbClr val="000000"/>
                </a:solidFill>
                <a:ea typeface="+mn-lt"/>
                <a:cs typeface="+mn-lt"/>
              </a:rPr>
              <a:t>40,000 data collected, cleaned, and processed from various sources</a:t>
            </a:r>
          </a:p>
          <a:p>
            <a:pPr lvl="1"/>
            <a:r>
              <a:rPr lang="en-US" sz="1600"/>
              <a:t>95.10%- Highest test accuracy achieved (by QAT model)</a:t>
            </a:r>
          </a:p>
          <a:p>
            <a:pPr lvl="1"/>
            <a:r>
              <a:rPr lang="en-US" sz="1600"/>
              <a:t>22.18 </a:t>
            </a:r>
            <a:r>
              <a:rPr lang="en-US" sz="1600" err="1"/>
              <a:t>ms</a:t>
            </a:r>
            <a:r>
              <a:rPr lang="en-US" sz="1600"/>
              <a:t>/sample- Inference Latency achieved by the best performing quantized model on CPU (</a:t>
            </a:r>
            <a:r>
              <a:rPr lang="en-US" sz="1600">
                <a:ea typeface="+mn-lt"/>
                <a:cs typeface="+mn-lt"/>
              </a:rPr>
              <a:t>∼57% faster than the base model on CPU)</a:t>
            </a:r>
            <a:endParaRPr lang="en-US" sz="1600">
              <a:solidFill>
                <a:srgbClr val="000000"/>
              </a:solidFill>
              <a:ea typeface="+mn-lt"/>
              <a:cs typeface="+mn-lt"/>
            </a:endParaRPr>
          </a:p>
          <a:p>
            <a:pPr lvl="1"/>
            <a:r>
              <a:rPr lang="en-US" sz="1600"/>
              <a:t>75% reduction in model size after quantization (from 45.85 MB to 11.49 MB)</a:t>
            </a:r>
          </a:p>
          <a:p>
            <a:pPr lvl="1"/>
            <a:endParaRPr lang="en-US"/>
          </a:p>
          <a:p>
            <a:pPr marL="274320" lvl="1" indent="0">
              <a:buNone/>
            </a:pPr>
            <a:endParaRPr lang="en-US" sz="1600"/>
          </a:p>
          <a:p>
            <a:pPr lvl="1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8259B8-0E85-2B2B-3E59-E6883AC00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F30DAE-9D7D-9885-21ED-549BEA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89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38814-1C3C-12D6-2177-69E4CD030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D89A-86AF-9A45-4BC6-8D8B74835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720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9B5A4-3166-8421-A885-6A56B20DF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1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A0E4A-9044-6A6B-5A56-2EC4C084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sz="5400"/>
              <a:t>Introduction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0BE23-A4FB-5619-86B9-263CD3A8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The internet contains vast amounts of uncensored content, requiring effective moderation tools</a:t>
            </a:r>
          </a:p>
          <a:p>
            <a:r>
              <a:rPr lang="en-US"/>
              <a:t>Develop a classifier to handle multiple NSFW categories, addressing a broad spectrum of content moderation needs</a:t>
            </a:r>
          </a:p>
          <a:p>
            <a:r>
              <a:rPr lang="en-US"/>
              <a:t>Classifies content into five categories: Nudity, Drugs, Violence, Gore, and Safe</a:t>
            </a:r>
          </a:p>
          <a:p>
            <a:r>
              <a:rPr lang="en-US"/>
              <a:t>Useful for content-sharing websites to monitor and moderate uploaded content effectively</a:t>
            </a:r>
          </a:p>
          <a:p>
            <a:r>
              <a:rPr lang="en-US"/>
              <a:t>Potential to create browser extensions for safe and family-friendly browsing experiences</a:t>
            </a:r>
          </a:p>
          <a:p>
            <a:r>
              <a:rPr lang="en-US"/>
              <a:t>Deployment is challenging in resource-constrained environments due to high computational requirements</a:t>
            </a:r>
          </a:p>
          <a:p>
            <a:r>
              <a:rPr lang="en-IN"/>
              <a:t>Why Quantization?</a:t>
            </a:r>
          </a:p>
          <a:p>
            <a:pPr lvl="1"/>
            <a:r>
              <a:rPr lang="en-US"/>
              <a:t>Optimize model size and inference speed for real-time applications.</a:t>
            </a:r>
          </a:p>
          <a:p>
            <a:pPr lvl="1"/>
            <a:r>
              <a:rPr lang="en-US"/>
              <a:t>Enable deployment on low-power devices while maintaining model accuracy.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84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9B775-BA1E-AB3C-63E1-1982BB22F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17EB-BD35-2E29-0C9A-3EEF6F7D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484632"/>
            <a:ext cx="11087740" cy="783729"/>
          </a:xfrm>
        </p:spPr>
        <p:txBody>
          <a:bodyPr>
            <a:normAutofit fontScale="90000"/>
          </a:bodyPr>
          <a:lstStyle/>
          <a:p>
            <a:r>
              <a:rPr lang="en-IN" sz="5400"/>
              <a:t>Dataset Preparation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A4A22-3DE4-4D4D-168F-C556977BE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606" y="1356852"/>
            <a:ext cx="5274122" cy="4815348"/>
          </a:xfrm>
        </p:spPr>
        <p:txBody>
          <a:bodyPr>
            <a:normAutofit/>
          </a:bodyPr>
          <a:lstStyle/>
          <a:p>
            <a:r>
              <a:rPr lang="en-IN" sz="1800">
                <a:solidFill>
                  <a:schemeClr val="accent2"/>
                </a:solidFill>
              </a:rPr>
              <a:t>Sources:</a:t>
            </a:r>
          </a:p>
          <a:p>
            <a:pPr lvl="1"/>
            <a:r>
              <a:rPr lang="en-IN" sz="1600" b="1"/>
              <a:t>Nudity: </a:t>
            </a:r>
            <a:r>
              <a:rPr lang="en-IN" sz="1500"/>
              <a:t>5,000 images from </a:t>
            </a:r>
            <a:r>
              <a:rPr lang="en-IN" sz="1500" err="1"/>
              <a:t>NudeNet</a:t>
            </a:r>
            <a:r>
              <a:rPr lang="en-IN" sz="1500"/>
              <a:t>.</a:t>
            </a:r>
          </a:p>
          <a:p>
            <a:pPr lvl="1">
              <a:lnSpc>
                <a:spcPct val="100000"/>
              </a:lnSpc>
            </a:pPr>
            <a:r>
              <a:rPr lang="en-IN" sz="1600" b="1"/>
              <a:t>Gore: </a:t>
            </a:r>
            <a:r>
              <a:rPr lang="en-IN" sz="1500"/>
              <a:t>4,573 images from </a:t>
            </a:r>
            <a:r>
              <a:rPr lang="en-IN" sz="1500" err="1"/>
              <a:t>Roboflow</a:t>
            </a:r>
            <a:r>
              <a:rPr lang="en-IN" sz="1500"/>
              <a:t> Universe.</a:t>
            </a:r>
          </a:p>
          <a:p>
            <a:pPr lvl="1">
              <a:lnSpc>
                <a:spcPct val="100000"/>
              </a:lnSpc>
            </a:pPr>
            <a:r>
              <a:rPr lang="en-IN" sz="1600" b="1"/>
              <a:t>Violence: </a:t>
            </a:r>
            <a:r>
              <a:rPr lang="en-IN" sz="1500"/>
              <a:t>10,924 frames extracted from video dataset available on Kaggle.</a:t>
            </a:r>
          </a:p>
          <a:p>
            <a:pPr lvl="1">
              <a:lnSpc>
                <a:spcPct val="100000"/>
              </a:lnSpc>
            </a:pPr>
            <a:r>
              <a:rPr lang="en-IN" sz="1600" b="1"/>
              <a:t>Drugs: </a:t>
            </a:r>
            <a:r>
              <a:rPr lang="en-IN" sz="1500"/>
              <a:t>6,400 images from </a:t>
            </a:r>
            <a:r>
              <a:rPr lang="en-IN" sz="1500" err="1"/>
              <a:t>Roboflow</a:t>
            </a:r>
            <a:r>
              <a:rPr lang="en-IN" sz="1500"/>
              <a:t> Universe.</a:t>
            </a:r>
          </a:p>
          <a:p>
            <a:pPr lvl="1">
              <a:lnSpc>
                <a:spcPct val="100000"/>
              </a:lnSpc>
            </a:pPr>
            <a:r>
              <a:rPr lang="en-IN" sz="1600" b="1"/>
              <a:t>Safe: </a:t>
            </a:r>
            <a:r>
              <a:rPr lang="en-IN" sz="1500"/>
              <a:t>13,079 images from </a:t>
            </a:r>
            <a:r>
              <a:rPr lang="en-IN" sz="1500" err="1"/>
              <a:t>NudeNet</a:t>
            </a:r>
            <a:r>
              <a:rPr lang="en-IN" sz="1500"/>
              <a:t>-Safe and non-violent datasets.</a:t>
            </a:r>
          </a:p>
          <a:p>
            <a:r>
              <a:rPr lang="en-US" sz="1800"/>
              <a:t>Manual verification to ensure relevance and quality.</a:t>
            </a:r>
          </a:p>
          <a:p>
            <a:pPr>
              <a:lnSpc>
                <a:spcPct val="100000"/>
              </a:lnSpc>
            </a:pPr>
            <a:r>
              <a:rPr lang="en-US" sz="1800">
                <a:solidFill>
                  <a:schemeClr val="accent2"/>
                </a:solidFill>
              </a:rPr>
              <a:t>Preprocessing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Converted all images to PNG format.</a:t>
            </a:r>
          </a:p>
          <a:p>
            <a:pPr lvl="1">
              <a:lnSpc>
                <a:spcPct val="100000"/>
              </a:lnSpc>
            </a:pPr>
            <a:r>
              <a:rPr lang="en-US" sz="1500"/>
              <a:t>Resized to 320x320 pixels for uniform input size.</a:t>
            </a:r>
          </a:p>
          <a:p>
            <a:pPr lvl="1"/>
            <a:r>
              <a:rPr lang="en-US" sz="1500"/>
              <a:t>Standardized color format to RGB.</a:t>
            </a:r>
          </a:p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EDA7F3-F751-B892-CFE8-A47A3C5154F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8134367"/>
              </p:ext>
            </p:extLst>
          </p:nvPr>
        </p:nvGraphicFramePr>
        <p:xfrm>
          <a:off x="6364288" y="2193925"/>
          <a:ext cx="47545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377">
                  <a:extLst>
                    <a:ext uri="{9D8B030D-6E8A-4147-A177-3AD203B41FA5}">
                      <a16:colId xmlns:a16="http://schemas.microsoft.com/office/drawing/2014/main" val="820853179"/>
                    </a:ext>
                  </a:extLst>
                </a:gridCol>
                <a:gridCol w="1101903">
                  <a:extLst>
                    <a:ext uri="{9D8B030D-6E8A-4147-A177-3AD203B41FA5}">
                      <a16:colId xmlns:a16="http://schemas.microsoft.com/office/drawing/2014/main" val="4098278291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val="1244097317"/>
                    </a:ext>
                  </a:extLst>
                </a:gridCol>
                <a:gridCol w="1188640">
                  <a:extLst>
                    <a:ext uri="{9D8B030D-6E8A-4147-A177-3AD203B41FA5}">
                      <a16:colId xmlns:a16="http://schemas.microsoft.com/office/drawing/2014/main" val="794255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801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Gore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3,951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4,573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23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Violence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3,924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10,924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133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Drugs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4,480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1,920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6,400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084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Safe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4,079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13,079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75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/>
                        <a:t>Total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27,931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12,045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39,976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9739699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70C529E-91F1-7B5B-9628-B57AEDA44F90}"/>
              </a:ext>
            </a:extLst>
          </p:cNvPr>
          <p:cNvSpPr txBox="1"/>
          <p:nvPr/>
        </p:nvSpPr>
        <p:spPr>
          <a:xfrm>
            <a:off x="6272981" y="1653966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IN">
                <a:solidFill>
                  <a:schemeClr val="accent2"/>
                </a:solidFill>
              </a:rPr>
              <a:t>Dataset Distribution</a:t>
            </a:r>
          </a:p>
        </p:txBody>
      </p:sp>
    </p:spTree>
    <p:extLst>
      <p:ext uri="{BB962C8B-B14F-4D97-AF65-F5344CB8AC3E}">
        <p14:creationId xmlns:p14="http://schemas.microsoft.com/office/powerpoint/2010/main" val="958718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CB43-E8E1-0CE1-8864-0984744B0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7200"/>
              <a:t>Related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50555-23E1-8AE7-2953-3D11C866EF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2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6E32B-6A67-3FAB-10CE-9652CB11A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D3A112-B658-945C-24B2-73BCAE4D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A7494-A2EF-2920-012D-698E8C844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B392E2-81B6-5268-B1A8-79494C747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AA0A65-EAAF-AA1B-A66C-46447E4D6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0E2A7-F2A3-D4C9-9860-F9447BA4D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sz="5400"/>
              <a:t>Related Work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E14BF-E3DB-5C3B-AE73-35858F2B0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 sz="2200">
                <a:solidFill>
                  <a:schemeClr val="accent2"/>
                </a:solidFill>
              </a:rPr>
              <a:t>State-of-the-art in Nudity Classification: A Comparative Analysis</a:t>
            </a:r>
          </a:p>
          <a:p>
            <a:pPr lvl="1"/>
            <a:r>
              <a:rPr lang="en-US" sz="1700"/>
              <a:t>Focuses on CNN-based models, vision transformers, and tools like Stable Diffusion and LAION</a:t>
            </a:r>
          </a:p>
          <a:p>
            <a:pPr lvl="1"/>
            <a:r>
              <a:rPr lang="en-US" sz="1700"/>
              <a:t>Emphasizes the need for improved datasets to enhance model performance</a:t>
            </a:r>
          </a:p>
          <a:p>
            <a:pPr lvl="1"/>
            <a:r>
              <a:rPr lang="en-US" sz="1700"/>
              <a:t>Compares models across datasets like Adult Content, </a:t>
            </a:r>
            <a:r>
              <a:rPr lang="en-US" sz="1700" err="1"/>
              <a:t>NudeNet</a:t>
            </a:r>
            <a:r>
              <a:rPr lang="en-US" sz="1700"/>
              <a:t>, and LSPD</a:t>
            </a:r>
          </a:p>
          <a:p>
            <a:pPr lvl="1"/>
            <a:endParaRPr lang="en-US" sz="1600"/>
          </a:p>
          <a:p>
            <a:r>
              <a:rPr lang="en-US" sz="2200">
                <a:solidFill>
                  <a:schemeClr val="accent2"/>
                </a:solidFill>
              </a:rPr>
              <a:t>A Comparative Study of Tools for Explicit Content Detection in Images</a:t>
            </a:r>
          </a:p>
          <a:p>
            <a:pPr lvl="1"/>
            <a:r>
              <a:rPr lang="en-IN" sz="1700"/>
              <a:t>Evaluate traditional computer vision techniques (e.g., skin detection using HSV and </a:t>
            </a:r>
            <a:r>
              <a:rPr lang="en-IN" sz="1700" err="1"/>
              <a:t>YCbCr</a:t>
            </a:r>
            <a:r>
              <a:rPr lang="en-IN" sz="1700"/>
              <a:t>)</a:t>
            </a:r>
          </a:p>
          <a:p>
            <a:pPr lvl="1"/>
            <a:r>
              <a:rPr lang="en-US" sz="1700"/>
              <a:t>Compares these techniques to modern deep learning methods like transfer learning and fine-tuning</a:t>
            </a:r>
            <a:endParaRPr lang="en-IN" sz="1700"/>
          </a:p>
          <a:p>
            <a:pPr lvl="1"/>
            <a:r>
              <a:rPr lang="en-US" sz="1700"/>
              <a:t>Discusses challenges like dataset variations and resolution differences</a:t>
            </a:r>
            <a:endParaRPr lang="en-IN" sz="1700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121F32-2B0A-7DF0-4D84-9BBB224FE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DCB106A-BB27-3F5B-BEC2-B49B0830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038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88B7C-D325-D63F-13AC-DC86A3F4D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28565-830A-CDE4-B3E7-C33164C72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D346B7-3F6B-52F0-E6E0-E78DCA93E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93B0E6-DA2B-6189-F24A-7DF5B464A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1CF353-0160-7EB1-6352-C4316712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74B17-A11B-4F16-41A7-8D17CFF5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 sz="5400"/>
              <a:t>Related Work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6475-DE47-B0A0-6508-53CACA41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Auditing Image-based NSFW Classifiers for Content Filtering</a:t>
            </a:r>
          </a:p>
          <a:p>
            <a:pPr lvl="1"/>
            <a:r>
              <a:rPr lang="en-US" sz="1600"/>
              <a:t>Investigates the performance of NSFW-CNN, CLIP-classifier, and CLIP-distance</a:t>
            </a:r>
          </a:p>
          <a:p>
            <a:pPr lvl="1"/>
            <a:r>
              <a:rPr lang="en-US" sz="1600"/>
              <a:t> Evaluate these models across diverse datasets to detect inappropriate content</a:t>
            </a:r>
          </a:p>
          <a:p>
            <a:pPr lvl="1"/>
            <a:r>
              <a:rPr lang="en-US" sz="1600"/>
              <a:t>Focuses on demographic biases in misclassification rates (gender, skin tone, age).</a:t>
            </a:r>
          </a:p>
          <a:p>
            <a:r>
              <a:rPr lang="en-US">
                <a:solidFill>
                  <a:schemeClr val="accent2"/>
                </a:solidFill>
              </a:rPr>
              <a:t>Building a NSFW Classifier by Lucas and Isaac (Stanford University)</a:t>
            </a:r>
          </a:p>
          <a:p>
            <a:pPr lvl="1"/>
            <a:r>
              <a:rPr lang="en-US" sz="1600"/>
              <a:t>Proposes a classifier using CNNs and RNNs under a modified ResNet50 framework</a:t>
            </a:r>
          </a:p>
          <a:p>
            <a:pPr lvl="1"/>
            <a:r>
              <a:rPr lang="en-US" sz="1600"/>
              <a:t>Outperforms Google’s </a:t>
            </a:r>
            <a:r>
              <a:rPr lang="en-US" sz="1600" err="1"/>
              <a:t>SafeSearch</a:t>
            </a:r>
            <a:r>
              <a:rPr lang="en-US" sz="1600"/>
              <a:t> API, which achieved 78% accuracy on the same dataset</a:t>
            </a:r>
          </a:p>
          <a:p>
            <a:pPr lvl="1"/>
            <a:r>
              <a:rPr lang="en-US" sz="1600"/>
              <a:t>Includes additional categories like gore and weapons beyond traditional NSFW content</a:t>
            </a:r>
          </a:p>
          <a:p>
            <a:pPr lvl="1"/>
            <a:r>
              <a:rPr lang="en-US" sz="1600"/>
              <a:t>Explores </a:t>
            </a:r>
            <a:r>
              <a:rPr lang="en-US" sz="1600" err="1"/>
              <a:t>DenseNet</a:t>
            </a:r>
            <a:r>
              <a:rPr lang="en-US" sz="1600"/>
              <a:t> architectures for potential further improvements</a:t>
            </a:r>
          </a:p>
          <a:p>
            <a:pPr lvl="1"/>
            <a:r>
              <a:rPr lang="en-US" sz="1600"/>
              <a:t>Accuracy:</a:t>
            </a:r>
          </a:p>
          <a:p>
            <a:pPr lvl="2"/>
            <a:r>
              <a:rPr lang="en-US"/>
              <a:t>Binary Classification with ResNet50: 94%</a:t>
            </a:r>
          </a:p>
          <a:p>
            <a:pPr lvl="2"/>
            <a:r>
              <a:rPr lang="en-US"/>
              <a:t>Multiclass Classification with DenseNet34: 89%</a:t>
            </a:r>
          </a:p>
          <a:p>
            <a:pPr lvl="1"/>
            <a:endParaRPr lang="en-US" sz="1600"/>
          </a:p>
          <a:p>
            <a:pPr lvl="1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8259B8-0E85-2B2B-3E59-E6883AC00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F30DAE-9D7D-9885-21ED-549BEA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33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30BC-011C-D011-8145-C5438B4BC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6A51-FBEB-9099-F6DB-E1E12F56A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7200"/>
              <a:t>OUR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BFF71-0BFD-BA2D-3E63-65F414544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59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602F21-CC34-8D81-6D68-632FB61FA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7E1672-520E-D9CB-CBF7-7EBCA3E9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0F8177-84F4-B990-ACAC-F161B88F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46411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569835-6AF0-F146-3EA5-AD0D3691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01952"/>
            <a:ext cx="10222992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32E43A-2A90-78F8-DC6E-1B51EEE62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2038655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FEFDE-E4AA-B477-9148-658129C6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IN"/>
              <a:t>Evaluation &amp; Results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1A363B-E82A-145C-7C8C-19BFCE989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C8019-FC53-354E-1AC6-D8741C9F3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15649F-A2D4-4944-B594-AFE2B12DF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4504" y="2151126"/>
            <a:ext cx="4754880" cy="4697361"/>
          </a:xfrm>
        </p:spPr>
        <p:txBody>
          <a:bodyPr/>
          <a:lstStyle/>
          <a:p>
            <a:r>
              <a:rPr lang="en-IN">
                <a:solidFill>
                  <a:schemeClr val="accent2"/>
                </a:solidFill>
              </a:rPr>
              <a:t>Baseline CNN:</a:t>
            </a:r>
          </a:p>
          <a:p>
            <a:endParaRPr lang="en-IN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8C69682-548E-028E-7A8A-FE355552CDC7}"/>
              </a:ext>
            </a:extLst>
          </p:cNvPr>
          <p:cNvSpPr txBox="1">
            <a:spLocks/>
          </p:cNvSpPr>
          <p:nvPr/>
        </p:nvSpPr>
        <p:spPr>
          <a:xfrm>
            <a:off x="5928455" y="2151126"/>
            <a:ext cx="4754880" cy="4697361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>
                <a:solidFill>
                  <a:schemeClr val="accent2"/>
                </a:solidFill>
              </a:rPr>
              <a:t>Model Accuracies:</a:t>
            </a:r>
          </a:p>
        </p:txBody>
      </p:sp>
      <p:pic>
        <p:nvPicPr>
          <p:cNvPr id="17" name="Picture 16" descr="A screenshot of a computer program">
            <a:extLst>
              <a:ext uri="{FF2B5EF4-FFF2-40B4-BE49-F238E27FC236}">
                <a16:creationId xmlns:a16="http://schemas.microsoft.com/office/drawing/2014/main" id="{0FC8E4F3-B533-D064-76CC-0F6B98FD8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2620797"/>
            <a:ext cx="4682157" cy="4066084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79731AE-9A85-883F-FFD1-601607E77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451454"/>
              </p:ext>
            </p:extLst>
          </p:nvPr>
        </p:nvGraphicFramePr>
        <p:xfrm>
          <a:off x="6117678" y="2620797"/>
          <a:ext cx="541556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574">
                  <a:extLst>
                    <a:ext uri="{9D8B030D-6E8A-4147-A177-3AD203B41FA5}">
                      <a16:colId xmlns:a16="http://schemas.microsoft.com/office/drawing/2014/main" val="2236363833"/>
                    </a:ext>
                  </a:extLst>
                </a:gridCol>
                <a:gridCol w="2378987">
                  <a:extLst>
                    <a:ext uri="{9D8B030D-6E8A-4147-A177-3AD203B41FA5}">
                      <a16:colId xmlns:a16="http://schemas.microsoft.com/office/drawing/2014/main" val="3657225496"/>
                    </a:ext>
                  </a:extLst>
                </a:gridCol>
              </a:tblGrid>
              <a:tr h="286821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Model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Test Accuracy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9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Baseline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2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Improved ResNet18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22052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B9619E7-BB11-F95B-D7EF-41DEBAEF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360435"/>
              </p:ext>
            </p:extLst>
          </p:nvPr>
        </p:nvGraphicFramePr>
        <p:xfrm>
          <a:off x="6095999" y="3975449"/>
          <a:ext cx="541555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593">
                  <a:extLst>
                    <a:ext uri="{9D8B030D-6E8A-4147-A177-3AD203B41FA5}">
                      <a16:colId xmlns:a16="http://schemas.microsoft.com/office/drawing/2014/main" val="1582485976"/>
                    </a:ext>
                  </a:extLst>
                </a:gridCol>
                <a:gridCol w="902593">
                  <a:extLst>
                    <a:ext uri="{9D8B030D-6E8A-4147-A177-3AD203B41FA5}">
                      <a16:colId xmlns:a16="http://schemas.microsoft.com/office/drawing/2014/main" val="2330707093"/>
                    </a:ext>
                  </a:extLst>
                </a:gridCol>
                <a:gridCol w="902593">
                  <a:extLst>
                    <a:ext uri="{9D8B030D-6E8A-4147-A177-3AD203B41FA5}">
                      <a16:colId xmlns:a16="http://schemas.microsoft.com/office/drawing/2014/main" val="1417577989"/>
                    </a:ext>
                  </a:extLst>
                </a:gridCol>
                <a:gridCol w="902593">
                  <a:extLst>
                    <a:ext uri="{9D8B030D-6E8A-4147-A177-3AD203B41FA5}">
                      <a16:colId xmlns:a16="http://schemas.microsoft.com/office/drawing/2014/main" val="2818192422"/>
                    </a:ext>
                  </a:extLst>
                </a:gridCol>
                <a:gridCol w="902593">
                  <a:extLst>
                    <a:ext uri="{9D8B030D-6E8A-4147-A177-3AD203B41FA5}">
                      <a16:colId xmlns:a16="http://schemas.microsoft.com/office/drawing/2014/main" val="4269584501"/>
                    </a:ext>
                  </a:extLst>
                </a:gridCol>
                <a:gridCol w="902593">
                  <a:extLst>
                    <a:ext uri="{9D8B030D-6E8A-4147-A177-3AD203B41FA5}">
                      <a16:colId xmlns:a16="http://schemas.microsoft.com/office/drawing/2014/main" val="4156158761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Safe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Drugs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Gore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Nudity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Violence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981860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IN" sz="12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Safe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3930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128421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IN" sz="12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Drugs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1842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5245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IN" sz="12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Gore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37573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IN" sz="12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Nudity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1246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02774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IN" sz="12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Violence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149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3131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690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4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B8EE81-D74B-18B8-5BCD-87786525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A0B7-2399-A5DF-AA98-0FC82038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484632"/>
            <a:ext cx="11087740" cy="783729"/>
          </a:xfrm>
        </p:spPr>
        <p:txBody>
          <a:bodyPr>
            <a:normAutofit fontScale="90000"/>
          </a:bodyPr>
          <a:lstStyle/>
          <a:p>
            <a:r>
              <a:rPr lang="en-IN" sz="5400"/>
              <a:t>Neural Networks Quantization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8DFDF-3D72-A3BF-913D-DC247D947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606" y="1356852"/>
            <a:ext cx="5274122" cy="4815348"/>
          </a:xfrm>
        </p:spPr>
        <p:txBody>
          <a:bodyPr>
            <a:normAutofit lnSpcReduction="10000"/>
          </a:bodyPr>
          <a:lstStyle/>
          <a:p>
            <a:r>
              <a:rPr lang="en-IN" sz="1800">
                <a:solidFill>
                  <a:schemeClr val="accent2"/>
                </a:solidFill>
              </a:rPr>
              <a:t>Static Quantization</a:t>
            </a:r>
          </a:p>
          <a:p>
            <a:pPr lvl="1"/>
            <a:r>
              <a:rPr lang="en-IN" sz="1400" b="1"/>
              <a:t>Data Requirements: </a:t>
            </a:r>
            <a:r>
              <a:rPr lang="en-IN" sz="1400"/>
              <a:t>Unlabelled data for calibration</a:t>
            </a:r>
          </a:p>
          <a:p>
            <a:pPr lvl="1"/>
            <a:r>
              <a:rPr lang="en-IN" sz="1400" b="1"/>
              <a:t>Latency: </a:t>
            </a:r>
            <a:r>
              <a:rPr lang="en-IN" sz="1400"/>
              <a:t>Fastest</a:t>
            </a:r>
          </a:p>
          <a:p>
            <a:pPr lvl="1"/>
            <a:r>
              <a:rPr lang="en-IN" sz="1400" b="1"/>
              <a:t>Accuracy Loss: </a:t>
            </a:r>
            <a:r>
              <a:rPr lang="en-IN" sz="1400"/>
              <a:t>Smaller</a:t>
            </a:r>
          </a:p>
          <a:p>
            <a:pPr lvl="1"/>
            <a:r>
              <a:rPr lang="en-IN" sz="1400" b="1"/>
              <a:t>Key Points:</a:t>
            </a:r>
            <a:endParaRPr lang="en-IN" sz="1400"/>
          </a:p>
          <a:p>
            <a:pPr lvl="2"/>
            <a:r>
              <a:rPr lang="en-IN" sz="1300"/>
              <a:t> Pre-compute scales and zero points with representative data</a:t>
            </a:r>
          </a:p>
          <a:p>
            <a:pPr lvl="2"/>
            <a:r>
              <a:rPr lang="en-IN" sz="1300"/>
              <a:t>Activations stored as integers for maximum efficiency</a:t>
            </a:r>
          </a:p>
          <a:p>
            <a:pPr lvl="2"/>
            <a:r>
              <a:rPr lang="en-IN" sz="1300"/>
              <a:t>Risk: Non-representative calibration data can harm accuracy</a:t>
            </a:r>
          </a:p>
          <a:p>
            <a:r>
              <a:rPr lang="en-US" sz="1800">
                <a:solidFill>
                  <a:schemeClr val="accent2"/>
                </a:solidFill>
              </a:rPr>
              <a:t>Dynamic Quantization</a:t>
            </a:r>
          </a:p>
          <a:p>
            <a:pPr lvl="1"/>
            <a:r>
              <a:rPr lang="en-US" sz="1400" b="1"/>
              <a:t>Data Requirements: </a:t>
            </a:r>
            <a:r>
              <a:rPr lang="en-US" sz="1400"/>
              <a:t>No data needed</a:t>
            </a:r>
          </a:p>
          <a:p>
            <a:pPr lvl="1"/>
            <a:r>
              <a:rPr lang="en-US" sz="1400" b="1"/>
              <a:t>Latency: </a:t>
            </a:r>
            <a:r>
              <a:rPr lang="en-US" sz="1400"/>
              <a:t>Usually faster</a:t>
            </a:r>
          </a:p>
          <a:p>
            <a:pPr lvl="1"/>
            <a:r>
              <a:rPr lang="en-US" sz="1400" b="1"/>
              <a:t>Accuracy Loss: </a:t>
            </a:r>
            <a:r>
              <a:rPr lang="en-US" sz="1400"/>
              <a:t>Smallest</a:t>
            </a:r>
          </a:p>
          <a:p>
            <a:pPr lvl="1">
              <a:lnSpc>
                <a:spcPct val="100000"/>
              </a:lnSpc>
            </a:pPr>
            <a:r>
              <a:rPr lang="en-US" sz="1400" b="1"/>
              <a:t>Key Points:</a:t>
            </a:r>
          </a:p>
          <a:p>
            <a:pPr lvl="2">
              <a:lnSpc>
                <a:spcPct val="100000"/>
              </a:lnSpc>
            </a:pPr>
            <a:r>
              <a:rPr lang="en-US" sz="1300"/>
              <a:t>Integer weights, floating-point activations</a:t>
            </a:r>
          </a:p>
          <a:p>
            <a:pPr lvl="2">
              <a:lnSpc>
                <a:spcPct val="100000"/>
              </a:lnSpc>
            </a:pPr>
            <a:r>
              <a:rPr lang="en-US" sz="1300"/>
              <a:t>Dynamic computation of scales and zero points during runtime</a:t>
            </a:r>
          </a:p>
          <a:p>
            <a:pPr lvl="2">
              <a:lnSpc>
                <a:spcPct val="100000"/>
              </a:lnSpc>
            </a:pPr>
            <a:r>
              <a:rPr lang="en-US" sz="1300"/>
              <a:t>No prior calibration required</a:t>
            </a:r>
          </a:p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AFA6D8-7D15-DF54-02CE-5C95A2A71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1356852"/>
            <a:ext cx="5274122" cy="4815348"/>
          </a:xfrm>
        </p:spPr>
        <p:txBody>
          <a:bodyPr>
            <a:normAutofit lnSpcReduction="10000"/>
          </a:bodyPr>
          <a:lstStyle/>
          <a:p>
            <a:r>
              <a:rPr lang="en-IN" sz="1800">
                <a:solidFill>
                  <a:schemeClr val="accent2"/>
                </a:solidFill>
              </a:rPr>
              <a:t>Quantization Aware Training</a:t>
            </a:r>
          </a:p>
          <a:p>
            <a:pPr lvl="1"/>
            <a:r>
              <a:rPr lang="en-IN" sz="1400" b="1"/>
              <a:t>Data Requirements: </a:t>
            </a:r>
            <a:r>
              <a:rPr lang="en-IN" sz="1400"/>
              <a:t>Labelled training data</a:t>
            </a:r>
          </a:p>
          <a:p>
            <a:pPr lvl="1"/>
            <a:r>
              <a:rPr lang="en-IN" sz="1400" b="1"/>
              <a:t>Latency: </a:t>
            </a:r>
            <a:r>
              <a:rPr lang="en-IN" sz="1400"/>
              <a:t>Fastest</a:t>
            </a:r>
          </a:p>
          <a:p>
            <a:pPr lvl="1"/>
            <a:r>
              <a:rPr lang="en-IN" sz="1400" b="1"/>
              <a:t>Accuracy Loss: </a:t>
            </a:r>
            <a:r>
              <a:rPr lang="en-IN" sz="1400"/>
              <a:t>Smallest</a:t>
            </a:r>
          </a:p>
          <a:p>
            <a:pPr lvl="1"/>
            <a:r>
              <a:rPr lang="en-IN" sz="1400" b="1"/>
              <a:t>Key Points:</a:t>
            </a:r>
          </a:p>
          <a:p>
            <a:pPr lvl="2">
              <a:lnSpc>
                <a:spcPct val="110000"/>
              </a:lnSpc>
            </a:pPr>
            <a:r>
              <a:rPr lang="en-IN" sz="1300"/>
              <a:t>Models trained to account for quantization-induced information loss</a:t>
            </a:r>
          </a:p>
          <a:p>
            <a:pPr lvl="2">
              <a:lnSpc>
                <a:spcPct val="110000"/>
              </a:lnSpc>
            </a:pPr>
            <a:r>
              <a:rPr lang="en-IN" sz="1300"/>
              <a:t>Reduces accuracy degradation in quantized models</a:t>
            </a:r>
          </a:p>
          <a:p>
            <a:pPr lvl="2">
              <a:lnSpc>
                <a:spcPct val="110000"/>
              </a:lnSpc>
            </a:pPr>
            <a:r>
              <a:rPr lang="en-IN" sz="1300"/>
              <a:t>Includes quantization and de-quantization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54108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3E6EE3B633C94F997FD027B200660C" ma:contentTypeVersion="8" ma:contentTypeDescription="Create a new document." ma:contentTypeScope="" ma:versionID="d7114e2ef848f5b70b4175412c7bf377">
  <xsd:schema xmlns:xsd="http://www.w3.org/2001/XMLSchema" xmlns:xs="http://www.w3.org/2001/XMLSchema" xmlns:p="http://schemas.microsoft.com/office/2006/metadata/properties" xmlns:ns3="f27da47b-0812-4bae-ae86-72a1cdf413ce" xmlns:ns4="3c2fcbcc-6ba6-4259-a8cd-609edb6df2ce" targetNamespace="http://schemas.microsoft.com/office/2006/metadata/properties" ma:root="true" ma:fieldsID="dc7081443f6ce89679dc8d1f4a4a4aa4" ns3:_="" ns4:_="">
    <xsd:import namespace="f27da47b-0812-4bae-ae86-72a1cdf413ce"/>
    <xsd:import namespace="3c2fcbcc-6ba6-4259-a8cd-609edb6df2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Details" minOccurs="0"/>
                <xsd:element ref="ns4:SharingHintHash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7da47b-0812-4bae-ae86-72a1cdf413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2fcbcc-6ba6-4259-a8cd-609edb6df2c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7da47b-0812-4bae-ae86-72a1cdf413ce" xsi:nil="true"/>
  </documentManagement>
</p:properties>
</file>

<file path=customXml/itemProps1.xml><?xml version="1.0" encoding="utf-8"?>
<ds:datastoreItem xmlns:ds="http://schemas.openxmlformats.org/officeDocument/2006/customXml" ds:itemID="{304AE5B5-688A-4DCC-80F7-74157FDB4E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97048E-3699-42E6-85B4-18F74201FF46}">
  <ds:schemaRefs>
    <ds:schemaRef ds:uri="3c2fcbcc-6ba6-4259-a8cd-609edb6df2ce"/>
    <ds:schemaRef ds:uri="f27da47b-0812-4bae-ae86-72a1cdf413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CD77E6B-34EC-44A4-A7F3-04FC12C6F8C0}">
  <ds:schemaRefs>
    <ds:schemaRef ds:uri="3c2fcbcc-6ba6-4259-a8cd-609edb6df2ce"/>
    <ds:schemaRef ds:uri="f27da47b-0812-4bae-ae86-72a1cdf413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976</Words>
  <Application>Microsoft Office PowerPoint</Application>
  <PresentationFormat>Widescreen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Optimizing NSFW Content Detection Using Quantization Techniques for Faster Inference</vt:lpstr>
      <vt:lpstr>Introduction</vt:lpstr>
      <vt:lpstr>Dataset Preparation</vt:lpstr>
      <vt:lpstr>Related Work</vt:lpstr>
      <vt:lpstr>Related Work</vt:lpstr>
      <vt:lpstr>Related Work</vt:lpstr>
      <vt:lpstr>OUR Work</vt:lpstr>
      <vt:lpstr>Evaluation &amp; Results</vt:lpstr>
      <vt:lpstr>Neural Networks Quantization</vt:lpstr>
      <vt:lpstr>Applying Quantization</vt:lpstr>
      <vt:lpstr>Evaluation &amp; Results with quantization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Dholariya, Dhruvil Mansukhbhai</dc:creator>
  <cp:lastModifiedBy>Pandya, Pavan Nikhilkumar</cp:lastModifiedBy>
  <cp:revision>3</cp:revision>
  <dcterms:created xsi:type="dcterms:W3CDTF">2024-12-18T08:52:59Z</dcterms:created>
  <dcterms:modified xsi:type="dcterms:W3CDTF">2025-02-14T16:42:49Z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0x010100263E6EE3B633C94F997FD027B200660C</vt:lpwstr>
  </property>
</Properties>
</file>