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Inter"/>
      <p:regular r:id="rId29"/>
      <p:bold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Lato Black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Inter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LatoBlack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Black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9fa940987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9fa940987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2a80cf7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2a80cf7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2a80cf7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2a80cf7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2a80cf7a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2a80cf7a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2a80cf7a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2a80cf7a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2a80cf7a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2a80cf7a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2a80cf7a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32a80cf7a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8a63ec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8a63ec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fa940987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fa940987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2a80cf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2a80cf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2a80cf7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2a80cf7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2a80cf7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2a80cf7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014799" y="492425"/>
            <a:ext cx="7456200" cy="11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2000">
                <a:solidFill>
                  <a:srgbClr val="434343"/>
                </a:solidFill>
              </a:rPr>
              <a:t>KADI SARVA VISHWAVIDYALAYA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2000">
                <a:solidFill>
                  <a:srgbClr val="434343"/>
                </a:solidFill>
              </a:rPr>
              <a:t>LDRP INSTITUTE OF TECHNOLOGY AND RESEARCH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GANDHINAGAR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8120" l="0" r="0" t="-8120"/>
          <a:stretch/>
        </p:blipFill>
        <p:spPr>
          <a:xfrm>
            <a:off x="1409611" y="1535600"/>
            <a:ext cx="6666601" cy="16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1090550" y="3427050"/>
            <a:ext cx="7304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900" u="none" cap="none" strike="noStrike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DEPARTMENT OF COMPUTER ENGINEERING AND INFORMATION TECHNOLOGY</a:t>
            </a:r>
            <a:endParaRPr b="0" i="0" sz="1900" u="none" cap="none" strike="noStrike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090550" y="4488875"/>
            <a:ext cx="730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900" u="sng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FINAL YEAR PROJECT - SEM 8</a:t>
            </a:r>
            <a:endParaRPr b="0" i="0" sz="1900" u="sng" cap="none" strike="noStrike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7"/>
          <p:cNvCxnSpPr/>
          <p:nvPr/>
        </p:nvCxnSpPr>
        <p:spPr>
          <a:xfrm>
            <a:off x="5454881" y="2591385"/>
            <a:ext cx="11004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7"/>
          <p:cNvCxnSpPr/>
          <p:nvPr/>
        </p:nvCxnSpPr>
        <p:spPr>
          <a:xfrm>
            <a:off x="6574353" y="3100450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7"/>
          <p:cNvCxnSpPr/>
          <p:nvPr/>
        </p:nvCxnSpPr>
        <p:spPr>
          <a:xfrm>
            <a:off x="6563654" y="3993970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7"/>
          <p:cNvCxnSpPr/>
          <p:nvPr/>
        </p:nvCxnSpPr>
        <p:spPr>
          <a:xfrm>
            <a:off x="6586409" y="3086770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7"/>
          <p:cNvCxnSpPr/>
          <p:nvPr/>
        </p:nvCxnSpPr>
        <p:spPr>
          <a:xfrm>
            <a:off x="6565140" y="1349089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7"/>
          <p:cNvCxnSpPr/>
          <p:nvPr/>
        </p:nvCxnSpPr>
        <p:spPr>
          <a:xfrm>
            <a:off x="6570465" y="2256289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7"/>
          <p:cNvCxnSpPr/>
          <p:nvPr/>
        </p:nvCxnSpPr>
        <p:spPr>
          <a:xfrm>
            <a:off x="3155137" y="2603139"/>
            <a:ext cx="10287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7"/>
          <p:cNvCxnSpPr/>
          <p:nvPr/>
        </p:nvCxnSpPr>
        <p:spPr>
          <a:xfrm>
            <a:off x="1663801" y="2608392"/>
            <a:ext cx="4251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7"/>
          <p:cNvSpPr txBox="1"/>
          <p:nvPr>
            <p:ph type="title"/>
          </p:nvPr>
        </p:nvSpPr>
        <p:spPr>
          <a:xfrm>
            <a:off x="717800" y="273739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Admin UI</a:t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596174" y="2182927"/>
            <a:ext cx="11247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262" name="Google Shape;262;p37"/>
          <p:cNvSpPr/>
          <p:nvPr/>
        </p:nvSpPr>
        <p:spPr>
          <a:xfrm>
            <a:off x="6974533" y="114881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6974533" y="2875391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6960847" y="380276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idx="4294967295" type="subTitle"/>
          </p:nvPr>
        </p:nvSpPr>
        <p:spPr>
          <a:xfrm>
            <a:off x="692896" y="2264142"/>
            <a:ext cx="1365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Admin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6" name="Google Shape;266;p37"/>
          <p:cNvSpPr txBox="1"/>
          <p:nvPr>
            <p:ph idx="4294967295" type="subTitle"/>
          </p:nvPr>
        </p:nvSpPr>
        <p:spPr>
          <a:xfrm>
            <a:off x="7006579" y="1148814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Student Details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67" name="Google Shape;267;p37"/>
          <p:cNvSpPr txBox="1"/>
          <p:nvPr>
            <p:ph idx="4294967295" type="subTitle"/>
          </p:nvPr>
        </p:nvSpPr>
        <p:spPr>
          <a:xfrm>
            <a:off x="7027854" y="2044136"/>
            <a:ext cx="1591800" cy="41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Faculty Details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68" name="Google Shape;268;p37"/>
          <p:cNvSpPr txBox="1"/>
          <p:nvPr>
            <p:ph idx="4294967295" type="subTitle"/>
          </p:nvPr>
        </p:nvSpPr>
        <p:spPr>
          <a:xfrm>
            <a:off x="7102341" y="2785803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Student CSV/ Add Student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69" name="Google Shape;269;p37"/>
          <p:cNvSpPr txBox="1"/>
          <p:nvPr>
            <p:ph idx="4294967295" type="subTitle"/>
          </p:nvPr>
        </p:nvSpPr>
        <p:spPr>
          <a:xfrm>
            <a:off x="7056616" y="3693321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Faculty CSV/ Add Faculty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270" name="Google Shape;270;p37"/>
          <p:cNvCxnSpPr/>
          <p:nvPr/>
        </p:nvCxnSpPr>
        <p:spPr>
          <a:xfrm>
            <a:off x="6588535" y="1819639"/>
            <a:ext cx="10500" cy="16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7"/>
          <p:cNvCxnSpPr/>
          <p:nvPr/>
        </p:nvCxnSpPr>
        <p:spPr>
          <a:xfrm>
            <a:off x="6584228" y="1349089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7"/>
          <p:cNvSpPr/>
          <p:nvPr/>
        </p:nvSpPr>
        <p:spPr>
          <a:xfrm>
            <a:off x="2086800" y="2184852"/>
            <a:ext cx="11247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273" name="Google Shape;273;p37"/>
          <p:cNvSpPr txBox="1"/>
          <p:nvPr/>
        </p:nvSpPr>
        <p:spPr>
          <a:xfrm>
            <a:off x="2193821" y="2288439"/>
            <a:ext cx="112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4139474" y="2252903"/>
            <a:ext cx="1365300" cy="6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</p:txBody>
      </p:sp>
      <p:sp>
        <p:nvSpPr>
          <p:cNvPr id="275" name="Google Shape;275;p37"/>
          <p:cNvSpPr txBox="1"/>
          <p:nvPr>
            <p:ph idx="4294967295" type="subTitle"/>
          </p:nvPr>
        </p:nvSpPr>
        <p:spPr>
          <a:xfrm>
            <a:off x="4073350" y="2361634"/>
            <a:ext cx="15918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Dashboard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38"/>
          <p:cNvCxnSpPr/>
          <p:nvPr/>
        </p:nvCxnSpPr>
        <p:spPr>
          <a:xfrm>
            <a:off x="2779917" y="2605064"/>
            <a:ext cx="12600" cy="10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8"/>
          <p:cNvCxnSpPr/>
          <p:nvPr/>
        </p:nvCxnSpPr>
        <p:spPr>
          <a:xfrm>
            <a:off x="3976120" y="2371181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8"/>
          <p:cNvCxnSpPr/>
          <p:nvPr/>
        </p:nvCxnSpPr>
        <p:spPr>
          <a:xfrm>
            <a:off x="3960515" y="1808396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1411517" y="3792540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 flipH="1" rot="10800000">
            <a:off x="2903032" y="2724159"/>
            <a:ext cx="1052400" cy="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8"/>
          <p:cNvCxnSpPr/>
          <p:nvPr/>
        </p:nvCxnSpPr>
        <p:spPr>
          <a:xfrm>
            <a:off x="6894820" y="2690064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8"/>
          <p:cNvCxnSpPr/>
          <p:nvPr/>
        </p:nvCxnSpPr>
        <p:spPr>
          <a:xfrm>
            <a:off x="6900145" y="3610944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8"/>
          <p:cNvCxnSpPr/>
          <p:nvPr/>
        </p:nvCxnSpPr>
        <p:spPr>
          <a:xfrm>
            <a:off x="6922900" y="3387720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8"/>
          <p:cNvCxnSpPr/>
          <p:nvPr/>
        </p:nvCxnSpPr>
        <p:spPr>
          <a:xfrm>
            <a:off x="6890295" y="1143896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8"/>
          <p:cNvCxnSpPr/>
          <p:nvPr/>
        </p:nvCxnSpPr>
        <p:spPr>
          <a:xfrm>
            <a:off x="1819978" y="2778330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8"/>
          <p:cNvCxnSpPr/>
          <p:nvPr/>
        </p:nvCxnSpPr>
        <p:spPr>
          <a:xfrm>
            <a:off x="6922979" y="1914301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8"/>
          <p:cNvCxnSpPr/>
          <p:nvPr/>
        </p:nvCxnSpPr>
        <p:spPr>
          <a:xfrm>
            <a:off x="712384" y="2466344"/>
            <a:ext cx="12600" cy="10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8"/>
          <p:cNvCxnSpPr/>
          <p:nvPr/>
        </p:nvCxnSpPr>
        <p:spPr>
          <a:xfrm>
            <a:off x="698436" y="2093258"/>
            <a:ext cx="12900" cy="68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8"/>
          <p:cNvSpPr txBox="1"/>
          <p:nvPr>
            <p:ph type="title"/>
          </p:nvPr>
        </p:nvSpPr>
        <p:spPr>
          <a:xfrm>
            <a:off x="717800" y="273747"/>
            <a:ext cx="77082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Student UI</a:t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148287" y="1444232"/>
            <a:ext cx="11247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7295000" y="957301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7295000" y="1714626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7295000" y="250604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7281314" y="3419737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 txBox="1"/>
          <p:nvPr>
            <p:ph idx="4294967295" type="subTitle"/>
          </p:nvPr>
        </p:nvSpPr>
        <p:spPr>
          <a:xfrm>
            <a:off x="158244" y="1530136"/>
            <a:ext cx="1365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Student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0" name="Google Shape;300;p38"/>
          <p:cNvSpPr txBox="1"/>
          <p:nvPr>
            <p:ph idx="4294967295" type="subTitle"/>
          </p:nvPr>
        </p:nvSpPr>
        <p:spPr>
          <a:xfrm>
            <a:off x="7281320" y="970980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Profile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1" name="Google Shape;301;p38"/>
          <p:cNvSpPr txBox="1"/>
          <p:nvPr>
            <p:ph idx="4294967295" type="subTitle"/>
          </p:nvPr>
        </p:nvSpPr>
        <p:spPr>
          <a:xfrm>
            <a:off x="7302595" y="1724819"/>
            <a:ext cx="1591800" cy="41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Project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02" name="Google Shape;302;p38"/>
          <p:cNvSpPr txBox="1"/>
          <p:nvPr>
            <p:ph idx="4294967295" type="subTitle"/>
          </p:nvPr>
        </p:nvSpPr>
        <p:spPr>
          <a:xfrm>
            <a:off x="7308684" y="2471174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Group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3" name="Google Shape;303;p38"/>
          <p:cNvSpPr txBox="1"/>
          <p:nvPr>
            <p:ph idx="4294967295" type="subTitle"/>
          </p:nvPr>
        </p:nvSpPr>
        <p:spPr>
          <a:xfrm>
            <a:off x="7322368" y="3414163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Submission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04" name="Google Shape;304;p38"/>
          <p:cNvCxnSpPr/>
          <p:nvPr/>
        </p:nvCxnSpPr>
        <p:spPr>
          <a:xfrm>
            <a:off x="6909002" y="1819639"/>
            <a:ext cx="10500" cy="16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6904695" y="1157576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8"/>
          <p:cNvSpPr/>
          <p:nvPr/>
        </p:nvSpPr>
        <p:spPr>
          <a:xfrm>
            <a:off x="204907" y="2485801"/>
            <a:ext cx="11247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280062" y="2598188"/>
            <a:ext cx="112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2137107" y="2444417"/>
            <a:ext cx="1365300" cy="6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</p:txBody>
      </p:sp>
      <p:sp>
        <p:nvSpPr>
          <p:cNvPr id="309" name="Google Shape;309;p38"/>
          <p:cNvSpPr txBox="1"/>
          <p:nvPr>
            <p:ph idx="4294967295" type="subTitle"/>
          </p:nvPr>
        </p:nvSpPr>
        <p:spPr>
          <a:xfrm>
            <a:off x="2070666" y="2553147"/>
            <a:ext cx="15918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Dashboard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310" name="Google Shape;310;p38"/>
          <p:cNvCxnSpPr/>
          <p:nvPr/>
        </p:nvCxnSpPr>
        <p:spPr>
          <a:xfrm>
            <a:off x="2790625" y="3611391"/>
            <a:ext cx="41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8"/>
          <p:cNvCxnSpPr/>
          <p:nvPr/>
        </p:nvCxnSpPr>
        <p:spPr>
          <a:xfrm>
            <a:off x="3965523" y="1829797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8"/>
          <p:cNvSpPr/>
          <p:nvPr/>
        </p:nvSpPr>
        <p:spPr>
          <a:xfrm>
            <a:off x="4301110" y="1561125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>
            <p:ph idx="4294967295" type="subTitle"/>
          </p:nvPr>
        </p:nvSpPr>
        <p:spPr>
          <a:xfrm>
            <a:off x="4342148" y="1561125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Create Project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14" name="Google Shape;314;p38"/>
          <p:cNvSpPr txBox="1"/>
          <p:nvPr>
            <p:ph idx="4294967295" type="subTitle"/>
          </p:nvPr>
        </p:nvSpPr>
        <p:spPr>
          <a:xfrm>
            <a:off x="4273673" y="2188675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Create Project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328393" y="218866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Join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7318509" y="4105516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 txBox="1"/>
          <p:nvPr>
            <p:ph idx="4294967295" type="subTitle"/>
          </p:nvPr>
        </p:nvSpPr>
        <p:spPr>
          <a:xfrm>
            <a:off x="7318499" y="4100748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Kanban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18" name="Google Shape;318;p38"/>
          <p:cNvCxnSpPr/>
          <p:nvPr/>
        </p:nvCxnSpPr>
        <p:spPr>
          <a:xfrm>
            <a:off x="6915750" y="4296845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8"/>
          <p:cNvCxnSpPr/>
          <p:nvPr/>
        </p:nvCxnSpPr>
        <p:spPr>
          <a:xfrm>
            <a:off x="1819375" y="2776945"/>
            <a:ext cx="0" cy="99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8"/>
          <p:cNvSpPr/>
          <p:nvPr/>
        </p:nvSpPr>
        <p:spPr>
          <a:xfrm>
            <a:off x="204899" y="3441475"/>
            <a:ext cx="12654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321" name="Google Shape;321;p38"/>
          <p:cNvSpPr txBox="1"/>
          <p:nvPr>
            <p:ph idx="4294967295" type="subTitle"/>
          </p:nvPr>
        </p:nvSpPr>
        <p:spPr>
          <a:xfrm>
            <a:off x="159756" y="3414111"/>
            <a:ext cx="1365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Change Password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39"/>
          <p:cNvCxnSpPr/>
          <p:nvPr/>
        </p:nvCxnSpPr>
        <p:spPr>
          <a:xfrm>
            <a:off x="3964365" y="2947647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>
            <a:off x="2779917" y="2605064"/>
            <a:ext cx="12600" cy="10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/>
          <p:nvPr/>
        </p:nvCxnSpPr>
        <p:spPr>
          <a:xfrm>
            <a:off x="3976120" y="2371181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>
            <a:off x="3960515" y="1808396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/>
          <p:nvPr/>
        </p:nvCxnSpPr>
        <p:spPr>
          <a:xfrm>
            <a:off x="1411517" y="3792540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9"/>
          <p:cNvCxnSpPr/>
          <p:nvPr/>
        </p:nvCxnSpPr>
        <p:spPr>
          <a:xfrm flipH="1" rot="10800000">
            <a:off x="2903032" y="2724159"/>
            <a:ext cx="1052400" cy="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9"/>
          <p:cNvCxnSpPr/>
          <p:nvPr/>
        </p:nvCxnSpPr>
        <p:spPr>
          <a:xfrm>
            <a:off x="6894820" y="2690064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9"/>
          <p:cNvCxnSpPr/>
          <p:nvPr/>
        </p:nvCxnSpPr>
        <p:spPr>
          <a:xfrm>
            <a:off x="6900145" y="3610944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9"/>
          <p:cNvCxnSpPr/>
          <p:nvPr/>
        </p:nvCxnSpPr>
        <p:spPr>
          <a:xfrm>
            <a:off x="1819978" y="2778330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9"/>
          <p:cNvCxnSpPr/>
          <p:nvPr/>
        </p:nvCxnSpPr>
        <p:spPr>
          <a:xfrm>
            <a:off x="712384" y="2466344"/>
            <a:ext cx="12600" cy="10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9"/>
          <p:cNvCxnSpPr/>
          <p:nvPr/>
        </p:nvCxnSpPr>
        <p:spPr>
          <a:xfrm>
            <a:off x="698436" y="2093258"/>
            <a:ext cx="12900" cy="68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9"/>
          <p:cNvSpPr txBox="1"/>
          <p:nvPr>
            <p:ph type="title"/>
          </p:nvPr>
        </p:nvSpPr>
        <p:spPr>
          <a:xfrm>
            <a:off x="717800" y="273747"/>
            <a:ext cx="77082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Faculty UI</a:t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148287" y="1444232"/>
            <a:ext cx="11247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7295000" y="250604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7281314" y="3419737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 txBox="1"/>
          <p:nvPr>
            <p:ph idx="4294967295" type="subTitle"/>
          </p:nvPr>
        </p:nvSpPr>
        <p:spPr>
          <a:xfrm>
            <a:off x="158244" y="1530136"/>
            <a:ext cx="1365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Faculty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2" name="Google Shape;342;p39"/>
          <p:cNvSpPr txBox="1"/>
          <p:nvPr>
            <p:ph idx="4294967295" type="subTitle"/>
          </p:nvPr>
        </p:nvSpPr>
        <p:spPr>
          <a:xfrm>
            <a:off x="7281332" y="3405744"/>
            <a:ext cx="1591800" cy="41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Group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43" name="Google Shape;343;p39"/>
          <p:cNvSpPr txBox="1"/>
          <p:nvPr>
            <p:ph idx="4294967295" type="subTitle"/>
          </p:nvPr>
        </p:nvSpPr>
        <p:spPr>
          <a:xfrm>
            <a:off x="7308684" y="2471174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Profile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44" name="Google Shape;344;p39"/>
          <p:cNvCxnSpPr/>
          <p:nvPr/>
        </p:nvCxnSpPr>
        <p:spPr>
          <a:xfrm>
            <a:off x="6909002" y="2681449"/>
            <a:ext cx="10500" cy="16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9"/>
          <p:cNvSpPr/>
          <p:nvPr/>
        </p:nvSpPr>
        <p:spPr>
          <a:xfrm>
            <a:off x="204907" y="2485801"/>
            <a:ext cx="11247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280062" y="2598188"/>
            <a:ext cx="112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2137107" y="2444417"/>
            <a:ext cx="1365300" cy="6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</p:txBody>
      </p:sp>
      <p:sp>
        <p:nvSpPr>
          <p:cNvPr id="348" name="Google Shape;348;p39"/>
          <p:cNvSpPr txBox="1"/>
          <p:nvPr>
            <p:ph idx="4294967295" type="subTitle"/>
          </p:nvPr>
        </p:nvSpPr>
        <p:spPr>
          <a:xfrm>
            <a:off x="2070666" y="2553147"/>
            <a:ext cx="15918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Dashboard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349" name="Google Shape;349;p39"/>
          <p:cNvCxnSpPr/>
          <p:nvPr/>
        </p:nvCxnSpPr>
        <p:spPr>
          <a:xfrm>
            <a:off x="2790625" y="3611391"/>
            <a:ext cx="413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3965523" y="1829797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39"/>
          <p:cNvSpPr/>
          <p:nvPr/>
        </p:nvSpPr>
        <p:spPr>
          <a:xfrm>
            <a:off x="4301110" y="1561125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 txBox="1"/>
          <p:nvPr>
            <p:ph idx="4294967295" type="subTitle"/>
          </p:nvPr>
        </p:nvSpPr>
        <p:spPr>
          <a:xfrm>
            <a:off x="4342148" y="1451689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Accepted Projects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53" name="Google Shape;353;p39"/>
          <p:cNvSpPr txBox="1"/>
          <p:nvPr>
            <p:ph idx="4294967295" type="subTitle"/>
          </p:nvPr>
        </p:nvSpPr>
        <p:spPr>
          <a:xfrm>
            <a:off x="4273673" y="2188675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Create Project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4328393" y="2188664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Total requests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7318509" y="4105516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 txBox="1"/>
          <p:nvPr>
            <p:ph idx="4294967295" type="subTitle"/>
          </p:nvPr>
        </p:nvSpPr>
        <p:spPr>
          <a:xfrm>
            <a:off x="7318499" y="4100748"/>
            <a:ext cx="1591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Request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57" name="Google Shape;357;p39"/>
          <p:cNvCxnSpPr/>
          <p:nvPr/>
        </p:nvCxnSpPr>
        <p:spPr>
          <a:xfrm>
            <a:off x="6915750" y="4310525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/>
          <p:nvPr/>
        </p:nvCxnSpPr>
        <p:spPr>
          <a:xfrm>
            <a:off x="1819375" y="2776945"/>
            <a:ext cx="0" cy="99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9"/>
          <p:cNvSpPr/>
          <p:nvPr/>
        </p:nvSpPr>
        <p:spPr>
          <a:xfrm>
            <a:off x="204899" y="3441475"/>
            <a:ext cx="1265400" cy="6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</a:t>
            </a:r>
            <a:endParaRPr/>
          </a:p>
        </p:txBody>
      </p:sp>
      <p:sp>
        <p:nvSpPr>
          <p:cNvPr id="360" name="Google Shape;360;p39"/>
          <p:cNvSpPr txBox="1"/>
          <p:nvPr>
            <p:ph idx="4294967295" type="subTitle"/>
          </p:nvPr>
        </p:nvSpPr>
        <p:spPr>
          <a:xfrm>
            <a:off x="159756" y="3414111"/>
            <a:ext cx="13653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Change Password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4328393" y="2786089"/>
            <a:ext cx="15918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Total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p39"/>
          <p:cNvCxnSpPr/>
          <p:nvPr/>
        </p:nvCxnSpPr>
        <p:spPr>
          <a:xfrm>
            <a:off x="3965523" y="2058397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4050502" y="2363845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8" name="Google Shape;368;p40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80268" y="328311"/>
            <a:ext cx="6251400" cy="4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system includes features such as a dashboard, Kanban board, file management, comment section, and project management capabilities.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system is designed to be easy to use and navigate, and it can be customized to meet the specific needs of different universities and colleges.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Additionally, the system is scalable, which means that it can be expanded and modified over time to support more projects and users.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Overall, the online project management system has the potential to significantly improve the project management process and enhance collaboration between faculty and students.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can help to streamline project workflows, improve communication and feedback, and ultimately lead to better project outcomes.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However, the successful implementation of the system will depend on various factors, including user adoption, system reliability, and ongoing support and maintenance.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idx="1" type="subTitle"/>
          </p:nvPr>
        </p:nvSpPr>
        <p:spPr>
          <a:xfrm>
            <a:off x="2571750" y="1053300"/>
            <a:ext cx="62241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 dashboard that allows users to view project details such as project name, project details, project description, leader, and group members.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Kanboard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 Kanban board that enables users to track the progress of their projects and tasks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File Management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 file management system that allows users to upload and download project-related files such as project reports, presentations, and other supporting documents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Comment section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 comment section that enables users to discuss project-related issues, share feedback and collaborate effectively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Project Management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 project management system that allows students to create projects, and faculty to accept or deny project upload requests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 txBox="1"/>
          <p:nvPr/>
        </p:nvSpPr>
        <p:spPr>
          <a:xfrm>
            <a:off x="2503350" y="287268"/>
            <a:ext cx="61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Features Of New System</a:t>
            </a:r>
            <a:endParaRPr b="1" sz="2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>
            <p:ph type="title"/>
          </p:nvPr>
        </p:nvSpPr>
        <p:spPr>
          <a:xfrm>
            <a:off x="4050502" y="2363845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ctrTitle"/>
          </p:nvPr>
        </p:nvSpPr>
        <p:spPr>
          <a:xfrm>
            <a:off x="1589133" y="966453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1"/>
                </a:solidFill>
              </a:rPr>
              <a:t>Advanced Project Management System</a:t>
            </a:r>
            <a:endParaRPr sz="4700">
              <a:solidFill>
                <a:srgbClr val="4A8CFF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579774" y="3481964"/>
            <a:ext cx="278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Team Members </a:t>
            </a:r>
            <a:endParaRPr b="1" sz="1900" u="sng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2528381" y="4140950"/>
            <a:ext cx="31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Meet S Patel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Pavan N  Pandya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649657" y="4140950"/>
            <a:ext cx="31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3.  </a:t>
            </a: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Meet R Patel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4.  Shreya G Mistry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410397" y="1436355"/>
            <a:ext cx="1629000" cy="807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1590405" y="1436355"/>
            <a:ext cx="1629000" cy="807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2804402" y="1436355"/>
            <a:ext cx="1629000" cy="807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039105" y="1436355"/>
            <a:ext cx="1629000" cy="807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3159984" y="254100"/>
            <a:ext cx="256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10400" y="977250"/>
            <a:ext cx="86865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is an online project management system designed for universities and colleges.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dashboard displays details such as project details, mentor, leader, and group members.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kanban board tracks the progress of uploaded files and task assigned to each student.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 upload files section allows students to submit their project links.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The comment section enables students and faculty members to discuss project-related issues.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faculty side portal has view access to the kanban board, the ability to accept or deny project upload requests, and a chat feature. On the other hand, the student side portal automatically designates the project creator as the group leader, and team members can join the group using a generated invite code. Overall, the system provides a comprehensive and efficient platform for managing university and college projects.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2072985" y="1639900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Kanban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746150" y="1639900"/>
            <a:ext cx="13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3296750" y="1639900"/>
            <a:ext cx="9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Upload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433400" y="1639900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" name="Google Shape;212;p31"/>
          <p:cNvSpPr txBox="1"/>
          <p:nvPr>
            <p:ph idx="2" type="ctrTitle"/>
          </p:nvPr>
        </p:nvSpPr>
        <p:spPr>
          <a:xfrm>
            <a:off x="1845275" y="1446825"/>
            <a:ext cx="1369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13" name="Google Shape;213;p31"/>
          <p:cNvSpPr txBox="1"/>
          <p:nvPr>
            <p:ph idx="3" type="title"/>
          </p:nvPr>
        </p:nvSpPr>
        <p:spPr>
          <a:xfrm>
            <a:off x="588225" y="1562175"/>
            <a:ext cx="1161300" cy="1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" name="Google Shape;214;p31"/>
          <p:cNvSpPr txBox="1"/>
          <p:nvPr>
            <p:ph idx="4" type="ctrTitle"/>
          </p:nvPr>
        </p:nvSpPr>
        <p:spPr>
          <a:xfrm>
            <a:off x="1799900" y="2576850"/>
            <a:ext cx="27252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15" name="Google Shape;215;p31"/>
          <p:cNvSpPr txBox="1"/>
          <p:nvPr>
            <p:ph idx="5" type="title"/>
          </p:nvPr>
        </p:nvSpPr>
        <p:spPr>
          <a:xfrm>
            <a:off x="484125" y="2444325"/>
            <a:ext cx="1369500" cy="7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6" name="Google Shape;216;p31"/>
          <p:cNvSpPr txBox="1"/>
          <p:nvPr>
            <p:ph idx="7" type="ctrTitle"/>
          </p:nvPr>
        </p:nvSpPr>
        <p:spPr>
          <a:xfrm>
            <a:off x="6275539" y="144682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  <p:sp>
        <p:nvSpPr>
          <p:cNvPr id="217" name="Google Shape;217;p31"/>
          <p:cNvSpPr txBox="1"/>
          <p:nvPr>
            <p:ph idx="8" type="title"/>
          </p:nvPr>
        </p:nvSpPr>
        <p:spPr>
          <a:xfrm>
            <a:off x="4754780" y="12292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8" name="Google Shape;218;p31"/>
          <p:cNvSpPr txBox="1"/>
          <p:nvPr>
            <p:ph idx="13" type="ctrTitle"/>
          </p:nvPr>
        </p:nvSpPr>
        <p:spPr>
          <a:xfrm>
            <a:off x="6343937" y="26259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9" name="Google Shape;219;p31"/>
          <p:cNvSpPr txBox="1"/>
          <p:nvPr>
            <p:ph idx="14" type="title"/>
          </p:nvPr>
        </p:nvSpPr>
        <p:spPr>
          <a:xfrm>
            <a:off x="4836857" y="24443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25" name="Google Shape;225;p32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2489700" y="478775"/>
            <a:ext cx="62514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PMS provides a single platform for project system and approval, allowing students to request their mentors and enabling faculty to accept or deny these requests.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Faculty can monitor project timelines, resources, and performance metrics in real-time, reducing the risk of delays. Students can upload their project reports or GitHub repositories to PMS.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With PMS, teams can communicate and share updates, files, and project documentation in one central location, enhancing collaboration and accountability.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Overall, PMS is a comprehensive solution that helps students achieve their project goals while improving efficiency and collaboration.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050502" y="2610077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36" name="Google Shape;236;p34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1" type="subTitle"/>
          </p:nvPr>
        </p:nvSpPr>
        <p:spPr>
          <a:xfrm>
            <a:off x="2476025" y="622450"/>
            <a:ext cx="6251400" cy="4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Project management is a complex task that involves various activities such as project planning, task allocation, progress tracking, and communication.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Traditionally, universities and colleges have relied on manual methods to manage projects, which can be time-consuming, error-prone, and inefficient.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 addition, the lack of a proper system for project management often results in miscommunication, missed deadlines, and poor project outcomes.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Therefore, there is a need for an online project management system that can help universities and colleges manage their projects more efficiently and effectively.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050502" y="2610077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  <p:sp>
        <p:nvSpPr>
          <p:cNvPr id="247" name="Google Shape;247;p36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