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6" r:id="rId2"/>
    <p:sldId id="257" r:id="rId3"/>
    <p:sldId id="295" r:id="rId4"/>
    <p:sldId id="303" r:id="rId5"/>
    <p:sldId id="304" r:id="rId6"/>
    <p:sldId id="306" r:id="rId7"/>
    <p:sldId id="305" r:id="rId8"/>
    <p:sldId id="307" r:id="rId9"/>
    <p:sldId id="315" r:id="rId10"/>
    <p:sldId id="308" r:id="rId11"/>
    <p:sldId id="310" r:id="rId12"/>
    <p:sldId id="299" r:id="rId13"/>
    <p:sldId id="311" r:id="rId14"/>
    <p:sldId id="316" r:id="rId15"/>
    <p:sldId id="317" r:id="rId16"/>
    <p:sldId id="312" r:id="rId17"/>
    <p:sldId id="318" r:id="rId18"/>
    <p:sldId id="313" r:id="rId19"/>
    <p:sldId id="320" r:id="rId20"/>
    <p:sldId id="321" r:id="rId21"/>
    <p:sldId id="298" r:id="rId22"/>
    <p:sldId id="309" r:id="rId23"/>
    <p:sldId id="296" r:id="rId24"/>
    <p:sldId id="300" r:id="rId25"/>
    <p:sldId id="301" r:id="rId26"/>
    <p:sldId id="278" r:id="rId27"/>
  </p:sldIdLst>
  <p:sldSz cx="9144000" cy="5143500" type="screen16x9"/>
  <p:notesSz cx="6858000" cy="9144000"/>
  <p:embeddedFontLst>
    <p:embeddedFont>
      <p:font typeface="Fira Sans SemiBold"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Fira Sans Light"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154"/>
    <a:srgbClr val="59234D"/>
    <a:srgbClr val="410433"/>
    <a:srgbClr val="77063F"/>
    <a:srgbClr val="FF7254"/>
    <a:srgbClr val="C63A4D"/>
    <a:srgbClr val="FA6C54"/>
    <a:srgbClr val="FC6E54"/>
    <a:srgbClr val="FF933F"/>
    <a:srgbClr val="FF8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00860D-6354-4378-A09D-8DFCC888E2C9}">
  <a:tblStyle styleId="{9800860D-6354-4378-A09D-8DFCC888E2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3F8801-1707-46FC-A2A7-8ED0A2465BA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4660"/>
  </p:normalViewPr>
  <p:slideViewPr>
    <p:cSldViewPr snapToGrid="0">
      <p:cViewPr varScale="1">
        <p:scale>
          <a:sx n="93" d="100"/>
          <a:sy n="93" d="100"/>
        </p:scale>
        <p:origin x="62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746716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01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071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417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449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759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530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991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807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028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132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86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467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398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524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173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8000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407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cf4c74116a_3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cf4c74116a_3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283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988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493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254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747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209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6698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765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100000">
              <a:schemeClr val="dk1"/>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4745725" y="0"/>
            <a:ext cx="4406366" cy="51435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2"/>
              </a:gs>
              <a:gs pos="72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4907910" y="0"/>
            <a:ext cx="4243868" cy="51435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3"/>
              </a:gs>
              <a:gs pos="100000">
                <a:schemeClr val="accent4"/>
              </a:gs>
            </a:gsLst>
            <a:lin ang="5400012" scaled="0"/>
          </a:gradFill>
          <a:ln>
            <a:noFill/>
          </a:ln>
          <a:effectLst>
            <a:outerShdw blurRad="571500" dist="19050" dir="10800000" algn="bl" rotWithShape="0">
              <a:schemeClr val="dk1">
                <a:alpha val="3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51122" y="0"/>
            <a:ext cx="2697686" cy="360587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779100" y="1991825"/>
            <a:ext cx="5577600" cy="1159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2" name="Google Shape;32;p5"/>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3" name="Google Shape;33;p5"/>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4" name="Google Shape;34;p5"/>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5"/>
          <p:cNvSpPr txBox="1">
            <a:spLocks noGrp="1"/>
          </p:cNvSpPr>
          <p:nvPr>
            <p:ph type="body" idx="1"/>
          </p:nvPr>
        </p:nvSpPr>
        <p:spPr>
          <a:xfrm>
            <a:off x="779100" y="1492425"/>
            <a:ext cx="6962100" cy="2895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6" name="Google Shape;3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6"/>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9" name="Google Shape;39;p6"/>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0" name="Google Shape;40;p6"/>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1" name="Google Shape;41;p6"/>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 name="Google Shape;42;p6"/>
          <p:cNvSpPr txBox="1">
            <a:spLocks noGrp="1"/>
          </p:cNvSpPr>
          <p:nvPr>
            <p:ph type="body" idx="1"/>
          </p:nvPr>
        </p:nvSpPr>
        <p:spPr>
          <a:xfrm>
            <a:off x="779100" y="1492425"/>
            <a:ext cx="3252900" cy="29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3" name="Google Shape;43;p6"/>
          <p:cNvSpPr txBox="1">
            <a:spLocks noGrp="1"/>
          </p:cNvSpPr>
          <p:nvPr>
            <p:ph type="body" idx="2"/>
          </p:nvPr>
        </p:nvSpPr>
        <p:spPr>
          <a:xfrm>
            <a:off x="4488203" y="1492425"/>
            <a:ext cx="3252900" cy="29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4" name="Google Shape;4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6"/>
        <p:cNvGrpSpPr/>
        <p:nvPr/>
      </p:nvGrpSpPr>
      <p:grpSpPr>
        <a:xfrm>
          <a:off x="0" y="0"/>
          <a:ext cx="0" cy="0"/>
          <a:chOff x="0" y="0"/>
          <a:chExt cx="0" cy="0"/>
        </a:xfrm>
      </p:grpSpPr>
      <p:sp>
        <p:nvSpPr>
          <p:cNvPr id="67" name="Google Shape;67;p10"/>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68" name="Google Shape;68;p10"/>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69" name="Google Shape;69;p10"/>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0" name="Google Shape;7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0"/>
          <p:cNvSpPr/>
          <p:nvPr/>
        </p:nvSpPr>
        <p:spPr>
          <a:xfrm rot="10800000">
            <a:off x="9" y="3749421"/>
            <a:ext cx="1378553"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9621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79100" y="1492425"/>
            <a:ext cx="6962100" cy="2895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marL="914400" lvl="1" indent="-381000" rtl="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marL="1371600" lvl="2" indent="-381000" rtl="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marL="1828800" lvl="3"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marL="2286000" lvl="4"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marL="2743200" lvl="5"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marL="3200400" lvl="6"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marL="3657600" lvl="7"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marL="4114800" lvl="8" indent="-381000" rtl="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Fira Sans SemiBold"/>
                <a:ea typeface="Fira Sans SemiBold"/>
                <a:cs typeface="Fira Sans SemiBold"/>
                <a:sym typeface="Fira Sans SemiBold"/>
              </a:defRPr>
            </a:lvl1pPr>
            <a:lvl2pPr lvl="1" algn="r" rtl="0">
              <a:buNone/>
              <a:defRPr sz="1300">
                <a:solidFill>
                  <a:schemeClr val="lt1"/>
                </a:solidFill>
                <a:latin typeface="Fira Sans SemiBold"/>
                <a:ea typeface="Fira Sans SemiBold"/>
                <a:cs typeface="Fira Sans SemiBold"/>
                <a:sym typeface="Fira Sans SemiBold"/>
              </a:defRPr>
            </a:lvl2pPr>
            <a:lvl3pPr lvl="2" algn="r" rtl="0">
              <a:buNone/>
              <a:defRPr sz="1300">
                <a:solidFill>
                  <a:schemeClr val="lt1"/>
                </a:solidFill>
                <a:latin typeface="Fira Sans SemiBold"/>
                <a:ea typeface="Fira Sans SemiBold"/>
                <a:cs typeface="Fira Sans SemiBold"/>
                <a:sym typeface="Fira Sans SemiBold"/>
              </a:defRPr>
            </a:lvl3pPr>
            <a:lvl4pPr lvl="3" algn="r" rtl="0">
              <a:buNone/>
              <a:defRPr sz="1300">
                <a:solidFill>
                  <a:schemeClr val="lt1"/>
                </a:solidFill>
                <a:latin typeface="Fira Sans SemiBold"/>
                <a:ea typeface="Fira Sans SemiBold"/>
                <a:cs typeface="Fira Sans SemiBold"/>
                <a:sym typeface="Fira Sans SemiBold"/>
              </a:defRPr>
            </a:lvl4pPr>
            <a:lvl5pPr lvl="4" algn="r" rtl="0">
              <a:buNone/>
              <a:defRPr sz="1300">
                <a:solidFill>
                  <a:schemeClr val="lt1"/>
                </a:solidFill>
                <a:latin typeface="Fira Sans SemiBold"/>
                <a:ea typeface="Fira Sans SemiBold"/>
                <a:cs typeface="Fira Sans SemiBold"/>
                <a:sym typeface="Fira Sans SemiBold"/>
              </a:defRPr>
            </a:lvl5pPr>
            <a:lvl6pPr lvl="5" algn="r" rtl="0">
              <a:buNone/>
              <a:defRPr sz="1300">
                <a:solidFill>
                  <a:schemeClr val="lt1"/>
                </a:solidFill>
                <a:latin typeface="Fira Sans SemiBold"/>
                <a:ea typeface="Fira Sans SemiBold"/>
                <a:cs typeface="Fira Sans SemiBold"/>
                <a:sym typeface="Fira Sans SemiBold"/>
              </a:defRPr>
            </a:lvl6pPr>
            <a:lvl7pPr lvl="6" algn="r" rtl="0">
              <a:buNone/>
              <a:defRPr sz="1300">
                <a:solidFill>
                  <a:schemeClr val="lt1"/>
                </a:solidFill>
                <a:latin typeface="Fira Sans SemiBold"/>
                <a:ea typeface="Fira Sans SemiBold"/>
                <a:cs typeface="Fira Sans SemiBold"/>
                <a:sym typeface="Fira Sans SemiBold"/>
              </a:defRPr>
            </a:lvl7pPr>
            <a:lvl8pPr lvl="7" algn="r" rtl="0">
              <a:buNone/>
              <a:defRPr sz="1300">
                <a:solidFill>
                  <a:schemeClr val="lt1"/>
                </a:solidFill>
                <a:latin typeface="Fira Sans SemiBold"/>
                <a:ea typeface="Fira Sans SemiBold"/>
                <a:cs typeface="Fira Sans SemiBold"/>
                <a:sym typeface="Fira Sans SemiBold"/>
              </a:defRPr>
            </a:lvl8pPr>
            <a:lvl9pPr lvl="8" algn="r" rtl="0">
              <a:buNone/>
              <a:defRPr sz="1300">
                <a:solidFill>
                  <a:schemeClr val="lt1"/>
                </a:solidFill>
                <a:latin typeface="Fira Sans SemiBold"/>
                <a:ea typeface="Fira Sans SemiBold"/>
                <a:cs typeface="Fira Sans SemiBold"/>
                <a:sym typeface="Fira Sans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4" name="Title 1"/>
          <p:cNvSpPr txBox="1">
            <a:spLocks/>
          </p:cNvSpPr>
          <p:nvPr/>
        </p:nvSpPr>
        <p:spPr>
          <a:xfrm>
            <a:off x="1" y="0"/>
            <a:ext cx="9144000" cy="976045"/>
          </a:xfrm>
          <a:prstGeom prst="rect">
            <a:avLst/>
          </a:prstGeom>
          <a:solidFill>
            <a:srgbClr val="FF7154"/>
          </a:solidFill>
        </p:spPr>
        <p:style>
          <a:lnRef idx="3">
            <a:schemeClr val="lt1"/>
          </a:lnRef>
          <a:fillRef idx="1">
            <a:schemeClr val="accent1"/>
          </a:fillRef>
          <a:effectRef idx="1">
            <a:schemeClr val="accent1"/>
          </a:effectRef>
          <a:fontRef idx="minor">
            <a:schemeClr val="lt1"/>
          </a:fontRef>
        </p:style>
        <p:txBody>
          <a:bodyPr spcFirstLastPara="1" wrap="square" lIns="0" tIns="0" rIns="0" bIns="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6000"/>
              <a:buFont typeface="Fira Sans SemiBold"/>
              <a:buNone/>
              <a:defRPr sz="6000" b="0" i="0" u="none" strike="noStrike" cap="none">
                <a:solidFill>
                  <a:schemeClr val="lt1"/>
                </a:solidFill>
                <a:latin typeface="Fira Sans SemiBold"/>
                <a:ea typeface="Fira Sans SemiBold"/>
                <a:cs typeface="Fira Sans SemiBold"/>
                <a:sym typeface="Fira Sans SemiBold"/>
              </a:defRPr>
            </a:lvl1pPr>
            <a:lvl2pPr marR="0" lvl="1" algn="l" rtl="0">
              <a:lnSpc>
                <a:spcPct val="90000"/>
              </a:lnSpc>
              <a:spcBef>
                <a:spcPts val="0"/>
              </a:spcBef>
              <a:spcAft>
                <a:spcPts val="0"/>
              </a:spcAft>
              <a:buClr>
                <a:schemeClr val="lt1"/>
              </a:buClr>
              <a:buSzPts val="6000"/>
              <a:buFont typeface="Fira Sans SemiBold"/>
              <a:buNone/>
              <a:defRPr sz="6000" b="0" i="0" u="none" strike="noStrike" cap="none">
                <a:solidFill>
                  <a:schemeClr val="lt1"/>
                </a:solidFill>
                <a:latin typeface="Fira Sans SemiBold"/>
                <a:ea typeface="Fira Sans SemiBold"/>
                <a:cs typeface="Fira Sans SemiBold"/>
                <a:sym typeface="Fira Sans SemiBold"/>
              </a:defRPr>
            </a:lvl2pPr>
            <a:lvl3pPr marR="0" lvl="2" algn="l" rtl="0">
              <a:lnSpc>
                <a:spcPct val="90000"/>
              </a:lnSpc>
              <a:spcBef>
                <a:spcPts val="0"/>
              </a:spcBef>
              <a:spcAft>
                <a:spcPts val="0"/>
              </a:spcAft>
              <a:buClr>
                <a:schemeClr val="lt1"/>
              </a:buClr>
              <a:buSzPts val="6000"/>
              <a:buFont typeface="Fira Sans SemiBold"/>
              <a:buNone/>
              <a:defRPr sz="6000" b="0" i="0" u="none" strike="noStrike" cap="none">
                <a:solidFill>
                  <a:schemeClr val="lt1"/>
                </a:solidFill>
                <a:latin typeface="Fira Sans SemiBold"/>
                <a:ea typeface="Fira Sans SemiBold"/>
                <a:cs typeface="Fira Sans SemiBold"/>
                <a:sym typeface="Fira Sans SemiBold"/>
              </a:defRPr>
            </a:lvl3pPr>
            <a:lvl4pPr marR="0" lvl="3" algn="l" rtl="0">
              <a:lnSpc>
                <a:spcPct val="90000"/>
              </a:lnSpc>
              <a:spcBef>
                <a:spcPts val="0"/>
              </a:spcBef>
              <a:spcAft>
                <a:spcPts val="0"/>
              </a:spcAft>
              <a:buClr>
                <a:schemeClr val="lt1"/>
              </a:buClr>
              <a:buSzPts val="6000"/>
              <a:buFont typeface="Fira Sans SemiBold"/>
              <a:buNone/>
              <a:defRPr sz="6000" b="0" i="0" u="none" strike="noStrike" cap="none">
                <a:solidFill>
                  <a:schemeClr val="lt1"/>
                </a:solidFill>
                <a:latin typeface="Fira Sans SemiBold"/>
                <a:ea typeface="Fira Sans SemiBold"/>
                <a:cs typeface="Fira Sans SemiBold"/>
                <a:sym typeface="Fira Sans SemiBold"/>
              </a:defRPr>
            </a:lvl4pPr>
            <a:lvl5pPr marR="0" lvl="4" algn="l" rtl="0">
              <a:lnSpc>
                <a:spcPct val="90000"/>
              </a:lnSpc>
              <a:spcBef>
                <a:spcPts val="0"/>
              </a:spcBef>
              <a:spcAft>
                <a:spcPts val="0"/>
              </a:spcAft>
              <a:buClr>
                <a:schemeClr val="lt1"/>
              </a:buClr>
              <a:buSzPts val="6000"/>
              <a:buFont typeface="Fira Sans SemiBold"/>
              <a:buNone/>
              <a:defRPr sz="6000" b="0" i="0" u="none" strike="noStrike" cap="none">
                <a:solidFill>
                  <a:schemeClr val="lt1"/>
                </a:solidFill>
                <a:latin typeface="Fira Sans SemiBold"/>
                <a:ea typeface="Fira Sans SemiBold"/>
                <a:cs typeface="Fira Sans SemiBold"/>
                <a:sym typeface="Fira Sans SemiBold"/>
              </a:defRPr>
            </a:lvl5pPr>
            <a:lvl6pPr marR="0" lvl="5" algn="l" rtl="0">
              <a:lnSpc>
                <a:spcPct val="90000"/>
              </a:lnSpc>
              <a:spcBef>
                <a:spcPts val="0"/>
              </a:spcBef>
              <a:spcAft>
                <a:spcPts val="0"/>
              </a:spcAft>
              <a:buClr>
                <a:schemeClr val="lt1"/>
              </a:buClr>
              <a:buSzPts val="6000"/>
              <a:buFont typeface="Fira Sans SemiBold"/>
              <a:buNone/>
              <a:defRPr sz="6000" b="0" i="0" u="none" strike="noStrike" cap="none">
                <a:solidFill>
                  <a:schemeClr val="lt1"/>
                </a:solidFill>
                <a:latin typeface="Fira Sans SemiBold"/>
                <a:ea typeface="Fira Sans SemiBold"/>
                <a:cs typeface="Fira Sans SemiBold"/>
                <a:sym typeface="Fira Sans SemiBold"/>
              </a:defRPr>
            </a:lvl6pPr>
            <a:lvl7pPr marR="0" lvl="6" algn="l" rtl="0">
              <a:lnSpc>
                <a:spcPct val="90000"/>
              </a:lnSpc>
              <a:spcBef>
                <a:spcPts val="0"/>
              </a:spcBef>
              <a:spcAft>
                <a:spcPts val="0"/>
              </a:spcAft>
              <a:buClr>
                <a:schemeClr val="lt1"/>
              </a:buClr>
              <a:buSzPts val="6000"/>
              <a:buFont typeface="Fira Sans SemiBold"/>
              <a:buNone/>
              <a:defRPr sz="6000" b="0" i="0" u="none" strike="noStrike" cap="none">
                <a:solidFill>
                  <a:schemeClr val="lt1"/>
                </a:solidFill>
                <a:latin typeface="Fira Sans SemiBold"/>
                <a:ea typeface="Fira Sans SemiBold"/>
                <a:cs typeface="Fira Sans SemiBold"/>
                <a:sym typeface="Fira Sans SemiBold"/>
              </a:defRPr>
            </a:lvl7pPr>
            <a:lvl8pPr marR="0" lvl="7" algn="l" rtl="0">
              <a:lnSpc>
                <a:spcPct val="90000"/>
              </a:lnSpc>
              <a:spcBef>
                <a:spcPts val="0"/>
              </a:spcBef>
              <a:spcAft>
                <a:spcPts val="0"/>
              </a:spcAft>
              <a:buClr>
                <a:schemeClr val="lt1"/>
              </a:buClr>
              <a:buSzPts val="6000"/>
              <a:buFont typeface="Fira Sans SemiBold"/>
              <a:buNone/>
              <a:defRPr sz="6000" b="0" i="0" u="none" strike="noStrike" cap="none">
                <a:solidFill>
                  <a:schemeClr val="lt1"/>
                </a:solidFill>
                <a:latin typeface="Fira Sans SemiBold"/>
                <a:ea typeface="Fira Sans SemiBold"/>
                <a:cs typeface="Fira Sans SemiBold"/>
                <a:sym typeface="Fira Sans SemiBold"/>
              </a:defRPr>
            </a:lvl8pPr>
            <a:lvl9pPr marR="0" lvl="8" algn="l" rtl="0">
              <a:lnSpc>
                <a:spcPct val="90000"/>
              </a:lnSpc>
              <a:spcBef>
                <a:spcPts val="0"/>
              </a:spcBef>
              <a:spcAft>
                <a:spcPts val="0"/>
              </a:spcAft>
              <a:buClr>
                <a:schemeClr val="lt1"/>
              </a:buClr>
              <a:buSzPts val="6000"/>
              <a:buFont typeface="Fira Sans SemiBold"/>
              <a:buNone/>
              <a:defRPr sz="6000" b="0" i="0" u="none" strike="noStrike" cap="none">
                <a:solidFill>
                  <a:schemeClr val="lt1"/>
                </a:solidFill>
                <a:latin typeface="Fira Sans SemiBold"/>
                <a:ea typeface="Fira Sans SemiBold"/>
                <a:cs typeface="Fira Sans SemiBold"/>
                <a:sym typeface="Fira Sans SemiBold"/>
              </a:defRPr>
            </a:lvl9pPr>
          </a:lstStyle>
          <a:p>
            <a:pPr algn="ctr"/>
            <a:r>
              <a:rPr lang="en-US" sz="2400" dirty="0" err="1" smtClean="0">
                <a:solidFill>
                  <a:srgbClr val="77063F"/>
                </a:solidFill>
                <a:latin typeface="Times New Roman" panose="02020603050405020304" pitchFamily="18" charset="0"/>
                <a:cs typeface="Arial" pitchFamily="34" charset="0"/>
              </a:rPr>
              <a:t>Sinhgad</a:t>
            </a:r>
            <a:r>
              <a:rPr lang="en-US" sz="2400" dirty="0" smtClean="0">
                <a:solidFill>
                  <a:srgbClr val="77063F"/>
                </a:solidFill>
                <a:latin typeface="Times New Roman" panose="02020603050405020304" pitchFamily="18" charset="0"/>
                <a:cs typeface="Arial" pitchFamily="34" charset="0"/>
              </a:rPr>
              <a:t> Academy of Engineering, </a:t>
            </a:r>
            <a:r>
              <a:rPr lang="en-US" sz="2400" dirty="0" err="1" smtClean="0">
                <a:solidFill>
                  <a:srgbClr val="77063F"/>
                </a:solidFill>
                <a:latin typeface="Times New Roman" panose="02020603050405020304" pitchFamily="18" charset="0"/>
                <a:cs typeface="Arial" pitchFamily="34" charset="0"/>
              </a:rPr>
              <a:t>Kondhwa</a:t>
            </a:r>
            <a:endParaRPr lang="en-US" sz="2400" dirty="0">
              <a:solidFill>
                <a:srgbClr val="77063F"/>
              </a:solidFill>
              <a:latin typeface="Times New Roman" panose="02020603050405020304" pitchFamily="18" charset="0"/>
              <a:cs typeface="Arial"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661" y="39736"/>
            <a:ext cx="1366463" cy="8953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2215" y="50893"/>
            <a:ext cx="1273997" cy="950837"/>
          </a:xfrm>
          <a:prstGeom prst="rect">
            <a:avLst/>
          </a:prstGeom>
        </p:spPr>
      </p:pic>
      <p:sp>
        <p:nvSpPr>
          <p:cNvPr id="10" name="Rectangle 9"/>
          <p:cNvSpPr/>
          <p:nvPr/>
        </p:nvSpPr>
        <p:spPr>
          <a:xfrm>
            <a:off x="-1" y="1313271"/>
            <a:ext cx="9143999" cy="2062103"/>
          </a:xfrm>
          <a:prstGeom prst="rect">
            <a:avLst/>
          </a:prstGeom>
        </p:spPr>
        <p:txBody>
          <a:bodyPr wrap="square">
            <a:spAutoFit/>
          </a:bodyPr>
          <a:lstStyle/>
          <a:p>
            <a:pPr algn="ctr"/>
            <a:r>
              <a:rPr lang="en-US" dirty="0" smtClean="0">
                <a:solidFill>
                  <a:srgbClr val="FC6E54"/>
                </a:solidFill>
                <a:latin typeface="Fira Sans Light" panose="020B0604020202020204" charset="0"/>
              </a:rPr>
              <a:t>Project Based Seminar Presentation</a:t>
            </a:r>
          </a:p>
          <a:p>
            <a:pPr algn="ctr"/>
            <a:r>
              <a:rPr lang="en-US" dirty="0" smtClean="0">
                <a:solidFill>
                  <a:srgbClr val="FC6E54"/>
                </a:solidFill>
                <a:latin typeface="Fira Sans Light" panose="020B0604020202020204" charset="0"/>
              </a:rPr>
              <a:t>On</a:t>
            </a:r>
          </a:p>
          <a:p>
            <a:pPr algn="ctr"/>
            <a:r>
              <a:rPr lang="en-US" sz="2800" dirty="0" smtClean="0">
                <a:solidFill>
                  <a:schemeClr val="bg1"/>
                </a:solidFill>
                <a:latin typeface="Fira Sans Light" panose="020B0604020202020204" charset="0"/>
              </a:rPr>
              <a:t>“</a:t>
            </a:r>
            <a:r>
              <a:rPr lang="en-US" sz="2800" dirty="0">
                <a:solidFill>
                  <a:schemeClr val="tx2">
                    <a:lumMod val="60000"/>
                    <a:lumOff val="40000"/>
                  </a:schemeClr>
                </a:solidFill>
                <a:latin typeface="Fira Sans Light" panose="020B0604020202020204" charset="0"/>
              </a:rPr>
              <a:t>A Novel Cloud Based Auxiliary Medical System For Cardio-Vascular Disease</a:t>
            </a:r>
            <a:r>
              <a:rPr lang="en-US" sz="2800" dirty="0" smtClean="0">
                <a:solidFill>
                  <a:schemeClr val="bg1"/>
                </a:solidFill>
                <a:latin typeface="Fira Sans Light" panose="020B0604020202020204" charset="0"/>
              </a:rPr>
              <a:t>”</a:t>
            </a:r>
          </a:p>
          <a:p>
            <a:pPr algn="ctr"/>
            <a:r>
              <a:rPr lang="en-US" dirty="0" smtClean="0">
                <a:solidFill>
                  <a:srgbClr val="FC6E54"/>
                </a:solidFill>
                <a:latin typeface="Fira Sans Light" panose="020B0604020202020204" charset="0"/>
              </a:rPr>
              <a:t>By</a:t>
            </a:r>
            <a:endParaRPr lang="en-US" dirty="0">
              <a:solidFill>
                <a:srgbClr val="FC6E54"/>
              </a:solidFill>
              <a:latin typeface="Fira Sans Light" panose="020B0604020202020204" charset="0"/>
            </a:endParaRPr>
          </a:p>
          <a:p>
            <a:pPr algn="ctr"/>
            <a:endParaRPr lang="en-US" sz="1800" dirty="0" smtClean="0">
              <a:solidFill>
                <a:srgbClr val="FC6E54"/>
              </a:solidFill>
              <a:latin typeface="Fira Sans Light" panose="020B0604020202020204" charset="0"/>
            </a:endParaRPr>
          </a:p>
          <a:p>
            <a:pPr algn="ctr"/>
            <a:endParaRPr lang="en-US" sz="1200" dirty="0">
              <a:solidFill>
                <a:schemeClr val="accent6"/>
              </a:solidFill>
              <a:latin typeface="Fira Sans Light" panose="020B0604020202020204" charset="0"/>
            </a:endParaRPr>
          </a:p>
        </p:txBody>
      </p:sp>
      <p:sp>
        <p:nvSpPr>
          <p:cNvPr id="11" name="Rectangle 10"/>
          <p:cNvSpPr/>
          <p:nvPr/>
        </p:nvSpPr>
        <p:spPr>
          <a:xfrm>
            <a:off x="2285998" y="3994006"/>
            <a:ext cx="4572000" cy="603242"/>
          </a:xfrm>
          <a:prstGeom prst="rect">
            <a:avLst/>
          </a:prstGeom>
        </p:spPr>
        <p:txBody>
          <a:bodyPr>
            <a:spAutoFit/>
          </a:bodyPr>
          <a:lstStyle/>
          <a:p>
            <a:pPr algn="ctr">
              <a:spcBef>
                <a:spcPct val="20000"/>
              </a:spcBef>
              <a:defRPr/>
            </a:pPr>
            <a:r>
              <a:rPr lang="en-US" dirty="0">
                <a:solidFill>
                  <a:srgbClr val="FC6E54"/>
                </a:solidFill>
                <a:latin typeface="Fira Sans Light" panose="020B0604020202020204" charset="0"/>
              </a:rPr>
              <a:t>Guide</a:t>
            </a:r>
          </a:p>
          <a:p>
            <a:pPr algn="ctr">
              <a:spcBef>
                <a:spcPct val="20000"/>
              </a:spcBef>
              <a:defRPr/>
            </a:pPr>
            <a:r>
              <a:rPr lang="en-US" sz="1600" dirty="0">
                <a:solidFill>
                  <a:srgbClr val="FC6E54"/>
                </a:solidFill>
                <a:latin typeface="Fira Sans Light" panose="020B0604020202020204" charset="0"/>
              </a:rPr>
              <a:t>“Dr. K. S. </a:t>
            </a:r>
            <a:r>
              <a:rPr lang="en-US" sz="1600" dirty="0" smtClean="0">
                <a:solidFill>
                  <a:srgbClr val="FC6E54"/>
                </a:solidFill>
                <a:latin typeface="Fira Sans Light" panose="020B0604020202020204" charset="0"/>
              </a:rPr>
              <a:t>Thakare</a:t>
            </a:r>
            <a:r>
              <a:rPr lang="en-US" sz="1600" dirty="0">
                <a:solidFill>
                  <a:srgbClr val="FC6E54"/>
                </a:solidFill>
                <a:latin typeface="Fira Sans Light" panose="020B0604020202020204" charset="0"/>
              </a:rPr>
              <a:t>”</a:t>
            </a:r>
          </a:p>
        </p:txBody>
      </p:sp>
      <p:sp>
        <p:nvSpPr>
          <p:cNvPr id="2" name="Rectangle 1"/>
          <p:cNvSpPr/>
          <p:nvPr/>
        </p:nvSpPr>
        <p:spPr>
          <a:xfrm>
            <a:off x="2841397" y="4760369"/>
            <a:ext cx="3461204" cy="276999"/>
          </a:xfrm>
          <a:prstGeom prst="rect">
            <a:avLst/>
          </a:prstGeom>
        </p:spPr>
        <p:txBody>
          <a:bodyPr wrap="none">
            <a:spAutoFit/>
          </a:bodyPr>
          <a:lstStyle/>
          <a:p>
            <a:pPr algn="ctr"/>
            <a:r>
              <a:rPr lang="en-US" sz="1200" dirty="0">
                <a:solidFill>
                  <a:schemeClr val="bg1"/>
                </a:solidFill>
              </a:rPr>
              <a:t>Day and Date of Exam : </a:t>
            </a:r>
            <a:r>
              <a:rPr lang="en-US" sz="1200" dirty="0" smtClean="0">
                <a:solidFill>
                  <a:schemeClr val="bg1"/>
                </a:solidFill>
              </a:rPr>
              <a:t>Review2 11/June/2021 </a:t>
            </a:r>
            <a:endParaRPr lang="en-US" sz="1200" dirty="0">
              <a:solidFill>
                <a:schemeClr val="bg1"/>
              </a:solidFill>
            </a:endParaRPr>
          </a:p>
        </p:txBody>
      </p:sp>
      <p:sp>
        <p:nvSpPr>
          <p:cNvPr id="3" name="Rectangle 2"/>
          <p:cNvSpPr/>
          <p:nvPr/>
        </p:nvSpPr>
        <p:spPr>
          <a:xfrm>
            <a:off x="3241497" y="2569001"/>
            <a:ext cx="4572000" cy="1261884"/>
          </a:xfrm>
          <a:prstGeom prst="rect">
            <a:avLst/>
          </a:prstGeom>
        </p:spPr>
        <p:txBody>
          <a:bodyPr>
            <a:spAutoFit/>
          </a:bodyPr>
          <a:lstStyle/>
          <a:p>
            <a:pPr algn="ctr"/>
            <a:endParaRPr lang="en-US" sz="2000" dirty="0">
              <a:solidFill>
                <a:srgbClr val="FC6E54"/>
              </a:solidFill>
              <a:latin typeface="Fira Sans Light" panose="020B0604020202020204" charset="0"/>
            </a:endParaRPr>
          </a:p>
          <a:p>
            <a:r>
              <a:rPr lang="en-US" dirty="0" smtClean="0">
                <a:solidFill>
                  <a:srgbClr val="FF7154"/>
                </a:solidFill>
                <a:latin typeface="Fira Sans Light" panose="020B0604020202020204" charset="0"/>
                <a:cs typeface="Times New Roman" panose="02020603050405020304" pitchFamily="18" charset="0"/>
              </a:rPr>
              <a:t>T150438543, Karan V </a:t>
            </a:r>
            <a:r>
              <a:rPr lang="en-US" dirty="0" err="1" smtClean="0">
                <a:solidFill>
                  <a:srgbClr val="FF7154"/>
                </a:solidFill>
                <a:latin typeface="Fira Sans Light" panose="020B0604020202020204" charset="0"/>
                <a:cs typeface="Times New Roman" panose="02020603050405020304" pitchFamily="18" charset="0"/>
              </a:rPr>
              <a:t>Nakum</a:t>
            </a:r>
            <a:r>
              <a:rPr lang="en-US" dirty="0" smtClean="0">
                <a:solidFill>
                  <a:srgbClr val="FF7154"/>
                </a:solidFill>
                <a:latin typeface="Fira Sans Light" panose="020B0604020202020204" charset="0"/>
                <a:cs typeface="Times New Roman" panose="02020603050405020304" pitchFamily="18" charset="0"/>
              </a:rPr>
              <a:t> </a:t>
            </a:r>
            <a:endParaRPr lang="en-US" dirty="0">
              <a:solidFill>
                <a:srgbClr val="FF7154"/>
              </a:solidFill>
              <a:latin typeface="Fira Sans Light" panose="020B0604020202020204" charset="0"/>
              <a:cs typeface="Times New Roman" panose="02020603050405020304" pitchFamily="18" charset="0"/>
            </a:endParaRPr>
          </a:p>
          <a:p>
            <a:r>
              <a:rPr lang="en-US" dirty="0" smtClean="0">
                <a:solidFill>
                  <a:srgbClr val="FF7154"/>
                </a:solidFill>
                <a:latin typeface="Fira Sans Light" panose="020B0604020202020204" charset="0"/>
                <a:cs typeface="Times New Roman" panose="02020603050405020304" pitchFamily="18" charset="0"/>
              </a:rPr>
              <a:t>T150438547, </a:t>
            </a:r>
            <a:r>
              <a:rPr lang="en-US" dirty="0" err="1" smtClean="0">
                <a:solidFill>
                  <a:srgbClr val="FF7154"/>
                </a:solidFill>
                <a:latin typeface="Fira Sans Light" panose="020B0604020202020204" charset="0"/>
                <a:cs typeface="Times New Roman" panose="02020603050405020304" pitchFamily="18" charset="0"/>
              </a:rPr>
              <a:t>Gopal</a:t>
            </a:r>
            <a:r>
              <a:rPr lang="en-US" dirty="0" smtClean="0">
                <a:solidFill>
                  <a:srgbClr val="FF7154"/>
                </a:solidFill>
                <a:latin typeface="Fira Sans Light" panose="020B0604020202020204" charset="0"/>
                <a:cs typeface="Times New Roman" panose="02020603050405020304" pitchFamily="18" charset="0"/>
              </a:rPr>
              <a:t> S </a:t>
            </a:r>
            <a:r>
              <a:rPr lang="en-US" dirty="0" err="1" smtClean="0">
                <a:solidFill>
                  <a:srgbClr val="FF7154"/>
                </a:solidFill>
                <a:latin typeface="Fira Sans Light" panose="020B0604020202020204" charset="0"/>
                <a:cs typeface="Times New Roman" panose="02020603050405020304" pitchFamily="18" charset="0"/>
              </a:rPr>
              <a:t>Paraskar</a:t>
            </a:r>
            <a:r>
              <a:rPr lang="en-US" dirty="0" smtClean="0">
                <a:solidFill>
                  <a:srgbClr val="FF7154"/>
                </a:solidFill>
                <a:latin typeface="Fira Sans Light" panose="020B0604020202020204" charset="0"/>
                <a:cs typeface="Times New Roman" panose="02020603050405020304" pitchFamily="18" charset="0"/>
              </a:rPr>
              <a:t> </a:t>
            </a:r>
            <a:endParaRPr lang="en-US" dirty="0">
              <a:solidFill>
                <a:srgbClr val="FF7154"/>
              </a:solidFill>
              <a:latin typeface="Fira Sans Light" panose="020B0604020202020204" charset="0"/>
              <a:cs typeface="Times New Roman" panose="02020603050405020304" pitchFamily="18" charset="0"/>
            </a:endParaRPr>
          </a:p>
          <a:p>
            <a:r>
              <a:rPr lang="en-US" dirty="0" smtClean="0">
                <a:solidFill>
                  <a:srgbClr val="FF7154"/>
                </a:solidFill>
                <a:latin typeface="Fira Sans Light" panose="020B0604020202020204" charset="0"/>
                <a:cs typeface="Times New Roman" panose="02020603050405020304" pitchFamily="18" charset="0"/>
              </a:rPr>
              <a:t>T150438550, </a:t>
            </a:r>
            <a:r>
              <a:rPr lang="en-US" dirty="0" err="1" smtClean="0">
                <a:solidFill>
                  <a:srgbClr val="FF7154"/>
                </a:solidFill>
                <a:latin typeface="Fira Sans Light" panose="020B0604020202020204" charset="0"/>
                <a:cs typeface="Times New Roman" panose="02020603050405020304" pitchFamily="18" charset="0"/>
              </a:rPr>
              <a:t>Pavan</a:t>
            </a:r>
            <a:r>
              <a:rPr lang="en-US" dirty="0" smtClean="0">
                <a:solidFill>
                  <a:srgbClr val="FF7154"/>
                </a:solidFill>
                <a:latin typeface="Fira Sans Light" panose="020B0604020202020204" charset="0"/>
                <a:cs typeface="Times New Roman" panose="02020603050405020304" pitchFamily="18" charset="0"/>
              </a:rPr>
              <a:t> S </a:t>
            </a:r>
            <a:r>
              <a:rPr lang="en-US" dirty="0" err="1" smtClean="0">
                <a:solidFill>
                  <a:srgbClr val="FF7154"/>
                </a:solidFill>
                <a:latin typeface="Fira Sans Light" panose="020B0604020202020204" charset="0"/>
                <a:cs typeface="Times New Roman" panose="02020603050405020304" pitchFamily="18" charset="0"/>
              </a:rPr>
              <a:t>Patil</a:t>
            </a:r>
            <a:endParaRPr lang="en-US" dirty="0">
              <a:solidFill>
                <a:srgbClr val="FF7154"/>
              </a:solidFill>
              <a:latin typeface="Fira Sans Light" panose="020B0604020202020204" charset="0"/>
              <a:cs typeface="Times New Roman" panose="02020603050405020304" pitchFamily="18" charset="0"/>
            </a:endParaRPr>
          </a:p>
          <a:p>
            <a:r>
              <a:rPr lang="en-US" dirty="0" smtClean="0">
                <a:solidFill>
                  <a:srgbClr val="FF7154"/>
                </a:solidFill>
                <a:latin typeface="Fira Sans Light" panose="020B0604020202020204" charset="0"/>
                <a:cs typeface="Times New Roman" panose="02020603050405020304" pitchFamily="18" charset="0"/>
              </a:rPr>
              <a:t>T150438555, </a:t>
            </a:r>
            <a:r>
              <a:rPr lang="en-US" dirty="0" err="1" smtClean="0">
                <a:solidFill>
                  <a:srgbClr val="FF7154"/>
                </a:solidFill>
                <a:latin typeface="Fira Sans Light" panose="020B0604020202020204" charset="0"/>
                <a:cs typeface="Times New Roman" panose="02020603050405020304" pitchFamily="18" charset="0"/>
              </a:rPr>
              <a:t>Hrushikesh</a:t>
            </a:r>
            <a:r>
              <a:rPr lang="en-US" dirty="0" smtClean="0">
                <a:solidFill>
                  <a:srgbClr val="FF7154"/>
                </a:solidFill>
                <a:latin typeface="Fira Sans Light" panose="020B0604020202020204" charset="0"/>
                <a:cs typeface="Times New Roman" panose="02020603050405020304" pitchFamily="18" charset="0"/>
              </a:rPr>
              <a:t> S </a:t>
            </a:r>
            <a:r>
              <a:rPr lang="en-US" dirty="0" err="1" smtClean="0">
                <a:solidFill>
                  <a:srgbClr val="FF7154"/>
                </a:solidFill>
                <a:latin typeface="Fira Sans Light" panose="020B0604020202020204" charset="0"/>
                <a:cs typeface="Times New Roman" panose="02020603050405020304" pitchFamily="18" charset="0"/>
              </a:rPr>
              <a:t>Rajankar</a:t>
            </a:r>
            <a:r>
              <a:rPr lang="en-US" dirty="0" smtClean="0">
                <a:solidFill>
                  <a:srgbClr val="FF7154"/>
                </a:solidFill>
                <a:latin typeface="Fira Sans Light" panose="020B0604020202020204" charset="0"/>
                <a:cs typeface="Times New Roman" panose="02020603050405020304" pitchFamily="18" charset="0"/>
              </a:rPr>
              <a:t> </a:t>
            </a:r>
            <a:endParaRPr lang="en-US" dirty="0">
              <a:solidFill>
                <a:srgbClr val="FC6E54"/>
              </a:solidFill>
              <a:latin typeface="Fira Sans Light" panose="020B060402020202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63343" y="517501"/>
            <a:ext cx="6962100" cy="396300"/>
          </a:xfrm>
          <a:prstGeom prst="rect">
            <a:avLst/>
          </a:prstGeom>
        </p:spPr>
        <p:txBody>
          <a:bodyPr spcFirstLastPara="1" wrap="square" lIns="0" tIns="0" rIns="0" bIns="0" anchor="b" anchorCtr="0">
            <a:noAutofit/>
          </a:bodyPr>
          <a:lstStyle/>
          <a:p>
            <a:pPr lvl="0"/>
            <a:r>
              <a:rPr lang="en-US" u="sng" dirty="0">
                <a:latin typeface="Fira Sans SemiBold" panose="020B0604020202020204" charset="0"/>
              </a:rPr>
              <a:t>Abstract</a:t>
            </a:r>
            <a:endParaRPr u="sng" dirty="0"/>
          </a:p>
        </p:txBody>
      </p:sp>
      <p:sp>
        <p:nvSpPr>
          <p:cNvPr id="122" name="Google Shape;122;p17"/>
          <p:cNvSpPr txBox="1">
            <a:spLocks noGrp="1"/>
          </p:cNvSpPr>
          <p:nvPr>
            <p:ph type="body" idx="1"/>
          </p:nvPr>
        </p:nvSpPr>
        <p:spPr>
          <a:xfrm>
            <a:off x="481150" y="1482151"/>
            <a:ext cx="6962100" cy="2895300"/>
          </a:xfrm>
          <a:prstGeom prst="rect">
            <a:avLst/>
          </a:prstGeom>
        </p:spPr>
        <p:txBody>
          <a:bodyPr spcFirstLastPara="1" wrap="square" lIns="0" tIns="0" rIns="0" bIns="0" anchor="t" anchorCtr="0">
            <a:noAutofit/>
          </a:bodyPr>
          <a:lstStyle/>
          <a:p>
            <a:pPr marL="76200" indent="0">
              <a:buNone/>
            </a:pPr>
            <a:r>
              <a:rPr lang="en-US" sz="1600" dirty="0" smtClean="0">
                <a:solidFill>
                  <a:schemeClr val="tx1"/>
                </a:solidFill>
                <a:latin typeface="Fira San light"/>
              </a:rPr>
              <a:t>	The </a:t>
            </a:r>
            <a:r>
              <a:rPr lang="en-US" sz="1600" dirty="0">
                <a:solidFill>
                  <a:schemeClr val="tx1"/>
                </a:solidFill>
                <a:latin typeface="Fira San light"/>
              </a:rPr>
              <a:t>utilization of telemedicine solutions to reduce outpatient clinic visits and visits to physicians’ offices, thus saving financial and personal resources as well as time. </a:t>
            </a:r>
            <a:r>
              <a:rPr lang="en-US" sz="1600" dirty="0" smtClean="0">
                <a:solidFill>
                  <a:schemeClr val="tx1"/>
                </a:solidFill>
                <a:latin typeface="Fira San light"/>
              </a:rPr>
              <a:t>It </a:t>
            </a:r>
            <a:r>
              <a:rPr lang="en-US" sz="1600" dirty="0">
                <a:solidFill>
                  <a:schemeClr val="tx1"/>
                </a:solidFill>
                <a:latin typeface="Fira San light"/>
              </a:rPr>
              <a:t>has gained substantial importance in recent years. The COVID19 pandemic has made it necessary to abruptly adjust outpatient care methods in various medical settings that needlessly require consultations in person to monitor and change the disease management of patients in specific </a:t>
            </a:r>
            <a:r>
              <a:rPr lang="en-IN" sz="1600" dirty="0">
                <a:solidFill>
                  <a:schemeClr val="tx1"/>
                </a:solidFill>
                <a:latin typeface="Fira San light"/>
              </a:rPr>
              <a:t>risk </a:t>
            </a:r>
            <a:r>
              <a:rPr lang="en-IN" sz="1600" dirty="0" smtClean="0">
                <a:solidFill>
                  <a:schemeClr val="tx1"/>
                </a:solidFill>
                <a:latin typeface="Fira San light"/>
              </a:rPr>
              <a:t>groups.</a:t>
            </a: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18793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63343" y="517501"/>
            <a:ext cx="6962100" cy="396300"/>
          </a:xfrm>
          <a:prstGeom prst="rect">
            <a:avLst/>
          </a:prstGeom>
        </p:spPr>
        <p:txBody>
          <a:bodyPr spcFirstLastPara="1" wrap="square" lIns="0" tIns="0" rIns="0" bIns="0" anchor="b" anchorCtr="0">
            <a:noAutofit/>
          </a:bodyPr>
          <a:lstStyle/>
          <a:p>
            <a:pPr lvl="0"/>
            <a:r>
              <a:rPr lang="en-US" u="sng" dirty="0" smtClean="0">
                <a:latin typeface="Fira Sans SemiBold" panose="020B0604020202020204" charset="0"/>
              </a:rPr>
              <a:t>Motivation</a:t>
            </a:r>
            <a:endParaRPr u="sng" dirty="0"/>
          </a:p>
        </p:txBody>
      </p:sp>
      <p:sp>
        <p:nvSpPr>
          <p:cNvPr id="122" name="Google Shape;122;p17"/>
          <p:cNvSpPr txBox="1">
            <a:spLocks noGrp="1"/>
          </p:cNvSpPr>
          <p:nvPr>
            <p:ph type="body" idx="1"/>
          </p:nvPr>
        </p:nvSpPr>
        <p:spPr>
          <a:xfrm>
            <a:off x="481150" y="1482151"/>
            <a:ext cx="6962100" cy="2895300"/>
          </a:xfrm>
          <a:prstGeom prst="rect">
            <a:avLst/>
          </a:prstGeom>
        </p:spPr>
        <p:txBody>
          <a:bodyPr spcFirstLastPara="1" wrap="square" lIns="0" tIns="0" rIns="0" bIns="0" anchor="t" anchorCtr="0">
            <a:noAutofit/>
          </a:bodyPr>
          <a:lstStyle/>
          <a:p>
            <a:r>
              <a:rPr lang="en-US" sz="1600" dirty="0">
                <a:latin typeface="Fira San light"/>
              </a:rPr>
              <a:t>Advances in digital technology and especially mobile smartphone technology have led to a plethora of innovative strategies aiming to improve the self-management skills of patients with chronic diseases and especially diabetes</a:t>
            </a:r>
            <a:r>
              <a:rPr lang="en-US" sz="1600" dirty="0" smtClean="0">
                <a:latin typeface="Fira San light"/>
              </a:rPr>
              <a:t>.</a:t>
            </a:r>
          </a:p>
          <a:p>
            <a:endParaRPr lang="en-IN" sz="1600" dirty="0">
              <a:latin typeface="Fira San light"/>
            </a:endParaRPr>
          </a:p>
          <a:p>
            <a:r>
              <a:rPr lang="en-IN" sz="1600" dirty="0">
                <a:latin typeface="Fira San light"/>
              </a:rPr>
              <a:t>Utilization </a:t>
            </a:r>
            <a:r>
              <a:rPr lang="en-US" sz="1600" dirty="0">
                <a:latin typeface="Fira San light"/>
              </a:rPr>
              <a:t>of </a:t>
            </a:r>
            <a:r>
              <a:rPr lang="en-US" sz="1600" dirty="0" err="1">
                <a:latin typeface="Fira San light"/>
              </a:rPr>
              <a:t>telehealth</a:t>
            </a:r>
            <a:r>
              <a:rPr lang="en-US" sz="1600" dirty="0">
                <a:latin typeface="Fira San light"/>
              </a:rPr>
              <a:t> solutions in retinopathy with image processing technologies can enable broader access to the health system and specialist care, particularly for underserved </a:t>
            </a:r>
            <a:r>
              <a:rPr lang="en-IN" sz="1600" dirty="0">
                <a:latin typeface="Fira San light"/>
              </a:rPr>
              <a:t>populations and minorities like India.</a:t>
            </a:r>
            <a:endParaRPr lang="en-IN" sz="1600" dirty="0">
              <a:solidFill>
                <a:schemeClr val="tx1"/>
              </a:solidFill>
              <a:latin typeface="Fira San light"/>
            </a:endParaRP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270738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63343" y="517501"/>
            <a:ext cx="6962100" cy="396300"/>
          </a:xfrm>
          <a:prstGeom prst="rect">
            <a:avLst/>
          </a:prstGeom>
        </p:spPr>
        <p:txBody>
          <a:bodyPr spcFirstLastPara="1" wrap="square" lIns="0" tIns="0" rIns="0" bIns="0" anchor="b" anchorCtr="0">
            <a:noAutofit/>
          </a:bodyPr>
          <a:lstStyle/>
          <a:p>
            <a:pPr lvl="0"/>
            <a:r>
              <a:rPr lang="en-US" u="sng" dirty="0" smtClean="0"/>
              <a:t>Introduction</a:t>
            </a:r>
            <a:endParaRPr u="sng" dirty="0"/>
          </a:p>
        </p:txBody>
      </p:sp>
      <p:sp>
        <p:nvSpPr>
          <p:cNvPr id="122" name="Google Shape;122;p17"/>
          <p:cNvSpPr txBox="1">
            <a:spLocks noGrp="1"/>
          </p:cNvSpPr>
          <p:nvPr>
            <p:ph type="body" idx="1"/>
          </p:nvPr>
        </p:nvSpPr>
        <p:spPr>
          <a:xfrm>
            <a:off x="481150" y="1482151"/>
            <a:ext cx="6962100" cy="2895300"/>
          </a:xfrm>
          <a:prstGeom prst="rect">
            <a:avLst/>
          </a:prstGeom>
        </p:spPr>
        <p:txBody>
          <a:bodyPr spcFirstLastPara="1" wrap="square" lIns="0" tIns="0" rIns="0" bIns="0" anchor="t" anchorCtr="0">
            <a:noAutofit/>
          </a:bodyPr>
          <a:lstStyle/>
          <a:p>
            <a:r>
              <a:rPr lang="en-US" sz="1600" dirty="0" smtClean="0">
                <a:latin typeface="Fira San light"/>
              </a:rPr>
              <a:t>Telediabetology can facilitate in </a:t>
            </a:r>
            <a:r>
              <a:rPr lang="en-US" sz="1600" dirty="0">
                <a:latin typeface="Fira San light"/>
              </a:rPr>
              <a:t>taking treatment decisions, by utilizing pre-stored validated algorithms</a:t>
            </a:r>
            <a:r>
              <a:rPr lang="en-US" sz="1600" dirty="0" smtClean="0">
                <a:latin typeface="Fira San light"/>
              </a:rPr>
              <a:t>.</a:t>
            </a:r>
          </a:p>
          <a:p>
            <a:endParaRPr lang="en-US" sz="1600" dirty="0" smtClean="0">
              <a:latin typeface="Fira San light"/>
            </a:endParaRPr>
          </a:p>
          <a:p>
            <a:r>
              <a:rPr lang="en-US" sz="1600" dirty="0" smtClean="0">
                <a:latin typeface="Fira San light"/>
              </a:rPr>
              <a:t>Making use of available smartphone technology and  </a:t>
            </a:r>
            <a:r>
              <a:rPr lang="en-US" sz="1600" dirty="0" err="1" smtClean="0">
                <a:latin typeface="Fira San light"/>
              </a:rPr>
              <a:t>reatime</a:t>
            </a:r>
            <a:r>
              <a:rPr lang="en-US" sz="1600" dirty="0" smtClean="0">
                <a:latin typeface="Fira San light"/>
              </a:rPr>
              <a:t> IOT </a:t>
            </a:r>
            <a:r>
              <a:rPr lang="en-US" sz="1600" dirty="0">
                <a:latin typeface="Fira San light"/>
              </a:rPr>
              <a:t>devices</a:t>
            </a:r>
            <a:r>
              <a:rPr lang="en-US" sz="1600" dirty="0" smtClean="0">
                <a:latin typeface="Fira San light"/>
              </a:rPr>
              <a:t> </a:t>
            </a:r>
          </a:p>
          <a:p>
            <a:endParaRPr lang="en-US" sz="1600" dirty="0" smtClean="0">
              <a:latin typeface="Fira San light"/>
            </a:endParaRPr>
          </a:p>
          <a:p>
            <a:r>
              <a:rPr lang="en-US" sz="1600" dirty="0">
                <a:latin typeface="Fira San light"/>
              </a:rPr>
              <a:t>I</a:t>
            </a:r>
            <a:r>
              <a:rPr lang="en-US" sz="1600" dirty="0" smtClean="0">
                <a:latin typeface="Fira San light"/>
              </a:rPr>
              <a:t>t </a:t>
            </a:r>
            <a:r>
              <a:rPr lang="en-US" sz="1600" dirty="0">
                <a:latin typeface="Fira San light"/>
              </a:rPr>
              <a:t>is dedicated to supporting and guiding diabetes management digitally, and aims to reduce onsite visits.</a:t>
            </a:r>
          </a:p>
          <a:p>
            <a:endParaRPr lang="en-IN" sz="1600" dirty="0" smtClean="0">
              <a:latin typeface="Fira San light"/>
            </a:endParaRP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386498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19"/>
          <p:cNvSpPr txBox="1">
            <a:spLocks noGrp="1"/>
          </p:cNvSpPr>
          <p:nvPr>
            <p:ph type="title"/>
          </p:nvPr>
        </p:nvSpPr>
        <p:spPr>
          <a:xfrm>
            <a:off x="550950" y="527776"/>
            <a:ext cx="6962100" cy="396300"/>
          </a:xfrm>
          <a:prstGeom prst="rect">
            <a:avLst/>
          </a:prstGeom>
        </p:spPr>
        <p:txBody>
          <a:bodyPr spcFirstLastPara="1" wrap="square" lIns="0" tIns="0" rIns="0" bIns="0" anchor="b" anchorCtr="0">
            <a:noAutofit/>
          </a:bodyPr>
          <a:lstStyle/>
          <a:p>
            <a:pPr lvl="0"/>
            <a:r>
              <a:rPr lang="en-US" u="sng" dirty="0"/>
              <a:t>Literature Survey</a:t>
            </a:r>
            <a:endParaRPr u="sng" dirty="0"/>
          </a:p>
        </p:txBody>
      </p:sp>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4" name="Text Placeholder 3"/>
          <p:cNvSpPr>
            <a:spLocks noGrp="1"/>
          </p:cNvSpPr>
          <p:nvPr>
            <p:ph type="body" idx="1"/>
          </p:nvPr>
        </p:nvSpPr>
        <p:spPr>
          <a:xfrm>
            <a:off x="799648" y="1150706"/>
            <a:ext cx="6638842" cy="3462391"/>
          </a:xfrm>
        </p:spPr>
        <p:txBody>
          <a:bodyPr/>
          <a:lstStyle/>
          <a:p>
            <a:r>
              <a:rPr lang="en-US" sz="1600" b="1" u="sng" dirty="0" smtClean="0">
                <a:solidFill>
                  <a:srgbClr val="59234D"/>
                </a:solidFill>
                <a:latin typeface="Fira San light"/>
              </a:rPr>
              <a:t>Reference title  </a:t>
            </a:r>
            <a:r>
              <a:rPr lang="en-US" sz="1600" b="1" u="sng" dirty="0">
                <a:solidFill>
                  <a:srgbClr val="59234D"/>
                </a:solidFill>
                <a:latin typeface="Fira San light"/>
              </a:rPr>
              <a:t>1</a:t>
            </a:r>
            <a:r>
              <a:rPr lang="en-US" sz="1600" b="1" dirty="0">
                <a:solidFill>
                  <a:srgbClr val="59234D"/>
                </a:solidFill>
                <a:latin typeface="Fira San light"/>
              </a:rPr>
              <a:t> </a:t>
            </a:r>
            <a:r>
              <a:rPr lang="en-US" sz="1600" b="1" dirty="0">
                <a:solidFill>
                  <a:srgbClr val="77063F"/>
                </a:solidFill>
                <a:latin typeface="Fira San light"/>
              </a:rPr>
              <a:t>- </a:t>
            </a:r>
            <a:r>
              <a:rPr lang="en-US" sz="1400" dirty="0">
                <a:latin typeface="Fira San light"/>
              </a:rPr>
              <a:t>A Smartphone Based Application for Early Detection of Diabetic Retinopathy Using Normal Eye </a:t>
            </a:r>
            <a:r>
              <a:rPr lang="en-IN" sz="1400" dirty="0">
                <a:latin typeface="Fira San light"/>
              </a:rPr>
              <a:t>Extraction.</a:t>
            </a:r>
          </a:p>
          <a:p>
            <a:endParaRPr lang="en-US" sz="1400" dirty="0" smtClean="0"/>
          </a:p>
          <a:p>
            <a:pPr marL="101600" indent="0">
              <a:buNone/>
            </a:pPr>
            <a:endParaRPr lang="en-US" sz="1400" dirty="0"/>
          </a:p>
          <a:p>
            <a:r>
              <a:rPr lang="en-US" sz="1400" dirty="0" smtClean="0"/>
              <a:t>Proposed system</a:t>
            </a:r>
            <a:endParaRPr lang="en-US" sz="1400" dirty="0"/>
          </a:p>
          <a:p>
            <a:pPr lvl="1"/>
            <a:r>
              <a:rPr lang="en-US" sz="1400" dirty="0" smtClean="0">
                <a:latin typeface="Fira San light"/>
              </a:rPr>
              <a:t>The </a:t>
            </a:r>
            <a:r>
              <a:rPr lang="en-US" sz="1400" dirty="0">
                <a:latin typeface="Fira San light"/>
              </a:rPr>
              <a:t>mobile application by through we can able to detect to detect the early stage of diabetic Retinopathy</a:t>
            </a:r>
            <a:r>
              <a:rPr lang="en-US" sz="1400" dirty="0" smtClean="0">
                <a:latin typeface="Fira San light"/>
              </a:rPr>
              <a:t>.</a:t>
            </a:r>
          </a:p>
          <a:p>
            <a:pPr lvl="1"/>
            <a:r>
              <a:rPr lang="en-US" sz="1400" dirty="0" smtClean="0">
                <a:latin typeface="Fira San light"/>
              </a:rPr>
              <a:t>Collected </a:t>
            </a:r>
            <a:r>
              <a:rPr lang="en-US" sz="1400" dirty="0">
                <a:latin typeface="Fira San light"/>
              </a:rPr>
              <a:t>various diabetic and non-diabetic patients eye images from the hospitals which can be able to identify specific issues</a:t>
            </a:r>
            <a:r>
              <a:rPr lang="en-US" sz="1400" dirty="0" smtClean="0">
                <a:latin typeface="Fira San light"/>
              </a:rPr>
              <a:t>.</a:t>
            </a:r>
          </a:p>
          <a:p>
            <a:pPr lvl="1"/>
            <a:r>
              <a:rPr lang="en-US" sz="1400" dirty="0">
                <a:latin typeface="Fira San light"/>
              </a:rPr>
              <a:t>Integrating affected retina images into a structured understanding of the eye images, inheriting the affected Patterns to generalize and finding the Disk Boundary of retina which is affected by early stage of Diabetic retinopathy.</a:t>
            </a:r>
          </a:p>
          <a:p>
            <a:pPr lvl="1"/>
            <a:endParaRPr lang="en-US" sz="1400" dirty="0" smtClean="0"/>
          </a:p>
          <a:p>
            <a:pPr marL="101600" indent="0">
              <a:buNone/>
            </a:pPr>
            <a:r>
              <a:rPr lang="en-US" sz="1400" dirty="0" smtClean="0"/>
              <a:t> </a:t>
            </a:r>
            <a:endParaRPr lang="en-IN" sz="1400" dirty="0"/>
          </a:p>
        </p:txBody>
      </p:sp>
    </p:spTree>
    <p:extLst>
      <p:ext uri="{BB962C8B-B14F-4D97-AF65-F5344CB8AC3E}">
        <p14:creationId xmlns:p14="http://schemas.microsoft.com/office/powerpoint/2010/main" val="3843296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4" name="Text Placeholder 3"/>
          <p:cNvSpPr>
            <a:spLocks noGrp="1"/>
          </p:cNvSpPr>
          <p:nvPr>
            <p:ph type="body" idx="1"/>
          </p:nvPr>
        </p:nvSpPr>
        <p:spPr>
          <a:xfrm>
            <a:off x="779100" y="914400"/>
            <a:ext cx="6638842" cy="3462391"/>
          </a:xfrm>
        </p:spPr>
        <p:txBody>
          <a:bodyPr/>
          <a:lstStyle/>
          <a:p>
            <a:r>
              <a:rPr lang="en-US" sz="1400" dirty="0" smtClean="0"/>
              <a:t>Methodology</a:t>
            </a:r>
          </a:p>
          <a:p>
            <a:pPr marL="101600" indent="0">
              <a:buNone/>
            </a:pPr>
            <a:endParaRPr lang="en-US" sz="1400" dirty="0" smtClean="0"/>
          </a:p>
          <a:p>
            <a:pPr lvl="1"/>
            <a:r>
              <a:rPr lang="en-US" sz="1400" dirty="0">
                <a:latin typeface="Fira San light"/>
              </a:rPr>
              <a:t>First the User will be asked to capture Image of his face, With the Help of Face detection and Eye Detection his both eyes will be cropped out</a:t>
            </a:r>
            <a:r>
              <a:rPr lang="en-US" sz="1400" dirty="0" smtClean="0">
                <a:latin typeface="Fira San light"/>
              </a:rPr>
              <a:t>.</a:t>
            </a:r>
          </a:p>
          <a:p>
            <a:pPr lvl="1"/>
            <a:r>
              <a:rPr lang="en-US" sz="1400" dirty="0">
                <a:latin typeface="Fira San light"/>
              </a:rPr>
              <a:t>Histogram of the RGB Channels of the both eyes will be given along with features like Mean, Standard Deviation. If He/she chooses Normal/Abnormal, the values will be saved accordingly</a:t>
            </a:r>
            <a:r>
              <a:rPr lang="en-US" sz="1400" dirty="0" smtClean="0">
                <a:latin typeface="Fira San light"/>
              </a:rPr>
              <a:t>.</a:t>
            </a:r>
          </a:p>
          <a:p>
            <a:pPr lvl="1"/>
            <a:r>
              <a:rPr lang="en-US" sz="1400" dirty="0">
                <a:latin typeface="Fira San light"/>
              </a:rPr>
              <a:t>If the user chooses unknown, current values will be compared with mean of normal and abnormal values and will be saved to where it has its closest neighbors.</a:t>
            </a:r>
            <a:endParaRPr lang="en-US" sz="1400" dirty="0" smtClean="0"/>
          </a:p>
          <a:p>
            <a:pPr marL="101600" indent="0">
              <a:buNone/>
            </a:pPr>
            <a:r>
              <a:rPr lang="en-US" sz="1400" dirty="0" smtClean="0"/>
              <a:t> </a:t>
            </a:r>
            <a:endParaRPr lang="en-IN" sz="1400" dirty="0"/>
          </a:p>
        </p:txBody>
      </p:sp>
    </p:spTree>
    <p:extLst>
      <p:ext uri="{BB962C8B-B14F-4D97-AF65-F5344CB8AC3E}">
        <p14:creationId xmlns:p14="http://schemas.microsoft.com/office/powerpoint/2010/main" val="1033840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4" name="Text Placeholder 3"/>
          <p:cNvSpPr>
            <a:spLocks noGrp="1"/>
          </p:cNvSpPr>
          <p:nvPr>
            <p:ph type="body" idx="1"/>
          </p:nvPr>
        </p:nvSpPr>
        <p:spPr>
          <a:xfrm>
            <a:off x="707181" y="246579"/>
            <a:ext cx="6638842" cy="3462391"/>
          </a:xfrm>
        </p:spPr>
        <p:txBody>
          <a:bodyPr/>
          <a:lstStyle/>
          <a:p>
            <a:r>
              <a:rPr lang="en-US" sz="1400" dirty="0"/>
              <a:t>The proposed application model flowchart is as </a:t>
            </a:r>
            <a:r>
              <a:rPr lang="en-US" sz="1400" dirty="0" smtClean="0"/>
              <a:t>follows -</a:t>
            </a:r>
          </a:p>
          <a:p>
            <a:pPr marL="101600" indent="0">
              <a:buNone/>
            </a:pPr>
            <a:endParaRPr lang="en-US" sz="1400" dirty="0" smtClean="0"/>
          </a:p>
          <a:p>
            <a:pPr marL="101600" indent="0">
              <a:buNone/>
            </a:pPr>
            <a:r>
              <a:rPr lang="en-US" sz="1400" dirty="0" smtClean="0"/>
              <a:t> </a:t>
            </a:r>
            <a:endParaRPr lang="en-IN" sz="1400" dirty="0"/>
          </a:p>
        </p:txBody>
      </p:sp>
      <p:pic>
        <p:nvPicPr>
          <p:cNvPr id="2" name="Picture 1"/>
          <p:cNvPicPr>
            <a:picLocks noChangeAspect="1"/>
          </p:cNvPicPr>
          <p:nvPr/>
        </p:nvPicPr>
        <p:blipFill>
          <a:blip r:embed="rId3"/>
          <a:stretch>
            <a:fillRect/>
          </a:stretch>
        </p:blipFill>
        <p:spPr>
          <a:xfrm>
            <a:off x="1153291" y="776936"/>
            <a:ext cx="5964658" cy="4366515"/>
          </a:xfrm>
          <a:prstGeom prst="rect">
            <a:avLst/>
          </a:prstGeom>
        </p:spPr>
      </p:pic>
    </p:spTree>
    <p:extLst>
      <p:ext uri="{BB962C8B-B14F-4D97-AF65-F5344CB8AC3E}">
        <p14:creationId xmlns:p14="http://schemas.microsoft.com/office/powerpoint/2010/main" val="2870729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4" name="Text Placeholder 3"/>
          <p:cNvSpPr>
            <a:spLocks noGrp="1"/>
          </p:cNvSpPr>
          <p:nvPr>
            <p:ph type="body" idx="1"/>
          </p:nvPr>
        </p:nvSpPr>
        <p:spPr>
          <a:xfrm>
            <a:off x="748276" y="791111"/>
            <a:ext cx="7090905" cy="3462391"/>
          </a:xfrm>
        </p:spPr>
        <p:txBody>
          <a:bodyPr/>
          <a:lstStyle/>
          <a:p>
            <a:r>
              <a:rPr lang="en-US" sz="1600" b="1" u="sng" dirty="0" smtClean="0">
                <a:solidFill>
                  <a:srgbClr val="59234D"/>
                </a:solidFill>
                <a:latin typeface="Fira San light"/>
              </a:rPr>
              <a:t>Reference title  </a:t>
            </a:r>
            <a:r>
              <a:rPr lang="en-US" sz="1600" b="1" u="sng" dirty="0">
                <a:solidFill>
                  <a:srgbClr val="59234D"/>
                </a:solidFill>
                <a:latin typeface="Fira San light"/>
              </a:rPr>
              <a:t>2</a:t>
            </a:r>
            <a:r>
              <a:rPr lang="en-US" sz="1600" b="1" dirty="0" smtClean="0">
                <a:solidFill>
                  <a:srgbClr val="59234D"/>
                </a:solidFill>
                <a:latin typeface="Fira San light"/>
              </a:rPr>
              <a:t> </a:t>
            </a:r>
            <a:r>
              <a:rPr lang="en-US" sz="1400" b="1" dirty="0" smtClean="0">
                <a:solidFill>
                  <a:srgbClr val="77063F"/>
                </a:solidFill>
                <a:latin typeface="Fira San light"/>
              </a:rPr>
              <a:t>- </a:t>
            </a:r>
            <a:r>
              <a:rPr lang="en-US" sz="1400" dirty="0">
                <a:latin typeface="Fira San light"/>
              </a:rPr>
              <a:t>Application of Telemedicine in diabetes care: The time is </a:t>
            </a:r>
            <a:r>
              <a:rPr lang="en-US" sz="1400" dirty="0" smtClean="0">
                <a:latin typeface="Fira San light"/>
              </a:rPr>
              <a:t>now</a:t>
            </a:r>
            <a:endParaRPr lang="en-IN" sz="1400" dirty="0">
              <a:latin typeface="Fira San light"/>
            </a:endParaRPr>
          </a:p>
          <a:p>
            <a:endParaRPr lang="en-US" sz="1400" dirty="0" smtClean="0"/>
          </a:p>
          <a:p>
            <a:endParaRPr lang="en-US" sz="1400" dirty="0" smtClean="0"/>
          </a:p>
          <a:p>
            <a:r>
              <a:rPr lang="en-US" sz="1400" dirty="0" smtClean="0"/>
              <a:t>Available </a:t>
            </a:r>
            <a:r>
              <a:rPr lang="en-US" sz="1400" dirty="0" err="1" smtClean="0"/>
              <a:t>telediabetology</a:t>
            </a:r>
            <a:r>
              <a:rPr lang="en-US" sz="1400" dirty="0" smtClean="0"/>
              <a:t> solutions</a:t>
            </a:r>
            <a:endParaRPr lang="en-US" sz="1400" dirty="0"/>
          </a:p>
          <a:p>
            <a:pPr marL="101600" indent="0">
              <a:buNone/>
            </a:pPr>
            <a:endParaRPr lang="en-US" sz="1400" dirty="0"/>
          </a:p>
          <a:p>
            <a:pPr lvl="1"/>
            <a:r>
              <a:rPr lang="en-US" sz="1400" dirty="0" smtClean="0">
                <a:latin typeface="Fira San light"/>
              </a:rPr>
              <a:t>Telephone/Video </a:t>
            </a:r>
            <a:r>
              <a:rPr lang="en-US" sz="1400" dirty="0">
                <a:latin typeface="Fira San light"/>
              </a:rPr>
              <a:t>Calls for </a:t>
            </a:r>
            <a:r>
              <a:rPr lang="en-US" sz="1400" dirty="0" smtClean="0">
                <a:latin typeface="Fira San light"/>
              </a:rPr>
              <a:t>Telediabetology</a:t>
            </a:r>
          </a:p>
          <a:p>
            <a:pPr lvl="1"/>
            <a:r>
              <a:rPr lang="en-IN" sz="1400" dirty="0">
                <a:latin typeface="Fira San light"/>
              </a:rPr>
              <a:t>Mobile </a:t>
            </a:r>
            <a:r>
              <a:rPr lang="en-IN" sz="1400" dirty="0" smtClean="0">
                <a:latin typeface="Fira San light"/>
              </a:rPr>
              <a:t>Applications</a:t>
            </a:r>
          </a:p>
          <a:p>
            <a:pPr lvl="1"/>
            <a:r>
              <a:rPr lang="en-US" sz="1400" dirty="0">
                <a:latin typeface="Fira San light"/>
              </a:rPr>
              <a:t>Continuous/Intermittently Scanned Continuous Glucose Monitoring </a:t>
            </a:r>
            <a:r>
              <a:rPr lang="en-US" sz="1400" dirty="0" smtClean="0">
                <a:latin typeface="Fira San light"/>
              </a:rPr>
              <a:t>Systems</a:t>
            </a:r>
          </a:p>
          <a:p>
            <a:pPr lvl="1"/>
            <a:r>
              <a:rPr lang="en-US" sz="1400" dirty="0">
                <a:latin typeface="Fira San light"/>
              </a:rPr>
              <a:t>Decision Support Systems for Insulin </a:t>
            </a:r>
            <a:r>
              <a:rPr lang="en-US" sz="1400" dirty="0" smtClean="0">
                <a:latin typeface="Fira San light"/>
              </a:rPr>
              <a:t>Therapy</a:t>
            </a:r>
          </a:p>
          <a:p>
            <a:pPr lvl="1"/>
            <a:r>
              <a:rPr lang="en-IN" sz="1400" dirty="0">
                <a:latin typeface="Fira San light"/>
              </a:rPr>
              <a:t>Screening for Diabetic Retinopathy</a:t>
            </a:r>
            <a:endParaRPr lang="en-US" sz="1400" dirty="0" smtClean="0">
              <a:latin typeface="Fira San light"/>
            </a:endParaRPr>
          </a:p>
          <a:p>
            <a:pPr marL="101600" indent="0">
              <a:buNone/>
            </a:pPr>
            <a:endParaRPr lang="en-US" sz="1400" dirty="0" smtClean="0"/>
          </a:p>
          <a:p>
            <a:pPr marL="101600" indent="0">
              <a:buNone/>
            </a:pPr>
            <a:r>
              <a:rPr lang="en-US" sz="1400" dirty="0" smtClean="0"/>
              <a:t> </a:t>
            </a:r>
            <a:endParaRPr lang="en-IN" sz="1400" dirty="0"/>
          </a:p>
        </p:txBody>
      </p:sp>
    </p:spTree>
    <p:extLst>
      <p:ext uri="{BB962C8B-B14F-4D97-AF65-F5344CB8AC3E}">
        <p14:creationId xmlns:p14="http://schemas.microsoft.com/office/powerpoint/2010/main" val="2361369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4" name="Text Placeholder 3"/>
          <p:cNvSpPr>
            <a:spLocks noGrp="1"/>
          </p:cNvSpPr>
          <p:nvPr>
            <p:ph type="body" idx="1"/>
          </p:nvPr>
        </p:nvSpPr>
        <p:spPr>
          <a:xfrm>
            <a:off x="820196" y="780837"/>
            <a:ext cx="6895696" cy="3462391"/>
          </a:xfrm>
        </p:spPr>
        <p:txBody>
          <a:bodyPr/>
          <a:lstStyle/>
          <a:p>
            <a:pPr marL="101600" indent="0">
              <a:buNone/>
            </a:pPr>
            <a:endParaRPr lang="en-US" sz="1400" dirty="0" smtClean="0"/>
          </a:p>
          <a:p>
            <a:r>
              <a:rPr lang="en-IN" sz="1400" dirty="0"/>
              <a:t>The possibilities of telediabetology</a:t>
            </a:r>
            <a:endParaRPr lang="en-US" sz="1400" dirty="0"/>
          </a:p>
          <a:p>
            <a:pPr marL="101600" indent="0">
              <a:buNone/>
            </a:pPr>
            <a:endParaRPr lang="en-US" sz="1400" dirty="0" smtClean="0"/>
          </a:p>
          <a:p>
            <a:pPr marL="101600" indent="0">
              <a:buNone/>
            </a:pPr>
            <a:r>
              <a:rPr lang="en-US" sz="1400" dirty="0" smtClean="0"/>
              <a:t> </a:t>
            </a:r>
            <a:endParaRPr lang="en-IN" sz="1400" dirty="0"/>
          </a:p>
        </p:txBody>
      </p:sp>
      <p:pic>
        <p:nvPicPr>
          <p:cNvPr id="2" name="Picture 1"/>
          <p:cNvPicPr>
            <a:picLocks noChangeAspect="1"/>
          </p:cNvPicPr>
          <p:nvPr/>
        </p:nvPicPr>
        <p:blipFill>
          <a:blip r:embed="rId3"/>
          <a:stretch>
            <a:fillRect/>
          </a:stretch>
        </p:blipFill>
        <p:spPr>
          <a:xfrm>
            <a:off x="1173922" y="1654139"/>
            <a:ext cx="5777115" cy="2817154"/>
          </a:xfrm>
          <a:prstGeom prst="rect">
            <a:avLst/>
          </a:prstGeom>
        </p:spPr>
      </p:pic>
    </p:spTree>
    <p:extLst>
      <p:ext uri="{BB962C8B-B14F-4D97-AF65-F5344CB8AC3E}">
        <p14:creationId xmlns:p14="http://schemas.microsoft.com/office/powerpoint/2010/main" val="2171003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5" name="Text Placeholder 3"/>
          <p:cNvSpPr>
            <a:spLocks noGrp="1"/>
          </p:cNvSpPr>
          <p:nvPr>
            <p:ph type="body" idx="1"/>
          </p:nvPr>
        </p:nvSpPr>
        <p:spPr>
          <a:xfrm>
            <a:off x="789374" y="835396"/>
            <a:ext cx="7090905" cy="4106473"/>
          </a:xfrm>
        </p:spPr>
        <p:txBody>
          <a:bodyPr/>
          <a:lstStyle/>
          <a:p>
            <a:r>
              <a:rPr lang="en-US" sz="1600" b="1" u="sng" dirty="0" smtClean="0">
                <a:solidFill>
                  <a:srgbClr val="59234D"/>
                </a:solidFill>
                <a:latin typeface="Fira San light"/>
              </a:rPr>
              <a:t>Reference title  </a:t>
            </a:r>
            <a:r>
              <a:rPr lang="en-US" sz="1600" b="1" u="sng" dirty="0" smtClean="0">
                <a:solidFill>
                  <a:srgbClr val="59234D"/>
                </a:solidFill>
                <a:latin typeface="Fira San light"/>
              </a:rPr>
              <a:t>3</a:t>
            </a:r>
            <a:r>
              <a:rPr lang="en-US" sz="1600" b="1" dirty="0" smtClean="0">
                <a:solidFill>
                  <a:srgbClr val="59234D"/>
                </a:solidFill>
                <a:latin typeface="Fira San light"/>
              </a:rPr>
              <a:t> </a:t>
            </a:r>
            <a:r>
              <a:rPr lang="en-US" sz="1400" b="1" dirty="0" smtClean="0">
                <a:solidFill>
                  <a:srgbClr val="77063F"/>
                </a:solidFill>
                <a:latin typeface="Fira San light"/>
              </a:rPr>
              <a:t>- </a:t>
            </a:r>
            <a:r>
              <a:rPr lang="en-IN" sz="1400" dirty="0">
                <a:latin typeface="Fira San light"/>
                <a:sym typeface="Arial"/>
              </a:rPr>
              <a:t>A Review on Diabetes Self-management Applications </a:t>
            </a:r>
            <a:r>
              <a:rPr lang="en-US" sz="1400" dirty="0">
                <a:latin typeface="Fira San light"/>
                <a:sym typeface="Arial"/>
              </a:rPr>
              <a:t>for Android Smartphones: Perspective of Developing</a:t>
            </a:r>
            <a:r>
              <a:rPr lang="en-IN" sz="1400" dirty="0">
                <a:latin typeface="Fira San light"/>
                <a:sym typeface="Arial"/>
              </a:rPr>
              <a:t>Countries</a:t>
            </a:r>
            <a:endParaRPr lang="en-IN" sz="1400" dirty="0">
              <a:latin typeface="Fira San light"/>
            </a:endParaRPr>
          </a:p>
          <a:p>
            <a:pPr marL="101600" indent="0">
              <a:buNone/>
            </a:pPr>
            <a:endParaRPr lang="en-US" sz="1400" dirty="0" smtClean="0"/>
          </a:p>
          <a:p>
            <a:endParaRPr lang="en-US" sz="1400" dirty="0" smtClean="0"/>
          </a:p>
          <a:p>
            <a:r>
              <a:rPr lang="en-US" sz="1400" dirty="0"/>
              <a:t>Proposed </a:t>
            </a:r>
            <a:r>
              <a:rPr lang="en-US" sz="1400" dirty="0" smtClean="0"/>
              <a:t>Methodology</a:t>
            </a:r>
            <a:endParaRPr lang="en-US" sz="1400" dirty="0"/>
          </a:p>
          <a:p>
            <a:pPr lvl="1"/>
            <a:r>
              <a:rPr lang="en-US" sz="1400" dirty="0" smtClean="0">
                <a:latin typeface="Fira San light"/>
              </a:rPr>
              <a:t>Conducted </a:t>
            </a:r>
            <a:r>
              <a:rPr lang="en-US" sz="1400" dirty="0">
                <a:latin typeface="Fira San light"/>
              </a:rPr>
              <a:t>in-depth review of 54 smartphone apps which are considered to be helpful for diabetes patients. Key features of these apps are identified and enlisted with a view to comparing them and predicting the best features an app can have. </a:t>
            </a:r>
            <a:endParaRPr lang="en-US" sz="1400" dirty="0" smtClean="0">
              <a:latin typeface="Fira San light"/>
            </a:endParaRPr>
          </a:p>
          <a:p>
            <a:pPr lvl="1"/>
            <a:r>
              <a:rPr lang="en-US" sz="1400" dirty="0">
                <a:latin typeface="Fira San light"/>
              </a:rPr>
              <a:t>The study could well be the torchbearer for the field of smartphone applications for diabetes healthcare</a:t>
            </a:r>
            <a:r>
              <a:rPr lang="en-US" sz="1400" dirty="0" smtClean="0">
                <a:latin typeface="Fira San light"/>
              </a:rPr>
              <a:t>.</a:t>
            </a:r>
          </a:p>
          <a:p>
            <a:pPr lvl="1"/>
            <a:r>
              <a:rPr lang="en-US" sz="1400" dirty="0">
                <a:latin typeface="Fira San light"/>
              </a:rPr>
              <a:t>As all the important features, their usefulness and weaknesses are analyzed are mentioned, this study is a complete guide for finding, even developing a smart solution for people with diabetes.</a:t>
            </a:r>
            <a:endParaRPr lang="en-IN" sz="1400" dirty="0">
              <a:latin typeface="Fira San light"/>
            </a:endParaRPr>
          </a:p>
        </p:txBody>
      </p:sp>
    </p:spTree>
    <p:extLst>
      <p:ext uri="{BB962C8B-B14F-4D97-AF65-F5344CB8AC3E}">
        <p14:creationId xmlns:p14="http://schemas.microsoft.com/office/powerpoint/2010/main" val="3155417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5" name="Text Placeholder 3"/>
          <p:cNvSpPr>
            <a:spLocks noGrp="1"/>
          </p:cNvSpPr>
          <p:nvPr>
            <p:ph type="body" idx="1"/>
          </p:nvPr>
        </p:nvSpPr>
        <p:spPr>
          <a:xfrm>
            <a:off x="789374" y="186811"/>
            <a:ext cx="7090905" cy="3914454"/>
          </a:xfrm>
        </p:spPr>
        <p:txBody>
          <a:bodyPr/>
          <a:lstStyle/>
          <a:p>
            <a:pPr marL="101600" indent="0">
              <a:buNone/>
            </a:pPr>
            <a:endParaRPr lang="en-US" sz="1400" dirty="0" smtClean="0"/>
          </a:p>
          <a:p>
            <a:r>
              <a:rPr lang="en-US" sz="1400" dirty="0"/>
              <a:t>Percentage of different functionalities in both Android and </a:t>
            </a:r>
            <a:r>
              <a:rPr lang="en-US" sz="1400" dirty="0" err="1"/>
              <a:t>iOS</a:t>
            </a:r>
            <a:r>
              <a:rPr lang="en-US" sz="1400" dirty="0"/>
              <a:t> </a:t>
            </a:r>
            <a:r>
              <a:rPr lang="en-US" sz="1400" dirty="0" smtClean="0"/>
              <a:t>apps</a:t>
            </a:r>
            <a:endParaRPr lang="en-US" sz="1400" dirty="0">
              <a:latin typeface="Fira San light"/>
            </a:endParaRPr>
          </a:p>
        </p:txBody>
      </p:sp>
      <p:pic>
        <p:nvPicPr>
          <p:cNvPr id="2" name="Picture 1"/>
          <p:cNvPicPr>
            <a:picLocks noChangeAspect="1"/>
          </p:cNvPicPr>
          <p:nvPr/>
        </p:nvPicPr>
        <p:blipFill>
          <a:blip r:embed="rId3"/>
          <a:stretch>
            <a:fillRect/>
          </a:stretch>
        </p:blipFill>
        <p:spPr>
          <a:xfrm>
            <a:off x="634193" y="858334"/>
            <a:ext cx="6895212" cy="3891517"/>
          </a:xfrm>
          <a:prstGeom prst="rect">
            <a:avLst/>
          </a:prstGeom>
        </p:spPr>
      </p:pic>
    </p:spTree>
    <p:extLst>
      <p:ext uri="{BB962C8B-B14F-4D97-AF65-F5344CB8AC3E}">
        <p14:creationId xmlns:p14="http://schemas.microsoft.com/office/powerpoint/2010/main" val="1564524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550950" y="538049"/>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u="sng" dirty="0"/>
              <a:t>Contents</a:t>
            </a:r>
            <a:endParaRPr u="sng" dirty="0"/>
          </a:p>
        </p:txBody>
      </p:sp>
      <p:sp>
        <p:nvSpPr>
          <p:cNvPr id="92" name="Google Shape;92;p13"/>
          <p:cNvSpPr txBox="1">
            <a:spLocks noGrp="1"/>
          </p:cNvSpPr>
          <p:nvPr>
            <p:ph type="body" idx="2"/>
          </p:nvPr>
        </p:nvSpPr>
        <p:spPr>
          <a:xfrm>
            <a:off x="779100" y="3982125"/>
            <a:ext cx="6962100" cy="6606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dirty="0" smtClean="0">
              <a:solidFill>
                <a:schemeClr val="accent3"/>
              </a:solidFill>
            </a:endParaRPr>
          </a:p>
          <a:p>
            <a:pPr marL="0" lvl="0" indent="0" algn="l" rtl="0">
              <a:spcBef>
                <a:spcPts val="0"/>
              </a:spcBef>
              <a:spcAft>
                <a:spcPts val="0"/>
              </a:spcAft>
              <a:buNone/>
            </a:pPr>
            <a:endParaRPr sz="1200" dirty="0">
              <a:solidFill>
                <a:schemeClr val="accent3"/>
              </a:solidFill>
            </a:endParaRPr>
          </a:p>
        </p:txBody>
      </p:sp>
      <p:sp>
        <p:nvSpPr>
          <p:cNvPr id="93" name="Google Shape;93;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6" name="Google Shape;91;p13"/>
          <p:cNvSpPr txBox="1">
            <a:spLocks/>
          </p:cNvSpPr>
          <p:nvPr/>
        </p:nvSpPr>
        <p:spPr>
          <a:xfrm>
            <a:off x="1066484" y="1169481"/>
            <a:ext cx="4419624" cy="50353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4"/>
              </a:buClr>
              <a:buSzPts val="2000"/>
              <a:buFont typeface="Fira Sans Light"/>
              <a:buChar char="●"/>
              <a:defRPr sz="2000" b="0" i="0" u="none" strike="noStrike" cap="none">
                <a:solidFill>
                  <a:schemeClr val="dk1"/>
                </a:solidFill>
                <a:latin typeface="Fira Sans Light"/>
                <a:ea typeface="Fira Sans Light"/>
                <a:cs typeface="Fira Sans Light"/>
                <a:sym typeface="Fira Sans Light"/>
              </a:defRPr>
            </a:lvl1pPr>
            <a:lvl2pPr marL="914400" marR="0" lvl="1" indent="-355600" algn="l" rtl="0">
              <a:lnSpc>
                <a:spcPct val="115000"/>
              </a:lnSpc>
              <a:spcBef>
                <a:spcPts val="800"/>
              </a:spcBef>
              <a:spcAft>
                <a:spcPts val="0"/>
              </a:spcAft>
              <a:buClr>
                <a:schemeClr val="accent5"/>
              </a:buClr>
              <a:buSzPts val="2000"/>
              <a:buFont typeface="Fira Sans Light"/>
              <a:buChar char="○"/>
              <a:defRPr sz="2000" b="0" i="0" u="none" strike="noStrike" cap="none">
                <a:solidFill>
                  <a:schemeClr val="dk1"/>
                </a:solidFill>
                <a:latin typeface="Fira Sans Light"/>
                <a:ea typeface="Fira Sans Light"/>
                <a:cs typeface="Fira Sans Light"/>
                <a:sym typeface="Fira Sans Light"/>
              </a:defRPr>
            </a:lvl2pPr>
            <a:lvl3pPr marL="1371600" marR="0" lvl="2" indent="-355600" algn="l" rtl="0">
              <a:lnSpc>
                <a:spcPct val="115000"/>
              </a:lnSpc>
              <a:spcBef>
                <a:spcPts val="800"/>
              </a:spcBef>
              <a:spcAft>
                <a:spcPts val="0"/>
              </a:spcAft>
              <a:buClr>
                <a:schemeClr val="accent6"/>
              </a:buClr>
              <a:buSzPts val="2000"/>
              <a:buFont typeface="Fira Sans Light"/>
              <a:buChar char="■"/>
              <a:defRPr sz="2000" b="0" i="0" u="none" strike="noStrike" cap="none">
                <a:solidFill>
                  <a:schemeClr val="dk1"/>
                </a:solidFill>
                <a:latin typeface="Fira Sans Light"/>
                <a:ea typeface="Fira Sans Light"/>
                <a:cs typeface="Fira Sans Light"/>
                <a:sym typeface="Fira Sans Light"/>
              </a:defRPr>
            </a:lvl3pPr>
            <a:lvl4pPr marL="1828800" marR="0" lvl="3" indent="-355600" algn="l" rtl="0">
              <a:lnSpc>
                <a:spcPct val="115000"/>
              </a:lnSpc>
              <a:spcBef>
                <a:spcPts val="800"/>
              </a:spcBef>
              <a:spcAft>
                <a:spcPts val="0"/>
              </a:spcAft>
              <a:buClr>
                <a:schemeClr val="dk1"/>
              </a:buClr>
              <a:buSzPts val="2000"/>
              <a:buFont typeface="Fira Sans Light"/>
              <a:buChar char="●"/>
              <a:defRPr sz="2000" b="0" i="0" u="none" strike="noStrike" cap="none">
                <a:solidFill>
                  <a:schemeClr val="dk1"/>
                </a:solidFill>
                <a:latin typeface="Fira Sans Light"/>
                <a:ea typeface="Fira Sans Light"/>
                <a:cs typeface="Fira Sans Light"/>
                <a:sym typeface="Fira Sans Light"/>
              </a:defRPr>
            </a:lvl4pPr>
            <a:lvl5pPr marL="2286000" marR="0" lvl="4" indent="-355600" algn="l" rtl="0">
              <a:lnSpc>
                <a:spcPct val="115000"/>
              </a:lnSpc>
              <a:spcBef>
                <a:spcPts val="800"/>
              </a:spcBef>
              <a:spcAft>
                <a:spcPts val="0"/>
              </a:spcAft>
              <a:buClr>
                <a:schemeClr val="dk1"/>
              </a:buClr>
              <a:buSzPts val="2000"/>
              <a:buFont typeface="Fira Sans Light"/>
              <a:buChar char="○"/>
              <a:defRPr sz="2000" b="0" i="0" u="none" strike="noStrike" cap="none">
                <a:solidFill>
                  <a:schemeClr val="dk1"/>
                </a:solidFill>
                <a:latin typeface="Fira Sans Light"/>
                <a:ea typeface="Fira Sans Light"/>
                <a:cs typeface="Fira Sans Light"/>
                <a:sym typeface="Fira Sans Light"/>
              </a:defRPr>
            </a:lvl5pPr>
            <a:lvl6pPr marL="2743200" marR="0" lvl="5" indent="-355600" algn="l" rtl="0">
              <a:lnSpc>
                <a:spcPct val="115000"/>
              </a:lnSpc>
              <a:spcBef>
                <a:spcPts val="800"/>
              </a:spcBef>
              <a:spcAft>
                <a:spcPts val="0"/>
              </a:spcAft>
              <a:buClr>
                <a:schemeClr val="dk1"/>
              </a:buClr>
              <a:buSzPts val="2000"/>
              <a:buFont typeface="Fira Sans Light"/>
              <a:buChar char="■"/>
              <a:defRPr sz="2000" b="0" i="0" u="none" strike="noStrike" cap="none">
                <a:solidFill>
                  <a:schemeClr val="dk1"/>
                </a:solidFill>
                <a:latin typeface="Fira Sans Light"/>
                <a:ea typeface="Fira Sans Light"/>
                <a:cs typeface="Fira Sans Light"/>
                <a:sym typeface="Fira Sans Light"/>
              </a:defRPr>
            </a:lvl6pPr>
            <a:lvl7pPr marL="3200400" marR="0" lvl="6" indent="-355600" algn="l" rtl="0">
              <a:lnSpc>
                <a:spcPct val="115000"/>
              </a:lnSpc>
              <a:spcBef>
                <a:spcPts val="800"/>
              </a:spcBef>
              <a:spcAft>
                <a:spcPts val="0"/>
              </a:spcAft>
              <a:buClr>
                <a:schemeClr val="dk1"/>
              </a:buClr>
              <a:buSzPts val="2000"/>
              <a:buFont typeface="Fira Sans Light"/>
              <a:buChar char="●"/>
              <a:defRPr sz="2000" b="0" i="0" u="none" strike="noStrike" cap="none">
                <a:solidFill>
                  <a:schemeClr val="dk1"/>
                </a:solidFill>
                <a:latin typeface="Fira Sans Light"/>
                <a:ea typeface="Fira Sans Light"/>
                <a:cs typeface="Fira Sans Light"/>
                <a:sym typeface="Fira Sans Light"/>
              </a:defRPr>
            </a:lvl7pPr>
            <a:lvl8pPr marL="3657600" marR="0" lvl="7" indent="-355600" algn="l" rtl="0">
              <a:lnSpc>
                <a:spcPct val="115000"/>
              </a:lnSpc>
              <a:spcBef>
                <a:spcPts val="800"/>
              </a:spcBef>
              <a:spcAft>
                <a:spcPts val="0"/>
              </a:spcAft>
              <a:buClr>
                <a:schemeClr val="dk1"/>
              </a:buClr>
              <a:buSzPts val="2000"/>
              <a:buFont typeface="Fira Sans Light"/>
              <a:buChar char="○"/>
              <a:defRPr sz="2000" b="0" i="0" u="none" strike="noStrike" cap="none">
                <a:solidFill>
                  <a:schemeClr val="dk1"/>
                </a:solidFill>
                <a:latin typeface="Fira Sans Light"/>
                <a:ea typeface="Fira Sans Light"/>
                <a:cs typeface="Fira Sans Light"/>
                <a:sym typeface="Fira Sans Light"/>
              </a:defRPr>
            </a:lvl8pPr>
            <a:lvl9pPr marL="4114800" marR="0" lvl="8" indent="-355600" algn="l" rtl="0">
              <a:lnSpc>
                <a:spcPct val="115000"/>
              </a:lnSpc>
              <a:spcBef>
                <a:spcPts val="800"/>
              </a:spcBef>
              <a:spcAft>
                <a:spcPts val="800"/>
              </a:spcAft>
              <a:buClr>
                <a:schemeClr val="dk1"/>
              </a:buClr>
              <a:buSzPts val="2000"/>
              <a:buFont typeface="Fira Sans Light"/>
              <a:buChar char="■"/>
              <a:defRPr sz="2000" b="0" i="0" u="none" strike="noStrike" cap="none">
                <a:solidFill>
                  <a:schemeClr val="dk1"/>
                </a:solidFill>
                <a:latin typeface="Fira Sans Light"/>
                <a:ea typeface="Fira Sans Light"/>
                <a:cs typeface="Fira Sans Light"/>
                <a:sym typeface="Fira Sans Light"/>
              </a:defRPr>
            </a:lvl9pPr>
          </a:lstStyle>
          <a:p>
            <a:pPr marL="514350" indent="-514350"/>
            <a:r>
              <a:rPr lang="en-US" sz="1400" dirty="0" smtClean="0">
                <a:solidFill>
                  <a:schemeClr val="tx1"/>
                </a:solidFill>
              </a:rPr>
              <a:t>Project Group</a:t>
            </a:r>
          </a:p>
          <a:p>
            <a:pPr marL="514350" indent="-514350"/>
            <a:r>
              <a:rPr lang="en-US" sz="1400" dirty="0" smtClean="0">
                <a:solidFill>
                  <a:schemeClr val="tx1"/>
                </a:solidFill>
              </a:rPr>
              <a:t>Motivation</a:t>
            </a:r>
          </a:p>
          <a:p>
            <a:pPr marL="514350" indent="-514350"/>
            <a:r>
              <a:rPr lang="en-US" sz="1400" dirty="0" smtClean="0">
                <a:solidFill>
                  <a:schemeClr val="tx1"/>
                </a:solidFill>
              </a:rPr>
              <a:t>Problem Statement</a:t>
            </a:r>
          </a:p>
          <a:p>
            <a:pPr marL="514350" indent="-514350"/>
            <a:r>
              <a:rPr lang="en-US" sz="1400" dirty="0" smtClean="0">
                <a:solidFill>
                  <a:schemeClr val="tx1"/>
                </a:solidFill>
              </a:rPr>
              <a:t>Aim</a:t>
            </a:r>
          </a:p>
          <a:p>
            <a:pPr marL="514350" indent="-514350"/>
            <a:r>
              <a:rPr lang="en-US" sz="1400" dirty="0" smtClean="0">
                <a:solidFill>
                  <a:schemeClr val="tx1"/>
                </a:solidFill>
              </a:rPr>
              <a:t>Objective</a:t>
            </a:r>
          </a:p>
          <a:p>
            <a:pPr marL="514350" indent="-514350"/>
            <a:r>
              <a:rPr lang="en-US" sz="1400" dirty="0" smtClean="0">
                <a:solidFill>
                  <a:schemeClr val="tx1"/>
                </a:solidFill>
              </a:rPr>
              <a:t>Project and Seminar Topics</a:t>
            </a:r>
          </a:p>
          <a:p>
            <a:pPr marL="514350" indent="-514350"/>
            <a:r>
              <a:rPr lang="en-US" sz="1400" dirty="0" smtClean="0">
                <a:solidFill>
                  <a:schemeClr val="tx1"/>
                </a:solidFill>
              </a:rPr>
              <a:t>Abstract</a:t>
            </a:r>
          </a:p>
          <a:p>
            <a:pPr marL="514350" indent="-514350"/>
            <a:r>
              <a:rPr lang="en-US" sz="1400" dirty="0" smtClean="0">
                <a:solidFill>
                  <a:schemeClr val="tx1"/>
                </a:solidFill>
              </a:rPr>
              <a:t>motivation</a:t>
            </a:r>
            <a:endParaRPr lang="en-US" sz="1400" dirty="0">
              <a:solidFill>
                <a:schemeClr val="tx1"/>
              </a:solidFill>
            </a:endParaRPr>
          </a:p>
          <a:p>
            <a:pPr marL="514350" indent="-514350"/>
            <a:r>
              <a:rPr lang="en-US" sz="1400" dirty="0">
                <a:solidFill>
                  <a:schemeClr val="tx1"/>
                </a:solidFill>
              </a:rPr>
              <a:t>Introduction</a:t>
            </a:r>
          </a:p>
          <a:p>
            <a:pPr marL="514350" indent="-514350"/>
            <a:r>
              <a:rPr lang="en-US" sz="1400" dirty="0">
                <a:solidFill>
                  <a:schemeClr val="tx1"/>
                </a:solidFill>
              </a:rPr>
              <a:t>Literature Survey</a:t>
            </a:r>
          </a:p>
          <a:p>
            <a:pPr marL="514350" indent="-514350"/>
            <a:r>
              <a:rPr lang="en-US" sz="1400" dirty="0" smtClean="0">
                <a:solidFill>
                  <a:schemeClr val="tx1"/>
                </a:solidFill>
              </a:rPr>
              <a:t>Application/Advantages</a:t>
            </a:r>
            <a:endParaRPr lang="en-US" sz="1400" dirty="0">
              <a:solidFill>
                <a:schemeClr val="tx1"/>
              </a:solidFill>
            </a:endParaRPr>
          </a:p>
          <a:p>
            <a:pPr marL="514350" indent="-514350"/>
            <a:r>
              <a:rPr lang="en-US" sz="1400" dirty="0">
                <a:solidFill>
                  <a:schemeClr val="tx1"/>
                </a:solidFill>
              </a:rPr>
              <a:t>Architecture</a:t>
            </a:r>
          </a:p>
          <a:p>
            <a:pPr marL="514350" indent="-514350"/>
            <a:r>
              <a:rPr lang="en-US" sz="1400" dirty="0">
                <a:solidFill>
                  <a:schemeClr val="tx1"/>
                </a:solidFill>
              </a:rPr>
              <a:t>Working, Methodologies</a:t>
            </a:r>
          </a:p>
          <a:p>
            <a:pPr marL="514350" indent="-514350"/>
            <a:r>
              <a:rPr lang="en-US" sz="1400" dirty="0">
                <a:solidFill>
                  <a:schemeClr val="tx1"/>
                </a:solidFill>
              </a:rPr>
              <a:t>Conclusion</a:t>
            </a:r>
          </a:p>
          <a:p>
            <a:pPr marL="514350" indent="-514350"/>
            <a:r>
              <a:rPr lang="en-US" sz="1400" dirty="0">
                <a:solidFill>
                  <a:schemeClr val="tx1"/>
                </a:solidFill>
              </a:rPr>
              <a:t>Reference</a:t>
            </a:r>
          </a:p>
          <a:p>
            <a:pPr marL="514350" indent="-514350">
              <a:buFont typeface="+mj-lt"/>
              <a:buAutoNum type="arabicPeriod"/>
            </a:pPr>
            <a:endParaRPr lang="en-US" sz="1400" dirty="0" smtClean="0">
              <a:solidFill>
                <a:schemeClr val="tx1"/>
              </a:solidFill>
            </a:endParaRPr>
          </a:p>
          <a:p>
            <a:pPr marL="514350" indent="-514350">
              <a:buFont typeface="+mj-lt"/>
              <a:buAutoNum type="arabicPeriod"/>
            </a:pPr>
            <a:endParaRPr lang="en-US" sz="1400" dirty="0" smtClean="0">
              <a:solidFill>
                <a:schemeClr val="tx1"/>
              </a:solidFill>
            </a:endParaRPr>
          </a:p>
          <a:p>
            <a:pPr marL="0" indent="0">
              <a:buClr>
                <a:schemeClr val="dk1"/>
              </a:buClr>
              <a:buSzPts val="1100"/>
              <a:buFont typeface="Arial"/>
              <a:buNone/>
            </a:pP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 name="Text Placeholder 3"/>
          <p:cNvSpPr>
            <a:spLocks noGrp="1"/>
          </p:cNvSpPr>
          <p:nvPr>
            <p:ph type="body" idx="1"/>
          </p:nvPr>
        </p:nvSpPr>
        <p:spPr>
          <a:xfrm>
            <a:off x="758551" y="755151"/>
            <a:ext cx="7090905" cy="3914454"/>
          </a:xfrm>
        </p:spPr>
        <p:txBody>
          <a:bodyPr/>
          <a:lstStyle/>
          <a:p>
            <a:r>
              <a:rPr lang="en-US" sz="1600" b="1" u="sng" smtClean="0">
                <a:solidFill>
                  <a:srgbClr val="59234D"/>
                </a:solidFill>
                <a:latin typeface="Fira San light"/>
              </a:rPr>
              <a:t>Reference title  </a:t>
            </a:r>
            <a:r>
              <a:rPr lang="en-US" sz="1600" b="1" u="sng" dirty="0">
                <a:solidFill>
                  <a:srgbClr val="59234D"/>
                </a:solidFill>
                <a:latin typeface="Fira San light"/>
              </a:rPr>
              <a:t>4</a:t>
            </a:r>
            <a:r>
              <a:rPr lang="en-US" sz="1600" b="1" dirty="0" smtClean="0">
                <a:solidFill>
                  <a:srgbClr val="59234D"/>
                </a:solidFill>
                <a:latin typeface="Fira San light"/>
              </a:rPr>
              <a:t> </a:t>
            </a:r>
            <a:r>
              <a:rPr lang="en-US" sz="1400" b="1" dirty="0" smtClean="0">
                <a:solidFill>
                  <a:srgbClr val="77063F"/>
                </a:solidFill>
                <a:latin typeface="Fira San light"/>
              </a:rPr>
              <a:t>- </a:t>
            </a:r>
            <a:r>
              <a:rPr lang="en-IN" sz="1400" dirty="0">
                <a:latin typeface="Fira San light"/>
                <a:sym typeface="Arial"/>
              </a:rPr>
              <a:t>Smartphone-Based Technology in Diabetes Management</a:t>
            </a:r>
            <a:endParaRPr lang="en-IN" sz="1400" dirty="0">
              <a:latin typeface="Fira San light"/>
            </a:endParaRPr>
          </a:p>
          <a:p>
            <a:pPr marL="101600" indent="0">
              <a:buNone/>
            </a:pPr>
            <a:endParaRPr lang="en-US" sz="1400" dirty="0" smtClean="0"/>
          </a:p>
          <a:p>
            <a:endParaRPr lang="en-US" sz="1400" dirty="0" smtClean="0"/>
          </a:p>
          <a:p>
            <a:r>
              <a:rPr lang="en-US" sz="1400" dirty="0" smtClean="0"/>
              <a:t>Available app (DIABEO)</a:t>
            </a:r>
            <a:endParaRPr lang="en-US" sz="1400" dirty="0"/>
          </a:p>
          <a:p>
            <a:pPr marL="101600" indent="0">
              <a:buNone/>
            </a:pPr>
            <a:endParaRPr lang="en-US" sz="1400" dirty="0"/>
          </a:p>
          <a:p>
            <a:pPr lvl="1"/>
            <a:r>
              <a:rPr lang="en-US" sz="1400" dirty="0" smtClean="0">
                <a:latin typeface="Fira San light"/>
              </a:rPr>
              <a:t>A </a:t>
            </a:r>
            <a:r>
              <a:rPr lang="en-US" sz="1400" dirty="0">
                <a:latin typeface="Fira San light"/>
              </a:rPr>
              <a:t>recent study published in the </a:t>
            </a:r>
            <a:r>
              <a:rPr lang="en-US" sz="1400" b="1" dirty="0">
                <a:latin typeface="Fira San light"/>
              </a:rPr>
              <a:t>Diabetes Technology &amp; Therapeutics </a:t>
            </a:r>
            <a:r>
              <a:rPr lang="en-US" sz="1400" dirty="0">
                <a:latin typeface="Fira San light"/>
              </a:rPr>
              <a:t>on December 7, 2020, suggests that the use of the telemedicine platform DIABEO at least once a day significantly reduces blood sugar levels and HbA1c levels. </a:t>
            </a:r>
            <a:endParaRPr lang="en-US" sz="1400" dirty="0" smtClean="0">
              <a:latin typeface="Fira San light"/>
            </a:endParaRPr>
          </a:p>
          <a:p>
            <a:pPr lvl="1"/>
            <a:r>
              <a:rPr lang="en-US" sz="1400" dirty="0">
                <a:latin typeface="Fira San light"/>
              </a:rPr>
              <a:t>It has been designed for adults with type 1 or type 2 diabetes on insulin therapy, allowing the patient to record blood glucose levels, insulin doses, physical activity, carbohydrate intake, and hypoglycemia.</a:t>
            </a:r>
            <a:endParaRPr lang="en-US" sz="1400" dirty="0" smtClean="0">
              <a:latin typeface="Fira San light"/>
            </a:endParaRPr>
          </a:p>
          <a:p>
            <a:pPr lvl="1"/>
            <a:endParaRPr lang="en-IN" sz="1400" dirty="0"/>
          </a:p>
        </p:txBody>
      </p:sp>
    </p:spTree>
    <p:extLst>
      <p:ext uri="{BB962C8B-B14F-4D97-AF65-F5344CB8AC3E}">
        <p14:creationId xmlns:p14="http://schemas.microsoft.com/office/powerpoint/2010/main" val="2396361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6" name="Rectangle 5"/>
          <p:cNvSpPr/>
          <p:nvPr/>
        </p:nvSpPr>
        <p:spPr>
          <a:xfrm>
            <a:off x="549121" y="1486400"/>
            <a:ext cx="3749426" cy="2677656"/>
          </a:xfrm>
          <a:prstGeom prst="rect">
            <a:avLst/>
          </a:prstGeom>
        </p:spPr>
        <p:txBody>
          <a:bodyPr wrap="square">
            <a:spAutoFit/>
          </a:bodyPr>
          <a:lstStyle/>
          <a:p>
            <a:pPr marL="514350" indent="-514350">
              <a:buFont typeface="+mj-lt"/>
              <a:buAutoNum type="arabicPeriod"/>
            </a:pPr>
            <a:r>
              <a:rPr lang="en-US" sz="1200" dirty="0" smtClean="0">
                <a:solidFill>
                  <a:schemeClr val="tx1"/>
                </a:solidFill>
                <a:latin typeface="Fira Sans Light" panose="020B0604020202020204" charset="0"/>
              </a:rPr>
              <a:t>Initial Prescription</a:t>
            </a:r>
          </a:p>
          <a:p>
            <a:pPr marL="514350" indent="-514350">
              <a:buFont typeface="+mj-lt"/>
              <a:buAutoNum type="arabicPeriod"/>
            </a:pPr>
            <a:endParaRPr lang="en-US" sz="1200" dirty="0">
              <a:solidFill>
                <a:schemeClr val="tx1"/>
              </a:solidFill>
              <a:latin typeface="Fira San light"/>
            </a:endParaRPr>
          </a:p>
          <a:p>
            <a:pPr marL="514350" indent="-514350">
              <a:buFont typeface="+mj-lt"/>
              <a:buAutoNum type="arabicPeriod"/>
            </a:pPr>
            <a:r>
              <a:rPr lang="en-US" sz="1200" dirty="0" smtClean="0">
                <a:solidFill>
                  <a:schemeClr val="tx1"/>
                </a:solidFill>
                <a:latin typeface="Fira Sans Light" panose="020B0604020202020204" charset="0"/>
              </a:rPr>
              <a:t>Face to face initiation</a:t>
            </a:r>
          </a:p>
          <a:p>
            <a:pPr marL="514350" indent="-514350">
              <a:buFont typeface="+mj-lt"/>
              <a:buAutoNum type="arabicPeriod"/>
            </a:pPr>
            <a:endParaRPr lang="en-US" sz="1200" dirty="0">
              <a:solidFill>
                <a:schemeClr val="tx1"/>
              </a:solidFill>
              <a:latin typeface="Fira San light"/>
            </a:endParaRPr>
          </a:p>
          <a:p>
            <a:pPr marL="514350" indent="-514350">
              <a:buFont typeface="+mj-lt"/>
              <a:buAutoNum type="arabicPeriod"/>
            </a:pPr>
            <a:r>
              <a:rPr lang="en-US" sz="1200" dirty="0" smtClean="0">
                <a:solidFill>
                  <a:schemeClr val="tx1"/>
                </a:solidFill>
                <a:latin typeface="Fira Sans Light" panose="020B0604020202020204" charset="0"/>
              </a:rPr>
              <a:t>Daily use of app by patient</a:t>
            </a:r>
          </a:p>
          <a:p>
            <a:pPr marL="514350" indent="-514350">
              <a:buFont typeface="+mj-lt"/>
              <a:buAutoNum type="arabicPeriod"/>
            </a:pPr>
            <a:endParaRPr lang="en-US" sz="1200" dirty="0">
              <a:solidFill>
                <a:schemeClr val="tx1"/>
              </a:solidFill>
              <a:latin typeface="Fira San light"/>
            </a:endParaRPr>
          </a:p>
          <a:p>
            <a:pPr marL="514350" indent="-514350">
              <a:buFont typeface="+mj-lt"/>
              <a:buAutoNum type="arabicPeriod"/>
            </a:pPr>
            <a:r>
              <a:rPr lang="en-US" sz="1200" dirty="0" smtClean="0">
                <a:solidFill>
                  <a:schemeClr val="tx1"/>
                </a:solidFill>
                <a:latin typeface="Fira Sans Light" panose="020B0604020202020204" charset="0"/>
              </a:rPr>
              <a:t>Data Upload (firebase Jason)</a:t>
            </a:r>
          </a:p>
          <a:p>
            <a:pPr marL="514350" indent="-514350">
              <a:buFont typeface="+mj-lt"/>
              <a:buAutoNum type="arabicPeriod"/>
            </a:pPr>
            <a:endParaRPr lang="en-US" sz="1200" dirty="0">
              <a:solidFill>
                <a:schemeClr val="tx1"/>
              </a:solidFill>
              <a:latin typeface="Fira San light"/>
            </a:endParaRPr>
          </a:p>
          <a:p>
            <a:pPr marL="514350" indent="-514350">
              <a:buFont typeface="+mj-lt"/>
              <a:buAutoNum type="arabicPeriod"/>
            </a:pPr>
            <a:r>
              <a:rPr lang="en-US" sz="1200" dirty="0" smtClean="0">
                <a:solidFill>
                  <a:schemeClr val="tx1"/>
                </a:solidFill>
                <a:latin typeface="Fira Sans Light" panose="020B0604020202020204" charset="0"/>
              </a:rPr>
              <a:t>Analysis of Data (ML model)</a:t>
            </a:r>
          </a:p>
          <a:p>
            <a:pPr marL="514350" indent="-514350">
              <a:buFont typeface="+mj-lt"/>
              <a:buAutoNum type="arabicPeriod"/>
            </a:pPr>
            <a:endParaRPr lang="en-US" sz="1200" dirty="0" smtClean="0">
              <a:solidFill>
                <a:schemeClr val="tx1"/>
              </a:solidFill>
              <a:latin typeface="Fira San light"/>
            </a:endParaRPr>
          </a:p>
          <a:p>
            <a:pPr marL="514350" indent="-514350">
              <a:buFont typeface="+mj-lt"/>
              <a:buAutoNum type="arabicPeriod"/>
            </a:pPr>
            <a:r>
              <a:rPr lang="en-US" sz="1200" dirty="0" smtClean="0">
                <a:solidFill>
                  <a:schemeClr val="tx1"/>
                </a:solidFill>
                <a:latin typeface="Fira Sans Light" panose="020B0604020202020204" charset="0"/>
              </a:rPr>
              <a:t>feedback to patient</a:t>
            </a:r>
          </a:p>
          <a:p>
            <a:pPr marL="514350" indent="-514350">
              <a:buFont typeface="+mj-lt"/>
              <a:buAutoNum type="arabicPeriod"/>
            </a:pPr>
            <a:endParaRPr lang="en-US" sz="1200" dirty="0">
              <a:solidFill>
                <a:schemeClr val="tx1"/>
              </a:solidFill>
              <a:latin typeface="Fira San light"/>
            </a:endParaRPr>
          </a:p>
          <a:p>
            <a:pPr marL="514350" indent="-514350">
              <a:buFont typeface="+mj-lt"/>
              <a:buAutoNum type="arabicPeriod"/>
            </a:pPr>
            <a:r>
              <a:rPr lang="en-US" sz="1200" dirty="0" smtClean="0">
                <a:solidFill>
                  <a:schemeClr val="tx1"/>
                </a:solidFill>
                <a:latin typeface="Fira Sans Light" panose="020B0604020202020204" charset="0"/>
              </a:rPr>
              <a:t>Access to patient data for next visit</a:t>
            </a:r>
            <a:endParaRPr lang="en-US" sz="1200" dirty="0">
              <a:solidFill>
                <a:schemeClr val="tx1"/>
              </a:solidFill>
              <a:latin typeface="Fira Sans Light" panose="020B0604020202020204" charset="0"/>
            </a:endParaRPr>
          </a:p>
          <a:p>
            <a:endParaRPr lang="en-US" sz="1200" dirty="0">
              <a:solidFill>
                <a:schemeClr val="tx1"/>
              </a:solidFill>
              <a:latin typeface="Fira San light"/>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8314" t="1905" r="19663" b="-116"/>
          <a:stretch/>
        </p:blipFill>
        <p:spPr>
          <a:xfrm>
            <a:off x="3794216" y="900606"/>
            <a:ext cx="4350499" cy="3849245"/>
          </a:xfrm>
          <a:prstGeom prst="rect">
            <a:avLst/>
          </a:prstGeom>
        </p:spPr>
      </p:pic>
      <p:sp>
        <p:nvSpPr>
          <p:cNvPr id="7" name="Text Placeholder 3"/>
          <p:cNvSpPr>
            <a:spLocks noGrp="1"/>
          </p:cNvSpPr>
          <p:nvPr>
            <p:ph type="body" idx="1"/>
          </p:nvPr>
        </p:nvSpPr>
        <p:spPr>
          <a:xfrm>
            <a:off x="549121" y="818497"/>
            <a:ext cx="3330564" cy="375006"/>
          </a:xfrm>
        </p:spPr>
        <p:txBody>
          <a:bodyPr/>
          <a:lstStyle/>
          <a:p>
            <a:r>
              <a:rPr lang="en-US" sz="1400" dirty="0" smtClean="0">
                <a:solidFill>
                  <a:srgbClr val="59234D"/>
                </a:solidFill>
                <a:latin typeface="Fira Sans Light" panose="020B0604020202020204" charset="0"/>
              </a:rPr>
              <a:t>Methodology in DIABEO</a:t>
            </a:r>
            <a:endParaRPr lang="en-IN" sz="1400" dirty="0">
              <a:latin typeface="Fira Sans Light" panose="020B0604020202020204" charset="0"/>
            </a:endParaRPr>
          </a:p>
        </p:txBody>
      </p:sp>
    </p:spTree>
    <p:extLst>
      <p:ext uri="{BB962C8B-B14F-4D97-AF65-F5344CB8AC3E}">
        <p14:creationId xmlns:p14="http://schemas.microsoft.com/office/powerpoint/2010/main" val="19844285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aphicFrame>
        <p:nvGraphicFramePr>
          <p:cNvPr id="7" name="Table 6"/>
          <p:cNvGraphicFramePr>
            <a:graphicFrameLocks noGrp="1"/>
          </p:cNvGraphicFramePr>
          <p:nvPr>
            <p:extLst>
              <p:ext uri="{D42A27DB-BD31-4B8C-83A1-F6EECF244321}">
                <p14:modId xmlns:p14="http://schemas.microsoft.com/office/powerpoint/2010/main" val="3100145897"/>
              </p:ext>
            </p:extLst>
          </p:nvPr>
        </p:nvGraphicFramePr>
        <p:xfrm>
          <a:off x="359595" y="489050"/>
          <a:ext cx="7417941" cy="3949387"/>
        </p:xfrm>
        <a:graphic>
          <a:graphicData uri="http://schemas.openxmlformats.org/drawingml/2006/table">
            <a:tbl>
              <a:tblPr firstRow="1" bandRow="1">
                <a:tableStyleId>{5C22544A-7EE6-4342-B048-85BDC9FD1C3A}</a:tableStyleId>
              </a:tblPr>
              <a:tblGrid>
                <a:gridCol w="646842"/>
                <a:gridCol w="1624748"/>
                <a:gridCol w="4207937"/>
                <a:gridCol w="938414"/>
              </a:tblGrid>
              <a:tr h="459683">
                <a:tc>
                  <a:txBody>
                    <a:bodyPr/>
                    <a:lstStyle/>
                    <a:p>
                      <a:pPr algn="ctr"/>
                      <a:r>
                        <a:rPr lang="en-IN" sz="1100" dirty="0" smtClean="0"/>
                        <a:t>Sr.</a:t>
                      </a:r>
                      <a:r>
                        <a:rPr lang="en-IN" sz="1100" baseline="0" dirty="0" smtClean="0"/>
                        <a:t> No.</a:t>
                      </a:r>
                      <a:endParaRPr lang="en-IN" sz="1100" dirty="0"/>
                    </a:p>
                  </a:txBody>
                  <a:tcPr marL="109728" marR="109728" marT="48768" marB="48768"/>
                </a:tc>
                <a:tc>
                  <a:txBody>
                    <a:bodyPr/>
                    <a:lstStyle/>
                    <a:p>
                      <a:pPr algn="ctr"/>
                      <a:r>
                        <a:rPr lang="en-IN" sz="1100" dirty="0" smtClean="0"/>
                        <a:t>Reference Name (Write Paper Title)</a:t>
                      </a:r>
                      <a:endParaRPr lang="en-IN" sz="1100" dirty="0"/>
                    </a:p>
                  </a:txBody>
                  <a:tcPr marL="109728" marR="109728" marT="48768" marB="48768"/>
                </a:tc>
                <a:tc>
                  <a:txBody>
                    <a:bodyPr/>
                    <a:lstStyle/>
                    <a:p>
                      <a:pPr algn="ctr"/>
                      <a:r>
                        <a:rPr lang="en-IN" sz="1100" dirty="0" smtClean="0"/>
                        <a:t>Implementation</a:t>
                      </a:r>
                      <a:r>
                        <a:rPr lang="en-IN" sz="1100" baseline="0" dirty="0" smtClean="0"/>
                        <a:t>/methodologies</a:t>
                      </a:r>
                      <a:endParaRPr lang="en-IN" sz="1100" dirty="0"/>
                    </a:p>
                  </a:txBody>
                  <a:tcPr marL="109728" marR="109728" marT="48768" marB="48768"/>
                </a:tc>
                <a:tc>
                  <a:txBody>
                    <a:bodyPr/>
                    <a:lstStyle/>
                    <a:p>
                      <a:pPr algn="ctr"/>
                      <a:r>
                        <a:rPr lang="en-IN" sz="1100" dirty="0" smtClean="0"/>
                        <a:t>Year</a:t>
                      </a:r>
                      <a:endParaRPr lang="en-IN" sz="1100" dirty="0"/>
                    </a:p>
                  </a:txBody>
                  <a:tcPr marL="109728" marR="109728" marT="48768" marB="48768"/>
                </a:tc>
              </a:tr>
              <a:tr h="912891">
                <a:tc>
                  <a:txBody>
                    <a:bodyPr/>
                    <a:lstStyle/>
                    <a:p>
                      <a:pPr algn="ctr"/>
                      <a:r>
                        <a:rPr lang="en-IN" sz="1000" dirty="0" smtClean="0"/>
                        <a:t>1</a:t>
                      </a:r>
                      <a:endParaRPr lang="en-IN" sz="1000" dirty="0"/>
                    </a:p>
                  </a:txBody>
                  <a:tcPr marL="109728" marR="109728" marT="48768" marB="48768"/>
                </a:tc>
                <a:tc>
                  <a:txBody>
                    <a:bodyPr/>
                    <a:lstStyle/>
                    <a:p>
                      <a:r>
                        <a:rPr lang="en-US" sz="1000" b="0" i="0" u="none" strike="noStrike" cap="none" baseline="0" dirty="0" smtClean="0">
                          <a:solidFill>
                            <a:schemeClr val="dk1"/>
                          </a:solidFill>
                          <a:latin typeface="+mn-lt"/>
                          <a:ea typeface="+mn-ea"/>
                          <a:cs typeface="+mn-cs"/>
                          <a:sym typeface="Arial"/>
                        </a:rPr>
                        <a:t>A Smartphone Based Application for Early Detection of Diabetic Retinopathy Using Normal Eye </a:t>
                      </a:r>
                      <a:r>
                        <a:rPr lang="en-IN" sz="1000" b="0" i="0" u="none" strike="noStrike" cap="none" baseline="0" dirty="0" smtClean="0">
                          <a:solidFill>
                            <a:schemeClr val="dk1"/>
                          </a:solidFill>
                          <a:latin typeface="+mn-lt"/>
                          <a:ea typeface="+mn-ea"/>
                          <a:cs typeface="+mn-cs"/>
                          <a:sym typeface="Arial"/>
                        </a:rPr>
                        <a:t>Extraction</a:t>
                      </a:r>
                      <a:endParaRPr lang="en-IN" sz="1000" dirty="0"/>
                    </a:p>
                  </a:txBody>
                  <a:tcPr marL="109728" marR="109728" marT="48768" marB="48768"/>
                </a:tc>
                <a:tc>
                  <a:txBody>
                    <a:bodyPr/>
                    <a:lstStyle/>
                    <a:p>
                      <a:r>
                        <a:rPr lang="en-US" sz="1000" dirty="0" smtClean="0"/>
                        <a:t>the authors proposed a method of </a:t>
                      </a:r>
                      <a:r>
                        <a:rPr lang="en-US" sz="1000" b="0" i="0" u="none" strike="noStrike" cap="none" baseline="0" dirty="0" smtClean="0">
                          <a:solidFill>
                            <a:schemeClr val="dk1"/>
                          </a:solidFill>
                          <a:latin typeface="+mn-lt"/>
                          <a:ea typeface="+mn-ea"/>
                          <a:cs typeface="+mn-cs"/>
                          <a:sym typeface="Arial"/>
                        </a:rPr>
                        <a:t>detecting the early stage of diabetic retinopathy using image processing and available datasets.</a:t>
                      </a:r>
                      <a:endParaRPr lang="en-IN" sz="1000" dirty="0"/>
                    </a:p>
                  </a:txBody>
                  <a:tcPr marL="109728" marR="109728" marT="48768" marB="48768"/>
                </a:tc>
                <a:tc>
                  <a:txBody>
                    <a:bodyPr/>
                    <a:lstStyle/>
                    <a:p>
                      <a:r>
                        <a:rPr lang="en-IN" sz="1050" dirty="0" smtClean="0"/>
                        <a:t>2020</a:t>
                      </a:r>
                      <a:endParaRPr lang="en-IN" sz="1050" dirty="0"/>
                    </a:p>
                  </a:txBody>
                  <a:tcPr marL="109728" marR="109728" marT="48768" marB="48768"/>
                </a:tc>
              </a:tr>
              <a:tr h="751031">
                <a:tc>
                  <a:txBody>
                    <a:bodyPr/>
                    <a:lstStyle/>
                    <a:p>
                      <a:pPr algn="ctr"/>
                      <a:r>
                        <a:rPr lang="en-IN" sz="1000" dirty="0" smtClean="0"/>
                        <a:t>2</a:t>
                      </a:r>
                      <a:endParaRPr lang="en-IN" sz="1000" dirty="0"/>
                    </a:p>
                  </a:txBody>
                  <a:tcPr marL="109728" marR="109728" marT="48768" marB="48768"/>
                </a:tc>
                <a:tc>
                  <a:txBody>
                    <a:bodyPr/>
                    <a:lstStyle/>
                    <a:p>
                      <a:r>
                        <a:rPr lang="en-US" sz="1000" dirty="0" smtClean="0"/>
                        <a:t>Application of Telemedicine in diabetes care:</a:t>
                      </a:r>
                      <a:r>
                        <a:rPr lang="en-US" sz="1000" baseline="0" dirty="0" smtClean="0"/>
                        <a:t> The time is Now</a:t>
                      </a:r>
                      <a:endParaRPr lang="en-IN" sz="1000" dirty="0"/>
                    </a:p>
                  </a:txBody>
                  <a:tcPr marL="109728" marR="109728" marT="48768" marB="48768"/>
                </a:tc>
                <a:tc>
                  <a:txBody>
                    <a:bodyPr/>
                    <a:lstStyle/>
                    <a:p>
                      <a:r>
                        <a:rPr lang="en-IN" sz="1000" b="0" i="0" u="none" strike="noStrike" cap="none" baseline="0" dirty="0" smtClean="0">
                          <a:solidFill>
                            <a:schemeClr val="dk1"/>
                          </a:solidFill>
                          <a:latin typeface="+mn-lt"/>
                          <a:ea typeface="+mn-ea"/>
                          <a:cs typeface="+mn-cs"/>
                          <a:sym typeface="Arial"/>
                        </a:rPr>
                        <a:t>The authors focused on Available Telediabetology solutions in current times.</a:t>
                      </a:r>
                      <a:endParaRPr lang="en-IN" sz="1000" dirty="0"/>
                    </a:p>
                  </a:txBody>
                  <a:tcPr marL="109728" marR="109728" marT="48768" marB="48768"/>
                </a:tc>
                <a:tc>
                  <a:txBody>
                    <a:bodyPr/>
                    <a:lstStyle/>
                    <a:p>
                      <a:r>
                        <a:rPr lang="en-IN" sz="1050" dirty="0" smtClean="0"/>
                        <a:t>2021</a:t>
                      </a:r>
                      <a:endParaRPr lang="en-IN" sz="1050" dirty="0"/>
                    </a:p>
                  </a:txBody>
                  <a:tcPr marL="109728" marR="109728" marT="48768" marB="48768"/>
                </a:tc>
              </a:tr>
              <a:tr h="1074751">
                <a:tc>
                  <a:txBody>
                    <a:bodyPr/>
                    <a:lstStyle/>
                    <a:p>
                      <a:pPr algn="ctr"/>
                      <a:r>
                        <a:rPr lang="en-IN" sz="1000" dirty="0" smtClean="0"/>
                        <a:t>3</a:t>
                      </a:r>
                      <a:endParaRPr lang="en-IN" sz="1000" dirty="0"/>
                    </a:p>
                  </a:txBody>
                  <a:tcPr marL="109728" marR="109728" marT="48768" marB="48768"/>
                </a:tc>
                <a:tc>
                  <a:txBody>
                    <a:bodyPr/>
                    <a:lstStyle/>
                    <a:p>
                      <a:r>
                        <a:rPr lang="en-IN" sz="1000" b="0" i="0" u="none" strike="noStrike" cap="none" baseline="0" dirty="0" smtClean="0">
                          <a:solidFill>
                            <a:schemeClr val="dk1"/>
                          </a:solidFill>
                          <a:latin typeface="+mn-lt"/>
                          <a:ea typeface="+mn-ea"/>
                          <a:cs typeface="+mn-cs"/>
                          <a:sym typeface="Arial"/>
                        </a:rPr>
                        <a:t>A Review on Diabetes Self-management Applications </a:t>
                      </a:r>
                      <a:r>
                        <a:rPr lang="en-US" sz="1000" b="0" i="0" u="none" strike="noStrike" cap="none" baseline="0" dirty="0" smtClean="0">
                          <a:solidFill>
                            <a:schemeClr val="dk1"/>
                          </a:solidFill>
                          <a:latin typeface="+mn-lt"/>
                          <a:ea typeface="+mn-ea"/>
                          <a:cs typeface="+mn-cs"/>
                          <a:sym typeface="Arial"/>
                        </a:rPr>
                        <a:t>for Android Smartphones: Perspective of Developing</a:t>
                      </a:r>
                      <a:r>
                        <a:rPr lang="en-IN" sz="1000" b="0" i="0" u="none" strike="noStrike" cap="none" baseline="0" dirty="0" smtClean="0">
                          <a:solidFill>
                            <a:schemeClr val="dk1"/>
                          </a:solidFill>
                          <a:latin typeface="+mn-lt"/>
                          <a:ea typeface="+mn-ea"/>
                          <a:cs typeface="+mn-cs"/>
                          <a:sym typeface="Arial"/>
                        </a:rPr>
                        <a:t>Countries</a:t>
                      </a:r>
                      <a:endParaRPr lang="en-IN" sz="1000" dirty="0"/>
                    </a:p>
                  </a:txBody>
                  <a:tcPr marL="109728" marR="109728" marT="48768" marB="48768"/>
                </a:tc>
                <a:tc>
                  <a:txBody>
                    <a:bodyPr/>
                    <a:lstStyle/>
                    <a:p>
                      <a:r>
                        <a:rPr lang="en-US" sz="1000" dirty="0" smtClean="0"/>
                        <a:t>The authors did analysis and review on available </a:t>
                      </a:r>
                      <a:r>
                        <a:rPr lang="en-IN" sz="1000" b="0" i="0" u="none" strike="noStrike" cap="none" baseline="0" dirty="0" smtClean="0">
                          <a:solidFill>
                            <a:schemeClr val="dk1"/>
                          </a:solidFill>
                          <a:latin typeface="+mn-lt"/>
                          <a:ea typeface="+mn-ea"/>
                          <a:cs typeface="+mn-cs"/>
                          <a:sym typeface="Arial"/>
                        </a:rPr>
                        <a:t>Self-management </a:t>
                      </a:r>
                      <a:r>
                        <a:rPr lang="en-US" sz="1000" dirty="0" smtClean="0"/>
                        <a:t> Android and iOS</a:t>
                      </a:r>
                      <a:r>
                        <a:rPr lang="en-US" sz="1000" baseline="0" dirty="0" smtClean="0"/>
                        <a:t> apps. </a:t>
                      </a:r>
                      <a:endParaRPr lang="en-IN" sz="1000" dirty="0"/>
                    </a:p>
                  </a:txBody>
                  <a:tcPr marL="109728" marR="109728" marT="48768" marB="48768"/>
                </a:tc>
                <a:tc>
                  <a:txBody>
                    <a:bodyPr/>
                    <a:lstStyle/>
                    <a:p>
                      <a:r>
                        <a:rPr lang="en-IN" sz="1050" dirty="0" smtClean="0"/>
                        <a:t>2020</a:t>
                      </a:r>
                      <a:endParaRPr lang="en-IN" sz="1050" dirty="0"/>
                    </a:p>
                  </a:txBody>
                  <a:tcPr marL="109728" marR="109728" marT="48768" marB="48768"/>
                </a:tc>
              </a:tr>
              <a:tr h="751031">
                <a:tc>
                  <a:txBody>
                    <a:bodyPr/>
                    <a:lstStyle/>
                    <a:p>
                      <a:pPr algn="ctr"/>
                      <a:r>
                        <a:rPr lang="en-IN" sz="1000" dirty="0" smtClean="0"/>
                        <a:t>4</a:t>
                      </a:r>
                      <a:endParaRPr lang="en-IN" sz="1000" dirty="0"/>
                    </a:p>
                  </a:txBody>
                  <a:tcPr marL="109728" marR="109728" marT="48768" marB="48768"/>
                </a:tc>
                <a:tc>
                  <a:txBody>
                    <a:bodyPr/>
                    <a:lstStyle/>
                    <a:p>
                      <a:r>
                        <a:rPr lang="en-IN" sz="1000" b="0" i="0" u="none" strike="noStrike" cap="none" baseline="0" dirty="0" smtClean="0">
                          <a:solidFill>
                            <a:schemeClr val="dk1"/>
                          </a:solidFill>
                          <a:latin typeface="+mn-lt"/>
                          <a:ea typeface="+mn-ea"/>
                          <a:cs typeface="+mn-cs"/>
                          <a:sym typeface="Arial"/>
                        </a:rPr>
                        <a:t>Smartphone-Based Technology in Diabetes</a:t>
                      </a:r>
                    </a:p>
                    <a:p>
                      <a:r>
                        <a:rPr lang="en-IN" sz="1000" b="0" i="0" u="none" strike="noStrike" cap="none" baseline="0" dirty="0" smtClean="0">
                          <a:solidFill>
                            <a:schemeClr val="dk1"/>
                          </a:solidFill>
                          <a:latin typeface="+mn-lt"/>
                          <a:ea typeface="+mn-ea"/>
                          <a:cs typeface="+mn-cs"/>
                          <a:sym typeface="Arial"/>
                        </a:rPr>
                        <a:t>Management</a:t>
                      </a:r>
                      <a:endParaRPr lang="en-IN" sz="1000" dirty="0"/>
                    </a:p>
                  </a:txBody>
                  <a:tcPr marL="109728" marR="109728" marT="48768" marB="48768"/>
                </a:tc>
                <a:tc>
                  <a:txBody>
                    <a:bodyPr/>
                    <a:lstStyle/>
                    <a:p>
                      <a:r>
                        <a:rPr lang="en-US" sz="1000" dirty="0" smtClean="0"/>
                        <a:t>The authors did review on available T1DM</a:t>
                      </a:r>
                      <a:r>
                        <a:rPr lang="en-US" sz="1000" baseline="0" dirty="0" smtClean="0"/>
                        <a:t> and T2DM applications.</a:t>
                      </a:r>
                      <a:endParaRPr lang="en-IN" sz="1000" dirty="0"/>
                    </a:p>
                  </a:txBody>
                  <a:tcPr marL="109728" marR="109728" marT="48768" marB="48768"/>
                </a:tc>
                <a:tc>
                  <a:txBody>
                    <a:bodyPr/>
                    <a:lstStyle/>
                    <a:p>
                      <a:r>
                        <a:rPr lang="en-IN" sz="1050" dirty="0" smtClean="0"/>
                        <a:t>2020</a:t>
                      </a:r>
                      <a:endParaRPr lang="en-IN" sz="1050" dirty="0"/>
                    </a:p>
                  </a:txBody>
                  <a:tcPr marL="109728" marR="109728" marT="48768" marB="48768"/>
                </a:tc>
              </a:tr>
            </a:tbl>
          </a:graphicData>
        </a:graphic>
      </p:graphicFrame>
    </p:spTree>
    <p:extLst>
      <p:ext uri="{BB962C8B-B14F-4D97-AF65-F5344CB8AC3E}">
        <p14:creationId xmlns:p14="http://schemas.microsoft.com/office/powerpoint/2010/main" val="3952124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19"/>
          <p:cNvSpPr txBox="1">
            <a:spLocks noGrp="1"/>
          </p:cNvSpPr>
          <p:nvPr>
            <p:ph type="title"/>
          </p:nvPr>
        </p:nvSpPr>
        <p:spPr>
          <a:xfrm>
            <a:off x="550950" y="527776"/>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u="sng" dirty="0" smtClean="0"/>
              <a:t>Application/Advantages</a:t>
            </a:r>
            <a:endParaRPr u="sng" dirty="0"/>
          </a:p>
        </p:txBody>
      </p:sp>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 name="Text Placeholder 1"/>
          <p:cNvSpPr>
            <a:spLocks noGrp="1"/>
          </p:cNvSpPr>
          <p:nvPr>
            <p:ph type="body" idx="1"/>
          </p:nvPr>
        </p:nvSpPr>
        <p:spPr>
          <a:xfrm>
            <a:off x="407111" y="838942"/>
            <a:ext cx="5171756" cy="4023925"/>
          </a:xfrm>
        </p:spPr>
        <p:txBody>
          <a:bodyPr/>
          <a:lstStyle/>
          <a:p>
            <a:pPr marL="101600" indent="0">
              <a:buNone/>
            </a:pPr>
            <a:endParaRPr lang="en-US" sz="1600" dirty="0" smtClean="0">
              <a:latin typeface="Fira San light"/>
            </a:endParaRPr>
          </a:p>
          <a:p>
            <a:r>
              <a:rPr lang="en-US" sz="1600" dirty="0" smtClean="0">
                <a:latin typeface="Fira San light"/>
              </a:rPr>
              <a:t>Amid the COVID-19 Pandemic and lockdown telemedicine is a useful tool for managing patients of diabetes.</a:t>
            </a:r>
          </a:p>
          <a:p>
            <a:endParaRPr lang="en-US" sz="1600" dirty="0" smtClean="0">
              <a:latin typeface="Fira San light"/>
            </a:endParaRPr>
          </a:p>
          <a:p>
            <a:r>
              <a:rPr lang="en-US" sz="1600" dirty="0">
                <a:latin typeface="Fira San light"/>
              </a:rPr>
              <a:t>Telemedicine is particularly well suited to treating diabetes, as compared to other diseases, because diabetes requires interpretation and predetermined responses to many types of data that can be measured in the home by the patient.</a:t>
            </a:r>
          </a:p>
          <a:p>
            <a:pPr marL="101600" indent="0">
              <a:buNone/>
            </a:pPr>
            <a:endParaRPr lang="en-IN" sz="1600" dirty="0">
              <a:latin typeface="Fira San light"/>
            </a:endParaRPr>
          </a:p>
          <a:p>
            <a:r>
              <a:rPr lang="en-US" sz="1600" dirty="0" smtClean="0">
                <a:latin typeface="Fira San light"/>
              </a:rPr>
              <a:t>telemedicine</a:t>
            </a:r>
            <a:r>
              <a:rPr lang="en-US" sz="1600" dirty="0">
                <a:latin typeface="Fira San light"/>
              </a:rPr>
              <a:t> improves follow-up care, </a:t>
            </a:r>
            <a:r>
              <a:rPr lang="en-US" sz="1600" dirty="0" smtClean="0">
                <a:latin typeface="Fira San light"/>
              </a:rPr>
              <a:t>allows expertise to reach and treat patients in rural areas.</a:t>
            </a:r>
          </a:p>
          <a:p>
            <a:endParaRPr lang="en-US" sz="1600" dirty="0" smtClean="0"/>
          </a:p>
        </p:txBody>
      </p:sp>
      <p:pic>
        <p:nvPicPr>
          <p:cNvPr id="1026" name="Picture 2" descr="Img"/>
          <p:cNvPicPr>
            <a:picLocks noChangeAspect="1" noChangeArrowheads="1"/>
          </p:cNvPicPr>
          <p:nvPr/>
        </p:nvPicPr>
        <p:blipFill rotWithShape="1">
          <a:blip r:embed="rId3">
            <a:extLst>
              <a:ext uri="{28A0092B-C50C-407E-A947-70E740481C1C}">
                <a14:useLocalDpi xmlns:a14="http://schemas.microsoft.com/office/drawing/2010/main" val="0"/>
              </a:ext>
            </a:extLst>
          </a:blip>
          <a:srcRect l="12828" t="4593" r="11665" b="2206"/>
          <a:stretch/>
        </p:blipFill>
        <p:spPr bwMode="auto">
          <a:xfrm>
            <a:off x="5578867" y="1376737"/>
            <a:ext cx="3450417" cy="219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787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19"/>
          <p:cNvSpPr txBox="1">
            <a:spLocks noGrp="1"/>
          </p:cNvSpPr>
          <p:nvPr>
            <p:ph type="title"/>
          </p:nvPr>
        </p:nvSpPr>
        <p:spPr>
          <a:xfrm>
            <a:off x="550950" y="527776"/>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u="sng" dirty="0" smtClean="0"/>
              <a:t>Conclusion</a:t>
            </a:r>
            <a:endParaRPr u="sng" dirty="0"/>
          </a:p>
        </p:txBody>
      </p:sp>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 name="Text Placeholder 1"/>
          <p:cNvSpPr>
            <a:spLocks noGrp="1"/>
          </p:cNvSpPr>
          <p:nvPr>
            <p:ph type="body" idx="1"/>
          </p:nvPr>
        </p:nvSpPr>
        <p:spPr>
          <a:xfrm>
            <a:off x="707442" y="1482150"/>
            <a:ext cx="6649116" cy="2921700"/>
          </a:xfrm>
        </p:spPr>
        <p:txBody>
          <a:bodyPr/>
          <a:lstStyle/>
          <a:p>
            <a:r>
              <a:rPr lang="en-US" sz="1600" dirty="0">
                <a:latin typeface="Fira San light"/>
              </a:rPr>
              <a:t>This study emphasized on systematic analysis of </a:t>
            </a:r>
            <a:r>
              <a:rPr lang="en-US" sz="1600" dirty="0" smtClean="0">
                <a:latin typeface="Fira San light"/>
              </a:rPr>
              <a:t>healthcare applications </a:t>
            </a:r>
            <a:r>
              <a:rPr lang="en-US" sz="1600" dirty="0">
                <a:latin typeface="Fira San light"/>
              </a:rPr>
              <a:t>in smartphones for patients especially </a:t>
            </a:r>
            <a:r>
              <a:rPr lang="en-US" sz="1600" dirty="0" smtClean="0">
                <a:latin typeface="Fira San light"/>
              </a:rPr>
              <a:t>in developing </a:t>
            </a:r>
            <a:r>
              <a:rPr lang="en-US" sz="1600" dirty="0">
                <a:latin typeface="Fira San light"/>
              </a:rPr>
              <a:t>countries with diabetes with the help of </a:t>
            </a:r>
            <a:r>
              <a:rPr lang="en-US" sz="1600" dirty="0" smtClean="0">
                <a:latin typeface="Fira San light"/>
              </a:rPr>
              <a:t>information </a:t>
            </a:r>
            <a:r>
              <a:rPr lang="en-IN" sz="1600" dirty="0" smtClean="0">
                <a:latin typeface="Fira San light"/>
              </a:rPr>
              <a:t>technology.</a:t>
            </a:r>
          </a:p>
          <a:p>
            <a:pPr marL="101600" indent="0">
              <a:buNone/>
            </a:pPr>
            <a:endParaRPr lang="en-IN" sz="1600" dirty="0">
              <a:latin typeface="Fira San light"/>
            </a:endParaRPr>
          </a:p>
          <a:p>
            <a:r>
              <a:rPr lang="en-US" sz="1600" dirty="0" smtClean="0">
                <a:solidFill>
                  <a:schemeClr val="tx1"/>
                </a:solidFill>
                <a:latin typeface="Fira San light"/>
              </a:rPr>
              <a:t>This will help patients in many ways to keep </a:t>
            </a:r>
            <a:r>
              <a:rPr lang="en-US" sz="1600" dirty="0">
                <a:solidFill>
                  <a:schemeClr val="tx1"/>
                </a:solidFill>
                <a:latin typeface="Fira San light"/>
              </a:rPr>
              <a:t>track of what is going </a:t>
            </a:r>
            <a:r>
              <a:rPr lang="en-US" sz="1600" dirty="0" smtClean="0">
                <a:solidFill>
                  <a:schemeClr val="tx1"/>
                </a:solidFill>
                <a:latin typeface="Fira San light"/>
              </a:rPr>
              <a:t>on </a:t>
            </a:r>
            <a:r>
              <a:rPr lang="en-IN" sz="1600" dirty="0" smtClean="0">
                <a:solidFill>
                  <a:schemeClr val="tx1"/>
                </a:solidFill>
                <a:latin typeface="Fira San light"/>
              </a:rPr>
              <a:t>with </a:t>
            </a:r>
            <a:r>
              <a:rPr lang="en-IN" sz="1600" dirty="0">
                <a:solidFill>
                  <a:schemeClr val="tx1"/>
                </a:solidFill>
                <a:latin typeface="Fira San light"/>
              </a:rPr>
              <a:t>their diabetes situation.</a:t>
            </a:r>
          </a:p>
        </p:txBody>
      </p:sp>
    </p:spTree>
    <p:extLst>
      <p:ext uri="{BB962C8B-B14F-4D97-AF65-F5344CB8AC3E}">
        <p14:creationId xmlns:p14="http://schemas.microsoft.com/office/powerpoint/2010/main" val="3656212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19"/>
          <p:cNvSpPr txBox="1">
            <a:spLocks noGrp="1"/>
          </p:cNvSpPr>
          <p:nvPr>
            <p:ph type="title"/>
          </p:nvPr>
        </p:nvSpPr>
        <p:spPr>
          <a:xfrm>
            <a:off x="550950" y="527776"/>
            <a:ext cx="6962100" cy="396300"/>
          </a:xfrm>
          <a:prstGeom prst="rect">
            <a:avLst/>
          </a:prstGeom>
        </p:spPr>
        <p:txBody>
          <a:bodyPr spcFirstLastPara="1" wrap="square" lIns="0" tIns="0" rIns="0" bIns="0" anchor="b" anchorCtr="0">
            <a:noAutofit/>
          </a:bodyPr>
          <a:lstStyle/>
          <a:p>
            <a:pPr lvl="0"/>
            <a:r>
              <a:rPr lang="en-US" u="sng" dirty="0"/>
              <a:t>Reference</a:t>
            </a:r>
            <a:endParaRPr u="sng" dirty="0"/>
          </a:p>
        </p:txBody>
      </p:sp>
      <p:sp>
        <p:nvSpPr>
          <p:cNvPr id="151" name="Google Shape;15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Text Placeholder 1"/>
          <p:cNvSpPr>
            <a:spLocks noGrp="1"/>
          </p:cNvSpPr>
          <p:nvPr>
            <p:ph type="body" idx="1"/>
          </p:nvPr>
        </p:nvSpPr>
        <p:spPr>
          <a:xfrm>
            <a:off x="707442" y="1286941"/>
            <a:ext cx="6649116" cy="3856510"/>
          </a:xfrm>
        </p:spPr>
        <p:txBody>
          <a:bodyPr/>
          <a:lstStyle/>
          <a:p>
            <a:pPr>
              <a:buSzPct val="110000"/>
              <a:buFont typeface="+mj-lt"/>
              <a:buAutoNum type="arabicPeriod"/>
            </a:pPr>
            <a:r>
              <a:rPr lang="en-US" sz="1400" dirty="0">
                <a:latin typeface="Fira San light"/>
              </a:rPr>
              <a:t>Agarwal P, </a:t>
            </a:r>
            <a:r>
              <a:rPr lang="en-US" sz="1400" dirty="0" err="1">
                <a:latin typeface="Fira San light"/>
              </a:rPr>
              <a:t>Mukerji</a:t>
            </a:r>
            <a:r>
              <a:rPr lang="en-US" sz="1400" dirty="0">
                <a:latin typeface="Fira San light"/>
              </a:rPr>
              <a:t> G, </a:t>
            </a:r>
            <a:r>
              <a:rPr lang="en-US" sz="1400" dirty="0" err="1">
                <a:latin typeface="Fira San light"/>
              </a:rPr>
              <a:t>Desveaux</a:t>
            </a:r>
            <a:r>
              <a:rPr lang="en-US" sz="1400" dirty="0">
                <a:latin typeface="Fira San light"/>
              </a:rPr>
              <a:t> L, et al. Mobile </a:t>
            </a:r>
            <a:r>
              <a:rPr lang="en-US" sz="1400" dirty="0" err="1">
                <a:latin typeface="Fira San light"/>
              </a:rPr>
              <a:t>appfor</a:t>
            </a:r>
            <a:r>
              <a:rPr lang="en-US" sz="1400" dirty="0">
                <a:latin typeface="Fira San light"/>
              </a:rPr>
              <a:t> improved self-management of type 2 </a:t>
            </a:r>
            <a:r>
              <a:rPr lang="en-US" sz="1400" dirty="0" err="1">
                <a:latin typeface="Fira San light"/>
              </a:rPr>
              <a:t>diabetes:multicenter</a:t>
            </a:r>
            <a:r>
              <a:rPr lang="en-US" sz="1400" dirty="0">
                <a:latin typeface="Fira San light"/>
              </a:rPr>
              <a:t> pragmatic randomized controlled trial. JMIR </a:t>
            </a:r>
            <a:r>
              <a:rPr lang="en-US" sz="1400" dirty="0" err="1">
                <a:latin typeface="Fira San light"/>
              </a:rPr>
              <a:t>Mhealth</a:t>
            </a:r>
            <a:r>
              <a:rPr lang="en-US" sz="1400" dirty="0">
                <a:latin typeface="Fira San light"/>
              </a:rPr>
              <a:t> </a:t>
            </a:r>
            <a:r>
              <a:rPr lang="en-US" sz="1400" dirty="0" err="1">
                <a:latin typeface="Fira San light"/>
              </a:rPr>
              <a:t>Uhealth</a:t>
            </a:r>
            <a:r>
              <a:rPr lang="en-US" sz="1400" dirty="0">
                <a:latin typeface="Fira San light"/>
              </a:rPr>
              <a:t>. 2019;7(1):e10321.</a:t>
            </a:r>
          </a:p>
          <a:p>
            <a:pPr>
              <a:buSzPct val="110000"/>
              <a:buFont typeface="+mj-lt"/>
              <a:buAutoNum type="arabicPeriod"/>
            </a:pPr>
            <a:r>
              <a:rPr lang="en-US" sz="1400" dirty="0" smtClean="0">
                <a:latin typeface="Fira San light"/>
              </a:rPr>
              <a:t>World </a:t>
            </a:r>
            <a:r>
              <a:rPr lang="en-US" sz="1400" dirty="0">
                <a:latin typeface="Fira San light"/>
              </a:rPr>
              <a:t>Health Organization. 2018. https://www.who. </a:t>
            </a:r>
            <a:r>
              <a:rPr lang="en-US" sz="1400" dirty="0" err="1">
                <a:latin typeface="Fira San light"/>
              </a:rPr>
              <a:t>int</a:t>
            </a:r>
            <a:r>
              <a:rPr lang="en-US" sz="1400" dirty="0">
                <a:latin typeface="Fira San light"/>
              </a:rPr>
              <a:t>/news-room/fact-sheets/detail/diabetes. Accessed 2 Sept 2019. </a:t>
            </a:r>
            <a:r>
              <a:rPr lang="de-DE" sz="1400" dirty="0" smtClean="0">
                <a:latin typeface="Fira San light"/>
              </a:rPr>
              <a:t>Felix Aberer . Daniel A. Hochfellner . Julia K. Mader “</a:t>
            </a:r>
            <a:r>
              <a:rPr lang="en-US" sz="1400" dirty="0" smtClean="0">
                <a:latin typeface="Fira San light"/>
              </a:rPr>
              <a:t>Application of Telemedicine in Diabetes Care</a:t>
            </a:r>
            <a:r>
              <a:rPr lang="de-DE" sz="1400" dirty="0" smtClean="0">
                <a:latin typeface="Fira San light"/>
              </a:rPr>
              <a:t>“ 2021</a:t>
            </a:r>
          </a:p>
          <a:p>
            <a:pPr>
              <a:buSzPct val="110000"/>
              <a:buFont typeface="+mj-lt"/>
              <a:buAutoNum type="arabicPeriod"/>
            </a:pPr>
            <a:r>
              <a:rPr lang="en-US" sz="1400" dirty="0">
                <a:latin typeface="Fira San light"/>
              </a:rPr>
              <a:t>American Diabetes Association. Classification and diagnosis of diabetes. Section 2. Standards of Medical Care in Diabetes—2018. Diabetes Care. 2018;41(Suppl. 1):S13–27. </a:t>
            </a:r>
            <a:endParaRPr lang="en-US" sz="1400" dirty="0" smtClean="0">
              <a:latin typeface="Fira San light"/>
            </a:endParaRPr>
          </a:p>
          <a:p>
            <a:pPr>
              <a:buSzPct val="110000"/>
              <a:buFont typeface="+mj-lt"/>
              <a:buAutoNum type="arabicPeriod"/>
            </a:pPr>
            <a:r>
              <a:rPr lang="en-IN" sz="1400" dirty="0">
                <a:latin typeface="Fira San light"/>
              </a:rPr>
              <a:t>Quinn C, </a:t>
            </a:r>
            <a:r>
              <a:rPr lang="en-IN" sz="1400" dirty="0" err="1">
                <a:latin typeface="Fira San light"/>
              </a:rPr>
              <a:t>Khokhar</a:t>
            </a:r>
            <a:r>
              <a:rPr lang="en-IN" sz="1400" dirty="0">
                <a:latin typeface="Fira San light"/>
              </a:rPr>
              <a:t> B, Weed K, et al. Older adult </a:t>
            </a:r>
            <a:r>
              <a:rPr lang="en-IN" sz="1400" dirty="0" err="1">
                <a:latin typeface="Fira San light"/>
              </a:rPr>
              <a:t>selfefficacystudy</a:t>
            </a:r>
            <a:r>
              <a:rPr lang="en-IN" sz="1400" dirty="0">
                <a:latin typeface="Fira San light"/>
              </a:rPr>
              <a:t> of mobile phone diabetes </a:t>
            </a:r>
            <a:r>
              <a:rPr lang="en-IN" sz="1400" dirty="0" err="1">
                <a:latin typeface="Fira San light"/>
              </a:rPr>
              <a:t>management.Diabetes</a:t>
            </a:r>
            <a:r>
              <a:rPr lang="en-IN" sz="1400" dirty="0">
                <a:latin typeface="Fira San light"/>
              </a:rPr>
              <a:t> </a:t>
            </a:r>
            <a:r>
              <a:rPr lang="en-IN" sz="1400" dirty="0" err="1">
                <a:latin typeface="Fira San light"/>
              </a:rPr>
              <a:t>Technol</a:t>
            </a:r>
            <a:r>
              <a:rPr lang="en-IN" sz="1400" dirty="0">
                <a:latin typeface="Fira San light"/>
              </a:rPr>
              <a:t> </a:t>
            </a:r>
            <a:r>
              <a:rPr lang="en-IN" sz="1400" dirty="0" err="1">
                <a:latin typeface="Fira San light"/>
              </a:rPr>
              <a:t>Ther</a:t>
            </a:r>
            <a:r>
              <a:rPr lang="en-IN" sz="1400" dirty="0">
                <a:latin typeface="Fira San light"/>
              </a:rPr>
              <a:t>. 2015;17(7):455–61. </a:t>
            </a:r>
            <a:endParaRPr lang="en-IN" sz="1400" dirty="0" smtClean="0">
              <a:latin typeface="Fira San light"/>
            </a:endParaRPr>
          </a:p>
          <a:p>
            <a:pPr>
              <a:buSzPct val="110000"/>
              <a:buFont typeface="+mj-lt"/>
              <a:buAutoNum type="arabicPeriod"/>
            </a:pPr>
            <a:r>
              <a:rPr lang="en-IN" sz="1400" dirty="0">
                <a:latin typeface="Fira San light"/>
              </a:rPr>
              <a:t>https://medicaldialogues.in/</a:t>
            </a:r>
          </a:p>
          <a:p>
            <a:endParaRPr lang="en-IN" sz="1400" dirty="0">
              <a:latin typeface="Fira San light"/>
            </a:endParaRPr>
          </a:p>
        </p:txBody>
      </p:sp>
    </p:spTree>
    <p:extLst>
      <p:ext uri="{BB962C8B-B14F-4D97-AF65-F5344CB8AC3E}">
        <p14:creationId xmlns:p14="http://schemas.microsoft.com/office/powerpoint/2010/main" val="2158122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4"/>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45" name="Google Shape;345;p34"/>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46" name="Google Shape;346;p34"/>
          <p:cNvSpPr txBox="1">
            <a:spLocks noGrp="1"/>
          </p:cNvSpPr>
          <p:nvPr>
            <p:ph type="ctrTitle" idx="4294967295"/>
          </p:nvPr>
        </p:nvSpPr>
        <p:spPr>
          <a:xfrm>
            <a:off x="779100" y="1140788"/>
            <a:ext cx="42822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dirty="0">
                <a:solidFill>
                  <a:srgbClr val="FF7254"/>
                </a:solidFill>
              </a:rPr>
              <a:t>Thanks!</a:t>
            </a:r>
            <a:endParaRPr sz="9600" dirty="0">
              <a:solidFill>
                <a:srgbClr val="FF7254"/>
              </a:solidFill>
            </a:endParaRPr>
          </a:p>
        </p:txBody>
      </p:sp>
      <p:sp>
        <p:nvSpPr>
          <p:cNvPr id="347" name="Google Shape;347;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348" name="Google Shape;348;p34"/>
          <p:cNvSpPr txBox="1">
            <a:spLocks noGrp="1"/>
          </p:cNvSpPr>
          <p:nvPr>
            <p:ph type="body" idx="4294967295"/>
          </p:nvPr>
        </p:nvSpPr>
        <p:spPr>
          <a:xfrm>
            <a:off x="855300" y="2300600"/>
            <a:ext cx="4694400" cy="1782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smtClean="0">
                <a:solidFill>
                  <a:srgbClr val="FF7254"/>
                </a:solidFill>
              </a:rPr>
              <a:t>Any Questions?</a:t>
            </a:r>
            <a:r>
              <a:rPr lang="en" dirty="0">
                <a:solidFill>
                  <a:srgbClr val="FF7254"/>
                </a:solidFill>
              </a:rPr>
              <a:t/>
            </a:r>
            <a:br>
              <a:rPr lang="en" dirty="0">
                <a:solidFill>
                  <a:srgbClr val="FF7254"/>
                </a:solidFill>
              </a:rPr>
            </a:br>
            <a:endParaRPr dirty="0">
              <a:solidFill>
                <a:srgbClr val="FF7254"/>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63343" y="517501"/>
            <a:ext cx="6962100" cy="396300"/>
          </a:xfrm>
          <a:prstGeom prst="rect">
            <a:avLst/>
          </a:prstGeom>
        </p:spPr>
        <p:txBody>
          <a:bodyPr spcFirstLastPara="1" wrap="square" lIns="0" tIns="0" rIns="0" bIns="0" anchor="b" anchorCtr="0">
            <a:noAutofit/>
          </a:bodyPr>
          <a:lstStyle/>
          <a:p>
            <a:pPr lvl="0"/>
            <a:r>
              <a:rPr lang="en-US" dirty="0" smtClean="0">
                <a:latin typeface="Fira Sans SemiBold" panose="020B0604020202020204" charset="0"/>
              </a:rPr>
              <a:t>Project Group</a:t>
            </a:r>
            <a:endParaRPr dirty="0"/>
          </a:p>
        </p:txBody>
      </p:sp>
      <p:sp>
        <p:nvSpPr>
          <p:cNvPr id="122" name="Google Shape;122;p17"/>
          <p:cNvSpPr txBox="1">
            <a:spLocks noGrp="1"/>
          </p:cNvSpPr>
          <p:nvPr>
            <p:ph type="body" idx="1"/>
          </p:nvPr>
        </p:nvSpPr>
        <p:spPr>
          <a:xfrm>
            <a:off x="481150" y="1420507"/>
            <a:ext cx="6962100" cy="2895300"/>
          </a:xfrm>
          <a:prstGeom prst="rect">
            <a:avLst/>
          </a:prstGeom>
        </p:spPr>
        <p:txBody>
          <a:bodyPr spcFirstLastPara="1" wrap="square" lIns="0" tIns="0" rIns="0" bIns="0" anchor="t" anchorCtr="0">
            <a:noAutofit/>
          </a:bodyPr>
          <a:lstStyle/>
          <a:p>
            <a:r>
              <a:rPr lang="en-US" sz="1600" dirty="0" smtClean="0">
                <a:solidFill>
                  <a:schemeClr val="tx1"/>
                </a:solidFill>
                <a:latin typeface="Fira Sans Light" panose="020B0604020202020204" charset="0"/>
              </a:rPr>
              <a:t>Project Title : </a:t>
            </a:r>
            <a:r>
              <a:rPr lang="en-US" sz="1600" dirty="0">
                <a:latin typeface="Fira San light"/>
              </a:rPr>
              <a:t>A Novel Cloud Based Auxiliary Medical System For Cardio-Vascular </a:t>
            </a:r>
            <a:r>
              <a:rPr lang="en-US" sz="1600" dirty="0" smtClean="0">
                <a:latin typeface="Fira San light"/>
              </a:rPr>
              <a:t>Disease</a:t>
            </a:r>
          </a:p>
          <a:p>
            <a:endParaRPr lang="en-US" sz="1600" dirty="0" smtClean="0">
              <a:solidFill>
                <a:schemeClr val="tx1"/>
              </a:solidFill>
              <a:latin typeface="Fira Sans Light" panose="020B0604020202020204" charset="0"/>
            </a:endParaRPr>
          </a:p>
          <a:p>
            <a:r>
              <a:rPr lang="en-US" sz="1600" dirty="0" smtClean="0">
                <a:solidFill>
                  <a:schemeClr val="tx1"/>
                </a:solidFill>
                <a:latin typeface="Fira Sans Light" panose="020B0604020202020204" charset="0"/>
              </a:rPr>
              <a:t>Project Domain : </a:t>
            </a:r>
            <a:r>
              <a:rPr lang="en-US" sz="1600" dirty="0" smtClean="0">
                <a:latin typeface="Fira San light"/>
              </a:rPr>
              <a:t>Machine </a:t>
            </a:r>
            <a:r>
              <a:rPr lang="en-US" sz="1600" dirty="0">
                <a:latin typeface="Fira San light"/>
              </a:rPr>
              <a:t>Learning</a:t>
            </a:r>
          </a:p>
          <a:p>
            <a:endParaRPr lang="en-US" sz="1600" dirty="0" smtClean="0">
              <a:solidFill>
                <a:schemeClr val="tx1"/>
              </a:solidFill>
              <a:latin typeface="Fira Sans Light" panose="020B0604020202020204" charset="0"/>
            </a:endParaRPr>
          </a:p>
          <a:p>
            <a:r>
              <a:rPr lang="en-US" sz="1600" dirty="0"/>
              <a:t>Project Group Members</a:t>
            </a:r>
            <a:r>
              <a:rPr lang="en-US" sz="1600" dirty="0" smtClean="0"/>
              <a:t>:</a:t>
            </a:r>
          </a:p>
          <a:p>
            <a:pPr lvl="1"/>
            <a:r>
              <a:rPr lang="en-US" sz="1600" dirty="0">
                <a:latin typeface="Fira San light"/>
                <a:cs typeface="Times New Roman" panose="02020603050405020304" pitchFamily="18" charset="0"/>
              </a:rPr>
              <a:t>T150438543</a:t>
            </a:r>
            <a:r>
              <a:rPr lang="en-US" sz="1600" dirty="0">
                <a:latin typeface="Fira San light"/>
              </a:rPr>
              <a:t>, Karan V. </a:t>
            </a:r>
            <a:r>
              <a:rPr lang="en-US" sz="1600" dirty="0" err="1">
                <a:latin typeface="Fira San light"/>
              </a:rPr>
              <a:t>Nakum</a:t>
            </a:r>
            <a:endParaRPr lang="en-US" sz="1600" dirty="0">
              <a:latin typeface="Fira San light"/>
            </a:endParaRPr>
          </a:p>
          <a:p>
            <a:pPr lvl="1"/>
            <a:r>
              <a:rPr lang="en-US" sz="1600" dirty="0">
                <a:latin typeface="Fira San light"/>
                <a:cs typeface="Times New Roman" panose="02020603050405020304" pitchFamily="18" charset="0"/>
              </a:rPr>
              <a:t>T150438547</a:t>
            </a:r>
            <a:r>
              <a:rPr lang="en-US" sz="1600" dirty="0">
                <a:latin typeface="Fira San light"/>
              </a:rPr>
              <a:t>, </a:t>
            </a:r>
            <a:r>
              <a:rPr lang="en-US" sz="1600" dirty="0" err="1">
                <a:latin typeface="Fira San light"/>
              </a:rPr>
              <a:t>Gopal</a:t>
            </a:r>
            <a:r>
              <a:rPr lang="en-US" sz="1600" dirty="0">
                <a:latin typeface="Fira San light"/>
              </a:rPr>
              <a:t> S. </a:t>
            </a:r>
            <a:r>
              <a:rPr lang="en-US" sz="1600" dirty="0" err="1">
                <a:latin typeface="Fira San light"/>
              </a:rPr>
              <a:t>Paraskar</a:t>
            </a:r>
            <a:endParaRPr lang="en-US" sz="1600" dirty="0">
              <a:latin typeface="Fira San light"/>
            </a:endParaRPr>
          </a:p>
          <a:p>
            <a:pPr lvl="1"/>
            <a:r>
              <a:rPr lang="en-US" sz="1600" dirty="0">
                <a:latin typeface="Fira San light"/>
                <a:cs typeface="Times New Roman" panose="02020603050405020304" pitchFamily="18" charset="0"/>
              </a:rPr>
              <a:t>T150438550</a:t>
            </a:r>
            <a:r>
              <a:rPr lang="en-US" sz="1600" dirty="0">
                <a:latin typeface="Fira San light"/>
              </a:rPr>
              <a:t> , </a:t>
            </a:r>
            <a:r>
              <a:rPr lang="en-US" sz="1600" dirty="0" err="1">
                <a:latin typeface="Fira San light"/>
              </a:rPr>
              <a:t>Pavan</a:t>
            </a:r>
            <a:r>
              <a:rPr lang="en-US" sz="1600" dirty="0">
                <a:latin typeface="Fira San light"/>
              </a:rPr>
              <a:t> S. </a:t>
            </a:r>
            <a:r>
              <a:rPr lang="en-US" sz="1600" dirty="0" err="1">
                <a:latin typeface="Fira San light"/>
              </a:rPr>
              <a:t>Patil</a:t>
            </a:r>
            <a:endParaRPr lang="en-US" sz="1600" dirty="0">
              <a:latin typeface="Fira San light"/>
            </a:endParaRPr>
          </a:p>
          <a:p>
            <a:pPr lvl="1"/>
            <a:r>
              <a:rPr lang="en-US" sz="1600" dirty="0">
                <a:latin typeface="Fira San light"/>
                <a:cs typeface="Times New Roman" panose="02020603050405020304" pitchFamily="18" charset="0"/>
              </a:rPr>
              <a:t>T150438555</a:t>
            </a:r>
            <a:r>
              <a:rPr lang="en-US" sz="1600" dirty="0">
                <a:latin typeface="Fira San light"/>
              </a:rPr>
              <a:t> , </a:t>
            </a:r>
            <a:r>
              <a:rPr lang="en-US" sz="1600" dirty="0" err="1">
                <a:latin typeface="Fira San light"/>
              </a:rPr>
              <a:t>Hrushikesh</a:t>
            </a:r>
            <a:r>
              <a:rPr lang="en-US" sz="1600" dirty="0">
                <a:latin typeface="Fira San light"/>
              </a:rPr>
              <a:t> S. </a:t>
            </a:r>
            <a:r>
              <a:rPr lang="en-US" sz="1600" dirty="0" err="1">
                <a:latin typeface="Fira San light"/>
              </a:rPr>
              <a:t>Rajankar</a:t>
            </a:r>
            <a:endParaRPr lang="en-US" sz="1600" dirty="0">
              <a:latin typeface="Fira San light"/>
            </a:endParaRPr>
          </a:p>
          <a:p>
            <a:pPr marL="76200" indent="0">
              <a:buNone/>
            </a:pPr>
            <a:r>
              <a:rPr lang="en-US" sz="1600" dirty="0"/>
              <a:t>	</a:t>
            </a: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63888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63343" y="517501"/>
            <a:ext cx="6962100" cy="396300"/>
          </a:xfrm>
          <a:prstGeom prst="rect">
            <a:avLst/>
          </a:prstGeom>
        </p:spPr>
        <p:txBody>
          <a:bodyPr spcFirstLastPara="1" wrap="square" lIns="0" tIns="0" rIns="0" bIns="0" anchor="b" anchorCtr="0">
            <a:noAutofit/>
          </a:bodyPr>
          <a:lstStyle/>
          <a:p>
            <a:pPr lvl="0"/>
            <a:r>
              <a:rPr lang="en-US" u="sng" dirty="0" smtClean="0">
                <a:latin typeface="Fira Sans SemiBold" panose="020B0604020202020204" charset="0"/>
              </a:rPr>
              <a:t>Motivation</a:t>
            </a:r>
            <a:endParaRPr u="sng" dirty="0"/>
          </a:p>
        </p:txBody>
      </p:sp>
      <p:sp>
        <p:nvSpPr>
          <p:cNvPr id="122" name="Google Shape;122;p17"/>
          <p:cNvSpPr txBox="1">
            <a:spLocks noGrp="1"/>
          </p:cNvSpPr>
          <p:nvPr>
            <p:ph type="body" idx="1"/>
          </p:nvPr>
        </p:nvSpPr>
        <p:spPr>
          <a:xfrm>
            <a:off x="481150" y="1482151"/>
            <a:ext cx="6962100" cy="2895300"/>
          </a:xfrm>
          <a:prstGeom prst="rect">
            <a:avLst/>
          </a:prstGeom>
        </p:spPr>
        <p:txBody>
          <a:bodyPr spcFirstLastPara="1" wrap="square" lIns="0" tIns="0" rIns="0" bIns="0" anchor="t" anchorCtr="0">
            <a:noAutofit/>
          </a:bodyPr>
          <a:lstStyle/>
          <a:p>
            <a:r>
              <a:rPr lang="en-US" sz="1600" dirty="0">
                <a:latin typeface="Fira San light"/>
              </a:rPr>
              <a:t>In traditional system, people have to wait in the queue for there turn and in rural area there is no proper medical facilities.</a:t>
            </a:r>
          </a:p>
          <a:p>
            <a:r>
              <a:rPr lang="en-US" sz="1600" dirty="0">
                <a:latin typeface="Fira San light"/>
              </a:rPr>
              <a:t>this project, is that to provide clinical health care remotely in distant rural communities and  want to reduce there precious time by doing nothing but sitting on bench waiting for there turn.</a:t>
            </a:r>
          </a:p>
          <a:p>
            <a:r>
              <a:rPr lang="en-US" sz="1600" dirty="0">
                <a:latin typeface="Fira San light"/>
              </a:rPr>
              <a:t>Telemedicine will help to us break the chain of contagious diseases, making our life more easy.</a:t>
            </a:r>
          </a:p>
          <a:p>
            <a:r>
              <a:rPr lang="en-US" sz="1600" dirty="0">
                <a:latin typeface="Fira San light"/>
              </a:rPr>
              <a:t>The average emergency visit cost plus time in traditional system is more and that can be overcome using telemedicine.</a:t>
            </a:r>
          </a:p>
          <a:p>
            <a:endParaRPr lang="en-US" sz="1600" dirty="0"/>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92105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63343" y="517501"/>
            <a:ext cx="6962100" cy="396300"/>
          </a:xfrm>
          <a:prstGeom prst="rect">
            <a:avLst/>
          </a:prstGeom>
        </p:spPr>
        <p:txBody>
          <a:bodyPr spcFirstLastPara="1" wrap="square" lIns="0" tIns="0" rIns="0" bIns="0" anchor="b" anchorCtr="0">
            <a:noAutofit/>
          </a:bodyPr>
          <a:lstStyle/>
          <a:p>
            <a:pPr lvl="0"/>
            <a:r>
              <a:rPr lang="en-US" u="sng" dirty="0" smtClean="0">
                <a:latin typeface="Fira Sans SemiBold" panose="020B0604020202020204" charset="0"/>
              </a:rPr>
              <a:t>Problem Statement</a:t>
            </a:r>
            <a:endParaRPr u="sng" dirty="0"/>
          </a:p>
        </p:txBody>
      </p:sp>
      <p:sp>
        <p:nvSpPr>
          <p:cNvPr id="122" name="Google Shape;122;p17"/>
          <p:cNvSpPr txBox="1">
            <a:spLocks noGrp="1"/>
          </p:cNvSpPr>
          <p:nvPr>
            <p:ph type="body" idx="1"/>
          </p:nvPr>
        </p:nvSpPr>
        <p:spPr>
          <a:xfrm>
            <a:off x="563343" y="1286942"/>
            <a:ext cx="6962100" cy="2895300"/>
          </a:xfrm>
          <a:prstGeom prst="rect">
            <a:avLst/>
          </a:prstGeom>
        </p:spPr>
        <p:txBody>
          <a:bodyPr spcFirstLastPara="1" wrap="square" lIns="0" tIns="0" rIns="0" bIns="0" anchor="t" anchorCtr="0">
            <a:noAutofit/>
          </a:bodyPr>
          <a:lstStyle/>
          <a:p>
            <a:r>
              <a:rPr lang="en-US" sz="1600" dirty="0">
                <a:latin typeface="Fira San light"/>
              </a:rPr>
              <a:t>To design a Telemedicine application to diagnose and monitor cardio vascular disease of the patient.</a:t>
            </a:r>
          </a:p>
          <a:p>
            <a:endParaRPr lang="en-IN" sz="1600" dirty="0" smtClean="0">
              <a:solidFill>
                <a:schemeClr val="tx1"/>
              </a:solidFill>
              <a:latin typeface="Fira San light"/>
            </a:endParaRP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06811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63343" y="517501"/>
            <a:ext cx="6962100" cy="396300"/>
          </a:xfrm>
          <a:prstGeom prst="rect">
            <a:avLst/>
          </a:prstGeom>
        </p:spPr>
        <p:txBody>
          <a:bodyPr spcFirstLastPara="1" wrap="square" lIns="0" tIns="0" rIns="0" bIns="0" anchor="b" anchorCtr="0">
            <a:noAutofit/>
          </a:bodyPr>
          <a:lstStyle/>
          <a:p>
            <a:pPr lvl="0"/>
            <a:r>
              <a:rPr lang="en-US" u="sng" dirty="0" smtClean="0">
                <a:latin typeface="Fira Sans SemiBold" panose="020B0604020202020204" charset="0"/>
              </a:rPr>
              <a:t>Aim</a:t>
            </a:r>
            <a:endParaRPr u="sng" dirty="0"/>
          </a:p>
        </p:txBody>
      </p:sp>
      <p:sp>
        <p:nvSpPr>
          <p:cNvPr id="122" name="Google Shape;122;p17"/>
          <p:cNvSpPr txBox="1">
            <a:spLocks noGrp="1"/>
          </p:cNvSpPr>
          <p:nvPr>
            <p:ph type="body" idx="1"/>
          </p:nvPr>
        </p:nvSpPr>
        <p:spPr>
          <a:xfrm>
            <a:off x="481150" y="1482151"/>
            <a:ext cx="6962100" cy="2895300"/>
          </a:xfrm>
          <a:prstGeom prst="rect">
            <a:avLst/>
          </a:prstGeom>
        </p:spPr>
        <p:txBody>
          <a:bodyPr spcFirstLastPara="1" wrap="square" lIns="0" tIns="0" rIns="0" bIns="0" anchor="t" anchorCtr="0">
            <a:noAutofit/>
          </a:bodyPr>
          <a:lstStyle/>
          <a:p>
            <a:r>
              <a:rPr lang="en-US" sz="1600" dirty="0">
                <a:latin typeface="Fira San light"/>
              </a:rPr>
              <a:t>To provide the capacity of long-term storage, flexible and convenient communication between medical provider and patient</a:t>
            </a:r>
            <a:r>
              <a:rPr lang="en-US" sz="1600" dirty="0" smtClean="0">
                <a:latin typeface="Fira San light"/>
              </a:rPr>
              <a:t>.</a:t>
            </a:r>
          </a:p>
          <a:p>
            <a:endParaRPr lang="en-US" sz="1600" dirty="0">
              <a:latin typeface="Fira San light"/>
            </a:endParaRPr>
          </a:p>
          <a:p>
            <a:r>
              <a:rPr lang="en-US" sz="1600" dirty="0">
                <a:latin typeface="Fira San light"/>
              </a:rPr>
              <a:t>To track patient’s health 24x7 in real time using sensors and available technologies</a:t>
            </a:r>
            <a:r>
              <a:rPr lang="en-US" sz="1600" dirty="0" smtClean="0">
                <a:latin typeface="Fira San light"/>
              </a:rPr>
              <a:t>.</a:t>
            </a:r>
          </a:p>
          <a:p>
            <a:endParaRPr lang="en-US" sz="1600" dirty="0">
              <a:latin typeface="Fira San light"/>
            </a:endParaRPr>
          </a:p>
          <a:p>
            <a:r>
              <a:rPr lang="en-US" sz="1600" dirty="0">
                <a:latin typeface="Fira San light"/>
              </a:rPr>
              <a:t>To find the near by hospital according to the patient need using GPS.</a:t>
            </a: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44874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63343" y="517501"/>
            <a:ext cx="6962100" cy="396300"/>
          </a:xfrm>
          <a:prstGeom prst="rect">
            <a:avLst/>
          </a:prstGeom>
        </p:spPr>
        <p:txBody>
          <a:bodyPr spcFirstLastPara="1" wrap="square" lIns="0" tIns="0" rIns="0" bIns="0" anchor="b" anchorCtr="0">
            <a:noAutofit/>
          </a:bodyPr>
          <a:lstStyle/>
          <a:p>
            <a:pPr lvl="0"/>
            <a:r>
              <a:rPr lang="en-US" u="sng" dirty="0" smtClean="0">
                <a:latin typeface="Fira Sans SemiBold" panose="020B0604020202020204" charset="0"/>
              </a:rPr>
              <a:t>Objective</a:t>
            </a:r>
            <a:endParaRPr u="sng" dirty="0"/>
          </a:p>
        </p:txBody>
      </p:sp>
      <p:sp>
        <p:nvSpPr>
          <p:cNvPr id="122" name="Google Shape;122;p17"/>
          <p:cNvSpPr txBox="1">
            <a:spLocks noGrp="1"/>
          </p:cNvSpPr>
          <p:nvPr>
            <p:ph type="body" idx="1"/>
          </p:nvPr>
        </p:nvSpPr>
        <p:spPr>
          <a:xfrm>
            <a:off x="563343" y="1458930"/>
            <a:ext cx="6962100" cy="1476806"/>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r>
              <a:rPr lang="en-US" sz="1600" dirty="0">
                <a:latin typeface="Fira San light"/>
              </a:rPr>
              <a:t>To provide a cloud platform that will be used for the functioning of data management and computing.</a:t>
            </a:r>
          </a:p>
          <a:p>
            <a:pPr marL="342900" indent="-342900">
              <a:buFont typeface="Arial" panose="020B0604020202020204" pitchFamily="34" charset="0"/>
              <a:buChar char="•"/>
            </a:pPr>
            <a:r>
              <a:rPr lang="en-US" sz="1600" dirty="0">
                <a:latin typeface="Fira San light"/>
              </a:rPr>
              <a:t>To provide the long term solution by keeping track of patient past healthcare record.</a:t>
            </a:r>
          </a:p>
          <a:p>
            <a:pPr marL="342900" indent="-342900">
              <a:buFont typeface="Arial" panose="020B0604020202020204" pitchFamily="34" charset="0"/>
              <a:buChar char="•"/>
            </a:pPr>
            <a:r>
              <a:rPr lang="en-US" sz="1600" dirty="0">
                <a:latin typeface="Fira San light"/>
              </a:rPr>
              <a:t>To provide a flexible and convenient real time messaging platform for frequent  consultations.</a:t>
            </a:r>
          </a:p>
          <a:p>
            <a:pPr marL="342900" indent="-342900">
              <a:buFont typeface="Arial" panose="020B0604020202020204" pitchFamily="34" charset="0"/>
              <a:buChar char="•"/>
            </a:pPr>
            <a:r>
              <a:rPr lang="en-US" sz="1600" dirty="0">
                <a:latin typeface="Fira San light"/>
              </a:rPr>
              <a:t>As there are lot of data available regarding patient health, to create a graph on the patient healthcare recovery using data visualization</a:t>
            </a: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32299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63343" y="517501"/>
            <a:ext cx="6962100" cy="396300"/>
          </a:xfrm>
          <a:prstGeom prst="rect">
            <a:avLst/>
          </a:prstGeom>
        </p:spPr>
        <p:txBody>
          <a:bodyPr spcFirstLastPara="1" wrap="square" lIns="0" tIns="0" rIns="0" bIns="0" anchor="b" anchorCtr="0">
            <a:noAutofit/>
          </a:bodyPr>
          <a:lstStyle/>
          <a:p>
            <a:pPr lvl="0"/>
            <a:r>
              <a:rPr lang="en-US" u="sng" dirty="0" smtClean="0">
                <a:latin typeface="Fira Sans SemiBold" panose="020B0604020202020204" charset="0"/>
              </a:rPr>
              <a:t>Project and Seminar Topics</a:t>
            </a:r>
            <a:endParaRPr u="sng" dirty="0"/>
          </a:p>
        </p:txBody>
      </p:sp>
      <p:sp>
        <p:nvSpPr>
          <p:cNvPr id="122" name="Google Shape;122;p17"/>
          <p:cNvSpPr txBox="1">
            <a:spLocks noGrp="1"/>
          </p:cNvSpPr>
          <p:nvPr>
            <p:ph type="body" idx="1"/>
          </p:nvPr>
        </p:nvSpPr>
        <p:spPr>
          <a:xfrm>
            <a:off x="563343" y="1266395"/>
            <a:ext cx="6515551" cy="3798766"/>
          </a:xfrm>
          <a:prstGeom prst="rect">
            <a:avLst/>
          </a:prstGeom>
        </p:spPr>
        <p:txBody>
          <a:bodyPr spcFirstLastPara="1" wrap="square" lIns="0" tIns="0" rIns="0" bIns="0" anchor="t" anchorCtr="0">
            <a:noAutofit/>
          </a:bodyPr>
          <a:lstStyle/>
          <a:p>
            <a:r>
              <a:rPr lang="en-US" sz="1400" b="1" dirty="0" smtClean="0">
                <a:latin typeface="Fira San light"/>
              </a:rPr>
              <a:t>Main Project </a:t>
            </a:r>
            <a:r>
              <a:rPr lang="en-US" sz="1400" b="1" dirty="0">
                <a:latin typeface="Fira San light"/>
              </a:rPr>
              <a:t>Title :</a:t>
            </a:r>
            <a:r>
              <a:rPr lang="en-US" sz="1400" b="1" dirty="0">
                <a:solidFill>
                  <a:schemeClr val="tx2">
                    <a:lumMod val="60000"/>
                    <a:lumOff val="40000"/>
                  </a:schemeClr>
                </a:solidFill>
                <a:latin typeface="Fira San light"/>
              </a:rPr>
              <a:t> </a:t>
            </a:r>
            <a:r>
              <a:rPr lang="en-US" sz="1400" dirty="0">
                <a:latin typeface="Fira San light"/>
              </a:rPr>
              <a:t>A Novel Cloud Based Auxiliary Medical System For </a:t>
            </a:r>
            <a:r>
              <a:rPr lang="en-US" sz="1400" dirty="0" smtClean="0">
                <a:latin typeface="Fira San light"/>
              </a:rPr>
              <a:t>Cardio-Vascular Disease</a:t>
            </a:r>
          </a:p>
          <a:p>
            <a:pPr marL="76200" indent="0">
              <a:buNone/>
            </a:pPr>
            <a:endParaRPr lang="en-US" sz="1400" dirty="0" smtClean="0">
              <a:latin typeface="Fira San light"/>
            </a:endParaRPr>
          </a:p>
          <a:p>
            <a:r>
              <a:rPr lang="en-US" sz="1400" b="1" dirty="0" smtClean="0">
                <a:latin typeface="Fira San light"/>
              </a:rPr>
              <a:t>Karan V. </a:t>
            </a:r>
            <a:r>
              <a:rPr lang="en-US" sz="1400" b="1" dirty="0" err="1" smtClean="0">
                <a:latin typeface="Fira San light"/>
              </a:rPr>
              <a:t>Nakum</a:t>
            </a:r>
            <a:r>
              <a:rPr lang="en-US" sz="1400" b="1" dirty="0" smtClean="0">
                <a:latin typeface="Fira San light"/>
              </a:rPr>
              <a:t> : </a:t>
            </a:r>
            <a:r>
              <a:rPr lang="en-US" sz="1400" dirty="0" smtClean="0">
                <a:latin typeface="Fira San light"/>
              </a:rPr>
              <a:t>An </a:t>
            </a:r>
            <a:r>
              <a:rPr lang="en-US" sz="1400" dirty="0">
                <a:latin typeface="Fira San light"/>
              </a:rPr>
              <a:t>innovative methodology for Big Data Visualization for </a:t>
            </a:r>
            <a:r>
              <a:rPr lang="en-US" sz="1400" dirty="0" smtClean="0">
                <a:latin typeface="Fira San light"/>
              </a:rPr>
              <a:t>Telemedicine</a:t>
            </a:r>
          </a:p>
          <a:p>
            <a:endParaRPr lang="en-US" sz="1400" dirty="0">
              <a:latin typeface="Fira San light"/>
            </a:endParaRPr>
          </a:p>
          <a:p>
            <a:r>
              <a:rPr lang="en-US" sz="1400" b="1" dirty="0" err="1" smtClean="0">
                <a:latin typeface="Fira San light"/>
              </a:rPr>
              <a:t>Gopal</a:t>
            </a:r>
            <a:r>
              <a:rPr lang="en-US" sz="1400" b="1" dirty="0" smtClean="0">
                <a:latin typeface="Fira San light"/>
              </a:rPr>
              <a:t> </a:t>
            </a:r>
            <a:r>
              <a:rPr lang="en-US" sz="1400" b="1" dirty="0">
                <a:latin typeface="Fira San light"/>
              </a:rPr>
              <a:t>S </a:t>
            </a:r>
            <a:r>
              <a:rPr lang="en-US" sz="1400" b="1" dirty="0" err="1">
                <a:latin typeface="Fira San light"/>
              </a:rPr>
              <a:t>Paraskar</a:t>
            </a:r>
            <a:r>
              <a:rPr lang="en-US" sz="1400" b="1" dirty="0">
                <a:latin typeface="Fira San light"/>
              </a:rPr>
              <a:t> : </a:t>
            </a:r>
            <a:r>
              <a:rPr lang="en-US" sz="1400" dirty="0">
                <a:latin typeface="Fira San light"/>
              </a:rPr>
              <a:t>A Phased Approach for the Adaptation of Telemedicine </a:t>
            </a:r>
            <a:r>
              <a:rPr lang="en-US" sz="1400" dirty="0" smtClean="0">
                <a:latin typeface="Fira San light"/>
              </a:rPr>
              <a:t>in </a:t>
            </a:r>
            <a:r>
              <a:rPr lang="en-US" sz="1400" dirty="0">
                <a:latin typeface="Fira San light"/>
              </a:rPr>
              <a:t>Diabetes </a:t>
            </a:r>
            <a:r>
              <a:rPr lang="en-US" sz="1400" dirty="0" smtClean="0">
                <a:latin typeface="Fira San light"/>
              </a:rPr>
              <a:t>Management</a:t>
            </a:r>
          </a:p>
          <a:p>
            <a:endParaRPr lang="en-US" sz="1400" dirty="0">
              <a:latin typeface="Fira San light"/>
            </a:endParaRPr>
          </a:p>
          <a:p>
            <a:r>
              <a:rPr lang="en-US" sz="1400" b="1" dirty="0" err="1" smtClean="0">
                <a:latin typeface="Fira San light"/>
              </a:rPr>
              <a:t>Pavan</a:t>
            </a:r>
            <a:r>
              <a:rPr lang="en-US" sz="1400" b="1" dirty="0" smtClean="0">
                <a:latin typeface="Fira San light"/>
              </a:rPr>
              <a:t> </a:t>
            </a:r>
            <a:r>
              <a:rPr lang="en-US" sz="1400" b="1" dirty="0">
                <a:latin typeface="Fira San light"/>
              </a:rPr>
              <a:t>S </a:t>
            </a:r>
            <a:r>
              <a:rPr lang="en-US" sz="1400" b="1" dirty="0" err="1">
                <a:latin typeface="Fira San light"/>
              </a:rPr>
              <a:t>Patil</a:t>
            </a:r>
            <a:r>
              <a:rPr lang="en-US" sz="1400" b="1" dirty="0">
                <a:latin typeface="Fira San light"/>
              </a:rPr>
              <a:t> : </a:t>
            </a:r>
            <a:r>
              <a:rPr lang="en-US" sz="1400" dirty="0">
                <a:latin typeface="Fira San light"/>
              </a:rPr>
              <a:t>Application of Telemedicine </a:t>
            </a:r>
            <a:r>
              <a:rPr lang="en-US" sz="1400" dirty="0" smtClean="0">
                <a:latin typeface="Fira San light"/>
              </a:rPr>
              <a:t>in Retinopathy and </a:t>
            </a:r>
            <a:r>
              <a:rPr lang="en-US" sz="1400" dirty="0">
                <a:latin typeface="Fira San light"/>
              </a:rPr>
              <a:t>Diabetes </a:t>
            </a:r>
            <a:r>
              <a:rPr lang="en-US" sz="1400" dirty="0" smtClean="0">
                <a:latin typeface="Fira San light"/>
              </a:rPr>
              <a:t>Care</a:t>
            </a:r>
          </a:p>
          <a:p>
            <a:endParaRPr lang="en-US" sz="1400" dirty="0">
              <a:latin typeface="Fira San light"/>
            </a:endParaRPr>
          </a:p>
          <a:p>
            <a:r>
              <a:rPr lang="en-US" sz="1400" b="1" dirty="0" err="1" smtClean="0">
                <a:latin typeface="Fira San light"/>
              </a:rPr>
              <a:t>Hrushikesh</a:t>
            </a:r>
            <a:r>
              <a:rPr lang="en-US" sz="1400" b="1" dirty="0" smtClean="0">
                <a:latin typeface="Fira San light"/>
              </a:rPr>
              <a:t> </a:t>
            </a:r>
            <a:r>
              <a:rPr lang="en-US" sz="1400" b="1" dirty="0">
                <a:latin typeface="Fira San light"/>
              </a:rPr>
              <a:t>S </a:t>
            </a:r>
            <a:r>
              <a:rPr lang="en-US" sz="1400" b="1" dirty="0" err="1">
                <a:latin typeface="Fira San light"/>
              </a:rPr>
              <a:t>Rajankar</a:t>
            </a:r>
            <a:r>
              <a:rPr lang="en-US" sz="1400" b="1" dirty="0">
                <a:latin typeface="Fira San light"/>
              </a:rPr>
              <a:t> : </a:t>
            </a:r>
            <a:r>
              <a:rPr lang="en-US" sz="1400" dirty="0">
                <a:latin typeface="Fira San light"/>
              </a:rPr>
              <a:t>Telemedicine Cognitive Behavioral Therapy for </a:t>
            </a:r>
            <a:r>
              <a:rPr lang="en-US" sz="1400" dirty="0" smtClean="0">
                <a:latin typeface="Fira San light"/>
              </a:rPr>
              <a:t>Anxiety </a:t>
            </a:r>
            <a:r>
              <a:rPr lang="en-US" sz="1400" dirty="0">
                <a:latin typeface="Fira San light"/>
              </a:rPr>
              <a:t>After Stroke</a:t>
            </a: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10840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 name="Rectangle 9"/>
          <p:cNvSpPr/>
          <p:nvPr/>
        </p:nvSpPr>
        <p:spPr>
          <a:xfrm>
            <a:off x="1" y="1343559"/>
            <a:ext cx="9143999" cy="2154436"/>
          </a:xfrm>
          <a:prstGeom prst="rect">
            <a:avLst/>
          </a:prstGeom>
        </p:spPr>
        <p:txBody>
          <a:bodyPr wrap="square">
            <a:spAutoFit/>
          </a:bodyPr>
          <a:lstStyle/>
          <a:p>
            <a:pPr algn="ctr"/>
            <a:r>
              <a:rPr lang="en-US" sz="1600" dirty="0" smtClean="0">
                <a:solidFill>
                  <a:srgbClr val="FC6E54"/>
                </a:solidFill>
                <a:latin typeface="Fira Sans Light" panose="020B0604020202020204" charset="0"/>
              </a:rPr>
              <a:t>Individual Seminar </a:t>
            </a:r>
          </a:p>
          <a:p>
            <a:pPr algn="ctr"/>
            <a:r>
              <a:rPr lang="en-US" sz="1600" dirty="0" smtClean="0">
                <a:solidFill>
                  <a:srgbClr val="FC6E54"/>
                </a:solidFill>
                <a:latin typeface="Fira Sans Light" panose="020B0604020202020204" charset="0"/>
              </a:rPr>
              <a:t>on</a:t>
            </a:r>
          </a:p>
          <a:p>
            <a:pPr algn="ctr"/>
            <a:r>
              <a:rPr lang="en-US" sz="2800" dirty="0" smtClean="0">
                <a:solidFill>
                  <a:schemeClr val="bg1"/>
                </a:solidFill>
                <a:latin typeface="Fira Sans Light" panose="020B0604020202020204" charset="0"/>
              </a:rPr>
              <a:t>“</a:t>
            </a:r>
            <a:r>
              <a:rPr lang="en-US" sz="2800" dirty="0">
                <a:solidFill>
                  <a:schemeClr val="bg1"/>
                </a:solidFill>
                <a:latin typeface="Fira Sans Light" panose="020B0604020202020204" charset="0"/>
              </a:rPr>
              <a:t>Application of Telemedicine in </a:t>
            </a:r>
            <a:r>
              <a:rPr lang="en-US" sz="2800" dirty="0" smtClean="0">
                <a:solidFill>
                  <a:schemeClr val="bg1"/>
                </a:solidFill>
                <a:latin typeface="Fira Sans Light" panose="020B0604020202020204" charset="0"/>
              </a:rPr>
              <a:t>Retinopathy </a:t>
            </a:r>
            <a:r>
              <a:rPr lang="en-US" sz="2800" dirty="0">
                <a:solidFill>
                  <a:schemeClr val="bg1"/>
                </a:solidFill>
                <a:latin typeface="Fira Sans Light" panose="020B0604020202020204" charset="0"/>
              </a:rPr>
              <a:t>and Diabetes </a:t>
            </a:r>
            <a:r>
              <a:rPr lang="en-US" sz="2800" dirty="0" smtClean="0">
                <a:solidFill>
                  <a:schemeClr val="bg1"/>
                </a:solidFill>
                <a:latin typeface="Fira Sans Light" panose="020B0604020202020204" charset="0"/>
              </a:rPr>
              <a:t>Care”</a:t>
            </a:r>
          </a:p>
          <a:p>
            <a:pPr algn="ctr"/>
            <a:r>
              <a:rPr lang="en-US" sz="1600" dirty="0" smtClean="0">
                <a:solidFill>
                  <a:srgbClr val="FC6E54"/>
                </a:solidFill>
                <a:latin typeface="Fira Sans Light" panose="020B0604020202020204" charset="0"/>
              </a:rPr>
              <a:t>By</a:t>
            </a:r>
            <a:endParaRPr lang="en-US" dirty="0" smtClean="0">
              <a:solidFill>
                <a:srgbClr val="FC6E54"/>
              </a:solidFill>
              <a:latin typeface="Fira Sans Light" panose="020B0604020202020204" charset="0"/>
            </a:endParaRPr>
          </a:p>
          <a:p>
            <a:pPr algn="ctr"/>
            <a:r>
              <a:rPr lang="en-US" sz="1800" dirty="0" smtClean="0">
                <a:solidFill>
                  <a:srgbClr val="FC6E54"/>
                </a:solidFill>
                <a:latin typeface="Fira Sans Light" panose="020B0604020202020204" charset="0"/>
              </a:rPr>
              <a:t>T150438550, </a:t>
            </a:r>
            <a:r>
              <a:rPr lang="en-US" sz="1800" dirty="0" err="1" smtClean="0">
                <a:solidFill>
                  <a:srgbClr val="FC6E54"/>
                </a:solidFill>
                <a:latin typeface="Fira Sans Light" panose="020B0604020202020204" charset="0"/>
              </a:rPr>
              <a:t>Pavan</a:t>
            </a:r>
            <a:r>
              <a:rPr lang="en-US" sz="1800" dirty="0" smtClean="0">
                <a:solidFill>
                  <a:srgbClr val="FC6E54"/>
                </a:solidFill>
                <a:latin typeface="Fira Sans Light" panose="020B0604020202020204" charset="0"/>
              </a:rPr>
              <a:t> S. </a:t>
            </a:r>
            <a:r>
              <a:rPr lang="en-US" sz="1800" dirty="0" err="1" smtClean="0">
                <a:solidFill>
                  <a:srgbClr val="FC6E54"/>
                </a:solidFill>
                <a:latin typeface="Fira Sans Light" panose="020B0604020202020204" charset="0"/>
              </a:rPr>
              <a:t>Patil</a:t>
            </a:r>
            <a:endParaRPr lang="en-US" sz="1800" dirty="0" smtClean="0">
              <a:solidFill>
                <a:srgbClr val="FC6E54"/>
              </a:solidFill>
              <a:latin typeface="Fira Sans Light" panose="020B0604020202020204" charset="0"/>
            </a:endParaRPr>
          </a:p>
          <a:p>
            <a:pPr algn="ctr"/>
            <a:endParaRPr lang="en-US" sz="1200" dirty="0">
              <a:solidFill>
                <a:schemeClr val="accent6"/>
              </a:solidFill>
              <a:latin typeface="Fira Sans Light" panose="020B0604020202020204" charset="0"/>
            </a:endParaRPr>
          </a:p>
        </p:txBody>
      </p:sp>
      <p:sp>
        <p:nvSpPr>
          <p:cNvPr id="11" name="Rectangle 10"/>
          <p:cNvSpPr/>
          <p:nvPr/>
        </p:nvSpPr>
        <p:spPr>
          <a:xfrm>
            <a:off x="2286000" y="3695135"/>
            <a:ext cx="4572000" cy="670953"/>
          </a:xfrm>
          <a:prstGeom prst="rect">
            <a:avLst/>
          </a:prstGeom>
        </p:spPr>
        <p:txBody>
          <a:bodyPr>
            <a:spAutoFit/>
          </a:bodyPr>
          <a:lstStyle/>
          <a:p>
            <a:pPr algn="ctr">
              <a:spcBef>
                <a:spcPct val="20000"/>
              </a:spcBef>
              <a:defRPr/>
            </a:pPr>
            <a:r>
              <a:rPr lang="en-US" sz="1600" dirty="0">
                <a:solidFill>
                  <a:srgbClr val="FC6E54"/>
                </a:solidFill>
                <a:latin typeface="Fira Sans Light" panose="020B0604020202020204" charset="0"/>
              </a:rPr>
              <a:t>Guide</a:t>
            </a:r>
          </a:p>
          <a:p>
            <a:pPr algn="ctr">
              <a:spcBef>
                <a:spcPct val="20000"/>
              </a:spcBef>
              <a:defRPr/>
            </a:pPr>
            <a:r>
              <a:rPr lang="en-US" sz="1800" dirty="0">
                <a:solidFill>
                  <a:srgbClr val="FC6E54"/>
                </a:solidFill>
                <a:latin typeface="Fira Sans Light" panose="020B0604020202020204" charset="0"/>
              </a:rPr>
              <a:t>“Dr. K. S. </a:t>
            </a:r>
            <a:r>
              <a:rPr lang="en-US" sz="1800" dirty="0" smtClean="0">
                <a:solidFill>
                  <a:srgbClr val="FC6E54"/>
                </a:solidFill>
                <a:latin typeface="Fira Sans Light" panose="020B0604020202020204" charset="0"/>
              </a:rPr>
              <a:t>Thakare</a:t>
            </a:r>
            <a:r>
              <a:rPr lang="en-US" sz="1800" dirty="0">
                <a:solidFill>
                  <a:srgbClr val="FC6E54"/>
                </a:solidFill>
                <a:latin typeface="Fira Sans Light" panose="020B0604020202020204" charset="0"/>
              </a:rPr>
              <a:t>”</a:t>
            </a:r>
          </a:p>
        </p:txBody>
      </p:sp>
      <p:sp>
        <p:nvSpPr>
          <p:cNvPr id="2" name="Rectangle 1"/>
          <p:cNvSpPr/>
          <p:nvPr/>
        </p:nvSpPr>
        <p:spPr>
          <a:xfrm>
            <a:off x="2841397" y="4760369"/>
            <a:ext cx="3461204" cy="276999"/>
          </a:xfrm>
          <a:prstGeom prst="rect">
            <a:avLst/>
          </a:prstGeom>
        </p:spPr>
        <p:txBody>
          <a:bodyPr wrap="none">
            <a:spAutoFit/>
          </a:bodyPr>
          <a:lstStyle/>
          <a:p>
            <a:pPr algn="ctr"/>
            <a:r>
              <a:rPr lang="en-US" sz="1200" dirty="0">
                <a:solidFill>
                  <a:schemeClr val="bg1"/>
                </a:solidFill>
              </a:rPr>
              <a:t>Day and Date of Exam : </a:t>
            </a:r>
            <a:r>
              <a:rPr lang="en-US" sz="1200" dirty="0" smtClean="0">
                <a:solidFill>
                  <a:schemeClr val="bg1"/>
                </a:solidFill>
              </a:rPr>
              <a:t>Review2 11/June/2021 </a:t>
            </a:r>
            <a:endParaRPr lang="en-US" sz="1200" dirty="0">
              <a:solidFill>
                <a:schemeClr val="bg1"/>
              </a:solidFill>
            </a:endParaRPr>
          </a:p>
        </p:txBody>
      </p:sp>
    </p:spTree>
    <p:extLst>
      <p:ext uri="{BB962C8B-B14F-4D97-AF65-F5344CB8AC3E}">
        <p14:creationId xmlns:p14="http://schemas.microsoft.com/office/powerpoint/2010/main" val="521030329"/>
      </p:ext>
    </p:extLst>
  </p:cSld>
  <p:clrMapOvr>
    <a:masterClrMapping/>
  </p:clrMapOvr>
</p:sld>
</file>

<file path=ppt/theme/theme1.xml><?xml version="1.0" encoding="utf-8"?>
<a:theme xmlns:a="http://schemas.openxmlformats.org/drawingml/2006/main"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TotalTime>
  <Words>1424</Words>
  <Application>Microsoft Office PowerPoint</Application>
  <PresentationFormat>On-screen Show (16:9)</PresentationFormat>
  <Paragraphs>218</Paragraphs>
  <Slides>26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Fira Sans SemiBold</vt:lpstr>
      <vt:lpstr>Calibri</vt:lpstr>
      <vt:lpstr>Times New Roman</vt:lpstr>
      <vt:lpstr>Fira Sans Light</vt:lpstr>
      <vt:lpstr>Fira San light</vt:lpstr>
      <vt:lpstr>Arial</vt:lpstr>
      <vt:lpstr>Alonso template</vt:lpstr>
      <vt:lpstr>PowerPoint Presentation</vt:lpstr>
      <vt:lpstr>Contents</vt:lpstr>
      <vt:lpstr>Project Group</vt:lpstr>
      <vt:lpstr>Motivation</vt:lpstr>
      <vt:lpstr>Problem Statement</vt:lpstr>
      <vt:lpstr>Aim</vt:lpstr>
      <vt:lpstr>Objective</vt:lpstr>
      <vt:lpstr>Project and Seminar Topics</vt:lpstr>
      <vt:lpstr>PowerPoint Presentation</vt:lpstr>
      <vt:lpstr>Abstract</vt:lpstr>
      <vt:lpstr>Motivation</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Application/Advantages</vt:lpstr>
      <vt:lpstr>Conclusion</vt:lpstr>
      <vt:lpstr>Reference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Telemedicine in Diabetes Care</dc:title>
  <cp:lastModifiedBy>P4V4N</cp:lastModifiedBy>
  <cp:revision>105</cp:revision>
  <dcterms:modified xsi:type="dcterms:W3CDTF">2021-06-11T13:18:39Z</dcterms:modified>
</cp:coreProperties>
</file>