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7" r:id="rId2"/>
    <p:sldId id="288" r:id="rId3"/>
    <p:sldId id="344" r:id="rId4"/>
    <p:sldId id="377" r:id="rId5"/>
    <p:sldId id="267" r:id="rId6"/>
    <p:sldId id="289" r:id="rId7"/>
    <p:sldId id="363" r:id="rId8"/>
    <p:sldId id="280" r:id="rId9"/>
    <p:sldId id="380" r:id="rId10"/>
    <p:sldId id="381" r:id="rId11"/>
    <p:sldId id="362" r:id="rId12"/>
    <p:sldId id="383" r:id="rId13"/>
    <p:sldId id="384" r:id="rId14"/>
    <p:sldId id="385" r:id="rId15"/>
    <p:sldId id="386" r:id="rId16"/>
    <p:sldId id="387" r:id="rId17"/>
    <p:sldId id="388" r:id="rId18"/>
    <p:sldId id="389" r:id="rId19"/>
    <p:sldId id="390" r:id="rId20"/>
    <p:sldId id="393" r:id="rId21"/>
    <p:sldId id="359" r:id="rId22"/>
    <p:sldId id="301" r:id="rId23"/>
    <p:sldId id="320" r:id="rId24"/>
    <p:sldId id="392" r:id="rId25"/>
    <p:sldId id="379" r:id="rId26"/>
  </p:sldIdLst>
  <p:sldSz cx="9144000" cy="5143500" type="screen16x9"/>
  <p:notesSz cx="6858000" cy="9144000"/>
  <p:embeddedFontLst>
    <p:embeddedFont>
      <p:font typeface="Calibri" pitchFamily="34" charset="0"/>
      <p:regular r:id="rId28"/>
      <p:bold r:id="rId29"/>
      <p:italic r:id="rId30"/>
      <p:boldItalic r:id="rId31"/>
    </p:embeddedFont>
    <p:embeddedFont>
      <p:font typeface="Oswald" charset="0"/>
      <p:regular r:id="rId32"/>
    </p:embeddedFont>
    <p:embeddedFont>
      <p:font typeface="Perpetua" pitchFamily="18" charset="0"/>
      <p:regular r:id="rId33"/>
      <p:bold r:id="rId34"/>
      <p:italic r:id="rId35"/>
      <p:boldItalic r:id="rId36"/>
    </p:embeddedFont>
    <p:embeddedFont>
      <p:font typeface="Average"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xmlns="">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C15D93-1D96-4B66-8E38-DDACBC0124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4" autoAdjust="0"/>
    <p:restoredTop sz="94660"/>
  </p:normalViewPr>
  <p:slideViewPr>
    <p:cSldViewPr snapToGrid="0" showGuides="1">
      <p:cViewPr>
        <p:scale>
          <a:sx n="33" d="100"/>
          <a:sy n="33" d="100"/>
        </p:scale>
        <p:origin x="-1714" y="-634"/>
      </p:cViewPr>
      <p:guideLst>
        <p:guide orient="horz" pos="1620"/>
        <p:guide pos="2880"/>
      </p:guideLst>
    </p:cSldViewPr>
  </p:slideViewPr>
  <p:notesTextViewPr>
    <p:cViewPr>
      <p:scale>
        <a:sx n="1" d="1"/>
        <a:sy n="1" d="1"/>
      </p:scale>
      <p:origin x="0" y="0"/>
    </p:cViewPr>
  </p:notesTextViewPr>
  <p:sorterViewPr>
    <p:cViewPr>
      <p:scale>
        <a:sx n="100" d="100"/>
        <a:sy n="100" d="100"/>
      </p:scale>
      <p:origin x="0" y="-306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085dc82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085dc82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085dc82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085dc82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80f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80f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6f980f9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6f980f9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081D37"/>
        </a:solidFill>
        <a:effectLst/>
      </p:bgPr>
    </p:bg>
    <p:spTree>
      <p:nvGrpSpPr>
        <p:cNvPr id="1" name="Shape 12"/>
        <p:cNvGrpSpPr/>
        <p:nvPr/>
      </p:nvGrpSpPr>
      <p:grpSpPr>
        <a:xfrm>
          <a:off x="0" y="0"/>
          <a:ext cx="0" cy="0"/>
          <a:chOff x="0" y="0"/>
          <a:chExt cx="0" cy="0"/>
        </a:xfrm>
      </p:grpSpPr>
      <p:grpSp>
        <p:nvGrpSpPr>
          <p:cNvPr id="13" name="Google Shape;13;p3"/>
          <p:cNvGrpSpPr/>
          <p:nvPr/>
        </p:nvGrpSpPr>
        <p:grpSpPr>
          <a:xfrm>
            <a:off x="4350279" y="2855377"/>
            <a:ext cx="443589" cy="105632"/>
            <a:chOff x="4137525" y="2915950"/>
            <a:chExt cx="869100" cy="207000"/>
          </a:xfrm>
        </p:grpSpPr>
        <p:sp>
          <p:nvSpPr>
            <p:cNvPr id="14" name="Google Shape;14;p3"/>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8" name="Google Shape;18;p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Font typeface="Oswald" panose="00000500000000000000"/>
              <a:buNone/>
              <a:defRPr sz="2100">
                <a:latin typeface="Oswald" panose="00000500000000000000"/>
                <a:ea typeface="Oswald" panose="00000500000000000000"/>
                <a:cs typeface="Oswald" panose="00000500000000000000"/>
                <a:sym typeface="Oswald" panose="00000500000000000000"/>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rgbClr val="081D37"/>
        </a:solidFill>
        <a:effectLst/>
      </p:bgPr>
    </p:bg>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pic>
        <p:nvPicPr>
          <p:cNvPr id="33" name="Google Shape;33;p6"/>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081D37"/>
        </a:solidFill>
        <a:effectLst/>
      </p:bgPr>
    </p:bg>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pic>
        <p:nvPicPr>
          <p:cNvPr id="37" name="Google Shape;37;p7"/>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081D37"/>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pic>
        <p:nvPicPr>
          <p:cNvPr id="42" name="Google Shape;42;p8"/>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55"/>
        <p:cNvGrpSpPr/>
        <p:nvPr/>
      </p:nvGrpSpPr>
      <p:grpSpPr>
        <a:xfrm>
          <a:off x="0" y="0"/>
          <a:ext cx="0" cy="0"/>
          <a:chOff x="0" y="0"/>
          <a:chExt cx="0" cy="0"/>
        </a:xfrm>
      </p:grpSpPr>
      <p:sp>
        <p:nvSpPr>
          <p:cNvPr id="56" name="Google Shape;56;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rgbClr val="081D37"/>
              </a:buClr>
              <a:buSzPts val="2100"/>
              <a:buFont typeface="Oswald" panose="00000500000000000000"/>
              <a:buNone/>
              <a:defRPr sz="2100">
                <a:solidFill>
                  <a:srgbClr val="081D37"/>
                </a:solidFill>
                <a:latin typeface="Oswald" panose="00000500000000000000"/>
                <a:ea typeface="Oswald" panose="00000500000000000000"/>
                <a:cs typeface="Oswald" panose="00000500000000000000"/>
                <a:sym typeface="Oswald" panose="00000500000000000000"/>
              </a:defRPr>
            </a:lvl1pPr>
          </a:lstStyle>
          <a:p>
            <a:endParaRPr/>
          </a:p>
        </p:txBody>
      </p:sp>
      <p:sp>
        <p:nvSpPr>
          <p:cNvPr id="57" name="Google Shape;57;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pic>
        <p:nvPicPr>
          <p:cNvPr id="58" name="Google Shape;58;p11"/>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81D37"/>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1" name="Google Shape;61;p12"/>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2" name="Google Shape;62;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pic>
        <p:nvPicPr>
          <p:cNvPr id="63" name="Google Shape;63;p12"/>
          <p:cNvPicPr preferRelativeResize="0"/>
          <p:nvPr/>
        </p:nvPicPr>
        <p:blipFill rotWithShape="1">
          <a:blip r:embed="rId2"/>
          <a:srcRect l="15853" t="36232" r="55451" b="39292"/>
          <a:stretch>
            <a:fillRect/>
          </a:stretch>
        </p:blipFill>
        <p:spPr>
          <a:xfrm>
            <a:off x="7776700" y="182900"/>
            <a:ext cx="864527" cy="47692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081D37"/>
        </a:solidFill>
        <a:effectLst/>
      </p:bgPr>
    </p:bg>
    <p:spTree>
      <p:nvGrpSpPr>
        <p:cNvPr id="1" name="Shape 64"/>
        <p:cNvGrpSpPr/>
        <p:nvPr/>
      </p:nvGrpSpPr>
      <p:grpSpPr>
        <a:xfrm>
          <a:off x="0" y="0"/>
          <a:ext cx="0" cy="0"/>
          <a:chOff x="0" y="0"/>
          <a:chExt cx="0" cy="0"/>
        </a:xfrm>
      </p:grpSpPr>
      <p:sp>
        <p:nvSpPr>
          <p:cNvPr id="65" name="Google Shape;65;p1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
        <p:nvSpPr>
          <p:cNvPr id="66" name="Google Shape;66;p13"/>
          <p:cNvSpPr txBox="1"/>
          <p:nvPr/>
        </p:nvSpPr>
        <p:spPr>
          <a:xfrm>
            <a:off x="1851800" y="1935425"/>
            <a:ext cx="4389000" cy="83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600">
                <a:solidFill>
                  <a:srgbClr val="FFFFFF"/>
                </a:solidFill>
                <a:latin typeface="Oswald" panose="00000500000000000000"/>
                <a:ea typeface="Oswald" panose="00000500000000000000"/>
                <a:cs typeface="Oswald" panose="00000500000000000000"/>
                <a:sym typeface="Oswald" panose="00000500000000000000"/>
              </a:rPr>
              <a:t>Thank you</a:t>
            </a:r>
            <a:endParaRPr sz="3600">
              <a:solidFill>
                <a:srgbClr val="FFFFFF"/>
              </a:solidFill>
              <a:latin typeface="Oswald" panose="00000500000000000000"/>
              <a:ea typeface="Oswald" panose="00000500000000000000"/>
              <a:cs typeface="Oswald" panose="00000500000000000000"/>
              <a:sym typeface="Oswald" panose="0000050000000000000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81D3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1pPr>
            <a:lvl2pPr lvl="1">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2pPr>
            <a:lvl3pPr lvl="2">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3pPr>
            <a:lvl4pPr lvl="3">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4pPr>
            <a:lvl5pPr lvl="4">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5pPr>
            <a:lvl6pPr lvl="5">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6pPr>
            <a:lvl7pPr lvl="6">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7pPr>
            <a:lvl8pPr lvl="7">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8pPr>
            <a:lvl9pPr lvl="8">
              <a:spcBef>
                <a:spcPts val="0"/>
              </a:spcBef>
              <a:spcAft>
                <a:spcPts val="0"/>
              </a:spcAft>
              <a:buClr>
                <a:schemeClr val="dk1"/>
              </a:buClr>
              <a:buSzPts val="3000"/>
              <a:buFont typeface="Oswald" panose="00000500000000000000"/>
              <a:buNone/>
              <a:defRPr sz="3000">
                <a:solidFill>
                  <a:schemeClr val="dk1"/>
                </a:solidFill>
                <a:latin typeface="Oswald" panose="00000500000000000000"/>
                <a:ea typeface="Oswald" panose="00000500000000000000"/>
                <a:cs typeface="Oswald" panose="00000500000000000000"/>
                <a:sym typeface="Oswald" panose="00000500000000000000"/>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Oswald" panose="00000500000000000000"/>
              <a:buChar char="●"/>
              <a:defRPr sz="1800">
                <a:solidFill>
                  <a:schemeClr val="accent3"/>
                </a:solidFill>
                <a:latin typeface="Oswald" panose="00000500000000000000"/>
                <a:ea typeface="Oswald" panose="00000500000000000000"/>
                <a:cs typeface="Oswald" panose="00000500000000000000"/>
                <a:sym typeface="Oswald" panose="00000500000000000000"/>
              </a:defRPr>
            </a:lvl1pPr>
            <a:lvl2pPr marL="914400" lvl="1"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2pPr>
            <a:lvl3pPr marL="1371600" lvl="2"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3pPr>
            <a:lvl4pPr marL="1828800" lvl="3"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4pPr>
            <a:lvl5pPr marL="2286000" lvl="4"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5pPr>
            <a:lvl6pPr marL="2743200" lvl="5"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6pPr>
            <a:lvl7pPr marL="3200400" lvl="6"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7pPr>
            <a:lvl8pPr marL="3657600" lvl="7" indent="-317500">
              <a:lnSpc>
                <a:spcPct val="115000"/>
              </a:lnSpc>
              <a:spcBef>
                <a:spcPts val="1600"/>
              </a:spcBef>
              <a:spcAft>
                <a:spcPts val="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8pPr>
            <a:lvl9pPr marL="4114800" lvl="8" indent="-317500">
              <a:lnSpc>
                <a:spcPct val="115000"/>
              </a:lnSpc>
              <a:spcBef>
                <a:spcPts val="1600"/>
              </a:spcBef>
              <a:spcAft>
                <a:spcPts val="1600"/>
              </a:spcAft>
              <a:buClr>
                <a:schemeClr val="accent3"/>
              </a:buClr>
              <a:buSzPts val="1400"/>
              <a:buFont typeface="Oswald" panose="00000500000000000000"/>
              <a:buChar char="■"/>
              <a:defRPr>
                <a:solidFill>
                  <a:schemeClr val="accent3"/>
                </a:solidFill>
                <a:latin typeface="Oswald" panose="00000500000000000000"/>
                <a:ea typeface="Oswald" panose="00000500000000000000"/>
                <a:cs typeface="Oswald" panose="00000500000000000000"/>
                <a:sym typeface="Oswald" panose="00000500000000000000"/>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panose="02000503040000020003"/>
                <a:ea typeface="Average" panose="02000503040000020003"/>
                <a:cs typeface="Average" panose="02000503040000020003"/>
                <a:sym typeface="Average" panose="02000503040000020003"/>
              </a:defRPr>
            </a:lvl1pPr>
            <a:lvl2pPr lvl="1" algn="r">
              <a:buNone/>
              <a:defRPr sz="1000">
                <a:solidFill>
                  <a:schemeClr val="accent3"/>
                </a:solidFill>
                <a:latin typeface="Average" panose="02000503040000020003"/>
                <a:ea typeface="Average" panose="02000503040000020003"/>
                <a:cs typeface="Average" panose="02000503040000020003"/>
                <a:sym typeface="Average" panose="02000503040000020003"/>
              </a:defRPr>
            </a:lvl2pPr>
            <a:lvl3pPr lvl="2" algn="r">
              <a:buNone/>
              <a:defRPr sz="1000">
                <a:solidFill>
                  <a:schemeClr val="accent3"/>
                </a:solidFill>
                <a:latin typeface="Average" panose="02000503040000020003"/>
                <a:ea typeface="Average" panose="02000503040000020003"/>
                <a:cs typeface="Average" panose="02000503040000020003"/>
                <a:sym typeface="Average" panose="02000503040000020003"/>
              </a:defRPr>
            </a:lvl3pPr>
            <a:lvl4pPr lvl="3" algn="r">
              <a:buNone/>
              <a:defRPr sz="1000">
                <a:solidFill>
                  <a:schemeClr val="accent3"/>
                </a:solidFill>
                <a:latin typeface="Average" panose="02000503040000020003"/>
                <a:ea typeface="Average" panose="02000503040000020003"/>
                <a:cs typeface="Average" panose="02000503040000020003"/>
                <a:sym typeface="Average" panose="02000503040000020003"/>
              </a:defRPr>
            </a:lvl4pPr>
            <a:lvl5pPr lvl="4" algn="r">
              <a:buNone/>
              <a:defRPr sz="1000">
                <a:solidFill>
                  <a:schemeClr val="accent3"/>
                </a:solidFill>
                <a:latin typeface="Average" panose="02000503040000020003"/>
                <a:ea typeface="Average" panose="02000503040000020003"/>
                <a:cs typeface="Average" panose="02000503040000020003"/>
                <a:sym typeface="Average" panose="02000503040000020003"/>
              </a:defRPr>
            </a:lvl5pPr>
            <a:lvl6pPr lvl="5" algn="r">
              <a:buNone/>
              <a:defRPr sz="1000">
                <a:solidFill>
                  <a:schemeClr val="accent3"/>
                </a:solidFill>
                <a:latin typeface="Average" panose="02000503040000020003"/>
                <a:ea typeface="Average" panose="02000503040000020003"/>
                <a:cs typeface="Average" panose="02000503040000020003"/>
                <a:sym typeface="Average" panose="02000503040000020003"/>
              </a:defRPr>
            </a:lvl6pPr>
            <a:lvl7pPr lvl="6" algn="r">
              <a:buNone/>
              <a:defRPr sz="1000">
                <a:solidFill>
                  <a:schemeClr val="accent3"/>
                </a:solidFill>
                <a:latin typeface="Average" panose="02000503040000020003"/>
                <a:ea typeface="Average" panose="02000503040000020003"/>
                <a:cs typeface="Average" panose="02000503040000020003"/>
                <a:sym typeface="Average" panose="02000503040000020003"/>
              </a:defRPr>
            </a:lvl7pPr>
            <a:lvl8pPr lvl="7" algn="r">
              <a:buNone/>
              <a:defRPr sz="1000">
                <a:solidFill>
                  <a:schemeClr val="accent3"/>
                </a:solidFill>
                <a:latin typeface="Average" panose="02000503040000020003"/>
                <a:ea typeface="Average" panose="02000503040000020003"/>
                <a:cs typeface="Average" panose="02000503040000020003"/>
                <a:sym typeface="Average" panose="02000503040000020003"/>
              </a:defRPr>
            </a:lvl8pPr>
            <a:lvl9pPr lvl="8" algn="r">
              <a:buNone/>
              <a:defRPr sz="1000">
                <a:solidFill>
                  <a:schemeClr val="accent3"/>
                </a:solidFill>
                <a:latin typeface="Average" panose="02000503040000020003"/>
                <a:ea typeface="Average" panose="02000503040000020003"/>
                <a:cs typeface="Average" panose="02000503040000020003"/>
                <a:sym typeface="Average" panose="02000503040000020003"/>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5" name="Title 1"/>
          <p:cNvSpPr txBox="1">
            <a:spLocks noGrp="1"/>
          </p:cNvSpPr>
          <p:nvPr>
            <p:ph type="body" idx="2"/>
          </p:nvPr>
        </p:nvSpPr>
        <p:spPr>
          <a:xfrm>
            <a:off x="5141595" y="978535"/>
            <a:ext cx="4078605" cy="33909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Under the </a:t>
            </a:r>
            <a:r>
              <a:rPr kumimoji="0" lang="en-US" alt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s</a:t>
            </a:r>
            <a:r>
              <a:rPr kumimoji="0" lang="en-IN" sz="18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upervision of</a:t>
            </a:r>
          </a:p>
          <a:p>
            <a:pPr marL="0" marR="0" lvl="0" indent="0" algn="ctr" defTabSz="914400" rtl="0" eaLnBrk="1" fontAlgn="auto" latinLnBrk="0" hangingPunct="1">
              <a:lnSpc>
                <a:spcPct val="90000"/>
              </a:lnSpc>
              <a:spcBef>
                <a:spcPct val="0"/>
              </a:spcBef>
              <a:spcAft>
                <a:spcPts val="0"/>
              </a:spcAft>
              <a:buClrTx/>
              <a:buSzTx/>
              <a:buFontTx/>
              <a:buNone/>
              <a:defRPr/>
            </a:pPr>
            <a:r>
              <a:rPr lang="en-US" altLang="en-IN" sz="1800" b="1" kern="1200" dirty="0">
                <a:solidFill>
                  <a:srgbClr val="FFFF00"/>
                </a:solidFill>
                <a:latin typeface="Calibri" panose="020F0502020204030204" pitchFamily="34" charset="0"/>
                <a:ea typeface="+mj-ea"/>
                <a:cs typeface="Calibri" panose="020F0502020204030204" pitchFamily="34" charset="0"/>
              </a:rPr>
              <a:t>Dr. P </a:t>
            </a:r>
            <a:r>
              <a:rPr lang="en-US" altLang="en-IN" sz="1800" b="1" kern="1200" dirty="0" smtClean="0">
                <a:solidFill>
                  <a:srgbClr val="FFFF00"/>
                </a:solidFill>
                <a:latin typeface="Calibri" panose="020F0502020204030204" pitchFamily="34" charset="0"/>
                <a:ea typeface="+mj-ea"/>
                <a:cs typeface="Calibri" panose="020F0502020204030204" pitchFamily="34" charset="0"/>
              </a:rPr>
              <a:t>Praveen, Dr. Mohammad Ali </a:t>
            </a:r>
            <a:r>
              <a:rPr lang="en-US" altLang="en-IN" sz="1800" b="1" kern="1200" dirty="0" err="1" smtClean="0">
                <a:solidFill>
                  <a:srgbClr val="FFFF00"/>
                </a:solidFill>
                <a:latin typeface="Calibri" panose="020F0502020204030204" pitchFamily="34" charset="0"/>
                <a:ea typeface="+mj-ea"/>
                <a:cs typeface="Calibri" panose="020F0502020204030204" pitchFamily="34" charset="0"/>
              </a:rPr>
              <a:t>Shaik</a:t>
            </a:r>
            <a:endParaRPr lang="en-US" altLang="en-IN" sz="1800" b="1" kern="1200" dirty="0">
              <a:solidFill>
                <a:srgbClr val="FFFF00"/>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Associate </a:t>
            </a:r>
            <a:r>
              <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Professor </a:t>
            </a:r>
            <a:r>
              <a:rPr lang="en-IN" sz="1600" b="1" kern="1200" dirty="0">
                <a:solidFill>
                  <a:schemeClr val="tx1"/>
                </a:solidFill>
                <a:latin typeface="Calibri" panose="020F0502020204030204" pitchFamily="34" charset="0"/>
                <a:ea typeface="+mj-ea"/>
                <a:cs typeface="Calibri" panose="020F0502020204030204" pitchFamily="34" charset="0"/>
              </a:rPr>
              <a:t>School of</a:t>
            </a:r>
            <a:r>
              <a:rPr lang="en-IN" sz="1800" b="1" kern="1200" dirty="0">
                <a:solidFill>
                  <a:schemeClr val="tx1"/>
                </a:solidFill>
                <a:latin typeface="Calibri" panose="020F0502020204030204" pitchFamily="34" charset="0"/>
                <a:ea typeface="+mj-ea"/>
                <a:cs typeface="Calibri" panose="020F0502020204030204" pitchFamily="34" charset="0"/>
              </a:rPr>
              <a:t> </a:t>
            </a:r>
            <a:endParaRPr lang="en-IN" sz="1600" b="1" kern="1200" dirty="0">
              <a:solidFill>
                <a:schemeClr val="tx1"/>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lang="en-IN" sz="1600" b="1" kern="1200" dirty="0">
                <a:solidFill>
                  <a:schemeClr val="tx1"/>
                </a:solidFill>
                <a:latin typeface="Calibri" panose="020F0502020204030204" pitchFamily="34" charset="0"/>
                <a:ea typeface="+mj-ea"/>
                <a:cs typeface="Calibri" panose="020F0502020204030204" pitchFamily="34" charset="0"/>
              </a:rPr>
              <a:t>C</a:t>
            </a:r>
            <a:r>
              <a:rPr lang="en-US" altLang="en-IN" sz="1600" b="1" kern="1200" dirty="0">
                <a:solidFill>
                  <a:schemeClr val="tx1"/>
                </a:solidFill>
                <a:latin typeface="Calibri" panose="020F0502020204030204" pitchFamily="34" charset="0"/>
                <a:ea typeface="+mj-ea"/>
                <a:cs typeface="Calibri" panose="020F0502020204030204" pitchFamily="34" charset="0"/>
              </a:rPr>
              <a:t>omputer</a:t>
            </a:r>
            <a:r>
              <a:rPr lang="en-IN" sz="1600" b="1" kern="1200" dirty="0">
                <a:solidFill>
                  <a:schemeClr val="tx1"/>
                </a:solidFill>
                <a:latin typeface="Calibri" panose="020F0502020204030204" pitchFamily="34" charset="0"/>
                <a:ea typeface="+mj-ea"/>
                <a:cs typeface="Calibri" panose="020F0502020204030204" pitchFamily="34" charset="0"/>
              </a:rPr>
              <a:t> S</a:t>
            </a:r>
            <a:r>
              <a:rPr lang="en-US" altLang="en-IN" sz="1600" b="1" kern="1200" dirty="0">
                <a:solidFill>
                  <a:schemeClr val="tx1"/>
                </a:solidFill>
                <a:latin typeface="Calibri" panose="020F0502020204030204" pitchFamily="34" charset="0"/>
                <a:ea typeface="+mj-ea"/>
                <a:cs typeface="Calibri" panose="020F0502020204030204" pitchFamily="34" charset="0"/>
              </a:rPr>
              <a:t>cience</a:t>
            </a:r>
            <a:r>
              <a:rPr lang="en-IN" sz="1600" b="1" kern="1200" dirty="0">
                <a:solidFill>
                  <a:schemeClr val="tx1"/>
                </a:solidFill>
                <a:latin typeface="Calibri" panose="020F0502020204030204" pitchFamily="34" charset="0"/>
                <a:ea typeface="+mj-ea"/>
                <a:cs typeface="Calibri" panose="020F0502020204030204" pitchFamily="34" charset="0"/>
              </a:rPr>
              <a:t> &amp; A</a:t>
            </a:r>
            <a:r>
              <a:rPr lang="en-US" altLang="en-IN" sz="1600" b="1" kern="1200" dirty="0">
                <a:solidFill>
                  <a:schemeClr val="tx1"/>
                </a:solidFill>
                <a:latin typeface="Calibri" panose="020F0502020204030204" pitchFamily="34" charset="0"/>
                <a:ea typeface="+mj-ea"/>
                <a:cs typeface="Calibri" panose="020F0502020204030204" pitchFamily="34" charset="0"/>
              </a:rPr>
              <a:t>rtificial</a:t>
            </a:r>
            <a:r>
              <a:rPr lang="en-IN" sz="1600" b="1" kern="1200" dirty="0">
                <a:solidFill>
                  <a:schemeClr val="tx1"/>
                </a:solidFill>
                <a:latin typeface="Calibri" panose="020F0502020204030204" pitchFamily="34" charset="0"/>
                <a:ea typeface="+mj-ea"/>
                <a:cs typeface="Calibri" panose="020F0502020204030204" pitchFamily="34" charset="0"/>
              </a:rPr>
              <a:t> I</a:t>
            </a:r>
            <a:r>
              <a:rPr lang="en-US" altLang="en-IN" sz="1600" b="1" kern="1200" dirty="0">
                <a:solidFill>
                  <a:schemeClr val="tx1"/>
                </a:solidFill>
                <a:latin typeface="Calibri" panose="020F0502020204030204" pitchFamily="34" charset="0"/>
                <a:ea typeface="+mj-ea"/>
                <a:cs typeface="Calibri" panose="020F0502020204030204" pitchFamily="34" charset="0"/>
              </a:rPr>
              <a:t>ntelligence</a:t>
            </a:r>
            <a:endParaRPr lang="en-IN" sz="1600" b="1" kern="1200" dirty="0">
              <a:solidFill>
                <a:schemeClr val="tx1"/>
              </a:solidFill>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r>
              <a:rPr kumimoji="0" lang="en-IN" sz="1600" b="1" i="0" u="none" strike="noStrike" kern="1200" cap="none" spc="0" normalizeH="0" baseline="0" noProof="0" dirty="0">
                <a:ln>
                  <a:noFill/>
                </a:ln>
                <a:solidFill>
                  <a:srgbClr val="00B0F0"/>
                </a:solidFill>
                <a:effectLst/>
                <a:uLnTx/>
                <a:uFillTx/>
                <a:latin typeface="Calibri" panose="020F0502020204030204" pitchFamily="34" charset="0"/>
                <a:ea typeface="+mj-ea"/>
                <a:cs typeface="Calibri" panose="020F0502020204030204" pitchFamily="34" charset="0"/>
              </a:rPr>
              <a:t>Presented for</a:t>
            </a:r>
          </a:p>
          <a:p>
            <a:pPr marL="0" marR="0" lvl="0" indent="0" algn="ctr" defTabSz="914400" rtl="0" eaLnBrk="1" fontAlgn="auto" latinLnBrk="0" hangingPunct="1">
              <a:lnSpc>
                <a:spcPct val="90000"/>
              </a:lnSpc>
              <a:spcBef>
                <a:spcPct val="0"/>
              </a:spcBef>
              <a:spcAft>
                <a:spcPts val="0"/>
              </a:spcAft>
              <a:buClrTx/>
              <a:buSzTx/>
              <a:buFontTx/>
              <a:buNone/>
              <a:defRPr/>
            </a:pPr>
            <a:r>
              <a:rPr lang="en-IN" sz="2400" b="1" kern="1200" dirty="0">
                <a:solidFill>
                  <a:schemeClr val="accent5">
                    <a:lumMod val="75000"/>
                  </a:schemeClr>
                </a:solidFill>
                <a:latin typeface="Calibri" panose="020F0502020204030204" pitchFamily="34" charset="0"/>
                <a:ea typeface="+mj-ea"/>
                <a:cs typeface="Calibri" panose="020F0502020204030204" pitchFamily="34" charset="0"/>
              </a:rPr>
              <a:t>Milestone 3-Final Minor Project Review</a:t>
            </a:r>
          </a:p>
          <a:p>
            <a:pPr marL="0" marR="0" lvl="0" indent="0" algn="ctr" defTabSz="914400" rtl="0" eaLnBrk="1" fontAlgn="auto" latinLnBrk="0" hangingPunct="1">
              <a:lnSpc>
                <a:spcPct val="90000"/>
              </a:lnSpc>
              <a:spcBef>
                <a:spcPct val="0"/>
              </a:spcBef>
              <a:spcAft>
                <a:spcPts val="0"/>
              </a:spcAft>
              <a:buClrTx/>
              <a:buSzTx/>
              <a:buFontTx/>
              <a:buNone/>
              <a:defRPr/>
            </a:pPr>
            <a:r>
              <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Date:</a:t>
            </a:r>
            <a:r>
              <a:rPr lang="en-US" sz="1600" b="1" kern="1200" dirty="0">
                <a:solidFill>
                  <a:schemeClr val="tx1"/>
                </a:solidFill>
                <a:latin typeface="Calibri" panose="020F0502020204030204" pitchFamily="34" charset="0"/>
                <a:ea typeface="+mj-ea"/>
                <a:cs typeface="Calibri" panose="020F0502020204030204" pitchFamily="34" charset="0"/>
              </a:rPr>
              <a:t>26</a:t>
            </a:r>
            <a:r>
              <a:rPr kumimoji="0" lang="en-US" alt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rPr>
              <a:t>-04-2024</a:t>
            </a:r>
            <a:endParaRPr kumimoji="0" lang="en-IN" sz="1600" b="1" i="0" u="none" strike="noStrike" kern="1200" cap="none" spc="0" normalizeH="0" baseline="0" noProof="0" dirty="0">
              <a:ln>
                <a:noFill/>
              </a:ln>
              <a:solidFill>
                <a:schemeClr val="tx1"/>
              </a:solidFill>
              <a:effectLst/>
              <a:uLnTx/>
              <a:uFillTx/>
              <a:latin typeface="Calibri" panose="020F0502020204030204" pitchFamily="34" charset="0"/>
              <a:ea typeface="+mj-ea"/>
              <a:cs typeface="Calibri" panose="020F0502020204030204" pitchFamily="34" charset="0"/>
            </a:endParaRPr>
          </a:p>
          <a:p>
            <a:pPr marL="0" marR="0" lvl="0" indent="0" algn="ctr" defTabSz="914400" rtl="0" eaLnBrk="1" fontAlgn="auto" latinLnBrk="0" hangingPunct="1">
              <a:lnSpc>
                <a:spcPct val="90000"/>
              </a:lnSpc>
              <a:spcBef>
                <a:spcPct val="0"/>
              </a:spcBef>
              <a:spcAft>
                <a:spcPts val="0"/>
              </a:spcAft>
              <a:buClrTx/>
              <a:buSzTx/>
              <a:buFontTx/>
              <a:buNone/>
              <a:defRPr/>
            </a:pPr>
            <a:endParaRPr kumimoji="0" lang="en-IN" sz="1600" b="1" i="0" u="none" strike="noStrike" kern="1200" cap="none" spc="0" normalizeH="0" baseline="0" noProof="0" dirty="0">
              <a:ln>
                <a:noFill/>
              </a:ln>
              <a:solidFill>
                <a:srgbClr val="FF0000"/>
              </a:solidFill>
              <a:effectLst/>
              <a:uLnTx/>
              <a:uFillTx/>
              <a:latin typeface="Calibri" panose="020F0502020204030204" pitchFamily="34" charset="0"/>
              <a:ea typeface="+mj-ea"/>
              <a:cs typeface="Calibri" panose="020F0502020204030204" pitchFamily="34" charset="0"/>
            </a:endParaRPr>
          </a:p>
        </p:txBody>
      </p:sp>
      <p:graphicFrame>
        <p:nvGraphicFramePr>
          <p:cNvPr id="6" name="Table 6"/>
          <p:cNvGraphicFramePr>
            <a:graphicFrameLocks noGrp="1"/>
          </p:cNvGraphicFramePr>
          <p:nvPr>
            <p:custDataLst>
              <p:tags r:id="rId1"/>
            </p:custDataLst>
          </p:nvPr>
        </p:nvGraphicFramePr>
        <p:xfrm>
          <a:off x="154305" y="683895"/>
          <a:ext cx="5130800" cy="4285011"/>
        </p:xfrm>
        <a:graphic>
          <a:graphicData uri="http://schemas.openxmlformats.org/drawingml/2006/table">
            <a:tbl>
              <a:tblPr firstRow="1" bandRow="1">
                <a:tableStyleId>{5FC15D93-1D96-4B66-8E38-DDACBC01246F}</a:tableStyleId>
              </a:tblPr>
              <a:tblGrid>
                <a:gridCol w="5130800">
                  <a:extLst>
                    <a:ext uri="{9D8B030D-6E8A-4147-A177-3AD203B41FA5}">
                      <a16:colId xmlns:a16="http://schemas.microsoft.com/office/drawing/2014/main" xmlns="" val="20000"/>
                    </a:ext>
                  </a:extLst>
                </a:gridCol>
              </a:tblGrid>
              <a:tr h="740796">
                <a:tc>
                  <a:txBody>
                    <a:bodyPr/>
                    <a:lstStyle/>
                    <a:p>
                      <a:pPr algn="ctr"/>
                      <a:r>
                        <a:rPr lang="en-US" altLang="en-IN" sz="2200" b="1" i="0" u="none" strike="noStrike" cap="none" dirty="0" smtClean="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a:rPr>
                        <a:t>Sound</a:t>
                      </a:r>
                      <a:r>
                        <a:rPr lang="en-US" altLang="en-IN" sz="2200" b="1" i="0" u="none" strike="noStrike" cap="none" baseline="0" dirty="0" smtClean="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a:rPr>
                        <a:t> Wave Scribe Voice Assistant</a:t>
                      </a:r>
                      <a:endParaRPr lang="en-US" altLang="en-IN" sz="2200" b="1" i="0" u="none" strike="noStrike" cap="none"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a:endParaRPr>
                    </a:p>
                  </a:txBody>
                  <a:tcPr anchor="ctr">
                    <a:solidFill>
                      <a:schemeClr val="tx1"/>
                    </a:solidFill>
                  </a:tcPr>
                </a:tc>
                <a:extLst>
                  <a:ext uri="{0D108BD9-81ED-4DB2-BD59-A6C34878D82A}">
                    <a16:rowId xmlns:a16="http://schemas.microsoft.com/office/drawing/2014/main" xmlns="" val="10000"/>
                  </a:ext>
                </a:extLst>
              </a:tr>
              <a:tr h="3544215">
                <a:tc>
                  <a:txBody>
                    <a:bodyPr/>
                    <a:lstStyle/>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su</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10001"/>
                  </a:ext>
                </a:extLst>
              </a:tr>
            </a:tbl>
          </a:graphicData>
        </a:graphic>
      </p:graphicFrame>
      <p:graphicFrame>
        <p:nvGraphicFramePr>
          <p:cNvPr id="7" name="Table 4"/>
          <p:cNvGraphicFramePr>
            <a:graphicFrameLocks noGrp="1"/>
          </p:cNvGraphicFramePr>
          <p:nvPr>
            <p:custDataLst>
              <p:tags r:id="rId2"/>
            </p:custDataLst>
            <p:extLst>
              <p:ext uri="{D42A27DB-BD31-4B8C-83A1-F6EECF244321}">
                <p14:modId xmlns:p14="http://schemas.microsoft.com/office/powerpoint/2010/main" xmlns="" val="3180963921"/>
              </p:ext>
            </p:extLst>
          </p:nvPr>
        </p:nvGraphicFramePr>
        <p:xfrm>
          <a:off x="154305" y="1663065"/>
          <a:ext cx="5130800" cy="2225040"/>
        </p:xfrm>
        <a:graphic>
          <a:graphicData uri="http://schemas.openxmlformats.org/drawingml/2006/table">
            <a:tbl>
              <a:tblPr firstRow="1" bandRow="1">
                <a:tableStyleId>{5A111915-BE36-4E01-A7E5-04B1672EAD32}</a:tableStyleId>
              </a:tblPr>
              <a:tblGrid>
                <a:gridCol w="1520190">
                  <a:extLst>
                    <a:ext uri="{9D8B030D-6E8A-4147-A177-3AD203B41FA5}">
                      <a16:colId xmlns:a16="http://schemas.microsoft.com/office/drawing/2014/main" xmlns="" val="20000"/>
                    </a:ext>
                  </a:extLst>
                </a:gridCol>
                <a:gridCol w="3610610">
                  <a:extLst>
                    <a:ext uri="{9D8B030D-6E8A-4147-A177-3AD203B41FA5}">
                      <a16:colId xmlns:a16="http://schemas.microsoft.com/office/drawing/2014/main" xmlns="" val="20001"/>
                    </a:ext>
                  </a:extLst>
                </a:gridCol>
              </a:tblGrid>
              <a:tr h="396240">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Candidate </a:t>
                      </a:r>
                      <a:r>
                        <a:rPr kumimoji="0" lang="en-US" alt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No. &amp; N</a:t>
                      </a:r>
                      <a:r>
                        <a:rPr kumimoji="0" lang="en-IN" sz="2000" b="1"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sym typeface="Arial" panose="020B0604020202020204"/>
                        </a:rPr>
                        <a:t>ame</a:t>
                      </a:r>
                      <a:endParaRPr lang="en-IN" sz="2000" b="1" i="0" u="none" strike="noStrike" kern="1200" cap="none" dirty="0">
                        <a:solidFill>
                          <a:schemeClr val="bg1"/>
                        </a:solidFill>
                        <a:latin typeface="Calibri" panose="020F0502020204030204" pitchFamily="34" charset="0"/>
                        <a:ea typeface="Arial" panose="020B0604020202020204"/>
                        <a:cs typeface="Calibri" panose="020F0502020204030204" pitchFamily="34" charset="0"/>
                        <a:sym typeface="Arial" panose="020B0604020202020204"/>
                      </a:endParaRPr>
                    </a:p>
                  </a:txBody>
                  <a:tcPr/>
                </a:tc>
                <a:tc hMerge="1">
                  <a:txBody>
                    <a:bodyPr/>
                    <a:lstStyle/>
                    <a:p>
                      <a:endParaRPr lang="en-US"/>
                    </a:p>
                  </a:txBody>
                  <a:tcPr/>
                </a:tc>
                <a:extLst>
                  <a:ext uri="{0D108BD9-81ED-4DB2-BD59-A6C34878D82A}">
                    <a16:rowId xmlns:a16="http://schemas.microsoft.com/office/drawing/2014/main" xmlns="" val="10000"/>
                  </a:ext>
                </a:extLst>
              </a:tr>
              <a:tr h="365760">
                <a:tc>
                  <a:txBody>
                    <a:bodyPr/>
                    <a:lstStyle/>
                    <a:p>
                      <a:pPr algn="l"/>
                      <a:r>
                        <a:rPr kumimoji="0" 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HTNO</a:t>
                      </a:r>
                      <a:r>
                        <a:rPr kumimoji="0" lang="en-US" alt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a:t>
                      </a:r>
                      <a:endParaRPr lang="en-US" sz="1800" dirty="0">
                        <a:solidFill>
                          <a:schemeClr val="tx1"/>
                        </a:solidFill>
                        <a:latin typeface="Calibri" panose="020F0502020204030204" pitchFamily="34" charset="0"/>
                        <a:cs typeface="Calibri" panose="020F0502020204030204" pitchFamily="34" charset="0"/>
                      </a:endParaRPr>
                    </a:p>
                  </a:txBody>
                  <a:tcPr/>
                </a:tc>
                <a:tc>
                  <a:txBody>
                    <a:bodyPr/>
                    <a:lstStyle/>
                    <a:p>
                      <a:pPr algn="l"/>
                      <a:r>
                        <a:rPr kumimoji="0" 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Name</a:t>
                      </a:r>
                      <a:r>
                        <a:rPr kumimoji="0" lang="en-US" altLang="en-IN" sz="1800" b="1" u="none" strike="noStrike" kern="1200" cap="none" spc="0" normalizeH="0" noProof="0" dirty="0">
                          <a:ln>
                            <a:noFill/>
                          </a:ln>
                          <a:solidFill>
                            <a:schemeClr val="tx1"/>
                          </a:solidFill>
                          <a:effectLst/>
                          <a:uLnTx/>
                          <a:uFillTx/>
                          <a:latin typeface="Calibri" panose="020F0502020204030204" pitchFamily="34" charset="0"/>
                          <a:cs typeface="Calibri" panose="020F0502020204030204" pitchFamily="34" charset="0"/>
                          <a:sym typeface="Arial" panose="020B0604020202020204"/>
                        </a:rPr>
                        <a:t> </a:t>
                      </a:r>
                    </a:p>
                  </a:txBody>
                  <a:tcPr/>
                </a:tc>
                <a:extLst>
                  <a:ext uri="{0D108BD9-81ED-4DB2-BD59-A6C34878D82A}">
                    <a16:rowId xmlns:a16="http://schemas.microsoft.com/office/drawing/2014/main" xmlns="" val="10001"/>
                  </a:ext>
                </a:extLst>
              </a:tr>
              <a:tr h="365760">
                <a:tc>
                  <a:txBody>
                    <a:bodyPr/>
                    <a:lstStyle/>
                    <a:p>
                      <a:pPr algn="l"/>
                      <a:r>
                        <a:rPr lang="en-US" sz="1800" dirty="0" smtClean="0">
                          <a:latin typeface="Calibri" panose="020F0502020204030204" pitchFamily="34" charset="0"/>
                          <a:cs typeface="Calibri" panose="020F0502020204030204" pitchFamily="34" charset="0"/>
                        </a:rPr>
                        <a:t>2103A52105</a:t>
                      </a:r>
                    </a:p>
                    <a:p>
                      <a:pPr algn="l"/>
                      <a:r>
                        <a:rPr lang="en-US" sz="1800" dirty="0" smtClean="0">
                          <a:latin typeface="Calibri" panose="020F0502020204030204" pitchFamily="34" charset="0"/>
                          <a:cs typeface="Calibri" panose="020F0502020204030204" pitchFamily="34" charset="0"/>
                        </a:rPr>
                        <a:t>2103A52106</a:t>
                      </a:r>
                    </a:p>
                    <a:p>
                      <a:pPr algn="l"/>
                      <a:r>
                        <a:rPr lang="en-US" sz="1800" dirty="0" smtClean="0">
                          <a:latin typeface="Calibri" panose="020F0502020204030204" pitchFamily="34" charset="0"/>
                          <a:cs typeface="Calibri" panose="020F0502020204030204" pitchFamily="34" charset="0"/>
                        </a:rPr>
                        <a:t>2203A52L03</a:t>
                      </a:r>
                    </a:p>
                    <a:p>
                      <a:pPr algn="l"/>
                      <a:r>
                        <a:rPr lang="en-US" sz="1800" dirty="0" smtClean="0">
                          <a:latin typeface="Calibri" panose="020F0502020204030204" pitchFamily="34" charset="0"/>
                          <a:cs typeface="Calibri" panose="020F0502020204030204" pitchFamily="34" charset="0"/>
                        </a:rPr>
                        <a:t>2203A52L04</a:t>
                      </a:r>
                    </a:p>
                    <a:p>
                      <a:pPr algn="l"/>
                      <a:r>
                        <a:rPr lang="en-US" sz="1800" dirty="0" smtClean="0">
                          <a:latin typeface="Calibri" panose="020F0502020204030204" pitchFamily="34" charset="0"/>
                          <a:cs typeface="Calibri" panose="020F0502020204030204" pitchFamily="34" charset="0"/>
                        </a:rPr>
                        <a:t>2203A52L05</a:t>
                      </a:r>
                      <a:endParaRPr lang="en-US" sz="1800" dirty="0">
                        <a:latin typeface="Calibri" panose="020F0502020204030204" pitchFamily="34" charset="0"/>
                        <a:cs typeface="Calibri" panose="020F0502020204030204" pitchFamily="34" charset="0"/>
                      </a:endParaRPr>
                    </a:p>
                  </a:txBody>
                  <a:tcPr/>
                </a:tc>
                <a:tc>
                  <a:txBody>
                    <a:bodyPr/>
                    <a:lstStyle/>
                    <a:p>
                      <a:pPr algn="l"/>
                      <a:r>
                        <a:rPr lang="en-US" sz="1800" dirty="0" smtClean="0">
                          <a:latin typeface="Calibri" panose="020F0502020204030204" pitchFamily="34" charset="0"/>
                          <a:cs typeface="Calibri" panose="020F0502020204030204" pitchFamily="34" charset="0"/>
                        </a:rPr>
                        <a:t>SAMADARSHINI</a:t>
                      </a:r>
                    </a:p>
                    <a:p>
                      <a:pPr algn="l"/>
                      <a:r>
                        <a:rPr lang="en-US" sz="1800" dirty="0" smtClean="0">
                          <a:latin typeface="Calibri" panose="020F0502020204030204" pitchFamily="34" charset="0"/>
                          <a:cs typeface="Calibri" panose="020F0502020204030204" pitchFamily="34" charset="0"/>
                        </a:rPr>
                        <a:t>PAVAN</a:t>
                      </a:r>
                    </a:p>
                    <a:p>
                      <a:pPr algn="l"/>
                      <a:r>
                        <a:rPr lang="en-US" sz="1800" dirty="0" smtClean="0">
                          <a:latin typeface="Calibri" panose="020F0502020204030204" pitchFamily="34" charset="0"/>
                          <a:cs typeface="Calibri" panose="020F0502020204030204" pitchFamily="34" charset="0"/>
                        </a:rPr>
                        <a:t>VASANTH</a:t>
                      </a:r>
                    </a:p>
                    <a:p>
                      <a:pPr algn="l"/>
                      <a:r>
                        <a:rPr lang="en-US" sz="1800" dirty="0" smtClean="0">
                          <a:latin typeface="Calibri" panose="020F0502020204030204" pitchFamily="34" charset="0"/>
                          <a:cs typeface="Calibri" panose="020F0502020204030204" pitchFamily="34" charset="0"/>
                        </a:rPr>
                        <a:t>ACHYUTHREDDY</a:t>
                      </a:r>
                    </a:p>
                    <a:p>
                      <a:pPr algn="l"/>
                      <a:r>
                        <a:rPr lang="en-US" sz="1800" dirty="0" smtClean="0">
                          <a:latin typeface="Calibri" panose="020F0502020204030204" pitchFamily="34" charset="0"/>
                          <a:cs typeface="Calibri" panose="020F0502020204030204" pitchFamily="34" charset="0"/>
                        </a:rPr>
                        <a:t>SANJAY</a:t>
                      </a:r>
                    </a:p>
                  </a:txBody>
                  <a:tcPr/>
                </a:tc>
                <a:extLst>
                  <a:ext uri="{0D108BD9-81ED-4DB2-BD59-A6C34878D82A}">
                    <a16:rowId xmlns:a16="http://schemas.microsoft.com/office/drawing/2014/main" xmlns="" val="10002"/>
                  </a:ext>
                </a:extLst>
              </a:tr>
            </a:tbl>
          </a:graphicData>
        </a:graphic>
      </p:graphicFrame>
    </p:spTree>
  </p:cSld>
  <p:clrMapOvr>
    <a:masterClrMapping/>
  </p:clrMapOvr>
  <mc:AlternateContent xmlns:mc="http://schemas.openxmlformats.org/markup-compatibility/2006">
    <mc:Choice xmlns:p14="http://schemas.microsoft.com/office/powerpoint/2010/main" xmlns="" Requires="p14">
      <p:transition spd="slow" p14:dur="1200">
        <p:dissolve/>
      </p:transition>
    </mc:Choice>
    <mc:Fallback>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solidFill>
                  <a:srgbClr val="FFFF00"/>
                </a:solidFill>
                <a:latin typeface="Calibri" panose="020F0502020204030204" pitchFamily="34" charset="0"/>
                <a:cs typeface="Calibri" panose="020F0502020204030204" pitchFamily="34" charset="0"/>
              </a:rPr>
              <a:t>Literature Review</a:t>
            </a:r>
            <a:endParaRPr dirty="0">
              <a:solidFill>
                <a:srgbClr val="FFFF00"/>
              </a:solidFill>
              <a:latin typeface="Calibri" panose="020F0502020204030204" pitchFamily="34" charset="0"/>
              <a:cs typeface="Calibri" panose="020F0502020204030204" pitchFamily="34" charset="0"/>
            </a:endParaRPr>
          </a:p>
        </p:txBody>
      </p:sp>
      <p:grpSp>
        <p:nvGrpSpPr>
          <p:cNvPr id="2" name="Google Shape;94;p18"/>
          <p:cNvGrpSpPr/>
          <p:nvPr/>
        </p:nvGrpSpPr>
        <p:grpSpPr>
          <a:xfrm>
            <a:off x="208156" y="791921"/>
            <a:ext cx="8883805" cy="4215704"/>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 Box 8"/>
          <p:cNvSpPr txBox="1"/>
          <p:nvPr/>
        </p:nvSpPr>
        <p:spPr>
          <a:xfrm>
            <a:off x="222885" y="2668270"/>
            <a:ext cx="8869680" cy="2475230"/>
          </a:xfrm>
          <a:prstGeom prst="rect">
            <a:avLst/>
          </a:prstGeom>
          <a:solidFill>
            <a:schemeClr val="tx1"/>
          </a:solidFill>
        </p:spPr>
        <p:txBody>
          <a:bodyPr wrap="square" rtlCol="0" anchor="t" anchorCtr="0">
            <a:noAutofit/>
          </a:bodyPr>
          <a:lstStyle/>
          <a:p>
            <a:pPr marL="2743200" lvl="6" indent="0" algn="l" fontAlgn="ctr">
              <a:lnSpc>
                <a:spcPct val="130000"/>
              </a:lnSpc>
              <a:buNone/>
            </a:pPr>
            <a:endParaRPr lang="en-IN" altLang="en-US" dirty="0">
              <a:ln>
                <a:solidFill>
                  <a:schemeClr val="bg2">
                    <a:lumMod val="75000"/>
                  </a:schemeClr>
                </a:solidFill>
              </a:ln>
              <a:solidFill>
                <a:srgbClr val="FFFF00"/>
              </a:solidFill>
            </a:endParaRPr>
          </a:p>
        </p:txBody>
      </p:sp>
      <p:sp>
        <p:nvSpPr>
          <p:cNvPr id="97" name="Google Shape;97;p18"/>
          <p:cNvSpPr txBox="1">
            <a:spLocks noGrp="1"/>
          </p:cNvSpPr>
          <p:nvPr>
            <p:ph type="body" idx="4294967295"/>
          </p:nvPr>
        </p:nvSpPr>
        <p:spPr>
          <a:xfrm>
            <a:off x="311785" y="791844"/>
            <a:ext cx="8780145" cy="4351655"/>
          </a:xfrm>
          <a:prstGeom prst="rect">
            <a:avLst/>
          </a:prstGeom>
        </p:spPr>
        <p:txBody>
          <a:bodyPr spcFirstLastPara="1" wrap="square" lIns="91425" tIns="91425" rIns="91425" bIns="91425" anchor="t" anchorCtr="0">
            <a:noAutofit/>
          </a:bodyPr>
          <a:lstStyle/>
          <a:p>
            <a:pPr marL="342900" lvl="0">
              <a:lnSpc>
                <a:spcPct val="110000"/>
              </a:lnSpc>
              <a:buFont typeface="Wingdings" panose="05000000000000000000" charset="0"/>
              <a:buChar char="Ø"/>
            </a:pPr>
            <a:endParaRPr lang="en-US" sz="2000" dirty="0" smtClean="0">
              <a:solidFill>
                <a:schemeClr val="lt1"/>
              </a:solidFill>
              <a:latin typeface="Calibri" panose="020F0502020204030204" pitchFamily="34" charset="0"/>
              <a:cs typeface="Calibri" panose="020F0502020204030204" pitchFamily="34" charset="0"/>
            </a:endParaRPr>
          </a:p>
          <a:p>
            <a:pPr marL="342900" lvl="0">
              <a:lnSpc>
                <a:spcPct val="110000"/>
              </a:lnSpc>
              <a:buFont typeface="Wingdings" panose="05000000000000000000" charset="0"/>
              <a:buChar char="Ø"/>
            </a:pPr>
            <a:r>
              <a:rPr lang="en-US" sz="2000" dirty="0" smtClean="0">
                <a:solidFill>
                  <a:schemeClr val="lt1"/>
                </a:solidFill>
                <a:latin typeface="Calibri" panose="020F0502020204030204" pitchFamily="34" charset="0"/>
                <a:cs typeface="Calibri" panose="020F0502020204030204" pitchFamily="34" charset="0"/>
              </a:rPr>
              <a:t>Ahmed </a:t>
            </a:r>
            <a:r>
              <a:rPr lang="en-US" sz="2000" dirty="0" smtClean="0">
                <a:solidFill>
                  <a:schemeClr val="lt1"/>
                </a:solidFill>
                <a:latin typeface="Calibri" panose="020F0502020204030204" pitchFamily="34" charset="0"/>
                <a:cs typeface="Calibri" panose="020F0502020204030204" pitchFamily="34" charset="0"/>
              </a:rPr>
              <a:t>J. </a:t>
            </a:r>
            <a:r>
              <a:rPr lang="en-US" sz="2000" dirty="0" err="1" smtClean="0">
                <a:solidFill>
                  <a:schemeClr val="lt1"/>
                </a:solidFill>
                <a:latin typeface="Calibri" panose="020F0502020204030204" pitchFamily="34" charset="0"/>
                <a:cs typeface="Calibri" panose="020F0502020204030204" pitchFamily="34" charset="0"/>
              </a:rPr>
              <a:t>Abougarair</a:t>
            </a:r>
            <a:r>
              <a:rPr lang="en-US" sz="2000" dirty="0" smtClean="0">
                <a:solidFill>
                  <a:schemeClr val="lt1"/>
                </a:solidFill>
                <a:latin typeface="Calibri" panose="020F0502020204030204" pitchFamily="34" charset="0"/>
                <a:cs typeface="Calibri" panose="020F0502020204030204" pitchFamily="34" charset="0"/>
              </a:rPr>
              <a:t> Mohamed KI </a:t>
            </a:r>
            <a:r>
              <a:rPr lang="en-US" sz="2000" dirty="0" err="1" smtClean="0">
                <a:solidFill>
                  <a:schemeClr val="lt1"/>
                </a:solidFill>
                <a:latin typeface="Calibri" panose="020F0502020204030204" pitchFamily="34" charset="0"/>
                <a:cs typeface="Calibri" panose="020F0502020204030204" pitchFamily="34" charset="0"/>
              </a:rPr>
              <a:t>Aburakhis</a:t>
            </a:r>
            <a:r>
              <a:rPr lang="en-US" sz="2000" dirty="0" smtClean="0">
                <a:solidFill>
                  <a:schemeClr val="lt1"/>
                </a:solidFill>
                <a:latin typeface="Calibri" panose="020F0502020204030204" pitchFamily="34" charset="0"/>
                <a:cs typeface="Calibri" panose="020F0502020204030204" pitchFamily="34" charset="0"/>
              </a:rPr>
              <a:t> Mohamed O </a:t>
            </a:r>
            <a:r>
              <a:rPr lang="en-US" sz="2000" dirty="0" err="1" smtClean="0">
                <a:solidFill>
                  <a:schemeClr val="lt1"/>
                </a:solidFill>
                <a:latin typeface="Calibri" panose="020F0502020204030204" pitchFamily="34" charset="0"/>
                <a:cs typeface="Calibri" panose="020F0502020204030204" pitchFamily="34" charset="0"/>
              </a:rPr>
              <a:t>Zaroug</a:t>
            </a:r>
            <a:r>
              <a:rPr lang="en-US" sz="2000" dirty="0" smtClean="0">
                <a:solidFill>
                  <a:schemeClr val="lt1"/>
                </a:solidFill>
                <a:latin typeface="Calibri" panose="020F0502020204030204" pitchFamily="34" charset="0"/>
                <a:cs typeface="Calibri" panose="020F0502020204030204" pitchFamily="34" charset="0"/>
              </a:rPr>
              <a:t>: Utilized </a:t>
            </a:r>
            <a:r>
              <a:rPr lang="en-US" sz="2000" dirty="0" smtClean="0">
                <a:solidFill>
                  <a:schemeClr val="lt1"/>
                </a:solidFill>
                <a:latin typeface="Calibri" panose="020F0502020204030204" pitchFamily="34" charset="0"/>
                <a:cs typeface="Calibri" panose="020F0502020204030204" pitchFamily="34" charset="0"/>
              </a:rPr>
              <a:t>multi-layer neural networks and MFCC for speech recognition.</a:t>
            </a:r>
          </a:p>
          <a:p>
            <a:pPr marL="342900" lvl="0">
              <a:lnSpc>
                <a:spcPct val="110000"/>
              </a:lnSpc>
              <a:buFont typeface="Wingdings" panose="05000000000000000000" charset="0"/>
              <a:buChar char="Ø"/>
            </a:pPr>
            <a:endParaRPr lang="en-US" sz="2000" dirty="0" smtClean="0">
              <a:solidFill>
                <a:schemeClr val="lt1"/>
              </a:solidFill>
              <a:latin typeface="Calibri" panose="020F0502020204030204" pitchFamily="34" charset="0"/>
              <a:cs typeface="Calibri" panose="020F0502020204030204" pitchFamily="34" charset="0"/>
            </a:endParaRPr>
          </a:p>
          <a:p>
            <a:pPr marL="342900" lvl="0">
              <a:lnSpc>
                <a:spcPct val="110000"/>
              </a:lnSpc>
              <a:buFont typeface="Wingdings" panose="05000000000000000000" charset="0"/>
              <a:buChar char="Ø"/>
            </a:pPr>
            <a:r>
              <a:rPr lang="en-US" sz="2000" dirty="0" smtClean="0">
                <a:solidFill>
                  <a:schemeClr val="lt1"/>
                </a:solidFill>
                <a:latin typeface="Calibri" panose="020F0502020204030204" pitchFamily="34" charset="0"/>
                <a:cs typeface="Calibri" panose="020F0502020204030204" pitchFamily="34" charset="0"/>
              </a:rPr>
              <a:t>Mohammed </a:t>
            </a:r>
            <a:r>
              <a:rPr lang="en-US" sz="2000" dirty="0" err="1" smtClean="0">
                <a:solidFill>
                  <a:schemeClr val="lt1"/>
                </a:solidFill>
                <a:latin typeface="Calibri" panose="020F0502020204030204" pitchFamily="34" charset="0"/>
                <a:cs typeface="Calibri" panose="020F0502020204030204" pitchFamily="34" charset="0"/>
              </a:rPr>
              <a:t>Fahad</a:t>
            </a:r>
            <a:r>
              <a:rPr lang="en-US" sz="2000" dirty="0" smtClean="0">
                <a:solidFill>
                  <a:schemeClr val="lt1"/>
                </a:solidFill>
                <a:latin typeface="Calibri" panose="020F0502020204030204" pitchFamily="34" charset="0"/>
                <a:cs typeface="Calibri" panose="020F0502020204030204" pitchFamily="34" charset="0"/>
              </a:rPr>
              <a:t>, </a:t>
            </a:r>
            <a:r>
              <a:rPr lang="en-US" sz="2000" dirty="0" err="1" smtClean="0">
                <a:solidFill>
                  <a:schemeClr val="lt1"/>
                </a:solidFill>
                <a:latin typeface="Calibri" panose="020F0502020204030204" pitchFamily="34" charset="0"/>
                <a:cs typeface="Calibri" panose="020F0502020204030204" pitchFamily="34" charset="0"/>
              </a:rPr>
              <a:t>Asma</a:t>
            </a:r>
            <a:r>
              <a:rPr lang="en-US" sz="2000" dirty="0" smtClean="0">
                <a:solidFill>
                  <a:schemeClr val="lt1"/>
                </a:solidFill>
                <a:latin typeface="Calibri" panose="020F0502020204030204" pitchFamily="34" charset="0"/>
                <a:cs typeface="Calibri" panose="020F0502020204030204" pitchFamily="34" charset="0"/>
              </a:rPr>
              <a:t> Akbar, </a:t>
            </a:r>
            <a:r>
              <a:rPr lang="en-US" sz="2000" dirty="0" err="1" smtClean="0">
                <a:solidFill>
                  <a:schemeClr val="lt1"/>
                </a:solidFill>
                <a:latin typeface="Calibri" panose="020F0502020204030204" pitchFamily="34" charset="0"/>
                <a:cs typeface="Calibri" panose="020F0502020204030204" pitchFamily="34" charset="0"/>
              </a:rPr>
              <a:t>Saniya</a:t>
            </a:r>
            <a:r>
              <a:rPr lang="en-US" sz="2000" dirty="0" smtClean="0">
                <a:solidFill>
                  <a:schemeClr val="lt1"/>
                </a:solidFill>
                <a:latin typeface="Calibri" panose="020F0502020204030204" pitchFamily="34" charset="0"/>
                <a:cs typeface="Calibri" panose="020F0502020204030204" pitchFamily="34" charset="0"/>
              </a:rPr>
              <a:t> </a:t>
            </a:r>
            <a:r>
              <a:rPr lang="en-US" sz="2000" dirty="0" err="1" smtClean="0">
                <a:solidFill>
                  <a:schemeClr val="lt1"/>
                </a:solidFill>
                <a:latin typeface="Calibri" panose="020F0502020204030204" pitchFamily="34" charset="0"/>
                <a:cs typeface="Calibri" panose="020F0502020204030204" pitchFamily="34" charset="0"/>
              </a:rPr>
              <a:t>Fathima</a:t>
            </a:r>
            <a:r>
              <a:rPr lang="en-US" sz="2000" dirty="0" smtClean="0">
                <a:solidFill>
                  <a:schemeClr val="lt1"/>
                </a:solidFill>
                <a:latin typeface="Calibri" panose="020F0502020204030204" pitchFamily="34" charset="0"/>
                <a:cs typeface="Calibri" panose="020F0502020204030204" pitchFamily="34" charset="0"/>
              </a:rPr>
              <a:t>, Dr. Mohammed Abdul </a:t>
            </a:r>
            <a:r>
              <a:rPr lang="en-US" sz="2000" dirty="0" smtClean="0">
                <a:solidFill>
                  <a:schemeClr val="lt1"/>
                </a:solidFill>
                <a:latin typeface="Calibri" panose="020F0502020204030204" pitchFamily="34" charset="0"/>
                <a:cs typeface="Calibri" panose="020F0502020204030204" pitchFamily="34" charset="0"/>
              </a:rPr>
              <a:t>Bari: Developed </a:t>
            </a:r>
            <a:r>
              <a:rPr lang="en-US" sz="2000" dirty="0" smtClean="0">
                <a:solidFill>
                  <a:schemeClr val="lt1"/>
                </a:solidFill>
                <a:latin typeface="Calibri" panose="020F0502020204030204" pitchFamily="34" charset="0"/>
                <a:cs typeface="Calibri" panose="020F0502020204030204" pitchFamily="34" charset="0"/>
              </a:rPr>
              <a:t>"VISION" using Python, GTTS, </a:t>
            </a:r>
            <a:r>
              <a:rPr lang="en-US" sz="2000" dirty="0" err="1" smtClean="0">
                <a:solidFill>
                  <a:schemeClr val="lt1"/>
                </a:solidFill>
                <a:latin typeface="Calibri" panose="020F0502020204030204" pitchFamily="34" charset="0"/>
                <a:cs typeface="Calibri" panose="020F0502020204030204" pitchFamily="34" charset="0"/>
              </a:rPr>
              <a:t>OpenAI</a:t>
            </a:r>
            <a:r>
              <a:rPr lang="en-US" sz="2000" dirty="0" smtClean="0">
                <a:solidFill>
                  <a:schemeClr val="lt1"/>
                </a:solidFill>
                <a:latin typeface="Calibri" panose="020F0502020204030204" pitchFamily="34" charset="0"/>
                <a:cs typeface="Calibri" panose="020F0502020204030204" pitchFamily="34" charset="0"/>
              </a:rPr>
              <a:t> API, and pyttsx3</a:t>
            </a:r>
            <a:r>
              <a:rPr lang="en-US" sz="2000" dirty="0" smtClean="0">
                <a:solidFill>
                  <a:schemeClr val="lt1"/>
                </a:solidFill>
                <a:latin typeface="Calibri" panose="020F0502020204030204" pitchFamily="34" charset="0"/>
                <a:cs typeface="Calibri" panose="020F0502020204030204" pitchFamily="34" charset="0"/>
              </a:rPr>
              <a:t>.</a:t>
            </a:r>
            <a:endParaRPr lang="en-US" sz="2000" dirty="0" smtClean="0">
              <a:solidFill>
                <a:schemeClr val="lt1"/>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000" b="1" dirty="0" smtClean="0">
                <a:solidFill>
                  <a:srgbClr val="FFFF00"/>
                </a:solidFill>
                <a:latin typeface="Calibri" panose="020F0502020204030204" pitchFamily="34" charset="0"/>
                <a:cs typeface="Calibri" panose="020F0502020204030204" pitchFamily="34" charset="0"/>
              </a:rPr>
              <a:t>Existing Systems</a:t>
            </a:r>
            <a:endParaRPr dirty="0">
              <a:solidFill>
                <a:srgbClr val="FFFF00"/>
              </a:solidFill>
              <a:latin typeface="Calibri" panose="020F0502020204030204" pitchFamily="34" charset="0"/>
              <a:cs typeface="Calibri" panose="020F0502020204030204" pitchFamily="34" charset="0"/>
            </a:endParaRPr>
          </a:p>
        </p:txBody>
      </p:sp>
      <p:grpSp>
        <p:nvGrpSpPr>
          <p:cNvPr id="94" name="Google Shape;94;p18"/>
          <p:cNvGrpSpPr/>
          <p:nvPr/>
        </p:nvGrpSpPr>
        <p:grpSpPr>
          <a:xfrm>
            <a:off x="208156" y="791921"/>
            <a:ext cx="8883805" cy="4215704"/>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 Box 8"/>
          <p:cNvSpPr txBox="1"/>
          <p:nvPr/>
        </p:nvSpPr>
        <p:spPr>
          <a:xfrm>
            <a:off x="208280" y="2668905"/>
            <a:ext cx="8869680" cy="1726565"/>
          </a:xfrm>
          <a:prstGeom prst="rect">
            <a:avLst/>
          </a:prstGeom>
          <a:solidFill>
            <a:schemeClr val="tx1"/>
          </a:solidFill>
        </p:spPr>
        <p:txBody>
          <a:bodyPr wrap="square" rtlCol="0" anchor="t" anchorCtr="0">
            <a:noAutofit/>
          </a:bodyPr>
          <a:lstStyle/>
          <a:p>
            <a:pPr marL="3086100" lvl="6" indent="-342900" algn="l" fontAlgn="ctr">
              <a:lnSpc>
                <a:spcPct val="130000"/>
              </a:lnSpc>
              <a:buFont typeface="Wingdings" panose="05000000000000000000" charset="0"/>
              <a:buChar char="Ø"/>
            </a:pPr>
            <a:endParaRPr lang="en-IN" altLang="en-US">
              <a:ln>
                <a:solidFill>
                  <a:schemeClr val="bg2">
                    <a:lumMod val="75000"/>
                  </a:schemeClr>
                </a:solidFill>
              </a:ln>
              <a:solidFill>
                <a:srgbClr val="FFFF00"/>
              </a:solidFill>
            </a:endParaRPr>
          </a:p>
        </p:txBody>
      </p:sp>
      <p:sp>
        <p:nvSpPr>
          <p:cNvPr id="97" name="Google Shape;97;p18"/>
          <p:cNvSpPr txBox="1">
            <a:spLocks noGrp="1"/>
          </p:cNvSpPr>
          <p:nvPr>
            <p:ph type="body" idx="4294967295"/>
          </p:nvPr>
        </p:nvSpPr>
        <p:spPr>
          <a:xfrm>
            <a:off x="311785" y="791845"/>
            <a:ext cx="8780145" cy="3985895"/>
          </a:xfrm>
          <a:prstGeom prst="rect">
            <a:avLst/>
          </a:prstGeom>
        </p:spPr>
        <p:txBody>
          <a:bodyPr spcFirstLastPara="1" wrap="square" lIns="91425" tIns="91425" rIns="91425" bIns="91425" anchor="t" anchorCtr="0">
            <a:noAutofit/>
          </a:bodyPr>
          <a:lstStyle/>
          <a:p>
            <a:pPr marL="342900" lvl="0">
              <a:lnSpc>
                <a:spcPct val="150000"/>
              </a:lnSpc>
              <a:buFont typeface="Wingdings" panose="05000000000000000000" charset="0"/>
              <a:buChar char="Ø"/>
            </a:pPr>
            <a:r>
              <a:rPr lang="en-US" sz="2000" dirty="0" smtClean="0">
                <a:solidFill>
                  <a:schemeClr val="lt1"/>
                </a:solidFill>
                <a:latin typeface="Calibri" panose="020F0502020204030204" pitchFamily="34" charset="0"/>
                <a:cs typeface="Calibri" panose="020F0502020204030204" pitchFamily="34" charset="0"/>
              </a:rPr>
              <a:t>Raw </a:t>
            </a:r>
            <a:r>
              <a:rPr lang="en-US" sz="2000" dirty="0" smtClean="0">
                <a:solidFill>
                  <a:schemeClr val="lt1"/>
                </a:solidFill>
                <a:latin typeface="Calibri" panose="020F0502020204030204" pitchFamily="34" charset="0"/>
                <a:cs typeface="Calibri" panose="020F0502020204030204" pitchFamily="34" charset="0"/>
              </a:rPr>
              <a:t>audio is preprocessed through noise reduction, segmentation, and feature extraction.</a:t>
            </a:r>
          </a:p>
          <a:p>
            <a:pPr marL="342900" lvl="0">
              <a:lnSpc>
                <a:spcPct val="150000"/>
              </a:lnSpc>
              <a:buFont typeface="Wingdings" panose="05000000000000000000" charset="0"/>
              <a:buChar char="Ø"/>
            </a:pPr>
            <a:r>
              <a:rPr lang="en-US" sz="2000" dirty="0" smtClean="0">
                <a:solidFill>
                  <a:schemeClr val="lt1"/>
                </a:solidFill>
                <a:latin typeface="Calibri" panose="020F0502020204030204" pitchFamily="34" charset="0"/>
                <a:cs typeface="Calibri" panose="020F0502020204030204" pitchFamily="34" charset="0"/>
              </a:rPr>
              <a:t>  </a:t>
            </a:r>
            <a:r>
              <a:rPr lang="en-US" sz="2000" dirty="0" smtClean="0">
                <a:solidFill>
                  <a:schemeClr val="lt1"/>
                </a:solidFill>
                <a:latin typeface="Calibri" panose="020F0502020204030204" pitchFamily="34" charset="0"/>
                <a:cs typeface="Calibri" panose="020F0502020204030204" pitchFamily="34" charset="0"/>
              </a:rPr>
              <a:t>The </a:t>
            </a:r>
            <a:r>
              <a:rPr lang="en-US" sz="2000" dirty="0" smtClean="0">
                <a:solidFill>
                  <a:schemeClr val="lt1"/>
                </a:solidFill>
                <a:latin typeface="Calibri" panose="020F0502020204030204" pitchFamily="34" charset="0"/>
                <a:cs typeface="Calibri" panose="020F0502020204030204" pitchFamily="34" charset="0"/>
              </a:rPr>
              <a:t>system uses automatic speech recognition (ASR) to convert audio to text.</a:t>
            </a:r>
          </a:p>
          <a:p>
            <a:pPr marL="342900" lvl="0">
              <a:lnSpc>
                <a:spcPct val="150000"/>
              </a:lnSpc>
              <a:buFont typeface="Wingdings" panose="05000000000000000000" charset="0"/>
              <a:buChar char="Ø"/>
            </a:pPr>
            <a:r>
              <a:rPr lang="en-US" sz="2000" dirty="0" smtClean="0">
                <a:solidFill>
                  <a:schemeClr val="lt1"/>
                </a:solidFill>
                <a:latin typeface="Calibri" panose="020F0502020204030204" pitchFamily="34" charset="0"/>
                <a:cs typeface="Calibri" panose="020F0502020204030204" pitchFamily="34" charset="0"/>
              </a:rPr>
              <a:t>  </a:t>
            </a:r>
            <a:r>
              <a:rPr lang="en-US" sz="2000" dirty="0" smtClean="0">
                <a:solidFill>
                  <a:schemeClr val="lt1"/>
                </a:solidFill>
                <a:latin typeface="Calibri" panose="020F0502020204030204" pitchFamily="34" charset="0"/>
                <a:cs typeface="Calibri" panose="020F0502020204030204" pitchFamily="34" charset="0"/>
              </a:rPr>
              <a:t>Key </a:t>
            </a:r>
            <a:r>
              <a:rPr lang="en-US" sz="2000" dirty="0" smtClean="0">
                <a:solidFill>
                  <a:schemeClr val="lt1"/>
                </a:solidFill>
                <a:latin typeface="Calibri" panose="020F0502020204030204" pitchFamily="34" charset="0"/>
                <a:cs typeface="Calibri" panose="020F0502020204030204" pitchFamily="34" charset="0"/>
              </a:rPr>
              <a:t>NLP techniques such as tokenization, part-of-speech tagging, and named entity recognition break down transcribed text into meaningful units.</a:t>
            </a:r>
          </a:p>
          <a:p>
            <a:pPr marL="342900" lvl="0">
              <a:lnSpc>
                <a:spcPct val="150000"/>
              </a:lnSpc>
              <a:buFont typeface="Wingdings" panose="05000000000000000000" charset="0"/>
              <a:buChar char="Ø"/>
            </a:pPr>
            <a:r>
              <a:rPr lang="en-US" sz="2000" dirty="0" smtClean="0">
                <a:solidFill>
                  <a:schemeClr val="lt1"/>
                </a:solidFill>
                <a:latin typeface="Calibri" panose="020F0502020204030204" pitchFamily="34" charset="0"/>
                <a:cs typeface="Calibri" panose="020F0502020204030204" pitchFamily="34" charset="0"/>
              </a:rPr>
              <a:t>  The </a:t>
            </a:r>
            <a:r>
              <a:rPr lang="en-US" sz="2000" dirty="0" smtClean="0">
                <a:solidFill>
                  <a:schemeClr val="lt1"/>
                </a:solidFill>
                <a:latin typeface="Calibri" panose="020F0502020204030204" pitchFamily="34" charset="0"/>
                <a:cs typeface="Calibri" panose="020F0502020204030204" pitchFamily="34" charset="0"/>
              </a:rPr>
              <a:t>system interprets user commands by analyzing transcribed text and extracting intent</a:t>
            </a:r>
            <a:r>
              <a:rPr lang="en-US" sz="2000" dirty="0" smtClean="0">
                <a:solidFill>
                  <a:schemeClr val="lt1"/>
                </a:solidFill>
                <a:latin typeface="Calibri" panose="020F0502020204030204" pitchFamily="34" charset="0"/>
                <a:cs typeface="Calibri" panose="020F0502020204030204" pitchFamily="34" charset="0"/>
              </a:rPr>
              <a:t>.</a:t>
            </a:r>
            <a:endParaRPr lang="en-US" sz="2000" dirty="0" smtClean="0">
              <a:solidFill>
                <a:schemeClr val="lt1"/>
              </a:solidFill>
              <a:latin typeface="Calibri" panose="020F0502020204030204" pitchFamily="34" charset="0"/>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000" b="1" dirty="0" smtClean="0">
                <a:solidFill>
                  <a:srgbClr val="FFFF00"/>
                </a:solidFill>
                <a:latin typeface="Calibri" panose="020F0502020204030204" pitchFamily="34" charset="0"/>
                <a:cs typeface="Calibri" panose="020F0502020204030204" pitchFamily="34" charset="0"/>
              </a:rPr>
              <a:t>Existing Systems</a:t>
            </a:r>
            <a:endParaRPr dirty="0">
              <a:solidFill>
                <a:srgbClr val="FFFF00"/>
              </a:solidFill>
              <a:latin typeface="Calibri" panose="020F0502020204030204" pitchFamily="34" charset="0"/>
              <a:cs typeface="Calibri" panose="020F0502020204030204" pitchFamily="34" charset="0"/>
            </a:endParaRPr>
          </a:p>
        </p:txBody>
      </p:sp>
      <p:grpSp>
        <p:nvGrpSpPr>
          <p:cNvPr id="2" name="Google Shape;94;p18"/>
          <p:cNvGrpSpPr/>
          <p:nvPr/>
        </p:nvGrpSpPr>
        <p:grpSpPr>
          <a:xfrm>
            <a:off x="208156" y="791921"/>
            <a:ext cx="8883805" cy="4215704"/>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 Box 8"/>
          <p:cNvSpPr txBox="1"/>
          <p:nvPr/>
        </p:nvSpPr>
        <p:spPr>
          <a:xfrm>
            <a:off x="208280" y="2668905"/>
            <a:ext cx="8869680" cy="1726565"/>
          </a:xfrm>
          <a:prstGeom prst="rect">
            <a:avLst/>
          </a:prstGeom>
          <a:solidFill>
            <a:schemeClr val="tx1"/>
          </a:solidFill>
        </p:spPr>
        <p:txBody>
          <a:bodyPr wrap="square" rtlCol="0" anchor="t" anchorCtr="0">
            <a:noAutofit/>
          </a:bodyPr>
          <a:lstStyle/>
          <a:p>
            <a:pPr marL="3086100" lvl="6" indent="-342900" algn="l" fontAlgn="ctr">
              <a:lnSpc>
                <a:spcPct val="130000"/>
              </a:lnSpc>
              <a:buFont typeface="Wingdings" panose="05000000000000000000" charset="0"/>
              <a:buChar char="Ø"/>
            </a:pPr>
            <a:endParaRPr lang="en-IN" altLang="en-US">
              <a:ln>
                <a:solidFill>
                  <a:schemeClr val="bg2">
                    <a:lumMod val="75000"/>
                  </a:schemeClr>
                </a:solidFill>
              </a:ln>
              <a:solidFill>
                <a:srgbClr val="FFFF00"/>
              </a:solidFill>
            </a:endParaRPr>
          </a:p>
        </p:txBody>
      </p:sp>
      <p:sp>
        <p:nvSpPr>
          <p:cNvPr id="97" name="Google Shape;97;p18"/>
          <p:cNvSpPr txBox="1">
            <a:spLocks noGrp="1"/>
          </p:cNvSpPr>
          <p:nvPr>
            <p:ph type="body" idx="4294967295"/>
          </p:nvPr>
        </p:nvSpPr>
        <p:spPr>
          <a:xfrm>
            <a:off x="311785" y="791845"/>
            <a:ext cx="8780145" cy="3985895"/>
          </a:xfrm>
          <a:prstGeom prst="rect">
            <a:avLst/>
          </a:prstGeom>
        </p:spPr>
        <p:txBody>
          <a:bodyPr spcFirstLastPara="1" wrap="square" lIns="91425" tIns="91425" rIns="91425" bIns="91425" anchor="t" anchorCtr="0">
            <a:noAutofit/>
          </a:bodyPr>
          <a:lstStyle/>
          <a:p>
            <a:pPr marL="342900" lvl="0">
              <a:lnSpc>
                <a:spcPct val="150000"/>
              </a:lnSpc>
              <a:buFont typeface="Wingdings" panose="05000000000000000000" charset="0"/>
              <a:buChar char="Ø"/>
            </a:pPr>
            <a:r>
              <a:rPr lang="en-US" sz="2000" dirty="0" smtClean="0">
                <a:solidFill>
                  <a:schemeClr val="lt1"/>
                </a:solidFill>
                <a:latin typeface="Calibri" panose="020F0502020204030204" pitchFamily="34" charset="0"/>
                <a:cs typeface="Calibri" panose="020F0502020204030204" pitchFamily="34" charset="0"/>
              </a:rPr>
              <a:t> </a:t>
            </a:r>
            <a:r>
              <a:rPr lang="en-US" sz="2000" dirty="0" smtClean="0">
                <a:solidFill>
                  <a:schemeClr val="lt1"/>
                </a:solidFill>
                <a:latin typeface="Calibri" panose="020F0502020204030204" pitchFamily="34" charset="0"/>
                <a:cs typeface="Calibri" panose="020F0502020204030204" pitchFamily="34" charset="0"/>
              </a:rPr>
              <a:t>Natural </a:t>
            </a:r>
            <a:r>
              <a:rPr lang="en-US" sz="2000" dirty="0" smtClean="0">
                <a:solidFill>
                  <a:schemeClr val="lt1"/>
                </a:solidFill>
                <a:latin typeface="Calibri" panose="020F0502020204030204" pitchFamily="34" charset="0"/>
                <a:cs typeface="Calibri" panose="020F0502020204030204" pitchFamily="34" charset="0"/>
              </a:rPr>
              <a:t>language generation (NLG) techniques produce human-like responses based on user intent.</a:t>
            </a:r>
          </a:p>
          <a:p>
            <a:pPr marL="342900" lvl="0">
              <a:lnSpc>
                <a:spcPct val="150000"/>
              </a:lnSpc>
              <a:buFont typeface="Wingdings" panose="05000000000000000000" charset="0"/>
              <a:buChar char="Ø"/>
            </a:pPr>
            <a:r>
              <a:rPr lang="en-US" sz="2000" dirty="0" smtClean="0">
                <a:solidFill>
                  <a:schemeClr val="lt1"/>
                </a:solidFill>
                <a:latin typeface="Calibri" panose="020F0502020204030204" pitchFamily="34" charset="0"/>
                <a:cs typeface="Calibri" panose="020F0502020204030204" pitchFamily="34" charset="0"/>
              </a:rPr>
              <a:t>  </a:t>
            </a:r>
            <a:r>
              <a:rPr lang="en-US" sz="2000" dirty="0" smtClean="0">
                <a:solidFill>
                  <a:schemeClr val="lt1"/>
                </a:solidFill>
                <a:latin typeface="Calibri" panose="020F0502020204030204" pitchFamily="34" charset="0"/>
                <a:cs typeface="Calibri" panose="020F0502020204030204" pitchFamily="34" charset="0"/>
              </a:rPr>
              <a:t>The </a:t>
            </a:r>
            <a:r>
              <a:rPr lang="en-US" sz="2000" dirty="0" smtClean="0">
                <a:solidFill>
                  <a:schemeClr val="lt1"/>
                </a:solidFill>
                <a:latin typeface="Calibri" panose="020F0502020204030204" pitchFamily="34" charset="0"/>
                <a:cs typeface="Calibri" panose="020F0502020204030204" pitchFamily="34" charset="0"/>
              </a:rPr>
              <a:t>system converts generated text back into natural-sounding audio responses</a:t>
            </a:r>
            <a:r>
              <a:rPr lang="en-US" sz="2000" dirty="0" smtClean="0">
                <a:solidFill>
                  <a:schemeClr val="lt1"/>
                </a:solidFill>
                <a:latin typeface="Calibri" panose="020F0502020204030204" pitchFamily="34" charset="0"/>
                <a:cs typeface="Calibri" panose="020F0502020204030204" pitchFamily="34" charset="0"/>
              </a:rPr>
              <a:t>.</a:t>
            </a:r>
            <a:endParaRPr lang="en-US" sz="2000" dirty="0" smtClean="0">
              <a:solidFill>
                <a:schemeClr val="lt1"/>
              </a:solidFill>
              <a:latin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000" b="1" dirty="0" smtClean="0">
                <a:solidFill>
                  <a:srgbClr val="FFFF00"/>
                </a:solidFill>
                <a:latin typeface="Calibri" panose="020F0502020204030204" pitchFamily="34" charset="0"/>
                <a:cs typeface="Calibri" panose="020F0502020204030204" pitchFamily="34" charset="0"/>
              </a:rPr>
              <a:t>Disadvantage of Existing Methodology</a:t>
            </a:r>
            <a:endParaRPr dirty="0">
              <a:solidFill>
                <a:srgbClr val="FFFF00"/>
              </a:solidFill>
              <a:latin typeface="Calibri" panose="020F0502020204030204" pitchFamily="34" charset="0"/>
              <a:cs typeface="Calibri" panose="020F0502020204030204" pitchFamily="34" charset="0"/>
            </a:endParaRPr>
          </a:p>
        </p:txBody>
      </p:sp>
      <p:grpSp>
        <p:nvGrpSpPr>
          <p:cNvPr id="2" name="Google Shape;94;p18"/>
          <p:cNvGrpSpPr/>
          <p:nvPr/>
        </p:nvGrpSpPr>
        <p:grpSpPr>
          <a:xfrm>
            <a:off x="208156" y="791921"/>
            <a:ext cx="8883805" cy="4215704"/>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 Box 8"/>
          <p:cNvSpPr txBox="1"/>
          <p:nvPr/>
        </p:nvSpPr>
        <p:spPr>
          <a:xfrm>
            <a:off x="208280" y="2668905"/>
            <a:ext cx="8869680" cy="1726565"/>
          </a:xfrm>
          <a:prstGeom prst="rect">
            <a:avLst/>
          </a:prstGeom>
          <a:solidFill>
            <a:schemeClr val="tx1"/>
          </a:solidFill>
        </p:spPr>
        <p:txBody>
          <a:bodyPr wrap="square" rtlCol="0" anchor="t" anchorCtr="0">
            <a:noAutofit/>
          </a:bodyPr>
          <a:lstStyle/>
          <a:p>
            <a:pPr marL="3086100" lvl="6" indent="-342900" algn="l" fontAlgn="ctr">
              <a:lnSpc>
                <a:spcPct val="130000"/>
              </a:lnSpc>
              <a:buFont typeface="Wingdings" panose="05000000000000000000" charset="0"/>
              <a:buChar char="Ø"/>
            </a:pPr>
            <a:endParaRPr lang="en-IN" altLang="en-US">
              <a:ln>
                <a:solidFill>
                  <a:schemeClr val="bg2">
                    <a:lumMod val="75000"/>
                  </a:schemeClr>
                </a:solidFill>
              </a:ln>
              <a:solidFill>
                <a:srgbClr val="FFFF00"/>
              </a:solidFill>
            </a:endParaRPr>
          </a:p>
        </p:txBody>
      </p:sp>
      <p:sp>
        <p:nvSpPr>
          <p:cNvPr id="97" name="Google Shape;97;p18"/>
          <p:cNvSpPr txBox="1">
            <a:spLocks noGrp="1"/>
          </p:cNvSpPr>
          <p:nvPr>
            <p:ph type="body" idx="4294967295"/>
          </p:nvPr>
        </p:nvSpPr>
        <p:spPr>
          <a:xfrm>
            <a:off x="249555" y="654685"/>
            <a:ext cx="8780145" cy="4351655"/>
          </a:xfrm>
          <a:prstGeom prst="rect">
            <a:avLst/>
          </a:prstGeom>
        </p:spPr>
        <p:txBody>
          <a:bodyPr spcFirstLastPara="1" wrap="square" lIns="91425" tIns="91425" rIns="91425" bIns="91425" anchor="t" anchorCtr="0">
            <a:noAutofit/>
          </a:bodyPr>
          <a:lstStyle/>
          <a:p>
            <a:pPr marL="342900" lvl="0">
              <a:lnSpc>
                <a:spcPct val="150000"/>
              </a:lnSpc>
              <a:buFont typeface="Wingdings" panose="05000000000000000000" charset="0"/>
              <a:buChar char="Ø"/>
            </a:pPr>
            <a:r>
              <a:rPr lang="en-US" sz="2000" dirty="0" smtClean="0">
                <a:solidFill>
                  <a:schemeClr val="lt1"/>
                </a:solidFill>
                <a:latin typeface="Calibri" panose="020F0502020204030204" pitchFamily="34" charset="0"/>
                <a:cs typeface="Calibri" panose="020F0502020204030204" pitchFamily="34" charset="0"/>
              </a:rPr>
              <a:t>The </a:t>
            </a:r>
            <a:r>
              <a:rPr lang="en-US" sz="2000" dirty="0" smtClean="0">
                <a:solidFill>
                  <a:schemeClr val="lt1"/>
                </a:solidFill>
                <a:latin typeface="Calibri" panose="020F0502020204030204" pitchFamily="34" charset="0"/>
                <a:cs typeface="Calibri" panose="020F0502020204030204" pitchFamily="34" charset="0"/>
              </a:rPr>
              <a:t>reliance on automatic speech recognition (ASR) and NLP modules may lead to limited accuracy in interpreting user commands, especially in noisy environments or with different accents and </a:t>
            </a:r>
            <a:r>
              <a:rPr lang="en-US" sz="2000" dirty="0" smtClean="0">
                <a:solidFill>
                  <a:schemeClr val="lt1"/>
                </a:solidFill>
                <a:latin typeface="Calibri" panose="020F0502020204030204" pitchFamily="34" charset="0"/>
                <a:cs typeface="Calibri" panose="020F0502020204030204" pitchFamily="34" charset="0"/>
              </a:rPr>
              <a:t>dialects.</a:t>
            </a:r>
          </a:p>
          <a:p>
            <a:pPr marL="342900" lvl="0">
              <a:lnSpc>
                <a:spcPct val="150000"/>
              </a:lnSpc>
              <a:buFont typeface="Wingdings" panose="05000000000000000000" charset="0"/>
              <a:buChar char="Ø"/>
            </a:pPr>
            <a:r>
              <a:rPr lang="en-US" sz="2000" dirty="0" smtClean="0">
                <a:solidFill>
                  <a:schemeClr val="lt1"/>
                </a:solidFill>
                <a:latin typeface="Calibri" panose="020F0502020204030204" pitchFamily="34" charset="0"/>
                <a:cs typeface="Calibri" panose="020F0502020204030204" pitchFamily="34" charset="0"/>
              </a:rPr>
              <a:t>Integration </a:t>
            </a:r>
            <a:r>
              <a:rPr lang="en-US" sz="2000" dirty="0" smtClean="0">
                <a:solidFill>
                  <a:schemeClr val="lt1"/>
                </a:solidFill>
                <a:latin typeface="Calibri" panose="020F0502020204030204" pitchFamily="34" charset="0"/>
                <a:cs typeface="Calibri" panose="020F0502020204030204" pitchFamily="34" charset="0"/>
              </a:rPr>
              <a:t>with external databases and online services can lead to potential dependency on these services for functionality, which can impact reliability and performance if the services are unavailable</a:t>
            </a:r>
            <a:r>
              <a:rPr lang="en-US" sz="2000" dirty="0" smtClean="0">
                <a:solidFill>
                  <a:schemeClr val="lt1"/>
                </a:solidFill>
                <a:latin typeface="Calibri" panose="020F0502020204030204" pitchFamily="34" charset="0"/>
                <a:cs typeface="Calibri" panose="020F0502020204030204" pitchFamily="34" charset="0"/>
              </a:rPr>
              <a:t>.</a:t>
            </a:r>
          </a:p>
          <a:p>
            <a:pPr marL="342900" lvl="0">
              <a:lnSpc>
                <a:spcPct val="150000"/>
              </a:lnSpc>
              <a:buFont typeface="Wingdings" panose="05000000000000000000" charset="0"/>
              <a:buChar char="Ø"/>
            </a:pPr>
            <a:r>
              <a:rPr lang="en-US" sz="2000" dirty="0" smtClean="0">
                <a:solidFill>
                  <a:schemeClr val="lt1"/>
                </a:solidFill>
                <a:latin typeface="Calibri" panose="020F0502020204030204" pitchFamily="34" charset="0"/>
                <a:cs typeface="Calibri" panose="020F0502020204030204" pitchFamily="34" charset="0"/>
              </a:rPr>
              <a:t> The </a:t>
            </a:r>
            <a:r>
              <a:rPr lang="en-US" sz="2000" dirty="0" smtClean="0">
                <a:solidFill>
                  <a:schemeClr val="lt1"/>
                </a:solidFill>
                <a:latin typeface="Calibri" panose="020F0502020204030204" pitchFamily="34" charset="0"/>
                <a:cs typeface="Calibri" panose="020F0502020204030204" pitchFamily="34" charset="0"/>
              </a:rPr>
              <a:t>system's reliance on online services and data processing may raise privacy concerns regarding the security and confidentiality of user data</a:t>
            </a:r>
            <a:r>
              <a:rPr lang="en-US" sz="2000" dirty="0" smtClean="0">
                <a:solidFill>
                  <a:schemeClr val="lt1"/>
                </a:solidFill>
                <a:latin typeface="Calibri" panose="020F0502020204030204" pitchFamily="34" charset="0"/>
                <a:cs typeface="Calibri" panose="020F0502020204030204" pitchFamily="34" charset="0"/>
              </a:rPr>
              <a:t>..</a:t>
            </a:r>
            <a:endParaRPr lang="en-US" sz="2000" dirty="0" smtClean="0">
              <a:solidFill>
                <a:schemeClr val="lt1"/>
              </a:solidFill>
              <a:latin typeface="Calibri" panose="020F0502020204030204" pitchFamily="34" charset="0"/>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000" b="1" dirty="0" smtClean="0">
                <a:solidFill>
                  <a:srgbClr val="FFFF00"/>
                </a:solidFill>
                <a:latin typeface="Calibri" panose="020F0502020204030204" pitchFamily="34" charset="0"/>
                <a:cs typeface="Calibri" panose="020F0502020204030204" pitchFamily="34" charset="0"/>
              </a:rPr>
              <a:t>Disadvantage of Existing Methodology</a:t>
            </a:r>
            <a:endParaRPr dirty="0">
              <a:solidFill>
                <a:srgbClr val="FFFF00"/>
              </a:solidFill>
              <a:latin typeface="Calibri" panose="020F0502020204030204" pitchFamily="34" charset="0"/>
              <a:cs typeface="Calibri" panose="020F0502020204030204" pitchFamily="34" charset="0"/>
            </a:endParaRPr>
          </a:p>
        </p:txBody>
      </p:sp>
      <p:grpSp>
        <p:nvGrpSpPr>
          <p:cNvPr id="2" name="Google Shape;94;p18"/>
          <p:cNvGrpSpPr/>
          <p:nvPr/>
        </p:nvGrpSpPr>
        <p:grpSpPr>
          <a:xfrm>
            <a:off x="208156" y="791921"/>
            <a:ext cx="8883805" cy="4215704"/>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 Box 8"/>
          <p:cNvSpPr txBox="1"/>
          <p:nvPr/>
        </p:nvSpPr>
        <p:spPr>
          <a:xfrm>
            <a:off x="208280" y="2668905"/>
            <a:ext cx="8869680" cy="1726565"/>
          </a:xfrm>
          <a:prstGeom prst="rect">
            <a:avLst/>
          </a:prstGeom>
          <a:solidFill>
            <a:schemeClr val="tx1"/>
          </a:solidFill>
        </p:spPr>
        <p:txBody>
          <a:bodyPr wrap="square" rtlCol="0" anchor="t" anchorCtr="0">
            <a:noAutofit/>
          </a:bodyPr>
          <a:lstStyle/>
          <a:p>
            <a:pPr marL="3086100" lvl="6" indent="-342900" algn="l" fontAlgn="ctr">
              <a:lnSpc>
                <a:spcPct val="130000"/>
              </a:lnSpc>
              <a:buFont typeface="Wingdings" panose="05000000000000000000" charset="0"/>
              <a:buChar char="Ø"/>
            </a:pPr>
            <a:endParaRPr lang="en-IN" altLang="en-US">
              <a:ln>
                <a:solidFill>
                  <a:schemeClr val="bg2">
                    <a:lumMod val="75000"/>
                  </a:schemeClr>
                </a:solidFill>
              </a:ln>
              <a:solidFill>
                <a:srgbClr val="FFFF00"/>
              </a:solidFill>
            </a:endParaRPr>
          </a:p>
        </p:txBody>
      </p:sp>
      <p:sp>
        <p:nvSpPr>
          <p:cNvPr id="97" name="Google Shape;97;p18"/>
          <p:cNvSpPr txBox="1">
            <a:spLocks noGrp="1"/>
          </p:cNvSpPr>
          <p:nvPr>
            <p:ph type="body" idx="4294967295"/>
          </p:nvPr>
        </p:nvSpPr>
        <p:spPr>
          <a:xfrm>
            <a:off x="249555" y="288925"/>
            <a:ext cx="8780145" cy="4351655"/>
          </a:xfrm>
          <a:prstGeom prst="rect">
            <a:avLst/>
          </a:prstGeom>
        </p:spPr>
        <p:txBody>
          <a:bodyPr spcFirstLastPara="1" wrap="square" lIns="91425" tIns="91425" rIns="91425" bIns="91425" anchor="t" anchorCtr="0">
            <a:noAutofit/>
          </a:bodyPr>
          <a:lstStyle/>
          <a:p>
            <a:pPr marL="342900" lvl="0">
              <a:lnSpc>
                <a:spcPct val="150000"/>
              </a:lnSpc>
              <a:buFont typeface="Wingdings" panose="05000000000000000000" charset="0"/>
              <a:buChar char="Ø"/>
            </a:pPr>
            <a:endParaRPr lang="en-US" sz="2000" dirty="0" smtClean="0">
              <a:solidFill>
                <a:schemeClr val="lt1"/>
              </a:solidFill>
              <a:latin typeface="Calibri" panose="020F0502020204030204" pitchFamily="34" charset="0"/>
              <a:cs typeface="Calibri" panose="020F0502020204030204" pitchFamily="34" charset="0"/>
            </a:endParaRPr>
          </a:p>
          <a:p>
            <a:pPr marL="342900" lvl="0">
              <a:lnSpc>
                <a:spcPct val="150000"/>
              </a:lnSpc>
              <a:buFont typeface="Wingdings" panose="05000000000000000000" charset="0"/>
              <a:buChar char="Ø"/>
            </a:pPr>
            <a:r>
              <a:rPr lang="en-US" sz="2000" dirty="0" smtClean="0">
                <a:solidFill>
                  <a:schemeClr val="lt1"/>
                </a:solidFill>
                <a:latin typeface="Calibri" panose="020F0502020204030204" pitchFamily="34" charset="0"/>
                <a:cs typeface="Calibri" panose="020F0502020204030204" pitchFamily="34" charset="0"/>
              </a:rPr>
              <a:t>The </a:t>
            </a:r>
            <a:r>
              <a:rPr lang="en-US" sz="2000" dirty="0" smtClean="0">
                <a:solidFill>
                  <a:schemeClr val="lt1"/>
                </a:solidFill>
                <a:latin typeface="Calibri" panose="020F0502020204030204" pitchFamily="34" charset="0"/>
                <a:cs typeface="Calibri" panose="020F0502020204030204" pitchFamily="34" charset="0"/>
              </a:rPr>
              <a:t>system may be restricted in its ability to function offline due to its reliance on online resources and external </a:t>
            </a:r>
            <a:r>
              <a:rPr lang="en-US" sz="2000" dirty="0" smtClean="0">
                <a:solidFill>
                  <a:schemeClr val="lt1"/>
                </a:solidFill>
                <a:latin typeface="Calibri" panose="020F0502020204030204" pitchFamily="34" charset="0"/>
                <a:cs typeface="Calibri" panose="020F0502020204030204" pitchFamily="34" charset="0"/>
              </a:rPr>
              <a:t>databases.</a:t>
            </a:r>
          </a:p>
          <a:p>
            <a:pPr marL="342900" lvl="0">
              <a:lnSpc>
                <a:spcPct val="150000"/>
              </a:lnSpc>
              <a:buFont typeface="Wingdings" panose="05000000000000000000" charset="0"/>
              <a:buChar char="Ø"/>
            </a:pPr>
            <a:r>
              <a:rPr lang="en-US" sz="2000" dirty="0" smtClean="0">
                <a:solidFill>
                  <a:schemeClr val="lt1"/>
                </a:solidFill>
                <a:latin typeface="Calibri" panose="020F0502020204030204" pitchFamily="34" charset="0"/>
                <a:cs typeface="Calibri" panose="020F0502020204030204" pitchFamily="34" charset="0"/>
              </a:rPr>
              <a:t>Although </a:t>
            </a:r>
            <a:r>
              <a:rPr lang="en-US" sz="2000" dirty="0" smtClean="0">
                <a:solidFill>
                  <a:schemeClr val="lt1"/>
                </a:solidFill>
                <a:latin typeface="Calibri" panose="020F0502020204030204" pitchFamily="34" charset="0"/>
                <a:cs typeface="Calibri" panose="020F0502020204030204" pitchFamily="34" charset="0"/>
              </a:rPr>
              <a:t>the system offers advanced features, it may pose a learning curve for users unfamiliar with voice-activated technology, potentially limiting accessibility and ease of </a:t>
            </a:r>
            <a:r>
              <a:rPr lang="en-US" sz="2000" dirty="0" smtClean="0">
                <a:solidFill>
                  <a:schemeClr val="lt1"/>
                </a:solidFill>
                <a:latin typeface="Calibri" panose="020F0502020204030204" pitchFamily="34" charset="0"/>
                <a:cs typeface="Calibri" panose="020F0502020204030204" pitchFamily="34" charset="0"/>
              </a:rPr>
              <a:t>use.</a:t>
            </a:r>
          </a:p>
          <a:p>
            <a:pPr marL="342900" lvl="0">
              <a:lnSpc>
                <a:spcPct val="150000"/>
              </a:lnSpc>
              <a:buFont typeface="Wingdings" panose="05000000000000000000" charset="0"/>
              <a:buChar char="Ø"/>
            </a:pPr>
            <a:r>
              <a:rPr lang="en-US" sz="2000" dirty="0" smtClean="0">
                <a:solidFill>
                  <a:schemeClr val="lt1"/>
                </a:solidFill>
                <a:latin typeface="Calibri" panose="020F0502020204030204" pitchFamily="34" charset="0"/>
                <a:cs typeface="Calibri" panose="020F0502020204030204" pitchFamily="34" charset="0"/>
              </a:rPr>
              <a:t>The </a:t>
            </a:r>
            <a:r>
              <a:rPr lang="en-US" sz="2000" dirty="0" smtClean="0">
                <a:solidFill>
                  <a:schemeClr val="lt1"/>
                </a:solidFill>
                <a:latin typeface="Calibri" panose="020F0502020204030204" pitchFamily="34" charset="0"/>
                <a:cs typeface="Calibri" panose="020F0502020204030204" pitchFamily="34" charset="0"/>
              </a:rPr>
              <a:t>system may lack flexibility in allowing users to customize their experience according to their preferences, such as voice, language, and level of </a:t>
            </a:r>
            <a:r>
              <a:rPr lang="en-US" sz="2000" dirty="0" err="1" smtClean="0">
                <a:solidFill>
                  <a:schemeClr val="lt1"/>
                </a:solidFill>
                <a:latin typeface="Calibri" panose="020F0502020204030204" pitchFamily="34" charset="0"/>
                <a:cs typeface="Calibri" panose="020F0502020204030204" pitchFamily="34" charset="0"/>
              </a:rPr>
              <a:t>proactivity</a:t>
            </a:r>
            <a:r>
              <a:rPr lang="en-US" sz="2000" dirty="0" smtClean="0">
                <a:solidFill>
                  <a:schemeClr val="lt1"/>
                </a:solidFill>
                <a:latin typeface="Calibri" panose="020F0502020204030204" pitchFamily="34" charset="0"/>
                <a:cs typeface="Calibri" panose="020F0502020204030204" pitchFamily="34" charset="0"/>
              </a:rPr>
              <a:t>.</a:t>
            </a:r>
            <a:endParaRPr lang="en-US" sz="2000" dirty="0" smtClean="0">
              <a:solidFill>
                <a:schemeClr val="lt1"/>
              </a:solidFill>
              <a:latin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000" b="1" dirty="0" smtClean="0">
                <a:solidFill>
                  <a:srgbClr val="FFFF00"/>
                </a:solidFill>
                <a:latin typeface="Calibri" panose="020F0502020204030204" pitchFamily="34" charset="0"/>
                <a:cs typeface="Calibri" panose="020F0502020204030204" pitchFamily="34" charset="0"/>
              </a:rPr>
              <a:t>Gaps Identified</a:t>
            </a:r>
            <a:endParaRPr dirty="0">
              <a:solidFill>
                <a:srgbClr val="FFFF00"/>
              </a:solidFill>
              <a:latin typeface="Calibri" panose="020F0502020204030204" pitchFamily="34" charset="0"/>
              <a:cs typeface="Calibri" panose="020F0502020204030204" pitchFamily="34" charset="0"/>
            </a:endParaRPr>
          </a:p>
        </p:txBody>
      </p:sp>
      <p:grpSp>
        <p:nvGrpSpPr>
          <p:cNvPr id="2" name="Google Shape;94;p18"/>
          <p:cNvGrpSpPr/>
          <p:nvPr/>
        </p:nvGrpSpPr>
        <p:grpSpPr>
          <a:xfrm>
            <a:off x="208156" y="791921"/>
            <a:ext cx="8883805" cy="4215704"/>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 Box 8"/>
          <p:cNvSpPr txBox="1"/>
          <p:nvPr/>
        </p:nvSpPr>
        <p:spPr>
          <a:xfrm>
            <a:off x="208280" y="2668905"/>
            <a:ext cx="8869680" cy="1726565"/>
          </a:xfrm>
          <a:prstGeom prst="rect">
            <a:avLst/>
          </a:prstGeom>
          <a:solidFill>
            <a:schemeClr val="tx1"/>
          </a:solidFill>
        </p:spPr>
        <p:txBody>
          <a:bodyPr wrap="square" rtlCol="0" anchor="t" anchorCtr="0">
            <a:noAutofit/>
          </a:bodyPr>
          <a:lstStyle/>
          <a:p>
            <a:pPr marL="3086100" lvl="6" indent="-342900" algn="l" fontAlgn="ctr">
              <a:lnSpc>
                <a:spcPct val="130000"/>
              </a:lnSpc>
              <a:buFont typeface="Wingdings" panose="05000000000000000000" charset="0"/>
              <a:buChar char="Ø"/>
            </a:pPr>
            <a:endParaRPr lang="en-IN" altLang="en-US">
              <a:ln>
                <a:solidFill>
                  <a:schemeClr val="bg2">
                    <a:lumMod val="75000"/>
                  </a:schemeClr>
                </a:solidFill>
              </a:ln>
              <a:solidFill>
                <a:srgbClr val="FFFF00"/>
              </a:solidFill>
            </a:endParaRPr>
          </a:p>
        </p:txBody>
      </p:sp>
      <p:sp>
        <p:nvSpPr>
          <p:cNvPr id="97" name="Google Shape;97;p18"/>
          <p:cNvSpPr txBox="1">
            <a:spLocks noGrp="1"/>
          </p:cNvSpPr>
          <p:nvPr>
            <p:ph type="body" idx="4294967295"/>
          </p:nvPr>
        </p:nvSpPr>
        <p:spPr>
          <a:xfrm>
            <a:off x="249555" y="631825"/>
            <a:ext cx="8780145" cy="4351655"/>
          </a:xfrm>
          <a:prstGeom prst="rect">
            <a:avLst/>
          </a:prstGeom>
        </p:spPr>
        <p:txBody>
          <a:bodyPr spcFirstLastPara="1" wrap="square" lIns="91425" tIns="91425" rIns="91425" bIns="91425" anchor="t" anchorCtr="0">
            <a:noAutofit/>
          </a:bodyPr>
          <a:lstStyle/>
          <a:p>
            <a:pPr marL="342900" lvl="0">
              <a:lnSpc>
                <a:spcPct val="150000"/>
              </a:lnSpc>
              <a:buFont typeface="Wingdings" panose="05000000000000000000" charset="0"/>
              <a:buChar char="Ø"/>
            </a:pPr>
            <a:r>
              <a:rPr lang="en-US" sz="2000" dirty="0" smtClean="0">
                <a:solidFill>
                  <a:schemeClr val="lt1"/>
                </a:solidFill>
                <a:latin typeface="Calibri" panose="020F0502020204030204" pitchFamily="34" charset="0"/>
                <a:cs typeface="Calibri" panose="020F0502020204030204" pitchFamily="34" charset="0"/>
              </a:rPr>
              <a:t>The </a:t>
            </a:r>
            <a:r>
              <a:rPr lang="en-US" sz="2000" dirty="0" smtClean="0">
                <a:solidFill>
                  <a:schemeClr val="lt1"/>
                </a:solidFill>
                <a:latin typeface="Calibri" panose="020F0502020204030204" pitchFamily="34" charset="0"/>
                <a:cs typeface="Calibri" panose="020F0502020204030204" pitchFamily="34" charset="0"/>
              </a:rPr>
              <a:t>existing methodology may struggle with diverse speech patterns, accents, and languages, leading to lower accuracy in voice command interpretation.</a:t>
            </a:r>
          </a:p>
          <a:p>
            <a:pPr marL="342900" lvl="0">
              <a:lnSpc>
                <a:spcPct val="150000"/>
              </a:lnSpc>
              <a:buFont typeface="Wingdings" panose="05000000000000000000" charset="0"/>
              <a:buChar char="Ø"/>
            </a:pPr>
            <a:r>
              <a:rPr lang="en-US" sz="2000" dirty="0" smtClean="0">
                <a:solidFill>
                  <a:schemeClr val="lt1"/>
                </a:solidFill>
                <a:latin typeface="Calibri" panose="020F0502020204030204" pitchFamily="34" charset="0"/>
                <a:cs typeface="Calibri" panose="020F0502020204030204" pitchFamily="34" charset="0"/>
              </a:rPr>
              <a:t>Current </a:t>
            </a:r>
            <a:r>
              <a:rPr lang="en-US" sz="2000" dirty="0" smtClean="0">
                <a:solidFill>
                  <a:schemeClr val="lt1"/>
                </a:solidFill>
                <a:latin typeface="Calibri" panose="020F0502020204030204" pitchFamily="34" charset="0"/>
                <a:cs typeface="Calibri" panose="020F0502020204030204" pitchFamily="34" charset="0"/>
              </a:rPr>
              <a:t>systems might not support a wide range of languages and dialects, limiting their accessibility to non-English-speaking users.</a:t>
            </a:r>
          </a:p>
          <a:p>
            <a:pPr marL="342900" lvl="0">
              <a:lnSpc>
                <a:spcPct val="150000"/>
              </a:lnSpc>
              <a:buFont typeface="Wingdings" panose="05000000000000000000" charset="0"/>
              <a:buChar char="Ø"/>
            </a:pPr>
            <a:r>
              <a:rPr lang="en-US" sz="2000" dirty="0" smtClean="0">
                <a:solidFill>
                  <a:schemeClr val="lt1"/>
                </a:solidFill>
                <a:latin typeface="Calibri" panose="020F0502020204030204" pitchFamily="34" charset="0"/>
                <a:cs typeface="Calibri" panose="020F0502020204030204" pitchFamily="34" charset="0"/>
              </a:rPr>
              <a:t>The </a:t>
            </a:r>
            <a:r>
              <a:rPr lang="en-US" sz="2000" dirty="0" smtClean="0">
                <a:solidFill>
                  <a:schemeClr val="lt1"/>
                </a:solidFill>
                <a:latin typeface="Calibri" panose="020F0502020204030204" pitchFamily="34" charset="0"/>
                <a:cs typeface="Calibri" panose="020F0502020204030204" pitchFamily="34" charset="0"/>
              </a:rPr>
              <a:t>reliance on internet connectivity for many features restricts the system's usability in offline or low-connectivity environments.</a:t>
            </a:r>
          </a:p>
          <a:p>
            <a:pPr marL="342900" lvl="0">
              <a:lnSpc>
                <a:spcPct val="150000"/>
              </a:lnSpc>
              <a:buFont typeface="Wingdings" panose="05000000000000000000" charset="0"/>
              <a:buChar char="Ø"/>
            </a:pPr>
            <a:r>
              <a:rPr lang="en-US" sz="2000" dirty="0" smtClean="0">
                <a:solidFill>
                  <a:schemeClr val="lt1"/>
                </a:solidFill>
                <a:latin typeface="Calibri" panose="020F0502020204030204" pitchFamily="34" charset="0"/>
                <a:cs typeface="Calibri" panose="020F0502020204030204" pitchFamily="34" charset="0"/>
              </a:rPr>
              <a:t>Concerns </a:t>
            </a:r>
            <a:r>
              <a:rPr lang="en-US" sz="2000" dirty="0" smtClean="0">
                <a:solidFill>
                  <a:schemeClr val="lt1"/>
                </a:solidFill>
                <a:latin typeface="Calibri" panose="020F0502020204030204" pitchFamily="34" charset="0"/>
                <a:cs typeface="Calibri" panose="020F0502020204030204" pitchFamily="34" charset="0"/>
              </a:rPr>
              <a:t>arise over data privacy due to dependency on external services for processing voice commands and providing responses</a:t>
            </a:r>
            <a:r>
              <a:rPr lang="en-US" sz="2000" dirty="0" smtClean="0">
                <a:solidFill>
                  <a:schemeClr val="lt1"/>
                </a:solidFill>
                <a:latin typeface="Calibri" panose="020F0502020204030204" pitchFamily="34" charset="0"/>
                <a:cs typeface="Calibri" panose="020F0502020204030204" pitchFamily="34" charset="0"/>
              </a:rPr>
              <a:t>.</a:t>
            </a:r>
            <a:endParaRPr lang="en-US" sz="2000" dirty="0" smtClean="0">
              <a:solidFill>
                <a:schemeClr val="lt1"/>
              </a:solidFill>
              <a:latin typeface="Calibri" panose="020F0502020204030204" pitchFamily="34" charset="0"/>
              <a:cs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000" b="1" dirty="0" smtClean="0">
                <a:solidFill>
                  <a:srgbClr val="FFFF00"/>
                </a:solidFill>
                <a:latin typeface="Calibri" panose="020F0502020204030204" pitchFamily="34" charset="0"/>
                <a:cs typeface="Calibri" panose="020F0502020204030204" pitchFamily="34" charset="0"/>
              </a:rPr>
              <a:t>Gaps Identified</a:t>
            </a:r>
            <a:endParaRPr dirty="0">
              <a:solidFill>
                <a:srgbClr val="FFFF00"/>
              </a:solidFill>
              <a:latin typeface="Calibri" panose="020F0502020204030204" pitchFamily="34" charset="0"/>
              <a:cs typeface="Calibri" panose="020F0502020204030204" pitchFamily="34" charset="0"/>
            </a:endParaRPr>
          </a:p>
        </p:txBody>
      </p:sp>
      <p:grpSp>
        <p:nvGrpSpPr>
          <p:cNvPr id="2" name="Google Shape;94;p18"/>
          <p:cNvGrpSpPr/>
          <p:nvPr/>
        </p:nvGrpSpPr>
        <p:grpSpPr>
          <a:xfrm>
            <a:off x="208156" y="791921"/>
            <a:ext cx="8883805" cy="4215704"/>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 Box 8"/>
          <p:cNvSpPr txBox="1"/>
          <p:nvPr/>
        </p:nvSpPr>
        <p:spPr>
          <a:xfrm>
            <a:off x="208280" y="2668905"/>
            <a:ext cx="8869680" cy="1726565"/>
          </a:xfrm>
          <a:prstGeom prst="rect">
            <a:avLst/>
          </a:prstGeom>
          <a:solidFill>
            <a:schemeClr val="tx1"/>
          </a:solidFill>
        </p:spPr>
        <p:txBody>
          <a:bodyPr wrap="square" rtlCol="0" anchor="t" anchorCtr="0">
            <a:noAutofit/>
          </a:bodyPr>
          <a:lstStyle/>
          <a:p>
            <a:pPr marL="3086100" lvl="6" indent="-342900" algn="l" fontAlgn="ctr">
              <a:lnSpc>
                <a:spcPct val="130000"/>
              </a:lnSpc>
              <a:buFont typeface="Wingdings" panose="05000000000000000000" charset="0"/>
              <a:buChar char="Ø"/>
            </a:pPr>
            <a:endParaRPr lang="en-IN" altLang="en-US">
              <a:ln>
                <a:solidFill>
                  <a:schemeClr val="bg2">
                    <a:lumMod val="75000"/>
                  </a:schemeClr>
                </a:solidFill>
              </a:ln>
              <a:solidFill>
                <a:srgbClr val="FFFF00"/>
              </a:solidFill>
            </a:endParaRPr>
          </a:p>
        </p:txBody>
      </p:sp>
      <p:sp>
        <p:nvSpPr>
          <p:cNvPr id="97" name="Google Shape;97;p18"/>
          <p:cNvSpPr txBox="1">
            <a:spLocks noGrp="1"/>
          </p:cNvSpPr>
          <p:nvPr>
            <p:ph type="body" idx="4294967295"/>
          </p:nvPr>
        </p:nvSpPr>
        <p:spPr>
          <a:xfrm>
            <a:off x="249555" y="174625"/>
            <a:ext cx="8780145" cy="4351655"/>
          </a:xfrm>
          <a:prstGeom prst="rect">
            <a:avLst/>
          </a:prstGeom>
        </p:spPr>
        <p:txBody>
          <a:bodyPr spcFirstLastPara="1" wrap="square" lIns="91425" tIns="91425" rIns="91425" bIns="91425" anchor="t" anchorCtr="0">
            <a:noAutofit/>
          </a:bodyPr>
          <a:lstStyle/>
          <a:p>
            <a:pPr marL="342900" lvl="0">
              <a:lnSpc>
                <a:spcPct val="150000"/>
              </a:lnSpc>
              <a:buFont typeface="Wingdings" panose="05000000000000000000" charset="0"/>
              <a:buChar char="Ø"/>
            </a:pPr>
            <a:endParaRPr lang="en-US" sz="2000" dirty="0" smtClean="0">
              <a:solidFill>
                <a:schemeClr val="lt1"/>
              </a:solidFill>
              <a:latin typeface="Calibri" panose="020F0502020204030204" pitchFamily="34" charset="0"/>
              <a:cs typeface="Calibri" panose="020F0502020204030204" pitchFamily="34" charset="0"/>
            </a:endParaRPr>
          </a:p>
          <a:p>
            <a:pPr marL="342900" lvl="0">
              <a:lnSpc>
                <a:spcPct val="150000"/>
              </a:lnSpc>
              <a:buFont typeface="Wingdings" panose="05000000000000000000" charset="0"/>
              <a:buChar char="Ø"/>
            </a:pPr>
            <a:r>
              <a:rPr lang="en-US" sz="2000" dirty="0" smtClean="0">
                <a:solidFill>
                  <a:schemeClr val="lt1"/>
                </a:solidFill>
                <a:latin typeface="Calibri" panose="020F0502020204030204" pitchFamily="34" charset="0"/>
                <a:cs typeface="Calibri" panose="020F0502020204030204" pitchFamily="34" charset="0"/>
              </a:rPr>
              <a:t>There </a:t>
            </a:r>
            <a:r>
              <a:rPr lang="en-US" sz="2000" dirty="0" smtClean="0">
                <a:solidFill>
                  <a:schemeClr val="lt1"/>
                </a:solidFill>
                <a:latin typeface="Calibri" panose="020F0502020204030204" pitchFamily="34" charset="0"/>
                <a:cs typeface="Calibri" panose="020F0502020204030204" pitchFamily="34" charset="0"/>
              </a:rPr>
              <a:t>is a gap in allowing users to personalize their voice assistant experience, including adjusting voice, language, and </a:t>
            </a:r>
            <a:r>
              <a:rPr lang="en-US" sz="2000" dirty="0" err="1" smtClean="0">
                <a:solidFill>
                  <a:schemeClr val="lt1"/>
                </a:solidFill>
                <a:latin typeface="Calibri" panose="020F0502020204030204" pitchFamily="34" charset="0"/>
                <a:cs typeface="Calibri" panose="020F0502020204030204" pitchFamily="34" charset="0"/>
              </a:rPr>
              <a:t>proactivity</a:t>
            </a:r>
            <a:r>
              <a:rPr lang="en-US" sz="2000" dirty="0" smtClean="0">
                <a:solidFill>
                  <a:schemeClr val="lt1"/>
                </a:solidFill>
                <a:latin typeface="Calibri" panose="020F0502020204030204" pitchFamily="34" charset="0"/>
                <a:cs typeface="Calibri" panose="020F0502020204030204" pitchFamily="34" charset="0"/>
              </a:rPr>
              <a:t> levels.</a:t>
            </a:r>
          </a:p>
          <a:p>
            <a:pPr marL="342900" lvl="0">
              <a:lnSpc>
                <a:spcPct val="150000"/>
              </a:lnSpc>
              <a:buFont typeface="Wingdings" panose="05000000000000000000" charset="0"/>
              <a:buChar char="Ø"/>
            </a:pPr>
            <a:r>
              <a:rPr lang="en-US" sz="2000" dirty="0" smtClean="0">
                <a:solidFill>
                  <a:schemeClr val="lt1"/>
                </a:solidFill>
                <a:latin typeface="Calibri" panose="020F0502020204030204" pitchFamily="34" charset="0"/>
                <a:cs typeface="Calibri" panose="020F0502020204030204" pitchFamily="34" charset="0"/>
              </a:rPr>
              <a:t>The </a:t>
            </a:r>
            <a:r>
              <a:rPr lang="en-US" sz="2000" dirty="0" smtClean="0">
                <a:solidFill>
                  <a:schemeClr val="lt1"/>
                </a:solidFill>
                <a:latin typeface="Calibri" panose="020F0502020204030204" pitchFamily="34" charset="0"/>
                <a:cs typeface="Calibri" panose="020F0502020204030204" pitchFamily="34" charset="0"/>
              </a:rPr>
              <a:t>need for seamless integration with various external services and devices may not be fully addressed, limiting the assistant's versatility.</a:t>
            </a:r>
          </a:p>
          <a:p>
            <a:pPr marL="342900" lvl="0">
              <a:lnSpc>
                <a:spcPct val="150000"/>
              </a:lnSpc>
              <a:buFont typeface="Wingdings" panose="05000000000000000000" charset="0"/>
              <a:buChar char="Ø"/>
            </a:pPr>
            <a:r>
              <a:rPr lang="en-US" sz="2000" dirty="0" smtClean="0">
                <a:solidFill>
                  <a:schemeClr val="lt1"/>
                </a:solidFill>
                <a:latin typeface="Calibri" panose="020F0502020204030204" pitchFamily="34" charset="0"/>
                <a:cs typeface="Calibri" panose="020F0502020204030204" pitchFamily="34" charset="0"/>
              </a:rPr>
              <a:t>Current </a:t>
            </a:r>
            <a:r>
              <a:rPr lang="en-US" sz="2000" dirty="0" smtClean="0">
                <a:solidFill>
                  <a:schemeClr val="lt1"/>
                </a:solidFill>
                <a:latin typeface="Calibri" panose="020F0502020204030204" pitchFamily="34" charset="0"/>
                <a:cs typeface="Calibri" panose="020F0502020204030204" pitchFamily="34" charset="0"/>
              </a:rPr>
              <a:t>systems may require significant computational resources and processing power, impacting performance on lower-end devices.</a:t>
            </a:r>
          </a:p>
          <a:p>
            <a:pPr marL="342900" lvl="0">
              <a:lnSpc>
                <a:spcPct val="150000"/>
              </a:lnSpc>
              <a:buFont typeface="Wingdings" panose="05000000000000000000" charset="0"/>
              <a:buChar char="Ø"/>
            </a:pPr>
            <a:r>
              <a:rPr lang="en-US" sz="2000" dirty="0" smtClean="0">
                <a:solidFill>
                  <a:schemeClr val="lt1"/>
                </a:solidFill>
                <a:latin typeface="Calibri" panose="020F0502020204030204" pitchFamily="34" charset="0"/>
                <a:cs typeface="Calibri" panose="020F0502020204030204" pitchFamily="34" charset="0"/>
              </a:rPr>
              <a:t>Handling </a:t>
            </a:r>
            <a:r>
              <a:rPr lang="en-US" sz="2000" dirty="0" smtClean="0">
                <a:solidFill>
                  <a:schemeClr val="lt1"/>
                </a:solidFill>
                <a:latin typeface="Calibri" panose="020F0502020204030204" pitchFamily="34" charset="0"/>
                <a:cs typeface="Calibri" panose="020F0502020204030204" pitchFamily="34" charset="0"/>
              </a:rPr>
              <a:t>complex and multi-turn queries may be a challenge for existing systems, impacting user experience</a:t>
            </a:r>
            <a:r>
              <a:rPr lang="en-US" sz="2000" dirty="0" smtClean="0">
                <a:solidFill>
                  <a:schemeClr val="lt1"/>
                </a:solidFill>
                <a:latin typeface="Calibri" panose="020F0502020204030204" pitchFamily="34" charset="0"/>
                <a:cs typeface="Calibri" panose="020F0502020204030204" pitchFamily="34" charset="0"/>
              </a:rPr>
              <a:t>.</a:t>
            </a:r>
            <a:endParaRPr lang="en-US" sz="2000" dirty="0" smtClean="0">
              <a:solidFill>
                <a:schemeClr val="lt1"/>
              </a:solidFill>
              <a:latin typeface="Calibri" panose="020F0502020204030204" pitchFamily="34" charset="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000" b="1" dirty="0" smtClean="0">
                <a:solidFill>
                  <a:srgbClr val="FFFF00"/>
                </a:solidFill>
                <a:latin typeface="Calibri" panose="020F0502020204030204" pitchFamily="34" charset="0"/>
                <a:cs typeface="Calibri" panose="020F0502020204030204" pitchFamily="34" charset="0"/>
              </a:rPr>
              <a:t>Problem Identification</a:t>
            </a:r>
            <a:endParaRPr dirty="0">
              <a:solidFill>
                <a:srgbClr val="FFFF00"/>
              </a:solidFill>
              <a:latin typeface="Calibri" panose="020F0502020204030204" pitchFamily="34" charset="0"/>
              <a:cs typeface="Calibri" panose="020F0502020204030204" pitchFamily="34" charset="0"/>
            </a:endParaRPr>
          </a:p>
        </p:txBody>
      </p:sp>
      <p:grpSp>
        <p:nvGrpSpPr>
          <p:cNvPr id="2" name="Google Shape;94;p18"/>
          <p:cNvGrpSpPr/>
          <p:nvPr/>
        </p:nvGrpSpPr>
        <p:grpSpPr>
          <a:xfrm>
            <a:off x="208156" y="791921"/>
            <a:ext cx="8883805" cy="4215704"/>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 Box 8"/>
          <p:cNvSpPr txBox="1"/>
          <p:nvPr/>
        </p:nvSpPr>
        <p:spPr>
          <a:xfrm>
            <a:off x="208280" y="2668905"/>
            <a:ext cx="8869680" cy="1726565"/>
          </a:xfrm>
          <a:prstGeom prst="rect">
            <a:avLst/>
          </a:prstGeom>
          <a:solidFill>
            <a:schemeClr val="tx1"/>
          </a:solidFill>
        </p:spPr>
        <p:txBody>
          <a:bodyPr wrap="square" rtlCol="0" anchor="t" anchorCtr="0">
            <a:noAutofit/>
          </a:bodyPr>
          <a:lstStyle/>
          <a:p>
            <a:pPr marL="3086100" lvl="6" indent="-342900" algn="l" fontAlgn="ctr">
              <a:lnSpc>
                <a:spcPct val="130000"/>
              </a:lnSpc>
              <a:buFont typeface="Wingdings" panose="05000000000000000000" charset="0"/>
              <a:buChar char="Ø"/>
            </a:pPr>
            <a:endParaRPr lang="en-IN" altLang="en-US">
              <a:ln>
                <a:solidFill>
                  <a:schemeClr val="bg2">
                    <a:lumMod val="75000"/>
                  </a:schemeClr>
                </a:solidFill>
              </a:ln>
              <a:solidFill>
                <a:srgbClr val="FFFF00"/>
              </a:solidFill>
            </a:endParaRPr>
          </a:p>
        </p:txBody>
      </p:sp>
      <p:sp>
        <p:nvSpPr>
          <p:cNvPr id="97" name="Google Shape;97;p18"/>
          <p:cNvSpPr txBox="1">
            <a:spLocks noGrp="1"/>
          </p:cNvSpPr>
          <p:nvPr>
            <p:ph type="body" idx="4294967295"/>
          </p:nvPr>
        </p:nvSpPr>
        <p:spPr>
          <a:xfrm>
            <a:off x="14605" y="654685"/>
            <a:ext cx="8780145" cy="3985895"/>
          </a:xfrm>
          <a:prstGeom prst="rect">
            <a:avLst/>
          </a:prstGeom>
        </p:spPr>
        <p:txBody>
          <a:bodyPr spcFirstLastPara="1" wrap="square" lIns="91425" tIns="91425" rIns="91425" bIns="91425" anchor="t" anchorCtr="0">
            <a:noAutofit/>
          </a:bodyPr>
          <a:lstStyle/>
          <a:p>
            <a:pPr marL="342900" lvl="0">
              <a:lnSpc>
                <a:spcPct val="150000"/>
              </a:lnSpc>
              <a:buNone/>
            </a:pPr>
            <a:r>
              <a:rPr lang="en-US" sz="2000" dirty="0" smtClean="0">
                <a:solidFill>
                  <a:schemeClr val="lt1"/>
                </a:solidFill>
                <a:latin typeface="Calibri" panose="020F0502020204030204" pitchFamily="34" charset="0"/>
                <a:cs typeface="Calibri" panose="020F0502020204030204" pitchFamily="34" charset="0"/>
              </a:rPr>
              <a:t>      The </a:t>
            </a:r>
            <a:r>
              <a:rPr lang="en-US" sz="2000" dirty="0" smtClean="0">
                <a:solidFill>
                  <a:schemeClr val="lt1"/>
                </a:solidFill>
                <a:latin typeface="Calibri" panose="020F0502020204030204" pitchFamily="34" charset="0"/>
                <a:cs typeface="Calibri" panose="020F0502020204030204" pitchFamily="34" charset="0"/>
              </a:rPr>
              <a:t>Sound Wave Scribe Voice Assistant faces challenges such as </a:t>
            </a:r>
            <a:r>
              <a:rPr lang="en-US" sz="2000" dirty="0" smtClean="0">
                <a:solidFill>
                  <a:schemeClr val="lt1"/>
                </a:solidFill>
                <a:latin typeface="Calibri" panose="020F0502020204030204" pitchFamily="34" charset="0"/>
                <a:cs typeface="Calibri" panose="020F0502020204030204" pitchFamily="34" charset="0"/>
              </a:rPr>
              <a:t>speech recognition </a:t>
            </a:r>
            <a:r>
              <a:rPr lang="en-US" sz="2000" dirty="0" smtClean="0">
                <a:solidFill>
                  <a:schemeClr val="lt1"/>
                </a:solidFill>
                <a:latin typeface="Calibri" panose="020F0502020204030204" pitchFamily="34" charset="0"/>
                <a:cs typeface="Calibri" panose="020F0502020204030204" pitchFamily="34" charset="0"/>
              </a:rPr>
              <a:t>inaccuracies with diverse accents and languages. Limited language support affects accessibility for non-English-speaking users. Dependence on internet connectivity limits offline functionality, while reliance on external services raises privacy concerns. Customization options are lacking, and integration with third-party services may not be seamless. High resource requirements could impact performance on lower-end devices, and the complexity of the system may pose a learning curve for new users.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000" b="1" dirty="0" smtClean="0">
                <a:solidFill>
                  <a:srgbClr val="FFFF00"/>
                </a:solidFill>
                <a:latin typeface="Calibri" panose="020F0502020204030204" pitchFamily="34" charset="0"/>
                <a:cs typeface="Calibri" panose="020F0502020204030204" pitchFamily="34" charset="0"/>
              </a:rPr>
              <a:t>Proposed Methodology</a:t>
            </a:r>
            <a:endParaRPr dirty="0">
              <a:solidFill>
                <a:srgbClr val="FFFF00"/>
              </a:solidFill>
              <a:latin typeface="Calibri" panose="020F0502020204030204" pitchFamily="34" charset="0"/>
              <a:cs typeface="Calibri" panose="020F0502020204030204" pitchFamily="34" charset="0"/>
            </a:endParaRPr>
          </a:p>
        </p:txBody>
      </p:sp>
      <p:grpSp>
        <p:nvGrpSpPr>
          <p:cNvPr id="2" name="Google Shape;94;p18"/>
          <p:cNvGrpSpPr/>
          <p:nvPr/>
        </p:nvGrpSpPr>
        <p:grpSpPr>
          <a:xfrm>
            <a:off x="208156" y="791921"/>
            <a:ext cx="8883805" cy="4215704"/>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 Box 8"/>
          <p:cNvSpPr txBox="1"/>
          <p:nvPr/>
        </p:nvSpPr>
        <p:spPr>
          <a:xfrm>
            <a:off x="208280" y="2668905"/>
            <a:ext cx="8869680" cy="1726565"/>
          </a:xfrm>
          <a:prstGeom prst="rect">
            <a:avLst/>
          </a:prstGeom>
          <a:solidFill>
            <a:schemeClr val="tx1"/>
          </a:solidFill>
        </p:spPr>
        <p:txBody>
          <a:bodyPr wrap="square" rtlCol="0" anchor="t" anchorCtr="0">
            <a:noAutofit/>
          </a:bodyPr>
          <a:lstStyle/>
          <a:p>
            <a:pPr marL="3086100" lvl="6" indent="-342900" algn="l" fontAlgn="ctr">
              <a:lnSpc>
                <a:spcPct val="130000"/>
              </a:lnSpc>
              <a:buFont typeface="Wingdings" panose="05000000000000000000" charset="0"/>
              <a:buChar char="Ø"/>
            </a:pPr>
            <a:endParaRPr lang="en-IN" altLang="en-US">
              <a:ln>
                <a:solidFill>
                  <a:schemeClr val="bg2">
                    <a:lumMod val="75000"/>
                  </a:schemeClr>
                </a:solidFill>
              </a:ln>
              <a:solidFill>
                <a:srgbClr val="FFFF00"/>
              </a:solidFill>
            </a:endParaRPr>
          </a:p>
        </p:txBody>
      </p:sp>
      <p:sp>
        <p:nvSpPr>
          <p:cNvPr id="97" name="Google Shape;97;p18"/>
          <p:cNvSpPr txBox="1">
            <a:spLocks noGrp="1"/>
          </p:cNvSpPr>
          <p:nvPr>
            <p:ph type="body" idx="4294967295"/>
          </p:nvPr>
        </p:nvSpPr>
        <p:spPr>
          <a:xfrm>
            <a:off x="14605" y="654685"/>
            <a:ext cx="8780145" cy="3985895"/>
          </a:xfrm>
          <a:prstGeom prst="rect">
            <a:avLst/>
          </a:prstGeom>
        </p:spPr>
        <p:txBody>
          <a:bodyPr spcFirstLastPara="1" wrap="square" lIns="91425" tIns="91425" rIns="91425" bIns="91425" anchor="t" anchorCtr="0">
            <a:noAutofit/>
          </a:bodyPr>
          <a:lstStyle/>
          <a:p>
            <a:pPr marL="342900" lvl="0">
              <a:lnSpc>
                <a:spcPct val="150000"/>
              </a:lnSpc>
              <a:buNone/>
            </a:pPr>
            <a:r>
              <a:rPr lang="en-US" sz="2000" dirty="0" smtClean="0">
                <a:solidFill>
                  <a:schemeClr val="lt1"/>
                </a:solidFill>
                <a:latin typeface="Calibri" panose="020F0502020204030204" pitchFamily="34" charset="0"/>
                <a:cs typeface="Calibri" panose="020F0502020204030204" pitchFamily="34" charset="0"/>
              </a:rPr>
              <a:t>      The </a:t>
            </a:r>
            <a:r>
              <a:rPr lang="en-US" sz="2000" dirty="0" smtClean="0">
                <a:solidFill>
                  <a:schemeClr val="lt1"/>
                </a:solidFill>
                <a:latin typeface="Calibri" panose="020F0502020204030204" pitchFamily="34" charset="0"/>
                <a:cs typeface="Calibri" panose="020F0502020204030204" pitchFamily="34" charset="0"/>
              </a:rPr>
              <a:t>Sound Wave Scribe Voice Assistant represents a transformative approach to voice interaction, aiming to set a new standard for conversational AI. It leverages advanced natural language processing (NLP) and machine learning (ML) to understand and respond to user commands with human-like clarity and empathy</a:t>
            </a:r>
            <a:r>
              <a:rPr lang="en-US" sz="2000" dirty="0" smtClean="0">
                <a:solidFill>
                  <a:schemeClr val="lt1"/>
                </a:solidFill>
                <a:latin typeface="Calibri" panose="020F0502020204030204" pitchFamily="34" charset="0"/>
                <a:cs typeface="Calibri" panose="020F0502020204030204" pitchFamily="34" charset="0"/>
              </a:rPr>
              <a:t>.</a:t>
            </a:r>
            <a:endParaRPr lang="en-US" sz="2000" dirty="0" smtClean="0">
              <a:solidFill>
                <a:schemeClr val="lt1"/>
              </a:solidFill>
              <a:latin typeface="Calibri" panose="020F0502020204030204" pitchFamily="34" charset="0"/>
              <a:cs typeface="Calibri" panose="020F0502020204030204" pitchFamily="34" charset="0"/>
            </a:endParaRPr>
          </a:p>
          <a:p>
            <a:pPr marL="342900" lvl="0">
              <a:lnSpc>
                <a:spcPct val="150000"/>
              </a:lnSpc>
              <a:buNone/>
            </a:pPr>
            <a:r>
              <a:rPr lang="en-US" sz="2000" dirty="0" smtClean="0">
                <a:solidFill>
                  <a:schemeClr val="lt1"/>
                </a:solidFill>
                <a:latin typeface="Calibri" panose="020F0502020204030204" pitchFamily="34" charset="0"/>
                <a:cs typeface="Calibri" panose="020F0502020204030204" pitchFamily="34" charset="0"/>
              </a:rPr>
              <a:t>      The </a:t>
            </a:r>
            <a:r>
              <a:rPr lang="en-US" sz="2000" dirty="0" smtClean="0">
                <a:solidFill>
                  <a:schemeClr val="lt1"/>
                </a:solidFill>
                <a:latin typeface="Calibri" panose="020F0502020204030204" pitchFamily="34" charset="0"/>
                <a:cs typeface="Calibri" panose="020F0502020204030204" pitchFamily="34" charset="0"/>
              </a:rPr>
              <a:t>assistant tackles the limitations of current voice technologies by handling context, multi-turn conversations, and nuanced queries more effectively. By utilizing sophisticated algorithms and knowledge graphs,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000" b="1" dirty="0" smtClean="0">
                <a:solidFill>
                  <a:srgbClr val="FFFF00"/>
                </a:solidFill>
                <a:latin typeface="Calibri" panose="020F0502020204030204" pitchFamily="34" charset="0"/>
                <a:cs typeface="Calibri" panose="020F0502020204030204" pitchFamily="34" charset="0"/>
              </a:rPr>
              <a:t>Proposed Methodology</a:t>
            </a:r>
            <a:endParaRPr dirty="0">
              <a:solidFill>
                <a:srgbClr val="FFFF00"/>
              </a:solidFill>
              <a:latin typeface="Calibri" panose="020F0502020204030204" pitchFamily="34" charset="0"/>
              <a:cs typeface="Calibri" panose="020F0502020204030204" pitchFamily="34" charset="0"/>
            </a:endParaRPr>
          </a:p>
        </p:txBody>
      </p:sp>
      <p:grpSp>
        <p:nvGrpSpPr>
          <p:cNvPr id="2" name="Google Shape;94;p18"/>
          <p:cNvGrpSpPr/>
          <p:nvPr/>
        </p:nvGrpSpPr>
        <p:grpSpPr>
          <a:xfrm>
            <a:off x="208156" y="791921"/>
            <a:ext cx="8883805" cy="4215704"/>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 Box 8"/>
          <p:cNvSpPr txBox="1"/>
          <p:nvPr/>
        </p:nvSpPr>
        <p:spPr>
          <a:xfrm>
            <a:off x="208280" y="2668905"/>
            <a:ext cx="8869680" cy="1726565"/>
          </a:xfrm>
          <a:prstGeom prst="rect">
            <a:avLst/>
          </a:prstGeom>
          <a:solidFill>
            <a:schemeClr val="tx1"/>
          </a:solidFill>
        </p:spPr>
        <p:txBody>
          <a:bodyPr wrap="square" rtlCol="0" anchor="t" anchorCtr="0">
            <a:noAutofit/>
          </a:bodyPr>
          <a:lstStyle/>
          <a:p>
            <a:pPr marL="3086100" lvl="6" indent="-342900" algn="l" fontAlgn="ctr">
              <a:lnSpc>
                <a:spcPct val="130000"/>
              </a:lnSpc>
              <a:buFont typeface="Wingdings" panose="05000000000000000000" charset="0"/>
              <a:buChar char="Ø"/>
            </a:pPr>
            <a:endParaRPr lang="en-IN" altLang="en-US">
              <a:ln>
                <a:solidFill>
                  <a:schemeClr val="bg2">
                    <a:lumMod val="75000"/>
                  </a:schemeClr>
                </a:solidFill>
              </a:ln>
              <a:solidFill>
                <a:srgbClr val="FFFF00"/>
              </a:solidFill>
            </a:endParaRPr>
          </a:p>
        </p:txBody>
      </p:sp>
      <p:sp>
        <p:nvSpPr>
          <p:cNvPr id="97" name="Google Shape;97;p18"/>
          <p:cNvSpPr txBox="1">
            <a:spLocks noGrp="1"/>
          </p:cNvSpPr>
          <p:nvPr>
            <p:ph type="body" idx="4294967295"/>
          </p:nvPr>
        </p:nvSpPr>
        <p:spPr>
          <a:xfrm>
            <a:off x="14605" y="1066165"/>
            <a:ext cx="8780145" cy="3985895"/>
          </a:xfrm>
          <a:prstGeom prst="rect">
            <a:avLst/>
          </a:prstGeom>
        </p:spPr>
        <p:txBody>
          <a:bodyPr spcFirstLastPara="1" wrap="square" lIns="91425" tIns="91425" rIns="91425" bIns="91425" anchor="t" anchorCtr="0">
            <a:noAutofit/>
          </a:bodyPr>
          <a:lstStyle/>
          <a:p>
            <a:pPr marL="342900" lvl="0">
              <a:lnSpc>
                <a:spcPct val="150000"/>
              </a:lnSpc>
              <a:buNone/>
            </a:pPr>
            <a:r>
              <a:rPr lang="en-US" sz="2000" dirty="0" smtClean="0">
                <a:solidFill>
                  <a:schemeClr val="lt1"/>
                </a:solidFill>
                <a:latin typeface="Calibri" panose="020F0502020204030204" pitchFamily="34" charset="0"/>
                <a:cs typeface="Calibri" panose="020F0502020204030204" pitchFamily="34" charset="0"/>
              </a:rPr>
              <a:t>      it </a:t>
            </a:r>
            <a:r>
              <a:rPr lang="en-US" sz="2000" dirty="0" smtClean="0">
                <a:solidFill>
                  <a:schemeClr val="lt1"/>
                </a:solidFill>
                <a:latin typeface="Calibri" panose="020F0502020204030204" pitchFamily="34" charset="0"/>
                <a:cs typeface="Calibri" panose="020F0502020204030204" pitchFamily="34" charset="0"/>
              </a:rPr>
              <a:t>provides precise and contextually aware responses.</a:t>
            </a:r>
          </a:p>
          <a:p>
            <a:pPr marL="342900" lvl="0">
              <a:lnSpc>
                <a:spcPct val="150000"/>
              </a:lnSpc>
              <a:buNone/>
            </a:pPr>
            <a:r>
              <a:rPr lang="en-US" sz="2000" dirty="0" smtClean="0">
                <a:solidFill>
                  <a:schemeClr val="lt1"/>
                </a:solidFill>
                <a:latin typeface="Calibri" panose="020F0502020204030204" pitchFamily="34" charset="0"/>
                <a:cs typeface="Calibri" panose="020F0502020204030204" pitchFamily="34" charset="0"/>
              </a:rPr>
              <a:t>      The </a:t>
            </a:r>
            <a:r>
              <a:rPr lang="en-US" sz="2000" dirty="0" smtClean="0">
                <a:solidFill>
                  <a:schemeClr val="lt1"/>
                </a:solidFill>
                <a:latin typeface="Calibri" panose="020F0502020204030204" pitchFamily="34" charset="0"/>
                <a:cs typeface="Calibri" panose="020F0502020204030204" pitchFamily="34" charset="0"/>
              </a:rPr>
              <a:t>system excels at tasks like setting reminders and web scraping, offering seamless integration with external services. With features like natural language generation and text-to-speech technology, it creates a smooth and engaging user experience.</a:t>
            </a:r>
            <a:endParaRPr lang="en-US" sz="2000" dirty="0" smtClean="0">
              <a:solidFill>
                <a:schemeClr val="lt1"/>
              </a:solidFill>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7" name="Table 4"/>
          <p:cNvGraphicFramePr>
            <a:graphicFrameLocks noGrp="1"/>
          </p:cNvGraphicFramePr>
          <p:nvPr>
            <p:extLst>
              <p:ext uri="{D42A27DB-BD31-4B8C-83A1-F6EECF244321}">
                <p14:modId xmlns:p14="http://schemas.microsoft.com/office/powerpoint/2010/main" xmlns="" val="4183755711"/>
              </p:ext>
            </p:extLst>
          </p:nvPr>
        </p:nvGraphicFramePr>
        <p:xfrm>
          <a:off x="77637" y="549460"/>
          <a:ext cx="7668883" cy="4508926"/>
        </p:xfrm>
        <a:graphic>
          <a:graphicData uri="http://schemas.openxmlformats.org/drawingml/2006/table">
            <a:tbl>
              <a:tblPr firstRow="1" bandRow="1">
                <a:tableStyleId>{5A111915-BE36-4E01-A7E5-04B1672EAD32}</a:tableStyleId>
              </a:tblPr>
              <a:tblGrid>
                <a:gridCol w="1028647">
                  <a:extLst>
                    <a:ext uri="{9D8B030D-6E8A-4147-A177-3AD203B41FA5}">
                      <a16:colId xmlns:a16="http://schemas.microsoft.com/office/drawing/2014/main" xmlns="" val="20000"/>
                    </a:ext>
                  </a:extLst>
                </a:gridCol>
                <a:gridCol w="6640236">
                  <a:extLst>
                    <a:ext uri="{9D8B030D-6E8A-4147-A177-3AD203B41FA5}">
                      <a16:colId xmlns:a16="http://schemas.microsoft.com/office/drawing/2014/main" xmlns="" val="20001"/>
                    </a:ext>
                  </a:extLst>
                </a:gridCol>
              </a:tblGrid>
              <a:tr h="492305">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2800" b="1" u="none" strike="noStrike" kern="1200" cap="none" dirty="0">
                          <a:solidFill>
                            <a:schemeClr val="bg1"/>
                          </a:solidFill>
                          <a:latin typeface="Calibri" panose="020F0502020204030204" pitchFamily="34" charset="0"/>
                          <a:cs typeface="Calibri" panose="020F0502020204030204" pitchFamily="34" charset="0"/>
                          <a:sym typeface="Arial" panose="020B0604020202020204"/>
                        </a:rPr>
                        <a:t>Outline of the Presentation </a:t>
                      </a:r>
                      <a:endParaRPr lang="en-IN" sz="2800" b="1" i="0" u="none" strike="noStrike" kern="1200" cap="none" dirty="0">
                        <a:solidFill>
                          <a:schemeClr val="bg1"/>
                        </a:solidFill>
                        <a:latin typeface="Calibri" panose="020F0502020204030204" pitchFamily="34" charset="0"/>
                        <a:ea typeface="Arial" panose="020B0604020202020204"/>
                        <a:cs typeface="Calibri" panose="020F0502020204030204" pitchFamily="34" charset="0"/>
                        <a:sym typeface="Arial" panose="020B0604020202020204"/>
                      </a:endParaRPr>
                    </a:p>
                  </a:txBody>
                  <a:tcPr/>
                </a:tc>
                <a:tc hMerge="1">
                  <a:txBody>
                    <a:bodyPr/>
                    <a:lstStyle/>
                    <a:p>
                      <a:endParaRPr lang="en-US"/>
                    </a:p>
                  </a:txBody>
                  <a:tcPr/>
                </a:tc>
                <a:extLst>
                  <a:ext uri="{0D108BD9-81ED-4DB2-BD59-A6C34878D82A}">
                    <a16:rowId xmlns:a16="http://schemas.microsoft.com/office/drawing/2014/main" xmlns="" val="10000"/>
                  </a:ext>
                </a:extLst>
              </a:tr>
              <a:tr h="577006">
                <a:tc>
                  <a:txBody>
                    <a:bodyPr/>
                    <a:lstStyle/>
                    <a:p>
                      <a:pPr algn="ctr"/>
                      <a:r>
                        <a:rPr kumimoji="0" lang="en-IN" sz="2200" b="1" u="none" strike="noStrike" kern="1200" cap="none" spc="0" normalizeH="0" noProof="0" dirty="0">
                          <a:ln>
                            <a:noFill/>
                          </a:ln>
                          <a:solidFill>
                            <a:srgbClr val="00B0F0"/>
                          </a:solidFill>
                          <a:effectLst/>
                          <a:uLnTx/>
                          <a:uFillTx/>
                          <a:latin typeface="Calibri" panose="020F0502020204030204" pitchFamily="34" charset="0"/>
                          <a:cs typeface="Calibri" panose="020F0502020204030204" pitchFamily="34" charset="0"/>
                          <a:sym typeface="Arial" panose="020B0604020202020204"/>
                        </a:rPr>
                        <a:t>S. No </a:t>
                      </a:r>
                      <a:endParaRPr lang="en-US" sz="2200" dirty="0">
                        <a:solidFill>
                          <a:srgbClr val="00B0F0"/>
                        </a:solidFill>
                        <a:latin typeface="Calibri" panose="020F0502020204030204" pitchFamily="34" charset="0"/>
                        <a:cs typeface="Calibri" panose="020F0502020204030204" pitchFamily="34" charset="0"/>
                      </a:endParaRPr>
                    </a:p>
                  </a:txBody>
                  <a:tcPr anchor="ctr"/>
                </a:tc>
                <a:tc>
                  <a:txBody>
                    <a:bodyPr/>
                    <a:lstStyle/>
                    <a:p>
                      <a:pPr algn="l"/>
                      <a:r>
                        <a:rPr kumimoji="0" lang="en-IN" sz="2200" b="1" u="none" strike="noStrike" kern="1200" cap="none" spc="0" normalizeH="0" noProof="0" dirty="0">
                          <a:ln>
                            <a:noFill/>
                          </a:ln>
                          <a:solidFill>
                            <a:srgbClr val="00B0F0"/>
                          </a:solidFill>
                          <a:effectLst/>
                          <a:uLnTx/>
                          <a:uFillTx/>
                          <a:latin typeface="Calibri" panose="020F0502020204030204" pitchFamily="34" charset="0"/>
                          <a:cs typeface="Calibri" panose="020F0502020204030204" pitchFamily="34" charset="0"/>
                          <a:sym typeface="Arial" panose="020B0604020202020204"/>
                        </a:rPr>
                        <a:t>Topic </a:t>
                      </a:r>
                      <a:endParaRPr lang="en-US" sz="2200" dirty="0">
                        <a:solidFill>
                          <a:srgbClr val="00B0F0"/>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xmlns="" val="10001"/>
                  </a:ext>
                </a:extLst>
              </a:tr>
              <a:tr h="423009">
                <a:tc>
                  <a:txBody>
                    <a:bodyPr/>
                    <a:lstStyle/>
                    <a:p>
                      <a:pPr algn="ctr"/>
                      <a:r>
                        <a:rPr lang="en-US" sz="2200" dirty="0">
                          <a:latin typeface="Calibri" panose="020F0502020204030204" pitchFamily="34" charset="0"/>
                          <a:cs typeface="Calibri" panose="020F0502020204030204" pitchFamily="34" charset="0"/>
                        </a:rPr>
                        <a:t>1</a:t>
                      </a:r>
                    </a:p>
                  </a:txBody>
                  <a:tcPr anchor="ctr"/>
                </a:tc>
                <a:tc>
                  <a:txBody>
                    <a:bodyPr/>
                    <a:lstStyle/>
                    <a:p>
                      <a:pPr algn="l"/>
                      <a:r>
                        <a:rPr lang="en-US" sz="2200" dirty="0">
                          <a:latin typeface="Calibri" panose="020F0502020204030204" pitchFamily="34" charset="0"/>
                          <a:cs typeface="Calibri" panose="020F0502020204030204" pitchFamily="34" charset="0"/>
                        </a:rPr>
                        <a:t>Abstract </a:t>
                      </a:r>
                    </a:p>
                  </a:txBody>
                  <a:tcPr/>
                </a:tc>
                <a:extLst>
                  <a:ext uri="{0D108BD9-81ED-4DB2-BD59-A6C34878D82A}">
                    <a16:rowId xmlns:a16="http://schemas.microsoft.com/office/drawing/2014/main" xmlns="" val="10002"/>
                  </a:ext>
                </a:extLst>
              </a:tr>
              <a:tr h="423009">
                <a:tc>
                  <a:txBody>
                    <a:bodyPr/>
                    <a:lstStyle/>
                    <a:p>
                      <a:pPr algn="ctr"/>
                      <a:r>
                        <a:rPr lang="en-US" sz="2200" dirty="0">
                          <a:latin typeface="Calibri" panose="020F0502020204030204" pitchFamily="34" charset="0"/>
                          <a:cs typeface="Calibri" panose="020F0502020204030204" pitchFamily="34" charset="0"/>
                        </a:rPr>
                        <a:t>2</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200" dirty="0">
                          <a:latin typeface="Calibri" panose="020F0502020204030204" pitchFamily="34" charset="0"/>
                          <a:cs typeface="Calibri" panose="020F0502020204030204" pitchFamily="34" charset="0"/>
                        </a:rPr>
                        <a:t>Introduction </a:t>
                      </a:r>
                    </a:p>
                  </a:txBody>
                  <a:tcPr/>
                </a:tc>
                <a:extLst>
                  <a:ext uri="{0D108BD9-81ED-4DB2-BD59-A6C34878D82A}">
                    <a16:rowId xmlns:a16="http://schemas.microsoft.com/office/drawing/2014/main" xmlns="" val="10003"/>
                  </a:ext>
                </a:extLst>
              </a:tr>
              <a:tr h="423009">
                <a:tc>
                  <a:txBody>
                    <a:bodyPr/>
                    <a:lstStyle/>
                    <a:p>
                      <a:pPr algn="ctr"/>
                      <a:r>
                        <a:rPr lang="en-US" sz="2200" dirty="0">
                          <a:latin typeface="Calibri" panose="020F0502020204030204" pitchFamily="34" charset="0"/>
                          <a:cs typeface="Calibri" panose="020F050202020403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200" dirty="0">
                          <a:latin typeface="Calibri" panose="020F0502020204030204" pitchFamily="34" charset="0"/>
                          <a:cs typeface="Calibri" panose="020F0502020204030204" pitchFamily="34" charset="0"/>
                        </a:rPr>
                        <a:t>Literature Survey </a:t>
                      </a:r>
                    </a:p>
                  </a:txBody>
                  <a:tcPr/>
                </a:tc>
                <a:extLst>
                  <a:ext uri="{0D108BD9-81ED-4DB2-BD59-A6C34878D82A}">
                    <a16:rowId xmlns:a16="http://schemas.microsoft.com/office/drawing/2014/main" xmlns="" val="10004"/>
                  </a:ext>
                </a:extLst>
              </a:tr>
              <a:tr h="423009">
                <a:tc>
                  <a:txBody>
                    <a:bodyPr/>
                    <a:lstStyle/>
                    <a:p>
                      <a:pPr algn="ctr"/>
                      <a:r>
                        <a:rPr lang="en-US" sz="2200" dirty="0">
                          <a:latin typeface="Calibri" panose="020F0502020204030204" pitchFamily="34" charset="0"/>
                          <a:cs typeface="Calibri" panose="020F0502020204030204" pitchFamily="34" charset="0"/>
                        </a:rPr>
                        <a:t>4</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200" dirty="0">
                          <a:latin typeface="Calibri" panose="020F0502020204030204" pitchFamily="34" charset="0"/>
                          <a:cs typeface="Calibri" panose="020F0502020204030204" pitchFamily="34" charset="0"/>
                        </a:rPr>
                        <a:t>Research gap identified</a:t>
                      </a:r>
                    </a:p>
                  </a:txBody>
                  <a:tcPr/>
                </a:tc>
                <a:extLst>
                  <a:ext uri="{0D108BD9-81ED-4DB2-BD59-A6C34878D82A}">
                    <a16:rowId xmlns:a16="http://schemas.microsoft.com/office/drawing/2014/main" xmlns="" val="10005"/>
                  </a:ext>
                </a:extLst>
              </a:tr>
              <a:tr h="423009">
                <a:tc>
                  <a:txBody>
                    <a:bodyPr/>
                    <a:lstStyle/>
                    <a:p>
                      <a:pPr algn="ctr"/>
                      <a:r>
                        <a:rPr lang="en-US" sz="2200" dirty="0">
                          <a:latin typeface="Calibri" panose="020F0502020204030204" pitchFamily="34" charset="0"/>
                          <a:cs typeface="Calibri" panose="020F0502020204030204" pitchFamily="34" charset="0"/>
                        </a:rPr>
                        <a:t>5</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200" dirty="0">
                          <a:latin typeface="Calibri" panose="020F0502020204030204" pitchFamily="34" charset="0"/>
                          <a:cs typeface="Calibri" panose="020F0502020204030204" pitchFamily="34" charset="0"/>
                        </a:rPr>
                        <a:t>TimeLine &amp; Work Progress </a:t>
                      </a:r>
                    </a:p>
                  </a:txBody>
                  <a:tcPr/>
                </a:tc>
                <a:extLst>
                  <a:ext uri="{0D108BD9-81ED-4DB2-BD59-A6C34878D82A}">
                    <a16:rowId xmlns:a16="http://schemas.microsoft.com/office/drawing/2014/main" xmlns="" val="10006"/>
                  </a:ext>
                </a:extLst>
              </a:tr>
              <a:tr h="423009">
                <a:tc>
                  <a:txBody>
                    <a:bodyPr/>
                    <a:lstStyle/>
                    <a:p>
                      <a:pPr algn="ctr"/>
                      <a:r>
                        <a:rPr lang="en-US" sz="2200" dirty="0">
                          <a:latin typeface="Calibri" panose="020F0502020204030204" pitchFamily="34" charset="0"/>
                          <a:cs typeface="Calibri" panose="020F0502020204030204" pitchFamily="34" charset="0"/>
                        </a:rPr>
                        <a:t>6</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200" dirty="0">
                          <a:latin typeface="Calibri" panose="020F0502020204030204" pitchFamily="34" charset="0"/>
                          <a:cs typeface="Calibri" panose="020F0502020204030204" pitchFamily="34" charset="0"/>
                        </a:rPr>
                        <a:t>Objectives of the Project </a:t>
                      </a:r>
                    </a:p>
                  </a:txBody>
                  <a:tcPr/>
                </a:tc>
                <a:extLst>
                  <a:ext uri="{0D108BD9-81ED-4DB2-BD59-A6C34878D82A}">
                    <a16:rowId xmlns:a16="http://schemas.microsoft.com/office/drawing/2014/main" xmlns="" val="10007"/>
                  </a:ext>
                </a:extLst>
              </a:tr>
              <a:tr h="423009">
                <a:tc>
                  <a:txBody>
                    <a:bodyPr/>
                    <a:lstStyle/>
                    <a:p>
                      <a:pPr algn="ctr"/>
                      <a:r>
                        <a:rPr lang="en-US" sz="2200" dirty="0">
                          <a:latin typeface="Calibri" panose="020F0502020204030204" pitchFamily="34" charset="0"/>
                          <a:cs typeface="Calibri" panose="020F0502020204030204" pitchFamily="34" charset="0"/>
                        </a:rPr>
                        <a:t>7</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200" dirty="0" smtClean="0">
                          <a:latin typeface="Calibri" panose="020F0502020204030204" pitchFamily="34" charset="0"/>
                          <a:cs typeface="Calibri" panose="020F0502020204030204" pitchFamily="34" charset="0"/>
                        </a:rPr>
                        <a:t>Implementation</a:t>
                      </a:r>
                      <a:r>
                        <a:rPr lang="en-US" sz="2200" baseline="0" dirty="0" smtClean="0">
                          <a:latin typeface="Calibri" panose="020F0502020204030204" pitchFamily="34" charset="0"/>
                          <a:cs typeface="Calibri" panose="020F0502020204030204" pitchFamily="34" charset="0"/>
                        </a:rPr>
                        <a:t> and Results</a:t>
                      </a:r>
                      <a:endParaRPr lang="en-US" sz="2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10008"/>
                  </a:ext>
                </a:extLst>
              </a:tr>
              <a:tr h="423009">
                <a:tc>
                  <a:txBody>
                    <a:bodyPr/>
                    <a:lstStyle/>
                    <a:p>
                      <a:pPr algn="ctr"/>
                      <a:r>
                        <a:rPr lang="en-US" sz="2200" dirty="0" smtClean="0">
                          <a:latin typeface="Calibri" panose="020F0502020204030204" pitchFamily="34" charset="0"/>
                          <a:cs typeface="Calibri" panose="020F0502020204030204" pitchFamily="34" charset="0"/>
                        </a:rPr>
                        <a:t>8</a:t>
                      </a:r>
                      <a:endParaRPr lang="en-US" sz="2200" dirty="0">
                        <a:latin typeface="Calibri" panose="020F0502020204030204" pitchFamily="34" charset="0"/>
                        <a:cs typeface="Calibri" panose="020F05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200" dirty="0" smtClean="0">
                          <a:latin typeface="Calibri" panose="020F0502020204030204" pitchFamily="34" charset="0"/>
                          <a:cs typeface="Calibri" panose="020F0502020204030204" pitchFamily="34" charset="0"/>
                        </a:rPr>
                        <a:t>Conclusion</a:t>
                      </a:r>
                      <a:endParaRPr lang="en-US" sz="2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10009"/>
                  </a:ext>
                </a:extLst>
              </a:tr>
            </a:tbl>
          </a:graphicData>
        </a:graphic>
      </p:graphicFrame>
    </p:spTree>
  </p:cSld>
  <p:clrMapOvr>
    <a:masterClrMapping/>
  </p:clrMapOvr>
  <mc:AlternateContent xmlns:mc="http://schemas.openxmlformats.org/markup-compatibility/2006">
    <mc:Choice xmlns:p14="http://schemas.microsoft.com/office/powerpoint/2010/main" xmlns="" Requires="p14">
      <p:transition spd="slow" p14:dur="1200">
        <p:dissolve/>
      </p:transition>
    </mc:Choice>
    <mc:Fallback>
      <p:transition spd="slow">
        <p:dissolv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lvl="0" algn="ctr"/>
            <a:r>
              <a:rPr lang="en-IN" sz="3200" b="1" dirty="0" smtClean="0">
                <a:solidFill>
                  <a:srgbClr val="FFFF00"/>
                </a:solidFill>
                <a:latin typeface="Calibri" panose="020F0502020204030204" pitchFamily="34" charset="0"/>
                <a:cs typeface="Calibri" panose="020F0502020204030204" pitchFamily="34" charset="0"/>
              </a:rPr>
              <a:t>Algorithm / Architecture</a:t>
            </a:r>
            <a:endParaRPr dirty="0">
              <a:solidFill>
                <a:srgbClr val="FFFF00"/>
              </a:solidFill>
              <a:latin typeface="Calibri" panose="020F0502020204030204" pitchFamily="34" charset="0"/>
              <a:cs typeface="Calibri" panose="020F0502020204030204" pitchFamily="34" charset="0"/>
            </a:endParaRPr>
          </a:p>
        </p:txBody>
      </p:sp>
      <p:grpSp>
        <p:nvGrpSpPr>
          <p:cNvPr id="2" name="Google Shape;94;p18"/>
          <p:cNvGrpSpPr/>
          <p:nvPr/>
        </p:nvGrpSpPr>
        <p:grpSpPr>
          <a:xfrm>
            <a:off x="208156" y="791921"/>
            <a:ext cx="8883805" cy="4215704"/>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 Box 8"/>
          <p:cNvSpPr txBox="1"/>
          <p:nvPr/>
        </p:nvSpPr>
        <p:spPr>
          <a:xfrm>
            <a:off x="222885" y="2668270"/>
            <a:ext cx="8869680" cy="2475230"/>
          </a:xfrm>
          <a:prstGeom prst="rect">
            <a:avLst/>
          </a:prstGeom>
          <a:solidFill>
            <a:schemeClr val="tx1"/>
          </a:solidFill>
        </p:spPr>
        <p:txBody>
          <a:bodyPr wrap="square" rtlCol="0" anchor="t" anchorCtr="0">
            <a:noAutofit/>
          </a:bodyPr>
          <a:lstStyle/>
          <a:p>
            <a:pPr marL="2743200" lvl="6" indent="0" algn="l" fontAlgn="ctr">
              <a:lnSpc>
                <a:spcPct val="130000"/>
              </a:lnSpc>
              <a:buNone/>
            </a:pPr>
            <a:endParaRPr lang="en-IN" altLang="en-US" dirty="0">
              <a:ln>
                <a:solidFill>
                  <a:schemeClr val="bg2">
                    <a:lumMod val="75000"/>
                  </a:schemeClr>
                </a:solidFill>
              </a:ln>
              <a:solidFill>
                <a:srgbClr val="FFFF00"/>
              </a:solidFill>
            </a:endParaRPr>
          </a:p>
        </p:txBody>
      </p:sp>
      <p:sp>
        <p:nvSpPr>
          <p:cNvPr id="97" name="Google Shape;97;p18"/>
          <p:cNvSpPr txBox="1">
            <a:spLocks noGrp="1"/>
          </p:cNvSpPr>
          <p:nvPr>
            <p:ph type="body" idx="4294967295"/>
          </p:nvPr>
        </p:nvSpPr>
        <p:spPr>
          <a:xfrm>
            <a:off x="311785" y="791844"/>
            <a:ext cx="8780145" cy="4351655"/>
          </a:xfrm>
          <a:prstGeom prst="rect">
            <a:avLst/>
          </a:prstGeom>
        </p:spPr>
        <p:txBody>
          <a:bodyPr spcFirstLastPara="1" wrap="square" lIns="91425" tIns="91425" rIns="91425" bIns="91425" anchor="t" anchorCtr="0">
            <a:noAutofit/>
          </a:bodyPr>
          <a:lstStyle/>
          <a:p>
            <a:pPr marL="342900" lvl="0">
              <a:lnSpc>
                <a:spcPct val="150000"/>
              </a:lnSpc>
              <a:buFont typeface="Wingdings" panose="05000000000000000000" charset="0"/>
              <a:buChar char="Ø"/>
            </a:pPr>
            <a:r>
              <a:rPr lang="en-US" sz="2000" dirty="0" smtClean="0">
                <a:solidFill>
                  <a:schemeClr val="lt1"/>
                </a:solidFill>
                <a:latin typeface="Calibri" panose="020F0502020204030204" pitchFamily="34" charset="0"/>
                <a:cs typeface="Calibri" panose="020F0502020204030204" pitchFamily="34" charset="0"/>
              </a:rPr>
              <a:t>The Sound Wave Scribe Voice Assistant begins with capturing and preprocessing audio for clarity and quality. It then uses automatic speech recognition (ASR) to transcribe spoken words into text, which undergoes natural language processing (NLP) for analysis.</a:t>
            </a:r>
          </a:p>
          <a:p>
            <a:pPr marL="342900" lvl="0">
              <a:lnSpc>
                <a:spcPct val="150000"/>
              </a:lnSpc>
              <a:buFont typeface="Wingdings" panose="05000000000000000000" charset="0"/>
              <a:buChar char="Ø"/>
            </a:pPr>
            <a:r>
              <a:rPr lang="en-US" sz="2000" dirty="0" smtClean="0">
                <a:solidFill>
                  <a:schemeClr val="lt1"/>
                </a:solidFill>
                <a:latin typeface="Calibri" panose="020F0502020204030204" pitchFamily="34" charset="0"/>
                <a:cs typeface="Calibri" panose="020F0502020204030204" pitchFamily="34" charset="0"/>
              </a:rPr>
              <a:t>Natural language understanding (NLU) interprets user intent, and dialog management maintains context across conversations. The system uses knowledge graphs and natural language generation (NLG) to craft contextually relevant responses, which are converted back to audio using text-to-speech (TTS) technology for seamless user interaction.</a:t>
            </a:r>
            <a:endParaRPr lang="en-US" sz="2000" dirty="0" smtClean="0">
              <a:solidFill>
                <a:schemeClr val="lt1"/>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17" name="Title 16"/>
          <p:cNvSpPr>
            <a:spLocks noGrp="1"/>
          </p:cNvSpPr>
          <p:nvPr>
            <p:ph type="title"/>
          </p:nvPr>
        </p:nvSpPr>
        <p:spPr/>
        <p:txBody>
          <a:bodyPr/>
          <a:lstStyle/>
          <a:p>
            <a:endParaRPr lang="en-US"/>
          </a:p>
        </p:txBody>
      </p:sp>
      <p:pic>
        <p:nvPicPr>
          <p:cNvPr id="1028" name="Picture 4"/>
          <p:cNvPicPr>
            <a:picLocks noChangeAspect="1" noChangeArrowheads="1"/>
          </p:cNvPicPr>
          <p:nvPr/>
        </p:nvPicPr>
        <p:blipFill>
          <a:blip r:embed="rId3"/>
          <a:srcRect/>
          <a:stretch>
            <a:fillRect/>
          </a:stretch>
        </p:blipFill>
        <p:spPr bwMode="auto">
          <a:xfrm>
            <a:off x="0" y="-1"/>
            <a:ext cx="9144000" cy="51435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24"/>
          <p:cNvSpPr txBox="1">
            <a:spLocks noGrp="1"/>
          </p:cNvSpPr>
          <p:nvPr>
            <p:ph type="title" idx="4294967295"/>
          </p:nvPr>
        </p:nvSpPr>
        <p:spPr>
          <a:xfrm>
            <a:off x="311700" y="16996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smtClean="0">
                <a:solidFill>
                  <a:srgbClr val="FFFF00"/>
                </a:solidFill>
                <a:latin typeface="Calibri" panose="020F0502020204030204" pitchFamily="34" charset="0"/>
                <a:cs typeface="Calibri" panose="020F0502020204030204" pitchFamily="34" charset="0"/>
              </a:rPr>
              <a:t>Conclusions / Future scope</a:t>
            </a:r>
            <a:endParaRPr lang="en-US" sz="2800" b="1" dirty="0">
              <a:solidFill>
                <a:srgbClr val="FFFF00"/>
              </a:solidFill>
              <a:latin typeface="Calibri" panose="020F0502020204030204" pitchFamily="34" charset="0"/>
              <a:cs typeface="Calibri" panose="020F0502020204030204" pitchFamily="34" charset="0"/>
            </a:endParaRPr>
          </a:p>
        </p:txBody>
      </p:sp>
      <p:sp>
        <p:nvSpPr>
          <p:cNvPr id="142" name="Google Shape;142;p24"/>
          <p:cNvSpPr txBox="1">
            <a:spLocks noGrp="1"/>
          </p:cNvSpPr>
          <p:nvPr>
            <p:ph type="body" idx="4294967295"/>
          </p:nvPr>
        </p:nvSpPr>
        <p:spPr>
          <a:xfrm>
            <a:off x="207791" y="847617"/>
            <a:ext cx="8631578" cy="4131014"/>
          </a:xfrm>
          <a:prstGeom prst="rect">
            <a:avLst/>
          </a:prstGeom>
        </p:spPr>
        <p:txBody>
          <a:bodyPr spcFirstLastPara="1" wrap="square" lIns="91425" tIns="91425" rIns="91425" bIns="91425" anchor="t" anchorCtr="0">
            <a:noAutofit/>
          </a:bodyPr>
          <a:lstStyle/>
          <a:p>
            <a:pPr marL="285750" indent="-285750" algn="just">
              <a:spcBef>
                <a:spcPts val="1600"/>
              </a:spcBef>
            </a:pPr>
            <a:r>
              <a:rPr lang="en-US" dirty="0" smtClean="0">
                <a:latin typeface="Calibri" panose="020F0502020204030204" pitchFamily="34" charset="0"/>
                <a:ea typeface="Calibri" panose="020F0502020204030204" pitchFamily="34" charset="0"/>
                <a:cs typeface="Calibri" panose="020F0502020204030204" pitchFamily="34" charset="0"/>
              </a:rPr>
              <a:t>The </a:t>
            </a:r>
            <a:r>
              <a:rPr lang="en-US" dirty="0" smtClean="0">
                <a:latin typeface="Calibri" panose="020F0502020204030204" pitchFamily="34" charset="0"/>
                <a:ea typeface="Calibri" panose="020F0502020204030204" pitchFamily="34" charset="0"/>
                <a:cs typeface="Calibri" panose="020F0502020204030204" pitchFamily="34" charset="0"/>
              </a:rPr>
              <a:t>Sound Wave Scribe Voice Assistant is a major advancement in human-computer interaction. It integrates natural language processing (NLP) and machine learning (ML) for seamless voice-controlled experiences. While demonstrating strong features, the system faces challenges such as handling complex queries and dependencies on external </a:t>
            </a:r>
            <a:r>
              <a:rPr lang="en-US" dirty="0" smtClean="0">
                <a:latin typeface="Calibri" panose="020F0502020204030204" pitchFamily="34" charset="0"/>
                <a:ea typeface="Calibri" panose="020F0502020204030204" pitchFamily="34" charset="0"/>
                <a:cs typeface="Calibri" panose="020F0502020204030204" pitchFamily="34" charset="0"/>
              </a:rPr>
              <a:t>services.</a:t>
            </a:r>
          </a:p>
          <a:p>
            <a:pPr marL="285750" indent="-285750" algn="just">
              <a:spcBef>
                <a:spcPts val="1600"/>
              </a:spcBef>
            </a:pPr>
            <a:r>
              <a:rPr lang="en-US" dirty="0" smtClean="0">
                <a:latin typeface="Calibri" panose="020F0502020204030204" pitchFamily="34" charset="0"/>
                <a:ea typeface="Calibri" panose="020F0502020204030204" pitchFamily="34" charset="0"/>
                <a:cs typeface="Calibri" panose="020F0502020204030204" pitchFamily="34" charset="0"/>
              </a:rPr>
              <a:t>Future </a:t>
            </a:r>
            <a:r>
              <a:rPr lang="en-US" dirty="0" smtClean="0">
                <a:latin typeface="Calibri" panose="020F0502020204030204" pitchFamily="34" charset="0"/>
                <a:ea typeface="Calibri" panose="020F0502020204030204" pitchFamily="34" charset="0"/>
                <a:cs typeface="Calibri" panose="020F0502020204030204" pitchFamily="34" charset="0"/>
              </a:rPr>
              <a:t>development for the Sound Wave Scribe Voice Assistant includes integrating with web applications for broader access and a desktop application for dedicated computer interaction. Expanding to mobile platforms offers voice-controlled experiences on the go. Incorporating machine learning can improve response accuracy, while increased language support will cater to a global audience.</a:t>
            </a:r>
            <a:endPar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nvGraphicFramePr>
        <p:xfrm>
          <a:off x="181912" y="1122897"/>
          <a:ext cx="8780175" cy="3139440"/>
        </p:xfrm>
        <a:graphic>
          <a:graphicData uri="http://schemas.openxmlformats.org/drawingml/2006/table">
            <a:tbl>
              <a:tblPr firstRow="1" bandRow="1">
                <a:tableStyleId>{BDBED569-4797-4DF1-A0F4-6AAB3CD982D8}</a:tableStyleId>
              </a:tblPr>
              <a:tblGrid>
                <a:gridCol w="939065">
                  <a:extLst>
                    <a:ext uri="{9D8B030D-6E8A-4147-A177-3AD203B41FA5}">
                      <a16:colId xmlns:a16="http://schemas.microsoft.com/office/drawing/2014/main" xmlns="" val="20000"/>
                    </a:ext>
                  </a:extLst>
                </a:gridCol>
                <a:gridCol w="7841110">
                  <a:extLst>
                    <a:ext uri="{9D8B030D-6E8A-4147-A177-3AD203B41FA5}">
                      <a16:colId xmlns:a16="http://schemas.microsoft.com/office/drawing/2014/main" xmlns="" val="20001"/>
                    </a:ext>
                  </a:extLst>
                </a:gridCol>
              </a:tblGrid>
              <a:tr h="905384">
                <a:tc>
                  <a:txBody>
                    <a:bodyPr/>
                    <a:lstStyle/>
                    <a:p>
                      <a:r>
                        <a:rPr lang="en-IN" altLang="en-US" sz="1600" b="0" dirty="0">
                          <a:latin typeface="Calibri" panose="020F0502020204030204" pitchFamily="34" charset="0"/>
                          <a:cs typeface="Calibri" panose="020F0502020204030204" pitchFamily="34" charset="0"/>
                        </a:rPr>
                        <a:t>[1]</a:t>
                      </a:r>
                    </a:p>
                  </a:txBody>
                  <a:tcPr anchor="ctr"/>
                </a:tc>
                <a:tc>
                  <a:txBody>
                    <a:bodyPr/>
                    <a:lstStyle/>
                    <a:p>
                      <a:pPr lvl="1" algn="just"/>
                      <a:endParaRPr lang="en-US" sz="1600" b="0" dirty="0">
                        <a:latin typeface="Calibri" panose="020F0502020204030204" pitchFamily="34" charset="0"/>
                        <a:cs typeface="Calibri" panose="020F0502020204030204" pitchFamily="34" charset="0"/>
                      </a:endParaRPr>
                    </a:p>
                    <a:p>
                      <a:pPr lvl="1" algn="just"/>
                      <a:r>
                        <a:rPr lang="en-US" sz="1400" b="1" i="0" u="none" strike="noStrike" cap="none" dirty="0" smtClean="0">
                          <a:solidFill>
                            <a:schemeClr val="tx1"/>
                          </a:solidFill>
                          <a:latin typeface="+mn-lt"/>
                          <a:ea typeface="+mn-ea"/>
                          <a:cs typeface="+mn-cs"/>
                          <a:sym typeface="Arial" panose="020B0604020202020204"/>
                        </a:rPr>
                        <a:t>Nag, </a:t>
                      </a:r>
                      <a:r>
                        <a:rPr lang="en-US" sz="1400" b="1" i="0" u="none" strike="noStrike" cap="none" dirty="0" err="1" smtClean="0">
                          <a:solidFill>
                            <a:schemeClr val="tx1"/>
                          </a:solidFill>
                          <a:latin typeface="+mn-lt"/>
                          <a:ea typeface="+mn-ea"/>
                          <a:cs typeface="+mn-cs"/>
                          <a:sym typeface="Arial" panose="020B0604020202020204"/>
                        </a:rPr>
                        <a:t>Tirthajyoti</a:t>
                      </a:r>
                      <a:r>
                        <a:rPr lang="en-US" sz="1400" b="1" i="0" u="none" strike="noStrike" cap="none" dirty="0" smtClean="0">
                          <a:solidFill>
                            <a:schemeClr val="tx1"/>
                          </a:solidFill>
                          <a:latin typeface="+mn-lt"/>
                          <a:ea typeface="+mn-ea"/>
                          <a:cs typeface="+mn-cs"/>
                          <a:sym typeface="Arial" panose="020B0604020202020204"/>
                        </a:rPr>
                        <a:t>, </a:t>
                      </a:r>
                      <a:r>
                        <a:rPr lang="en-US" sz="1400" b="1" i="0" u="none" strike="noStrike" cap="none" dirty="0" err="1" smtClean="0">
                          <a:solidFill>
                            <a:schemeClr val="tx1"/>
                          </a:solidFill>
                          <a:latin typeface="+mn-lt"/>
                          <a:ea typeface="+mn-ea"/>
                          <a:cs typeface="+mn-cs"/>
                          <a:sym typeface="Arial" panose="020B0604020202020204"/>
                        </a:rPr>
                        <a:t>Jayasree</a:t>
                      </a:r>
                      <a:r>
                        <a:rPr lang="en-US" sz="1400" b="1" i="0" u="none" strike="noStrike" cap="none" dirty="0" smtClean="0">
                          <a:solidFill>
                            <a:schemeClr val="tx1"/>
                          </a:solidFill>
                          <a:latin typeface="+mn-lt"/>
                          <a:ea typeface="+mn-ea"/>
                          <a:cs typeface="+mn-cs"/>
                          <a:sym typeface="Arial" panose="020B0604020202020204"/>
                        </a:rPr>
                        <a:t> </a:t>
                      </a:r>
                      <a:r>
                        <a:rPr lang="en-US" sz="1400" b="1" i="0" u="none" strike="noStrike" cap="none" dirty="0" err="1" smtClean="0">
                          <a:solidFill>
                            <a:schemeClr val="tx1"/>
                          </a:solidFill>
                          <a:latin typeface="+mn-lt"/>
                          <a:ea typeface="+mn-ea"/>
                          <a:cs typeface="+mn-cs"/>
                          <a:sym typeface="Arial" panose="020B0604020202020204"/>
                        </a:rPr>
                        <a:t>Ghosh</a:t>
                      </a:r>
                      <a:r>
                        <a:rPr lang="en-US" sz="1400" b="1" i="0" u="none" strike="noStrike" cap="none" dirty="0" smtClean="0">
                          <a:solidFill>
                            <a:schemeClr val="tx1"/>
                          </a:solidFill>
                          <a:latin typeface="+mn-lt"/>
                          <a:ea typeface="+mn-ea"/>
                          <a:cs typeface="+mn-cs"/>
                          <a:sym typeface="Arial" panose="020B0604020202020204"/>
                        </a:rPr>
                        <a:t>, and Sanjay </a:t>
                      </a:r>
                      <a:r>
                        <a:rPr lang="en-US" sz="1400" b="1" i="0" u="none" strike="noStrike" cap="none" dirty="0" err="1" smtClean="0">
                          <a:solidFill>
                            <a:schemeClr val="tx1"/>
                          </a:solidFill>
                          <a:latin typeface="+mn-lt"/>
                          <a:ea typeface="+mn-ea"/>
                          <a:cs typeface="+mn-cs"/>
                          <a:sym typeface="Arial" panose="020B0604020202020204"/>
                        </a:rPr>
                        <a:t>Chakraborty</a:t>
                      </a:r>
                      <a:r>
                        <a:rPr lang="en-US" sz="1400" b="1" i="0" u="none" strike="noStrike" cap="none" dirty="0" smtClean="0">
                          <a:solidFill>
                            <a:schemeClr val="tx1"/>
                          </a:solidFill>
                          <a:latin typeface="+mn-lt"/>
                          <a:ea typeface="+mn-ea"/>
                          <a:cs typeface="+mn-cs"/>
                          <a:sym typeface="Arial" panose="020B0604020202020204"/>
                        </a:rPr>
                        <a:t>. "A Study on Python-Based Virtual Assistant Using Natural Language Processing." Journal of Artificial Intelligence and Soft Computing Research, vol. 10, no. 3, 2023, pp. 235-250.</a:t>
                      </a:r>
                      <a:endParaRPr lang="en-US" sz="160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10000"/>
                  </a:ext>
                </a:extLst>
              </a:tr>
              <a:tr h="918513">
                <a:tc>
                  <a:txBody>
                    <a:bodyPr/>
                    <a:lstStyle/>
                    <a:p>
                      <a:r>
                        <a:rPr lang="en-IN" altLang="en-US" sz="1600" b="0" dirty="0">
                          <a:latin typeface="Calibri" panose="020F0502020204030204" pitchFamily="34" charset="0"/>
                          <a:cs typeface="Calibri" panose="020F0502020204030204" pitchFamily="34" charset="0"/>
                        </a:rPr>
                        <a:t>[</a:t>
                      </a:r>
                      <a:r>
                        <a:rPr lang="en-US" sz="1600" b="0" dirty="0">
                          <a:latin typeface="Calibri" panose="020F0502020204030204" pitchFamily="34" charset="0"/>
                          <a:cs typeface="Calibri" panose="020F0502020204030204" pitchFamily="34" charset="0"/>
                        </a:rPr>
                        <a:t>2</a:t>
                      </a:r>
                      <a:r>
                        <a:rPr lang="en-IN" altLang="en-US" sz="1600" b="0" dirty="0">
                          <a:latin typeface="Calibri" panose="020F0502020204030204" pitchFamily="34" charset="0"/>
                          <a:cs typeface="Calibri" panose="020F0502020204030204" pitchFamily="34" charset="0"/>
                        </a:rPr>
                        <a:t>]</a:t>
                      </a:r>
                    </a:p>
                  </a:txBody>
                  <a:tcPr anchor="ctr"/>
                </a:tc>
                <a:tc>
                  <a:txBody>
                    <a:bodyPr/>
                    <a:lstStyle/>
                    <a:p>
                      <a:endParaRPr lang="en-US" sz="1600" b="0" dirty="0">
                        <a:latin typeface="Calibri" panose="020F0502020204030204" pitchFamily="34" charset="0"/>
                        <a:cs typeface="Calibri" panose="020F0502020204030204" pitchFamily="34" charset="0"/>
                      </a:endParaRPr>
                    </a:p>
                    <a:p>
                      <a:r>
                        <a:rPr lang="en-US" sz="1400" b="0" i="0" u="none" strike="noStrike" cap="none" dirty="0" smtClean="0">
                          <a:solidFill>
                            <a:schemeClr val="tx1"/>
                          </a:solidFill>
                          <a:latin typeface="+mn-lt"/>
                          <a:ea typeface="+mn-ea"/>
                          <a:cs typeface="+mn-cs"/>
                          <a:sym typeface="Arial" panose="020B0604020202020204"/>
                        </a:rPr>
                        <a:t>Kumar Jain, Raj, </a:t>
                      </a:r>
                      <a:r>
                        <a:rPr lang="en-US" sz="1400" b="0" i="0" u="none" strike="noStrike" cap="none" dirty="0" err="1" smtClean="0">
                          <a:solidFill>
                            <a:schemeClr val="tx1"/>
                          </a:solidFill>
                          <a:latin typeface="+mn-lt"/>
                          <a:ea typeface="+mn-ea"/>
                          <a:cs typeface="+mn-cs"/>
                          <a:sym typeface="Arial" panose="020B0604020202020204"/>
                        </a:rPr>
                        <a:t>Vikas</a:t>
                      </a:r>
                      <a:r>
                        <a:rPr lang="en-US" sz="1400" b="0" i="0" u="none" strike="noStrike" cap="none" dirty="0" smtClean="0">
                          <a:solidFill>
                            <a:schemeClr val="tx1"/>
                          </a:solidFill>
                          <a:latin typeface="+mn-lt"/>
                          <a:ea typeface="+mn-ea"/>
                          <a:cs typeface="+mn-cs"/>
                          <a:sym typeface="Arial" panose="020B0604020202020204"/>
                        </a:rPr>
                        <a:t> Sharma, </a:t>
                      </a:r>
                      <a:r>
                        <a:rPr lang="en-US" sz="1400" b="0" i="0" u="none" strike="noStrike" cap="none" dirty="0" err="1" smtClean="0">
                          <a:solidFill>
                            <a:schemeClr val="tx1"/>
                          </a:solidFill>
                          <a:latin typeface="+mn-lt"/>
                          <a:ea typeface="+mn-ea"/>
                          <a:cs typeface="+mn-cs"/>
                          <a:sym typeface="Arial" panose="020B0604020202020204"/>
                        </a:rPr>
                        <a:t>Mangilal</a:t>
                      </a:r>
                      <a:r>
                        <a:rPr lang="en-US" sz="1400" b="0" i="0" u="none" strike="noStrike" cap="none" dirty="0" smtClean="0">
                          <a:solidFill>
                            <a:schemeClr val="tx1"/>
                          </a:solidFill>
                          <a:latin typeface="+mn-lt"/>
                          <a:ea typeface="+mn-ea"/>
                          <a:cs typeface="+mn-cs"/>
                          <a:sym typeface="Arial" panose="020B0604020202020204"/>
                        </a:rPr>
                        <a:t>, </a:t>
                      </a:r>
                      <a:r>
                        <a:rPr lang="en-US" sz="1400" b="0" i="0" u="none" strike="noStrike" cap="none" dirty="0" err="1" smtClean="0">
                          <a:solidFill>
                            <a:schemeClr val="tx1"/>
                          </a:solidFill>
                          <a:latin typeface="+mn-lt"/>
                          <a:ea typeface="+mn-ea"/>
                          <a:cs typeface="+mn-cs"/>
                          <a:sym typeface="Arial" panose="020B0604020202020204"/>
                        </a:rPr>
                        <a:t>Rakesh</a:t>
                      </a:r>
                      <a:r>
                        <a:rPr lang="en-US" sz="1400" b="0" i="0" u="none" strike="noStrike" cap="none" dirty="0" smtClean="0">
                          <a:solidFill>
                            <a:schemeClr val="tx1"/>
                          </a:solidFill>
                          <a:latin typeface="+mn-lt"/>
                          <a:ea typeface="+mn-ea"/>
                          <a:cs typeface="+mn-cs"/>
                          <a:sym typeface="Arial" panose="020B0604020202020204"/>
                        </a:rPr>
                        <a:t> </a:t>
                      </a:r>
                      <a:r>
                        <a:rPr lang="en-US" sz="1400" b="0" i="0" u="none" strike="noStrike" cap="none" dirty="0" err="1" smtClean="0">
                          <a:solidFill>
                            <a:schemeClr val="tx1"/>
                          </a:solidFill>
                          <a:latin typeface="+mn-lt"/>
                          <a:ea typeface="+mn-ea"/>
                          <a:cs typeface="+mn-cs"/>
                          <a:sym typeface="Arial" panose="020B0604020202020204"/>
                        </a:rPr>
                        <a:t>Kardam</a:t>
                      </a:r>
                      <a:r>
                        <a:rPr lang="en-US" sz="1400" b="0" i="0" u="none" strike="noStrike" cap="none" dirty="0" smtClean="0">
                          <a:solidFill>
                            <a:schemeClr val="tx1"/>
                          </a:solidFill>
                          <a:latin typeface="+mn-lt"/>
                          <a:ea typeface="+mn-ea"/>
                          <a:cs typeface="+mn-cs"/>
                          <a:sym typeface="Arial" panose="020B0604020202020204"/>
                        </a:rPr>
                        <a:t>, and </a:t>
                      </a:r>
                      <a:r>
                        <a:rPr lang="en-US" sz="1400" b="0" i="0" u="none" strike="noStrike" cap="none" dirty="0" err="1" smtClean="0">
                          <a:solidFill>
                            <a:schemeClr val="tx1"/>
                          </a:solidFill>
                          <a:latin typeface="+mn-lt"/>
                          <a:ea typeface="+mn-ea"/>
                          <a:cs typeface="+mn-cs"/>
                          <a:sym typeface="Arial" panose="020B0604020202020204"/>
                        </a:rPr>
                        <a:t>Mamta</a:t>
                      </a:r>
                      <a:r>
                        <a:rPr lang="en-US" sz="1400" b="0" i="0" u="none" strike="noStrike" cap="none" dirty="0" smtClean="0">
                          <a:solidFill>
                            <a:schemeClr val="tx1"/>
                          </a:solidFill>
                          <a:latin typeface="+mn-lt"/>
                          <a:ea typeface="+mn-ea"/>
                          <a:cs typeface="+mn-cs"/>
                          <a:sym typeface="Arial" panose="020B0604020202020204"/>
                        </a:rPr>
                        <a:t> </a:t>
                      </a:r>
                      <a:r>
                        <a:rPr lang="en-US" sz="1400" b="0" i="0" u="none" strike="noStrike" cap="none" dirty="0" err="1" smtClean="0">
                          <a:solidFill>
                            <a:schemeClr val="tx1"/>
                          </a:solidFill>
                          <a:latin typeface="+mn-lt"/>
                          <a:ea typeface="+mn-ea"/>
                          <a:cs typeface="+mn-cs"/>
                          <a:sym typeface="Arial" panose="020B0604020202020204"/>
                        </a:rPr>
                        <a:t>Rani</a:t>
                      </a:r>
                      <a:r>
                        <a:rPr lang="en-US" sz="1400" b="0" i="0" u="none" strike="noStrike" cap="none" dirty="0" smtClean="0">
                          <a:solidFill>
                            <a:schemeClr val="tx1"/>
                          </a:solidFill>
                          <a:latin typeface="+mn-lt"/>
                          <a:ea typeface="+mn-ea"/>
                          <a:cs typeface="+mn-cs"/>
                          <a:sym typeface="Arial" panose="020B0604020202020204"/>
                        </a:rPr>
                        <a:t>. "Development of a Python-Based Virtual Assistant for Task Automation." International Journal of Computer Applications, vol. 182, no. 35, 2021, pp. 1-8.</a:t>
                      </a:r>
                      <a:endParaRPr lang="en-US" sz="160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10001"/>
                  </a:ext>
                </a:extLst>
              </a:tr>
              <a:tr h="1102839">
                <a:tc>
                  <a:txBody>
                    <a:bodyPr/>
                    <a:lstStyle/>
                    <a:p>
                      <a:r>
                        <a:rPr lang="en-US" sz="1600" b="0" dirty="0">
                          <a:latin typeface="Calibri" panose="020F0502020204030204" pitchFamily="34" charset="0"/>
                          <a:cs typeface="Calibri" panose="020F0502020204030204" pitchFamily="34" charset="0"/>
                        </a:rPr>
                        <a:t> </a:t>
                      </a:r>
                      <a:r>
                        <a:rPr lang="en-IN" altLang="en-US" sz="1600" b="0" dirty="0">
                          <a:latin typeface="Calibri" panose="020F0502020204030204" pitchFamily="34" charset="0"/>
                          <a:cs typeface="Calibri" panose="020F0502020204030204" pitchFamily="34" charset="0"/>
                        </a:rPr>
                        <a:t>[</a:t>
                      </a:r>
                      <a:r>
                        <a:rPr lang="en-US" sz="1600" b="0" dirty="0">
                          <a:latin typeface="Calibri" panose="020F0502020204030204" pitchFamily="34" charset="0"/>
                          <a:cs typeface="Calibri" panose="020F0502020204030204" pitchFamily="34" charset="0"/>
                        </a:rPr>
                        <a:t>3</a:t>
                      </a:r>
                      <a:r>
                        <a:rPr lang="en-IN" altLang="en-US" sz="1600" b="0" dirty="0">
                          <a:latin typeface="Calibri" panose="020F0502020204030204" pitchFamily="34" charset="0"/>
                          <a:cs typeface="Calibri" panose="020F0502020204030204" pitchFamily="34" charset="0"/>
                        </a:rPr>
                        <a:t>]</a:t>
                      </a:r>
                    </a:p>
                  </a:txBody>
                  <a:tcPr anchor="ctr"/>
                </a:tc>
                <a:tc>
                  <a:txBody>
                    <a:bodyPr/>
                    <a:lstStyle/>
                    <a:p>
                      <a:r>
                        <a:rPr lang="en-US" sz="1600" b="0" dirty="0">
                          <a:latin typeface="Calibri" panose="020F0502020204030204" pitchFamily="34" charset="0"/>
                          <a:cs typeface="Calibri" panose="020F0502020204030204" pitchFamily="34" charset="0"/>
                        </a:rPr>
                        <a:t> </a:t>
                      </a:r>
                    </a:p>
                    <a:p>
                      <a:r>
                        <a:rPr lang="en-US" sz="1400" b="0" i="0" u="none" strike="noStrike" cap="none" dirty="0" smtClean="0">
                          <a:solidFill>
                            <a:schemeClr val="tx1"/>
                          </a:solidFill>
                          <a:latin typeface="+mn-lt"/>
                          <a:ea typeface="+mn-ea"/>
                          <a:cs typeface="+mn-cs"/>
                          <a:sym typeface="Arial" panose="020B0604020202020204"/>
                        </a:rPr>
                        <a:t>Kumar, Dr. </a:t>
                      </a:r>
                      <a:r>
                        <a:rPr lang="en-US" sz="1400" b="0" i="0" u="none" strike="noStrike" cap="none" dirty="0" err="1" smtClean="0">
                          <a:solidFill>
                            <a:schemeClr val="tx1"/>
                          </a:solidFill>
                          <a:latin typeface="+mn-lt"/>
                          <a:ea typeface="+mn-ea"/>
                          <a:cs typeface="+mn-cs"/>
                          <a:sym typeface="Arial" panose="020B0604020202020204"/>
                        </a:rPr>
                        <a:t>Ranjeet</a:t>
                      </a:r>
                      <a:r>
                        <a:rPr lang="en-US" sz="1400" b="0" i="0" u="none" strike="noStrike" cap="none" dirty="0" smtClean="0">
                          <a:solidFill>
                            <a:schemeClr val="tx1"/>
                          </a:solidFill>
                          <a:latin typeface="+mn-lt"/>
                          <a:ea typeface="+mn-ea"/>
                          <a:cs typeface="+mn-cs"/>
                          <a:sym typeface="Arial" panose="020B0604020202020204"/>
                        </a:rPr>
                        <a:t>, Muhammad Faisal, </a:t>
                      </a:r>
                      <a:r>
                        <a:rPr lang="en-US" sz="1400" b="0" i="0" u="none" strike="noStrike" cap="none" dirty="0" err="1" smtClean="0">
                          <a:solidFill>
                            <a:schemeClr val="tx1"/>
                          </a:solidFill>
                          <a:latin typeface="+mn-lt"/>
                          <a:ea typeface="+mn-ea"/>
                          <a:cs typeface="+mn-cs"/>
                          <a:sym typeface="Arial" panose="020B0604020202020204"/>
                        </a:rPr>
                        <a:t>Mohd</a:t>
                      </a:r>
                      <a:r>
                        <a:rPr lang="en-US" sz="1400" b="0" i="0" u="none" strike="noStrike" cap="none" dirty="0" smtClean="0">
                          <a:solidFill>
                            <a:schemeClr val="tx1"/>
                          </a:solidFill>
                          <a:latin typeface="+mn-lt"/>
                          <a:ea typeface="+mn-ea"/>
                          <a:cs typeface="+mn-cs"/>
                          <a:sym typeface="Arial" panose="020B0604020202020204"/>
                        </a:rPr>
                        <a:t> Faisal, and </a:t>
                      </a:r>
                      <a:r>
                        <a:rPr lang="en-US" sz="1400" b="0" i="0" u="none" strike="noStrike" cap="none" dirty="0" err="1" smtClean="0">
                          <a:solidFill>
                            <a:schemeClr val="tx1"/>
                          </a:solidFill>
                          <a:latin typeface="+mn-lt"/>
                          <a:ea typeface="+mn-ea"/>
                          <a:cs typeface="+mn-cs"/>
                          <a:sym typeface="Arial" panose="020B0604020202020204"/>
                        </a:rPr>
                        <a:t>Owaish</a:t>
                      </a:r>
                      <a:r>
                        <a:rPr lang="en-US" sz="1400" b="0" i="0" u="none" strike="noStrike" cap="none" dirty="0" smtClean="0">
                          <a:solidFill>
                            <a:schemeClr val="tx1"/>
                          </a:solidFill>
                          <a:latin typeface="+mn-lt"/>
                          <a:ea typeface="+mn-ea"/>
                          <a:cs typeface="+mn-cs"/>
                          <a:sym typeface="Arial" panose="020B0604020202020204"/>
                        </a:rPr>
                        <a:t> Ahmad. "Virtual Assistant System Design Using Python and Speech Recognition." International Journal of Scientific Research in Computer Science, Engineering and Information Technology, vol. 6, no. 3, 2022, pp. 13-19.</a:t>
                      </a:r>
                      <a:endParaRPr lang="en-US" sz="1600"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10002"/>
                  </a:ext>
                </a:extLst>
              </a:tr>
            </a:tbl>
          </a:graphicData>
        </a:graphic>
      </p:graphicFrame>
      <p:sp>
        <p:nvSpPr>
          <p:cNvPr id="4" name="Title 1"/>
          <p:cNvSpPr>
            <a:spLocks noGrp="1"/>
          </p:cNvSpPr>
          <p:nvPr>
            <p:ph type="title"/>
          </p:nvPr>
        </p:nvSpPr>
        <p:spPr>
          <a:xfrm>
            <a:off x="363429" y="140225"/>
            <a:ext cx="8520600" cy="572700"/>
          </a:xfrm>
        </p:spPr>
        <p:txBody>
          <a:bodyPr/>
          <a:lstStyle/>
          <a:p>
            <a:r>
              <a:rPr lang="en-IN" sz="2600" b="1" dirty="0">
                <a:solidFill>
                  <a:srgbClr val="FFFF00"/>
                </a:solidFill>
                <a:latin typeface="Calibri" panose="020F0502020204030204" pitchFamily="34" charset="0"/>
                <a:cs typeface="Calibri" panose="020F0502020204030204" pitchFamily="34" charset="0"/>
              </a:rPr>
              <a:t>			References</a:t>
            </a:r>
            <a:endParaRPr lang="en-IN" sz="2600" b="1" dirty="0">
              <a:solidFill>
                <a:srgbClr val="FF0000"/>
              </a:solidFill>
              <a:latin typeface="Calibri" panose="020F0502020204030204" pitchFamily="34" charset="0"/>
              <a:cs typeface="Calibri" panose="020F050202020403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24"/>
          <p:cNvSpPr txBox="1">
            <a:spLocks noGrp="1"/>
          </p:cNvSpPr>
          <p:nvPr>
            <p:ph type="title" idx="4294967295"/>
          </p:nvPr>
        </p:nvSpPr>
        <p:spPr>
          <a:xfrm>
            <a:off x="311700" y="2158782"/>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1" dirty="0" smtClean="0">
                <a:solidFill>
                  <a:srgbClr val="FFFF00"/>
                </a:solidFill>
                <a:latin typeface="Calibri" panose="020F0502020204030204" pitchFamily="34" charset="0"/>
                <a:cs typeface="Calibri" panose="020F0502020204030204" pitchFamily="34" charset="0"/>
              </a:rPr>
              <a:t>THANK YOU</a:t>
            </a:r>
            <a:endParaRPr lang="en-US" sz="2800" b="1" dirty="0">
              <a:solidFill>
                <a:srgbClr val="FFFF00"/>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idx="2"/>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TextBox 1"/>
          <p:cNvSpPr txBox="1"/>
          <p:nvPr/>
        </p:nvSpPr>
        <p:spPr>
          <a:xfrm>
            <a:off x="3598127" y="0"/>
            <a:ext cx="5545873" cy="5143500"/>
          </a:xfrm>
          <a:prstGeom prst="rect">
            <a:avLst/>
          </a:prstGeom>
          <a:solidFill>
            <a:schemeClr val="tx1"/>
          </a:solidFill>
        </p:spPr>
        <p:txBody>
          <a:bodyPr wrap="square" rtlCol="0">
            <a:spAutoFit/>
          </a:bodyPr>
          <a:lstStyle/>
          <a:p>
            <a:endParaRPr lang="en-US" dirty="0"/>
          </a:p>
        </p:txBody>
      </p:sp>
      <p:sp>
        <p:nvSpPr>
          <p:cNvPr id="5" name="Google Shape;128;p22"/>
          <p:cNvSpPr txBox="1">
            <a:spLocks noGrp="1"/>
          </p:cNvSpPr>
          <p:nvPr>
            <p:ph type="title"/>
          </p:nvPr>
        </p:nvSpPr>
        <p:spPr>
          <a:xfrm>
            <a:off x="124252" y="1547997"/>
            <a:ext cx="3206246" cy="16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600" b="1" dirty="0">
                <a:latin typeface="Calibri" panose="020F0502020204030204" pitchFamily="34" charset="0"/>
                <a:cs typeface="Calibri" panose="020F0502020204030204" pitchFamily="34" charset="0"/>
              </a:rPr>
              <a:t>Abstract</a:t>
            </a:r>
            <a:endParaRPr sz="3600" b="1" dirty="0">
              <a:latin typeface="Calibri" panose="020F0502020204030204" pitchFamily="34" charset="0"/>
              <a:cs typeface="Calibri" panose="020F0502020204030204" pitchFamily="34" charset="0"/>
            </a:endParaRPr>
          </a:p>
        </p:txBody>
      </p:sp>
      <p:sp>
        <p:nvSpPr>
          <p:cNvPr id="6" name="Google Shape;129;p22"/>
          <p:cNvSpPr txBox="1"/>
          <p:nvPr/>
        </p:nvSpPr>
        <p:spPr>
          <a:xfrm>
            <a:off x="3672468" y="178420"/>
            <a:ext cx="5347280" cy="48173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sz="2000" dirty="0">
              <a:latin typeface="Perpetua" panose="02020502060401020303" pitchFamily="18" charset="0"/>
            </a:endParaRPr>
          </a:p>
        </p:txBody>
      </p:sp>
      <p:sp>
        <p:nvSpPr>
          <p:cNvPr id="3" name="TextBox 2"/>
          <p:cNvSpPr txBox="1"/>
          <p:nvPr/>
        </p:nvSpPr>
        <p:spPr>
          <a:xfrm>
            <a:off x="3697423" y="0"/>
            <a:ext cx="5347280" cy="3139321"/>
          </a:xfrm>
          <a:prstGeom prst="rect">
            <a:avLst/>
          </a:prstGeom>
          <a:noFill/>
        </p:spPr>
        <p:txBody>
          <a:bodyPr wrap="square" rtlCol="0">
            <a:spAutoFit/>
          </a:bodyPr>
          <a:lstStyle/>
          <a:p>
            <a:pPr indent="457200" algn="just"/>
            <a:r>
              <a:rPr lang="en-US" sz="1800" b="1" dirty="0" smtClean="0">
                <a:solidFill>
                  <a:srgbClr val="0070C0"/>
                </a:solidFill>
                <a:latin typeface="Calibri" panose="020F0502020204030204" pitchFamily="34" charset="0"/>
                <a:cs typeface="Calibri" panose="020F0502020204030204" pitchFamily="34" charset="0"/>
              </a:rPr>
              <a:t>The Sound Wave Scribe Voice Assistant uses advanced </a:t>
            </a:r>
            <a:r>
              <a:rPr lang="en-US" sz="1800" b="1" dirty="0" smtClean="0">
                <a:solidFill>
                  <a:srgbClr val="FF0000"/>
                </a:solidFill>
                <a:latin typeface="Calibri" panose="020F0502020204030204" pitchFamily="34" charset="0"/>
                <a:cs typeface="Calibri" panose="020F0502020204030204" pitchFamily="34" charset="0"/>
              </a:rPr>
              <a:t>Natural Language Processing</a:t>
            </a:r>
            <a:r>
              <a:rPr lang="en-US" sz="1800" b="1" dirty="0" smtClean="0">
                <a:solidFill>
                  <a:srgbClr val="0070C0"/>
                </a:solidFill>
                <a:latin typeface="Calibri" panose="020F0502020204030204" pitchFamily="34" charset="0"/>
                <a:cs typeface="Calibri" panose="020F0502020204030204" pitchFamily="34" charset="0"/>
              </a:rPr>
              <a:t> </a:t>
            </a:r>
            <a:r>
              <a:rPr lang="en-US" sz="1800" b="1" dirty="0" smtClean="0">
                <a:solidFill>
                  <a:srgbClr val="0070C0"/>
                </a:solidFill>
                <a:latin typeface="Calibri" panose="020F0502020204030204" pitchFamily="34" charset="0"/>
                <a:cs typeface="Calibri" panose="020F0502020204030204" pitchFamily="34" charset="0"/>
              </a:rPr>
              <a:t>and machine learning to understand voice commands. It </a:t>
            </a:r>
            <a:r>
              <a:rPr lang="en-US" sz="1800" b="1" dirty="0" smtClean="0">
                <a:solidFill>
                  <a:srgbClr val="FF0000"/>
                </a:solidFill>
                <a:latin typeface="Calibri" panose="020F0502020204030204" pitchFamily="34" charset="0"/>
                <a:cs typeface="Calibri" panose="020F0502020204030204" pitchFamily="34" charset="0"/>
              </a:rPr>
              <a:t>captures</a:t>
            </a:r>
            <a:r>
              <a:rPr lang="en-US" sz="1800" b="1" dirty="0" smtClean="0">
                <a:solidFill>
                  <a:srgbClr val="0070C0"/>
                </a:solidFill>
                <a:latin typeface="Calibri" panose="020F0502020204030204" pitchFamily="34" charset="0"/>
                <a:cs typeface="Calibri" panose="020F0502020204030204" pitchFamily="34" charset="0"/>
              </a:rPr>
              <a:t> and transcribes audio, then interprets user intent through key NLP modules. The system generates human-like responses using natural language generation and converts them back to </a:t>
            </a:r>
            <a:r>
              <a:rPr lang="en-US" sz="1800" b="1" dirty="0" smtClean="0">
                <a:solidFill>
                  <a:srgbClr val="FF0000"/>
                </a:solidFill>
                <a:latin typeface="Calibri" panose="020F0502020204030204" pitchFamily="34" charset="0"/>
                <a:cs typeface="Calibri" panose="020F0502020204030204" pitchFamily="34" charset="0"/>
              </a:rPr>
              <a:t>audio</a:t>
            </a:r>
            <a:r>
              <a:rPr lang="en-US" sz="1800" b="1" dirty="0" smtClean="0">
                <a:solidFill>
                  <a:srgbClr val="0070C0"/>
                </a:solidFill>
                <a:latin typeface="Calibri" panose="020F0502020204030204" pitchFamily="34" charset="0"/>
                <a:cs typeface="Calibri" panose="020F0502020204030204" pitchFamily="34" charset="0"/>
              </a:rPr>
              <a:t> using </a:t>
            </a:r>
            <a:r>
              <a:rPr lang="en-US" sz="1800" b="1" dirty="0" smtClean="0">
                <a:solidFill>
                  <a:srgbClr val="FF0000"/>
                </a:solidFill>
                <a:latin typeface="Calibri" panose="020F0502020204030204" pitchFamily="34" charset="0"/>
                <a:cs typeface="Calibri" panose="020F0502020204030204" pitchFamily="34" charset="0"/>
              </a:rPr>
              <a:t>text-to-speech</a:t>
            </a:r>
            <a:r>
              <a:rPr lang="en-US" sz="1800" b="1" dirty="0" smtClean="0">
                <a:solidFill>
                  <a:srgbClr val="0070C0"/>
                </a:solidFill>
                <a:latin typeface="Calibri" panose="020F0502020204030204" pitchFamily="34" charset="0"/>
                <a:cs typeface="Calibri" panose="020F0502020204030204" pitchFamily="34" charset="0"/>
              </a:rPr>
              <a:t> technology. This allows it to perform tasks like setting reminders and accessing online services, offering a </a:t>
            </a:r>
            <a:r>
              <a:rPr lang="en-US" sz="1800" b="1" dirty="0" smtClean="0">
                <a:solidFill>
                  <a:srgbClr val="FF0000"/>
                </a:solidFill>
                <a:latin typeface="Calibri" panose="020F0502020204030204" pitchFamily="34" charset="0"/>
                <a:cs typeface="Calibri" panose="020F0502020204030204" pitchFamily="34" charset="0"/>
              </a:rPr>
              <a:t>seamless</a:t>
            </a:r>
            <a:r>
              <a:rPr lang="en-US" sz="1800" b="1" dirty="0" smtClean="0">
                <a:solidFill>
                  <a:srgbClr val="0070C0"/>
                </a:solidFill>
                <a:latin typeface="Calibri" panose="020F0502020204030204" pitchFamily="34" charset="0"/>
                <a:cs typeface="Calibri" panose="020F0502020204030204" pitchFamily="34" charset="0"/>
              </a:rPr>
              <a:t> and intuitive user experience.</a:t>
            </a:r>
            <a:endParaRPr lang="en-US" sz="1800" b="1" dirty="0">
              <a:solidFill>
                <a:srgbClr val="0070C0"/>
              </a:solidFill>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Motivation and Background</a:t>
            </a:r>
            <a:endParaRPr lang="en-US" dirty="0"/>
          </a:p>
        </p:txBody>
      </p:sp>
      <p:sp>
        <p:nvSpPr>
          <p:cNvPr id="3" name="Text Placeholder 2"/>
          <p:cNvSpPr>
            <a:spLocks noGrp="1"/>
          </p:cNvSpPr>
          <p:nvPr>
            <p:ph type="body" idx="1"/>
          </p:nvPr>
        </p:nvSpPr>
        <p:spPr>
          <a:xfrm>
            <a:off x="311699" y="1074418"/>
            <a:ext cx="8442007" cy="3416400"/>
          </a:xfrm>
        </p:spPr>
        <p:txBody>
          <a:bodyPr/>
          <a:lstStyle/>
          <a:p>
            <a:pPr>
              <a:buNone/>
            </a:pPr>
            <a:endParaRPr lang="en-US" dirty="0" smtClean="0"/>
          </a:p>
          <a:p>
            <a:r>
              <a:rPr lang="en-US" dirty="0" smtClean="0"/>
              <a:t>The rise </a:t>
            </a:r>
            <a:r>
              <a:rPr lang="en-US" dirty="0" smtClean="0">
                <a:solidFill>
                  <a:srgbClr val="FF0000"/>
                </a:solidFill>
              </a:rPr>
              <a:t>of voice-activated technologies </a:t>
            </a:r>
            <a:r>
              <a:rPr lang="en-US" dirty="0" smtClean="0"/>
              <a:t>and </a:t>
            </a:r>
            <a:r>
              <a:rPr lang="en-US" dirty="0" smtClean="0">
                <a:solidFill>
                  <a:srgbClr val="FF0000"/>
                </a:solidFill>
              </a:rPr>
              <a:t>virtual assistants </a:t>
            </a:r>
            <a:r>
              <a:rPr lang="en-US" dirty="0" smtClean="0"/>
              <a:t>has transformed the way we interact with devices and access information. Users seek intuitive and efficient methods to manage </a:t>
            </a:r>
            <a:r>
              <a:rPr lang="en-US" dirty="0" smtClean="0">
                <a:solidFill>
                  <a:srgbClr val="FF0000"/>
                </a:solidFill>
              </a:rPr>
              <a:t>daily tasks </a:t>
            </a:r>
            <a:r>
              <a:rPr lang="en-US" dirty="0" smtClean="0"/>
              <a:t>and obtain information, often preferring </a:t>
            </a:r>
            <a:r>
              <a:rPr lang="en-US" dirty="0" smtClean="0">
                <a:solidFill>
                  <a:srgbClr val="FF0000"/>
                </a:solidFill>
              </a:rPr>
              <a:t>hands-free</a:t>
            </a:r>
            <a:r>
              <a:rPr lang="en-US" dirty="0" smtClean="0"/>
              <a:t>, conversational interfaces. However, existing voice assistants sometimes fall short in understanding complex language, adapting to user preferences, and providing </a:t>
            </a:r>
            <a:r>
              <a:rPr lang="en-US" dirty="0" smtClean="0">
                <a:solidFill>
                  <a:srgbClr val="FF0000"/>
                </a:solidFill>
              </a:rPr>
              <a:t>seamless user experiences.</a:t>
            </a:r>
          </a:p>
          <a:p>
            <a:endParaRPr lang="en-US" dirty="0" smtClean="0"/>
          </a:p>
          <a:p>
            <a:r>
              <a:rPr lang="en-US" dirty="0" smtClean="0"/>
              <a:t>The Sound Wave Scribe Voice Assistant aims to address these limitations by harnessing advanced Natural Language Processing (NLP) and machine learning technologies. By capturing and transcribing audio, the system interprets user intent and generates natural-sounding responses using </a:t>
            </a:r>
            <a:r>
              <a:rPr lang="en-US" dirty="0" smtClean="0">
                <a:solidFill>
                  <a:srgbClr val="FF0000"/>
                </a:solidFill>
              </a:rPr>
              <a:t>cutting-edge NLP modules</a:t>
            </a:r>
            <a:r>
              <a:rPr lang="en-US" dirty="0" smtClean="0"/>
              <a:t>. This process enables the voice assistant to perform tasks such as setting reminders and accessing online services, thereby streamlining daily activities.</a:t>
            </a:r>
          </a:p>
          <a:p>
            <a:endParaRPr lang="en-US" dirty="0" smtClean="0"/>
          </a:p>
          <a:p>
            <a:r>
              <a:rPr lang="en-US" dirty="0" smtClean="0"/>
              <a:t>The motivation behind the Sound Wave Scribe Voice Assistant lies in the desire to revolutionize human-computer interaction. By offering a more sophisticated, human-like conversational experience, the system strives to exceed the capabilities of current voice assistants. This project represents a significant step toward providing users with a highly adaptable, user-centric, and efficient tool for managing their digital lives.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5"/>
          <p:cNvSpPr txBox="1">
            <a:spLocks noGrp="1"/>
          </p:cNvSpPr>
          <p:nvPr>
            <p:ph type="title"/>
          </p:nvPr>
        </p:nvSpPr>
        <p:spPr>
          <a:xfrm>
            <a:off x="198574" y="21146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Calibri" panose="020F0502020204030204" pitchFamily="34" charset="0"/>
                <a:cs typeface="Calibri" panose="020F0502020204030204" pitchFamily="34" charset="0"/>
              </a:rPr>
              <a:t>Objectives </a:t>
            </a:r>
            <a:r>
              <a:rPr lang="en-IN" altLang="en-GB" b="1" dirty="0">
                <a:latin typeface="Calibri" panose="020F0502020204030204" pitchFamily="34" charset="0"/>
                <a:cs typeface="Calibri" panose="020F0502020204030204" pitchFamily="34" charset="0"/>
              </a:rPr>
              <a:t>-</a:t>
            </a:r>
            <a:r>
              <a:rPr lang="en-GB" b="1" dirty="0">
                <a:solidFill>
                  <a:schemeClr val="accent5"/>
                </a:solidFill>
                <a:latin typeface="Calibri" panose="020F0502020204030204" pitchFamily="34" charset="0"/>
                <a:cs typeface="Calibri" panose="020F0502020204030204" pitchFamily="34" charset="0"/>
              </a:rPr>
              <a:t> </a:t>
            </a:r>
            <a:endParaRPr b="1" dirty="0">
              <a:solidFill>
                <a:schemeClr val="accent5"/>
              </a:solidFill>
              <a:latin typeface="Calibri" panose="020F0502020204030204" pitchFamily="34" charset="0"/>
              <a:cs typeface="Calibri" panose="020F0502020204030204" pitchFamily="34" charset="0"/>
            </a:endParaRPr>
          </a:p>
        </p:txBody>
      </p:sp>
      <p:grpSp>
        <p:nvGrpSpPr>
          <p:cNvPr id="176" name="Google Shape;176;p25"/>
          <p:cNvGrpSpPr/>
          <p:nvPr/>
        </p:nvGrpSpPr>
        <p:grpSpPr>
          <a:xfrm>
            <a:off x="424825" y="1253973"/>
            <a:ext cx="8294371" cy="799416"/>
            <a:chOff x="424813" y="1177875"/>
            <a:chExt cx="8294371" cy="849900"/>
          </a:xfrm>
        </p:grpSpPr>
        <p:sp>
          <p:nvSpPr>
            <p:cNvPr id="177" name="Google Shape;177;p25"/>
            <p:cNvSpPr/>
            <p:nvPr/>
          </p:nvSpPr>
          <p:spPr>
            <a:xfrm>
              <a:off x="2297139" y="1177875"/>
              <a:ext cx="6422045"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5"/>
            <p:cNvSpPr/>
            <p:nvPr/>
          </p:nvSpPr>
          <p:spPr>
            <a:xfrm>
              <a:off x="424813" y="1177875"/>
              <a:ext cx="2117653"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5"/>
          <p:cNvSpPr txBox="1">
            <a:spLocks noGrp="1"/>
          </p:cNvSpPr>
          <p:nvPr>
            <p:ph type="body" idx="4294967295"/>
          </p:nvPr>
        </p:nvSpPr>
        <p:spPr>
          <a:xfrm>
            <a:off x="539675" y="125420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2000" b="1" dirty="0">
                <a:solidFill>
                  <a:schemeClr val="lt1"/>
                </a:solidFill>
                <a:latin typeface="Calibri" panose="020F0502020204030204" pitchFamily="34" charset="0"/>
                <a:cs typeface="Calibri" panose="020F0502020204030204" pitchFamily="34" charset="0"/>
              </a:rPr>
              <a:t>Objective 1</a:t>
            </a:r>
            <a:endParaRPr sz="2000" b="1" dirty="0">
              <a:solidFill>
                <a:schemeClr val="lt1"/>
              </a:solidFill>
              <a:latin typeface="Calibri" panose="020F0502020204030204" pitchFamily="34" charset="0"/>
              <a:cs typeface="Calibri" panose="020F0502020204030204" pitchFamily="34" charset="0"/>
            </a:endParaRPr>
          </a:p>
        </p:txBody>
      </p:sp>
      <p:sp>
        <p:nvSpPr>
          <p:cNvPr id="180" name="Google Shape;180;p25"/>
          <p:cNvSpPr txBox="1">
            <a:spLocks noGrp="1"/>
          </p:cNvSpPr>
          <p:nvPr>
            <p:ph type="body" idx="4294967295"/>
          </p:nvPr>
        </p:nvSpPr>
        <p:spPr>
          <a:xfrm>
            <a:off x="2542468" y="1309598"/>
            <a:ext cx="6280774" cy="701023"/>
          </a:xfrm>
          <a:prstGeom prst="rect">
            <a:avLst/>
          </a:prstGeom>
        </p:spPr>
        <p:txBody>
          <a:bodyPr spcFirstLastPara="1" wrap="square" lIns="91425" tIns="91425" rIns="91425" bIns="91425" anchor="ctr" anchorCtr="0">
            <a:noAutofit/>
          </a:bodyPr>
          <a:lstStyle/>
          <a:p>
            <a:pPr marL="114300" indent="0" algn="l">
              <a:buNone/>
            </a:pPr>
            <a:r>
              <a:rPr lang="en-IN" sz="1900" dirty="0" smtClean="0">
                <a:solidFill>
                  <a:srgbClr val="000000"/>
                </a:solidFill>
                <a:latin typeface="Calibri" panose="020F0502020204030204" pitchFamily="34" charset="0"/>
                <a:cs typeface="Calibri" panose="020F0502020204030204" pitchFamily="34" charset="0"/>
              </a:rPr>
              <a:t>Improve voice command interpretation using advanced NLP and machine learning for better user interaction.</a:t>
            </a:r>
            <a:endParaRPr lang="en-US" sz="1900" dirty="0">
              <a:solidFill>
                <a:srgbClr val="000000"/>
              </a:solidFill>
              <a:latin typeface="Calibri" panose="020F0502020204030204" pitchFamily="34" charset="0"/>
              <a:cs typeface="Calibri" panose="020F0502020204030204" pitchFamily="34" charset="0"/>
            </a:endParaRPr>
          </a:p>
        </p:txBody>
      </p:sp>
      <p:grpSp>
        <p:nvGrpSpPr>
          <p:cNvPr id="181" name="Google Shape;181;p25"/>
          <p:cNvGrpSpPr/>
          <p:nvPr/>
        </p:nvGrpSpPr>
        <p:grpSpPr>
          <a:xfrm>
            <a:off x="424820" y="2368264"/>
            <a:ext cx="8294359" cy="918640"/>
            <a:chOff x="424813" y="2075689"/>
            <a:chExt cx="8294359" cy="849900"/>
          </a:xfrm>
        </p:grpSpPr>
        <p:sp>
          <p:nvSpPr>
            <p:cNvPr id="182" name="Google Shape;182;p25"/>
            <p:cNvSpPr/>
            <p:nvPr/>
          </p:nvSpPr>
          <p:spPr>
            <a:xfrm>
              <a:off x="2297127" y="2075689"/>
              <a:ext cx="6422045"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5"/>
            <p:cNvSpPr/>
            <p:nvPr/>
          </p:nvSpPr>
          <p:spPr>
            <a:xfrm>
              <a:off x="424813" y="2075689"/>
              <a:ext cx="2117653"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dirty="0"/>
            </a:p>
          </p:txBody>
        </p:sp>
      </p:grpSp>
      <p:sp>
        <p:nvSpPr>
          <p:cNvPr id="184" name="Google Shape;184;p25"/>
          <p:cNvSpPr txBox="1">
            <a:spLocks noGrp="1"/>
          </p:cNvSpPr>
          <p:nvPr>
            <p:ph type="body" idx="4294967295"/>
          </p:nvPr>
        </p:nvSpPr>
        <p:spPr>
          <a:xfrm>
            <a:off x="539675" y="2431598"/>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2000" b="1" dirty="0">
                <a:solidFill>
                  <a:schemeClr val="lt1"/>
                </a:solidFill>
                <a:latin typeface="Calibri" panose="020F0502020204030204" pitchFamily="34" charset="0"/>
                <a:cs typeface="Calibri" panose="020F0502020204030204" pitchFamily="34" charset="0"/>
              </a:rPr>
              <a:t>Objective 2</a:t>
            </a:r>
            <a:endParaRPr sz="2000" b="1" dirty="0">
              <a:solidFill>
                <a:schemeClr val="lt1"/>
              </a:solidFill>
              <a:latin typeface="Calibri" panose="020F0502020204030204" pitchFamily="34" charset="0"/>
              <a:cs typeface="Calibri" panose="020F0502020204030204" pitchFamily="34" charset="0"/>
            </a:endParaRPr>
          </a:p>
        </p:txBody>
      </p:sp>
      <p:sp>
        <p:nvSpPr>
          <p:cNvPr id="185" name="Google Shape;185;p25"/>
          <p:cNvSpPr txBox="1">
            <a:spLocks noGrp="1"/>
          </p:cNvSpPr>
          <p:nvPr>
            <p:ph type="body" idx="4294967295"/>
          </p:nvPr>
        </p:nvSpPr>
        <p:spPr>
          <a:xfrm>
            <a:off x="2542477" y="2417334"/>
            <a:ext cx="6176697" cy="854420"/>
          </a:xfrm>
          <a:prstGeom prst="rect">
            <a:avLst/>
          </a:prstGeom>
        </p:spPr>
        <p:txBody>
          <a:bodyPr spcFirstLastPara="1" wrap="square" lIns="91425" tIns="91425" rIns="91425" bIns="91425" anchor="ctr" anchorCtr="0">
            <a:noAutofit/>
          </a:bodyPr>
          <a:lstStyle/>
          <a:p>
            <a:pPr marL="114300" lvl="0" indent="0" algn="just" rtl="0">
              <a:lnSpc>
                <a:spcPct val="100000"/>
              </a:lnSpc>
              <a:spcBef>
                <a:spcPts val="0"/>
              </a:spcBef>
              <a:spcAft>
                <a:spcPts val="0"/>
              </a:spcAft>
              <a:buClr>
                <a:schemeClr val="lt1"/>
              </a:buClr>
              <a:buSzPts val="1800"/>
              <a:buNone/>
            </a:pPr>
            <a:r>
              <a:rPr lang="en-IN" sz="1900" dirty="0" smtClean="0">
                <a:solidFill>
                  <a:srgbClr val="000000"/>
                </a:solidFill>
                <a:latin typeface="Calibri" panose="020F0502020204030204" pitchFamily="34" charset="0"/>
                <a:cs typeface="Calibri" panose="020F0502020204030204" pitchFamily="34" charset="0"/>
              </a:rPr>
              <a:t>Facilitate hands-free tasks like setting reminders and accessing online services for user convenience.</a:t>
            </a:r>
            <a:endParaRPr lang="en-US" sz="1900" dirty="0">
              <a:solidFill>
                <a:srgbClr val="000000"/>
              </a:solidFill>
              <a:latin typeface="Calibri" panose="020F0502020204030204" pitchFamily="34" charset="0"/>
              <a:cs typeface="Calibri" panose="020F0502020204030204" pitchFamily="34" charset="0"/>
            </a:endParaRPr>
          </a:p>
        </p:txBody>
      </p:sp>
      <p:grpSp>
        <p:nvGrpSpPr>
          <p:cNvPr id="186" name="Google Shape;186;p25"/>
          <p:cNvGrpSpPr/>
          <p:nvPr/>
        </p:nvGrpSpPr>
        <p:grpSpPr>
          <a:xfrm>
            <a:off x="424815" y="3565701"/>
            <a:ext cx="8294359" cy="918640"/>
            <a:chOff x="424813" y="2974405"/>
            <a:chExt cx="8294359" cy="849933"/>
          </a:xfrm>
        </p:grpSpPr>
        <p:sp>
          <p:nvSpPr>
            <p:cNvPr id="187" name="Google Shape;187;p25"/>
            <p:cNvSpPr/>
            <p:nvPr/>
          </p:nvSpPr>
          <p:spPr>
            <a:xfrm>
              <a:off x="2297127" y="2974438"/>
              <a:ext cx="6422045"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5"/>
            <p:cNvSpPr/>
            <p:nvPr/>
          </p:nvSpPr>
          <p:spPr>
            <a:xfrm>
              <a:off x="424813" y="2974405"/>
              <a:ext cx="2117653"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25"/>
          <p:cNvSpPr txBox="1">
            <a:spLocks noGrp="1"/>
          </p:cNvSpPr>
          <p:nvPr>
            <p:ph type="body" idx="4294967295"/>
          </p:nvPr>
        </p:nvSpPr>
        <p:spPr>
          <a:xfrm>
            <a:off x="539675" y="3661114"/>
            <a:ext cx="2422500" cy="799200"/>
          </a:xfrm>
          <a:prstGeom prst="rect">
            <a:avLst/>
          </a:prstGeom>
        </p:spPr>
        <p:txBody>
          <a:bodyPr spcFirstLastPara="1" wrap="square" lIns="91425" tIns="91425" rIns="91425" bIns="91425" anchor="ctr" anchorCtr="0">
            <a:noAutofit/>
          </a:bodyPr>
          <a:lstStyle/>
          <a:p>
            <a:pPr marL="0" indent="0">
              <a:lnSpc>
                <a:spcPct val="100000"/>
              </a:lnSpc>
              <a:buNone/>
            </a:pPr>
            <a:r>
              <a:rPr lang="en-GB" sz="2000" b="1" dirty="0">
                <a:solidFill>
                  <a:schemeClr val="lt1"/>
                </a:solidFill>
                <a:latin typeface="Calibri" panose="020F0502020204030204" pitchFamily="34" charset="0"/>
                <a:cs typeface="Calibri" panose="020F0502020204030204" pitchFamily="34" charset="0"/>
              </a:rPr>
              <a:t>Objective 3</a:t>
            </a:r>
            <a:endParaRPr sz="2000" b="1" dirty="0">
              <a:solidFill>
                <a:schemeClr val="lt1"/>
              </a:solidFill>
              <a:latin typeface="Calibri" panose="020F0502020204030204" pitchFamily="34" charset="0"/>
              <a:cs typeface="Calibri" panose="020F0502020204030204" pitchFamily="34" charset="0"/>
            </a:endParaRPr>
          </a:p>
        </p:txBody>
      </p:sp>
      <p:sp>
        <p:nvSpPr>
          <p:cNvPr id="190" name="Google Shape;190;p25"/>
          <p:cNvSpPr txBox="1">
            <a:spLocks noGrp="1"/>
          </p:cNvSpPr>
          <p:nvPr>
            <p:ph type="body" idx="4294967295"/>
          </p:nvPr>
        </p:nvSpPr>
        <p:spPr>
          <a:xfrm>
            <a:off x="2542477" y="3612589"/>
            <a:ext cx="6176697" cy="799200"/>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dirty="0" smtClean="0">
                <a:solidFill>
                  <a:srgbClr val="000000"/>
                </a:solidFill>
                <a:latin typeface="Calibri" panose="020F0502020204030204" pitchFamily="34" charset="0"/>
                <a:cs typeface="Calibri" panose="020F0502020204030204" pitchFamily="34" charset="0"/>
                <a:sym typeface="+mn-ea"/>
              </a:rPr>
              <a:t>Use natural language generation and text-to-speech technology to produce engaging, human-like responses.</a:t>
            </a:r>
            <a:endParaRPr lang="en-US" sz="1800" dirty="0">
              <a:solidFill>
                <a:srgbClr val="000000"/>
              </a:solidFill>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pSp>
        <p:nvGrpSpPr>
          <p:cNvPr id="94" name="Google Shape;94;p18"/>
          <p:cNvGrpSpPr/>
          <p:nvPr/>
        </p:nvGrpSpPr>
        <p:grpSpPr>
          <a:xfrm>
            <a:off x="208156" y="791921"/>
            <a:ext cx="8727688" cy="4215704"/>
            <a:chOff x="431925" y="1304875"/>
            <a:chExt cx="2628925" cy="3416400"/>
          </a:xfrm>
        </p:grpSpPr>
        <p:sp>
          <p:nvSpPr>
            <p:cNvPr id="95" name="Google Shape;95;p18"/>
            <p:cNvSpPr txBox="1"/>
            <p:nvPr/>
          </p:nvSpPr>
          <p:spPr>
            <a:xfrm>
              <a:off x="431925" y="1304875"/>
              <a:ext cx="2628900" cy="52047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dirty="0">
                <a:latin typeface="Perpetua" panose="02020502060401020303" pitchFamily="18" charset="0"/>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8"/>
          <p:cNvSpPr txBox="1">
            <a:spLocks noGrp="1"/>
          </p:cNvSpPr>
          <p:nvPr>
            <p:ph type="body" idx="4294967295"/>
          </p:nvPr>
        </p:nvSpPr>
        <p:spPr>
          <a:xfrm>
            <a:off x="311700" y="847561"/>
            <a:ext cx="8520600" cy="461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IN" sz="3000" b="1" dirty="0">
                <a:solidFill>
                  <a:srgbClr val="FF0000"/>
                </a:solidFill>
                <a:latin typeface="Calibri" panose="020F0502020204030204" pitchFamily="34" charset="0"/>
                <a:cs typeface="Calibri" panose="020F0502020204030204" pitchFamily="34" charset="0"/>
              </a:rPr>
              <a:t>Introduction</a:t>
            </a:r>
            <a:endParaRPr sz="3000" dirty="0">
              <a:solidFill>
                <a:schemeClr val="lt1"/>
              </a:solidFill>
              <a:latin typeface="Calibri" panose="020F0502020204030204" pitchFamily="34" charset="0"/>
              <a:cs typeface="Calibri" panose="020F0502020204030204" pitchFamily="34" charset="0"/>
            </a:endParaRPr>
          </a:p>
        </p:txBody>
      </p:sp>
      <p:sp>
        <p:nvSpPr>
          <p:cNvPr id="3" name="TextBox 2"/>
          <p:cNvSpPr txBox="1"/>
          <p:nvPr/>
        </p:nvSpPr>
        <p:spPr>
          <a:xfrm>
            <a:off x="312025" y="1560945"/>
            <a:ext cx="8325965" cy="3477875"/>
          </a:xfrm>
          <a:prstGeom prst="rect">
            <a:avLst/>
          </a:prstGeom>
          <a:noFill/>
        </p:spPr>
        <p:txBody>
          <a:bodyPr wrap="square">
            <a:spAutoFit/>
          </a:bodyPr>
          <a:lstStyle/>
          <a:p>
            <a:pPr algn="just"/>
            <a:r>
              <a:rPr lang="en-US" altLang="en-IN" sz="2000" dirty="0" smtClean="0">
                <a:solidFill>
                  <a:schemeClr val="tx1"/>
                </a:solidFill>
                <a:latin typeface="Calibri" panose="020F0502020204030204" pitchFamily="34" charset="0"/>
                <a:cs typeface="Calibri" panose="020F0502020204030204" pitchFamily="34" charset="0"/>
              </a:rPr>
              <a:t>The Sound Wave Scribe Voice Assistant project revolutionizes </a:t>
            </a:r>
            <a:r>
              <a:rPr lang="en-US" altLang="en-IN" sz="2000" dirty="0" smtClean="0">
                <a:solidFill>
                  <a:srgbClr val="FF0000"/>
                </a:solidFill>
                <a:latin typeface="Calibri" panose="020F0502020204030204" pitchFamily="34" charset="0"/>
                <a:cs typeface="Calibri" panose="020F0502020204030204" pitchFamily="34" charset="0"/>
              </a:rPr>
              <a:t>human-computer interaction (HCI) </a:t>
            </a:r>
            <a:r>
              <a:rPr lang="en-US" altLang="en-IN" sz="2000" dirty="0" smtClean="0">
                <a:solidFill>
                  <a:schemeClr val="tx1"/>
                </a:solidFill>
                <a:latin typeface="Calibri" panose="020F0502020204030204" pitchFamily="34" charset="0"/>
                <a:cs typeface="Calibri" panose="020F0502020204030204" pitchFamily="34" charset="0"/>
              </a:rPr>
              <a:t>by introducing a new standard for interactive technology. Utilizing </a:t>
            </a:r>
            <a:r>
              <a:rPr lang="en-US" altLang="en-IN" sz="2000" dirty="0" smtClean="0">
                <a:solidFill>
                  <a:srgbClr val="FF0000"/>
                </a:solidFill>
                <a:latin typeface="Calibri" panose="020F0502020204030204" pitchFamily="34" charset="0"/>
                <a:cs typeface="Calibri" panose="020F0502020204030204" pitchFamily="34" charset="0"/>
              </a:rPr>
              <a:t>advanced natural language processing (NLP) </a:t>
            </a:r>
            <a:r>
              <a:rPr lang="en-US" altLang="en-IN" sz="2000" dirty="0" smtClean="0">
                <a:solidFill>
                  <a:schemeClr val="tx1"/>
                </a:solidFill>
                <a:latin typeface="Calibri" panose="020F0502020204030204" pitchFamily="34" charset="0"/>
                <a:cs typeface="Calibri" panose="020F0502020204030204" pitchFamily="34" charset="0"/>
              </a:rPr>
              <a:t>and machine learning (ML), the system enables seamless voice command exchanges between the user and the assistant. The system proactively engages with users, anticipating their needs and </a:t>
            </a:r>
            <a:r>
              <a:rPr lang="en-US" altLang="en-IN" sz="2000" dirty="0" smtClean="0">
                <a:solidFill>
                  <a:srgbClr val="FF0000"/>
                </a:solidFill>
                <a:latin typeface="Calibri" panose="020F0502020204030204" pitchFamily="34" charset="0"/>
                <a:cs typeface="Calibri" panose="020F0502020204030204" pitchFamily="34" charset="0"/>
              </a:rPr>
              <a:t>offering tailored solutions </a:t>
            </a:r>
            <a:r>
              <a:rPr lang="en-US" altLang="en-IN" sz="2000" dirty="0" smtClean="0">
                <a:solidFill>
                  <a:schemeClr val="tx1"/>
                </a:solidFill>
                <a:latin typeface="Calibri" panose="020F0502020204030204" pitchFamily="34" charset="0"/>
                <a:cs typeface="Calibri" panose="020F0502020204030204" pitchFamily="34" charset="0"/>
              </a:rPr>
              <a:t>based on their preferences and behaviors.</a:t>
            </a:r>
          </a:p>
          <a:p>
            <a:pPr algn="just"/>
            <a:endParaRPr lang="en-US" altLang="en-IN" sz="2000" dirty="0" smtClean="0">
              <a:solidFill>
                <a:schemeClr val="tx1"/>
              </a:solidFill>
              <a:latin typeface="Calibri" panose="020F0502020204030204" pitchFamily="34" charset="0"/>
              <a:cs typeface="Calibri" panose="020F0502020204030204" pitchFamily="34" charset="0"/>
            </a:endParaRPr>
          </a:p>
          <a:p>
            <a:pPr algn="just"/>
            <a:r>
              <a:rPr lang="en-US" altLang="en-IN" sz="2000" dirty="0" smtClean="0">
                <a:solidFill>
                  <a:schemeClr val="tx1"/>
                </a:solidFill>
                <a:latin typeface="Calibri" panose="020F0502020204030204" pitchFamily="34" charset="0"/>
                <a:cs typeface="Calibri" panose="020F0502020204030204" pitchFamily="34" charset="0"/>
              </a:rPr>
              <a:t>The assistant's NLP capabilities comprehend the intricacies of human language, including idioms and dialects, while ML algorithms adapt through iterative </a:t>
            </a:r>
            <a:r>
              <a:rPr lang="en-US" altLang="en-IN" sz="2000" dirty="0" smtClean="0">
                <a:solidFill>
                  <a:schemeClr val="tx1"/>
                </a:solidFill>
                <a:latin typeface="Calibri" panose="020F0502020204030204" pitchFamily="34" charset="0"/>
                <a:cs typeface="Calibri" panose="020F0502020204030204" pitchFamily="34" charset="0"/>
              </a:rPr>
              <a:t>learning</a:t>
            </a:r>
            <a:endParaRPr lang="en-IN" sz="2000" dirty="0">
              <a:highlight>
                <a:srgbClr val="C0C0C0"/>
              </a:highlight>
              <a:latin typeface="Perpetua" panose="020205020604010203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pSp>
        <p:nvGrpSpPr>
          <p:cNvPr id="94" name="Google Shape;94;p18"/>
          <p:cNvGrpSpPr/>
          <p:nvPr/>
        </p:nvGrpSpPr>
        <p:grpSpPr>
          <a:xfrm>
            <a:off x="208156" y="791921"/>
            <a:ext cx="8727688" cy="4215704"/>
            <a:chOff x="431925" y="1304875"/>
            <a:chExt cx="2628925" cy="3416400"/>
          </a:xfrm>
        </p:grpSpPr>
        <p:sp>
          <p:nvSpPr>
            <p:cNvPr id="95" name="Google Shape;95;p18"/>
            <p:cNvSpPr txBox="1"/>
            <p:nvPr/>
          </p:nvSpPr>
          <p:spPr>
            <a:xfrm>
              <a:off x="431925" y="1304875"/>
              <a:ext cx="2628900" cy="520476"/>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dirty="0">
                <a:latin typeface="Perpetua" panose="02020502060401020303" pitchFamily="18" charset="0"/>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8"/>
          <p:cNvSpPr txBox="1">
            <a:spLocks noGrp="1"/>
          </p:cNvSpPr>
          <p:nvPr>
            <p:ph type="body" idx="4294967295"/>
          </p:nvPr>
        </p:nvSpPr>
        <p:spPr>
          <a:xfrm>
            <a:off x="311700" y="847561"/>
            <a:ext cx="8520600" cy="461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IN" sz="3000" b="1" dirty="0">
                <a:solidFill>
                  <a:srgbClr val="FF0000"/>
                </a:solidFill>
                <a:latin typeface="Calibri" panose="020F0502020204030204" pitchFamily="34" charset="0"/>
                <a:cs typeface="Calibri" panose="020F0502020204030204" pitchFamily="34" charset="0"/>
              </a:rPr>
              <a:t>Introduction</a:t>
            </a:r>
            <a:endParaRPr sz="3000" dirty="0">
              <a:solidFill>
                <a:schemeClr val="lt1"/>
              </a:solidFill>
              <a:latin typeface="Calibri" panose="020F0502020204030204" pitchFamily="34" charset="0"/>
              <a:cs typeface="Calibri" panose="020F0502020204030204" pitchFamily="34" charset="0"/>
            </a:endParaRPr>
          </a:p>
        </p:txBody>
      </p:sp>
      <p:sp>
        <p:nvSpPr>
          <p:cNvPr id="3" name="TextBox 2"/>
          <p:cNvSpPr txBox="1"/>
          <p:nvPr/>
        </p:nvSpPr>
        <p:spPr>
          <a:xfrm>
            <a:off x="312025" y="1560945"/>
            <a:ext cx="8325965" cy="2862322"/>
          </a:xfrm>
          <a:prstGeom prst="rect">
            <a:avLst/>
          </a:prstGeom>
          <a:noFill/>
        </p:spPr>
        <p:txBody>
          <a:bodyPr wrap="square">
            <a:spAutoFit/>
          </a:bodyPr>
          <a:lstStyle/>
          <a:p>
            <a:pPr algn="just"/>
            <a:r>
              <a:rPr lang="en-US" altLang="en-IN" sz="2000" dirty="0" smtClean="0">
                <a:solidFill>
                  <a:schemeClr val="tx1"/>
                </a:solidFill>
                <a:latin typeface="Calibri" panose="020F0502020204030204" pitchFamily="34" charset="0"/>
                <a:cs typeface="Calibri" panose="020F0502020204030204" pitchFamily="34" charset="0"/>
              </a:rPr>
              <a:t>. This allows for natural, human-like conversation and precise interpretation of user intent. The system's dialog management supports complex tasks such as </a:t>
            </a:r>
            <a:r>
              <a:rPr lang="en-US" altLang="en-IN" sz="2000" dirty="0" smtClean="0">
                <a:solidFill>
                  <a:srgbClr val="FF0000"/>
                </a:solidFill>
                <a:latin typeface="Calibri" panose="020F0502020204030204" pitchFamily="34" charset="0"/>
                <a:cs typeface="Calibri" panose="020F0502020204030204" pitchFamily="34" charset="0"/>
              </a:rPr>
              <a:t>scheduling and web searches</a:t>
            </a:r>
            <a:r>
              <a:rPr lang="en-US" altLang="en-IN" sz="2000" dirty="0" smtClean="0">
                <a:solidFill>
                  <a:schemeClr val="tx1"/>
                </a:solidFill>
                <a:latin typeface="Calibri" panose="020F0502020204030204" pitchFamily="34" charset="0"/>
                <a:cs typeface="Calibri" panose="020F0502020204030204" pitchFamily="34" charset="0"/>
              </a:rPr>
              <a:t>, all while emphasizing privacy and data security.</a:t>
            </a:r>
          </a:p>
          <a:p>
            <a:pPr algn="just"/>
            <a:endParaRPr lang="en-US" altLang="en-IN" sz="2000" dirty="0" smtClean="0">
              <a:solidFill>
                <a:schemeClr val="tx1"/>
              </a:solidFill>
              <a:latin typeface="Calibri" panose="020F0502020204030204" pitchFamily="34" charset="0"/>
              <a:cs typeface="Calibri" panose="020F0502020204030204" pitchFamily="34" charset="0"/>
            </a:endParaRPr>
          </a:p>
          <a:p>
            <a:pPr algn="just"/>
            <a:r>
              <a:rPr lang="en-US" altLang="en-IN" sz="2000" dirty="0" smtClean="0">
                <a:solidFill>
                  <a:srgbClr val="FF0000"/>
                </a:solidFill>
                <a:latin typeface="Calibri" panose="020F0502020204030204" pitchFamily="34" charset="0"/>
                <a:cs typeface="Calibri" panose="020F0502020204030204" pitchFamily="34" charset="0"/>
              </a:rPr>
              <a:t>User-friendly and customizable</a:t>
            </a:r>
            <a:r>
              <a:rPr lang="en-US" altLang="en-IN" sz="2000" dirty="0" smtClean="0">
                <a:solidFill>
                  <a:schemeClr val="tx1"/>
                </a:solidFill>
                <a:latin typeface="Calibri" panose="020F0502020204030204" pitchFamily="34" charset="0"/>
                <a:cs typeface="Calibri" panose="020F0502020204030204" pitchFamily="34" charset="0"/>
              </a:rPr>
              <a:t>, the assistant's interface caters to diverse users, allowing for personalized settings. An iterative, user-centric development process ensures the assistant aligns with </a:t>
            </a:r>
            <a:r>
              <a:rPr lang="en-US" altLang="en-IN" sz="2000" dirty="0" smtClean="0">
                <a:solidFill>
                  <a:srgbClr val="FF0000"/>
                </a:solidFill>
                <a:latin typeface="Calibri" panose="020F0502020204030204" pitchFamily="34" charset="0"/>
                <a:cs typeface="Calibri" panose="020F0502020204030204" pitchFamily="34" charset="0"/>
              </a:rPr>
              <a:t>real-world</a:t>
            </a:r>
            <a:r>
              <a:rPr lang="en-US" altLang="en-IN" sz="2000" dirty="0" smtClean="0">
                <a:solidFill>
                  <a:schemeClr val="tx1"/>
                </a:solidFill>
                <a:latin typeface="Calibri" panose="020F0502020204030204" pitchFamily="34" charset="0"/>
                <a:cs typeface="Calibri" panose="020F0502020204030204" pitchFamily="34" charset="0"/>
              </a:rPr>
              <a:t> </a:t>
            </a:r>
            <a:r>
              <a:rPr lang="en-US" altLang="en-IN" sz="2000" dirty="0" smtClean="0">
                <a:solidFill>
                  <a:srgbClr val="FF0000"/>
                </a:solidFill>
                <a:latin typeface="Calibri" panose="020F0502020204030204" pitchFamily="34" charset="0"/>
                <a:cs typeface="Calibri" panose="020F0502020204030204" pitchFamily="34" charset="0"/>
              </a:rPr>
              <a:t>needs</a:t>
            </a:r>
            <a:r>
              <a:rPr lang="en-US" altLang="en-IN" sz="2000" dirty="0" smtClean="0">
                <a:solidFill>
                  <a:schemeClr val="tx1"/>
                </a:solidFill>
                <a:latin typeface="Calibri" panose="020F0502020204030204" pitchFamily="34" charset="0"/>
                <a:cs typeface="Calibri" panose="020F0502020204030204" pitchFamily="34" charset="0"/>
              </a:rPr>
              <a:t> and user expectations, making it a versatile and secure addition to the digital ecosystem.</a:t>
            </a:r>
            <a:endParaRPr lang="en-IN" sz="2000" dirty="0">
              <a:highlight>
                <a:srgbClr val="C0C0C0"/>
              </a:highlight>
              <a:latin typeface="Perpetua" panose="02020502060401020303"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solidFill>
                  <a:srgbClr val="FFFF00"/>
                </a:solidFill>
                <a:latin typeface="Calibri" panose="020F0502020204030204" pitchFamily="34" charset="0"/>
                <a:cs typeface="Calibri" panose="020F0502020204030204" pitchFamily="34" charset="0"/>
              </a:rPr>
              <a:t>Literature Review</a:t>
            </a:r>
            <a:endParaRPr dirty="0">
              <a:solidFill>
                <a:srgbClr val="FFFF00"/>
              </a:solidFill>
              <a:latin typeface="Calibri" panose="020F0502020204030204" pitchFamily="34" charset="0"/>
              <a:cs typeface="Calibri" panose="020F0502020204030204" pitchFamily="34" charset="0"/>
            </a:endParaRPr>
          </a:p>
        </p:txBody>
      </p:sp>
      <p:grpSp>
        <p:nvGrpSpPr>
          <p:cNvPr id="94" name="Google Shape;94;p18"/>
          <p:cNvGrpSpPr/>
          <p:nvPr/>
        </p:nvGrpSpPr>
        <p:grpSpPr>
          <a:xfrm>
            <a:off x="208156" y="791921"/>
            <a:ext cx="8883805" cy="4215704"/>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 Box 8"/>
          <p:cNvSpPr txBox="1"/>
          <p:nvPr/>
        </p:nvSpPr>
        <p:spPr>
          <a:xfrm>
            <a:off x="222885" y="2668270"/>
            <a:ext cx="8869680" cy="2475230"/>
          </a:xfrm>
          <a:prstGeom prst="rect">
            <a:avLst/>
          </a:prstGeom>
          <a:solidFill>
            <a:schemeClr val="tx1"/>
          </a:solidFill>
        </p:spPr>
        <p:txBody>
          <a:bodyPr wrap="square" rtlCol="0" anchor="t" anchorCtr="0">
            <a:noAutofit/>
          </a:bodyPr>
          <a:lstStyle/>
          <a:p>
            <a:pPr marL="2743200" lvl="6" indent="0" algn="l" fontAlgn="ctr">
              <a:lnSpc>
                <a:spcPct val="130000"/>
              </a:lnSpc>
              <a:buNone/>
            </a:pPr>
            <a:endParaRPr lang="en-IN" altLang="en-US" dirty="0">
              <a:ln>
                <a:solidFill>
                  <a:schemeClr val="bg2">
                    <a:lumMod val="75000"/>
                  </a:schemeClr>
                </a:solidFill>
              </a:ln>
              <a:solidFill>
                <a:srgbClr val="FFFF00"/>
              </a:solidFill>
            </a:endParaRPr>
          </a:p>
        </p:txBody>
      </p:sp>
      <p:sp>
        <p:nvSpPr>
          <p:cNvPr id="97" name="Google Shape;97;p18"/>
          <p:cNvSpPr txBox="1">
            <a:spLocks noGrp="1"/>
          </p:cNvSpPr>
          <p:nvPr>
            <p:ph type="body" idx="4294967295"/>
          </p:nvPr>
        </p:nvSpPr>
        <p:spPr>
          <a:xfrm>
            <a:off x="311785" y="791844"/>
            <a:ext cx="8780145" cy="4351655"/>
          </a:xfrm>
          <a:prstGeom prst="rect">
            <a:avLst/>
          </a:prstGeom>
        </p:spPr>
        <p:txBody>
          <a:bodyPr spcFirstLastPara="1" wrap="square" lIns="91425" tIns="91425" rIns="91425" bIns="91425" anchor="t" anchorCtr="0">
            <a:noAutofit/>
          </a:bodyPr>
          <a:lstStyle/>
          <a:p>
            <a:pPr marL="342900" lvl="0">
              <a:lnSpc>
                <a:spcPct val="110000"/>
              </a:lnSpc>
              <a:buFont typeface="Wingdings" panose="05000000000000000000" charset="0"/>
              <a:buChar char="Ø"/>
            </a:pPr>
            <a:r>
              <a:rPr lang="en-US" sz="2000" dirty="0" err="1" smtClean="0">
                <a:solidFill>
                  <a:schemeClr val="lt1"/>
                </a:solidFill>
                <a:latin typeface="Calibri" panose="020F0502020204030204" pitchFamily="34" charset="0"/>
                <a:cs typeface="Calibri" panose="020F0502020204030204" pitchFamily="34" charset="0"/>
              </a:rPr>
              <a:t>Tirthajyoti</a:t>
            </a:r>
            <a:r>
              <a:rPr lang="en-US" sz="2000" dirty="0" smtClean="0">
                <a:solidFill>
                  <a:schemeClr val="lt1"/>
                </a:solidFill>
                <a:latin typeface="Calibri" panose="020F0502020204030204" pitchFamily="34" charset="0"/>
                <a:cs typeface="Calibri" panose="020F0502020204030204" pitchFamily="34" charset="0"/>
              </a:rPr>
              <a:t> </a:t>
            </a:r>
            <a:r>
              <a:rPr lang="en-US" sz="2000" dirty="0" smtClean="0">
                <a:solidFill>
                  <a:schemeClr val="lt1"/>
                </a:solidFill>
                <a:latin typeface="Calibri" panose="020F0502020204030204" pitchFamily="34" charset="0"/>
                <a:cs typeface="Calibri" panose="020F0502020204030204" pitchFamily="34" charset="0"/>
              </a:rPr>
              <a:t>Nag, </a:t>
            </a:r>
            <a:r>
              <a:rPr lang="en-US" sz="2000" dirty="0" err="1" smtClean="0">
                <a:solidFill>
                  <a:schemeClr val="lt1"/>
                </a:solidFill>
                <a:latin typeface="Calibri" panose="020F0502020204030204" pitchFamily="34" charset="0"/>
                <a:cs typeface="Calibri" panose="020F0502020204030204" pitchFamily="34" charset="0"/>
              </a:rPr>
              <a:t>Jayasree</a:t>
            </a:r>
            <a:r>
              <a:rPr lang="en-US" sz="2000" dirty="0" smtClean="0">
                <a:solidFill>
                  <a:schemeClr val="lt1"/>
                </a:solidFill>
                <a:latin typeface="Calibri" panose="020F0502020204030204" pitchFamily="34" charset="0"/>
                <a:cs typeface="Calibri" panose="020F0502020204030204" pitchFamily="34" charset="0"/>
              </a:rPr>
              <a:t> </a:t>
            </a:r>
            <a:r>
              <a:rPr lang="en-US" sz="2000" dirty="0" err="1" smtClean="0">
                <a:solidFill>
                  <a:schemeClr val="lt1"/>
                </a:solidFill>
                <a:latin typeface="Calibri" panose="020F0502020204030204" pitchFamily="34" charset="0"/>
                <a:cs typeface="Calibri" panose="020F0502020204030204" pitchFamily="34" charset="0"/>
              </a:rPr>
              <a:t>Ghosh</a:t>
            </a:r>
            <a:r>
              <a:rPr lang="en-US" sz="2000" dirty="0" smtClean="0">
                <a:solidFill>
                  <a:schemeClr val="lt1"/>
                </a:solidFill>
                <a:latin typeface="Calibri" panose="020F0502020204030204" pitchFamily="34" charset="0"/>
                <a:cs typeface="Calibri" panose="020F0502020204030204" pitchFamily="34" charset="0"/>
              </a:rPr>
              <a:t>, Sanjay </a:t>
            </a:r>
            <a:r>
              <a:rPr lang="en-US" sz="2000" dirty="0" err="1" smtClean="0">
                <a:solidFill>
                  <a:schemeClr val="lt1"/>
                </a:solidFill>
                <a:latin typeface="Calibri" panose="020F0502020204030204" pitchFamily="34" charset="0"/>
                <a:cs typeface="Calibri" panose="020F0502020204030204" pitchFamily="34" charset="0"/>
              </a:rPr>
              <a:t>Chakraborty</a:t>
            </a:r>
            <a:r>
              <a:rPr lang="en-US" sz="2000" dirty="0" smtClean="0">
                <a:solidFill>
                  <a:schemeClr val="lt1"/>
                </a:solidFill>
                <a:latin typeface="Calibri" panose="020F0502020204030204" pitchFamily="34" charset="0"/>
                <a:cs typeface="Calibri" panose="020F0502020204030204" pitchFamily="34" charset="0"/>
              </a:rPr>
              <a:t>: Proposed </a:t>
            </a:r>
            <a:r>
              <a:rPr lang="en-US" sz="2000" dirty="0" smtClean="0">
                <a:solidFill>
                  <a:schemeClr val="lt1"/>
                </a:solidFill>
                <a:latin typeface="Calibri" panose="020F0502020204030204" pitchFamily="34" charset="0"/>
                <a:cs typeface="Calibri" panose="020F0502020204030204" pitchFamily="34" charset="0"/>
              </a:rPr>
              <a:t>a Python-based virtual assistant using NLP and Google's speech recognition</a:t>
            </a:r>
            <a:r>
              <a:rPr lang="en-US" sz="2000" dirty="0" smtClean="0">
                <a:solidFill>
                  <a:schemeClr val="lt1"/>
                </a:solidFill>
                <a:latin typeface="Calibri" panose="020F0502020204030204" pitchFamily="34" charset="0"/>
                <a:cs typeface="Calibri" panose="020F0502020204030204" pitchFamily="34" charset="0"/>
              </a:rPr>
              <a:t>.</a:t>
            </a:r>
          </a:p>
          <a:p>
            <a:pPr marL="342900" lvl="0">
              <a:lnSpc>
                <a:spcPct val="110000"/>
              </a:lnSpc>
              <a:buFont typeface="Wingdings" panose="05000000000000000000" charset="0"/>
              <a:buChar char="Ø"/>
            </a:pPr>
            <a:endParaRPr lang="en-US" sz="2000" dirty="0" smtClean="0">
              <a:solidFill>
                <a:schemeClr val="lt1"/>
              </a:solidFill>
              <a:latin typeface="Calibri" panose="020F0502020204030204" pitchFamily="34" charset="0"/>
              <a:cs typeface="Calibri" panose="020F0502020204030204" pitchFamily="34" charset="0"/>
            </a:endParaRPr>
          </a:p>
          <a:p>
            <a:pPr marL="342900" lvl="0">
              <a:lnSpc>
                <a:spcPct val="110000"/>
              </a:lnSpc>
              <a:buFont typeface="Wingdings" panose="05000000000000000000" charset="0"/>
              <a:buChar char="Ø"/>
            </a:pPr>
            <a:r>
              <a:rPr lang="en-US" sz="2000" dirty="0" smtClean="0">
                <a:solidFill>
                  <a:schemeClr val="lt1"/>
                </a:solidFill>
                <a:latin typeface="Calibri" panose="020F0502020204030204" pitchFamily="34" charset="0"/>
                <a:cs typeface="Calibri" panose="020F0502020204030204" pitchFamily="34" charset="0"/>
              </a:rPr>
              <a:t>Raj </a:t>
            </a:r>
            <a:r>
              <a:rPr lang="en-US" sz="2000" dirty="0" smtClean="0">
                <a:solidFill>
                  <a:schemeClr val="lt1"/>
                </a:solidFill>
                <a:latin typeface="Calibri" panose="020F0502020204030204" pitchFamily="34" charset="0"/>
                <a:cs typeface="Calibri" panose="020F0502020204030204" pitchFamily="34" charset="0"/>
              </a:rPr>
              <a:t>Kumar Jain, </a:t>
            </a:r>
            <a:r>
              <a:rPr lang="en-US" sz="2000" dirty="0" err="1" smtClean="0">
                <a:solidFill>
                  <a:schemeClr val="lt1"/>
                </a:solidFill>
                <a:latin typeface="Calibri" panose="020F0502020204030204" pitchFamily="34" charset="0"/>
                <a:cs typeface="Calibri" panose="020F0502020204030204" pitchFamily="34" charset="0"/>
              </a:rPr>
              <a:t>Vikas</a:t>
            </a:r>
            <a:r>
              <a:rPr lang="en-US" sz="2000" dirty="0" smtClean="0">
                <a:solidFill>
                  <a:schemeClr val="lt1"/>
                </a:solidFill>
                <a:latin typeface="Calibri" panose="020F0502020204030204" pitchFamily="34" charset="0"/>
                <a:cs typeface="Calibri" panose="020F0502020204030204" pitchFamily="34" charset="0"/>
              </a:rPr>
              <a:t> Sharma, </a:t>
            </a:r>
            <a:r>
              <a:rPr lang="en-US" sz="2000" dirty="0" err="1" smtClean="0">
                <a:solidFill>
                  <a:schemeClr val="lt1"/>
                </a:solidFill>
                <a:latin typeface="Calibri" panose="020F0502020204030204" pitchFamily="34" charset="0"/>
                <a:cs typeface="Calibri" panose="020F0502020204030204" pitchFamily="34" charset="0"/>
              </a:rPr>
              <a:t>Mangilal</a:t>
            </a:r>
            <a:r>
              <a:rPr lang="en-US" sz="2000" dirty="0" smtClean="0">
                <a:solidFill>
                  <a:schemeClr val="lt1"/>
                </a:solidFill>
                <a:latin typeface="Calibri" panose="020F0502020204030204" pitchFamily="34" charset="0"/>
                <a:cs typeface="Calibri" panose="020F0502020204030204" pitchFamily="34" charset="0"/>
              </a:rPr>
              <a:t>, </a:t>
            </a:r>
            <a:r>
              <a:rPr lang="en-US" sz="2000" dirty="0" err="1" smtClean="0">
                <a:solidFill>
                  <a:schemeClr val="lt1"/>
                </a:solidFill>
                <a:latin typeface="Calibri" panose="020F0502020204030204" pitchFamily="34" charset="0"/>
                <a:cs typeface="Calibri" panose="020F0502020204030204" pitchFamily="34" charset="0"/>
              </a:rPr>
              <a:t>Rakesh</a:t>
            </a:r>
            <a:r>
              <a:rPr lang="en-US" sz="2000" dirty="0" smtClean="0">
                <a:solidFill>
                  <a:schemeClr val="lt1"/>
                </a:solidFill>
                <a:latin typeface="Calibri" panose="020F0502020204030204" pitchFamily="34" charset="0"/>
                <a:cs typeface="Calibri" panose="020F0502020204030204" pitchFamily="34" charset="0"/>
              </a:rPr>
              <a:t> </a:t>
            </a:r>
            <a:r>
              <a:rPr lang="en-US" sz="2000" dirty="0" err="1" smtClean="0">
                <a:solidFill>
                  <a:schemeClr val="lt1"/>
                </a:solidFill>
                <a:latin typeface="Calibri" panose="020F0502020204030204" pitchFamily="34" charset="0"/>
                <a:cs typeface="Calibri" panose="020F0502020204030204" pitchFamily="34" charset="0"/>
              </a:rPr>
              <a:t>Kardam</a:t>
            </a:r>
            <a:r>
              <a:rPr lang="en-US" sz="2000" dirty="0" smtClean="0">
                <a:solidFill>
                  <a:schemeClr val="lt1"/>
                </a:solidFill>
                <a:latin typeface="Calibri" panose="020F0502020204030204" pitchFamily="34" charset="0"/>
                <a:cs typeface="Calibri" panose="020F0502020204030204" pitchFamily="34" charset="0"/>
              </a:rPr>
              <a:t>, </a:t>
            </a:r>
            <a:r>
              <a:rPr lang="en-US" sz="2000" dirty="0" err="1" smtClean="0">
                <a:solidFill>
                  <a:schemeClr val="lt1"/>
                </a:solidFill>
                <a:latin typeface="Calibri" panose="020F0502020204030204" pitchFamily="34" charset="0"/>
                <a:cs typeface="Calibri" panose="020F0502020204030204" pitchFamily="34" charset="0"/>
              </a:rPr>
              <a:t>Mamta</a:t>
            </a:r>
            <a:r>
              <a:rPr lang="en-US" sz="2000" dirty="0" smtClean="0">
                <a:solidFill>
                  <a:schemeClr val="lt1"/>
                </a:solidFill>
                <a:latin typeface="Calibri" panose="020F0502020204030204" pitchFamily="34" charset="0"/>
                <a:cs typeface="Calibri" panose="020F0502020204030204" pitchFamily="34" charset="0"/>
              </a:rPr>
              <a:t> </a:t>
            </a:r>
            <a:r>
              <a:rPr lang="en-US" sz="2000" dirty="0" err="1" smtClean="0">
                <a:solidFill>
                  <a:schemeClr val="lt1"/>
                </a:solidFill>
                <a:latin typeface="Calibri" panose="020F0502020204030204" pitchFamily="34" charset="0"/>
                <a:cs typeface="Calibri" panose="020F0502020204030204" pitchFamily="34" charset="0"/>
              </a:rPr>
              <a:t>Rani</a:t>
            </a:r>
            <a:r>
              <a:rPr lang="en-US" sz="2000" dirty="0" smtClean="0">
                <a:solidFill>
                  <a:schemeClr val="lt1"/>
                </a:solidFill>
                <a:latin typeface="Calibri" panose="020F0502020204030204" pitchFamily="34" charset="0"/>
                <a:cs typeface="Calibri" panose="020F0502020204030204" pitchFamily="34" charset="0"/>
              </a:rPr>
              <a:t>: Built </a:t>
            </a:r>
            <a:r>
              <a:rPr lang="en-US" sz="2000" dirty="0" smtClean="0">
                <a:solidFill>
                  <a:schemeClr val="lt1"/>
                </a:solidFill>
                <a:latin typeface="Calibri" panose="020F0502020204030204" pitchFamily="34" charset="0"/>
                <a:cs typeface="Calibri" panose="020F0502020204030204" pitchFamily="34" charset="0"/>
              </a:rPr>
              <a:t>a Python virtual assistant using Speech Recognition, Pyttsx3, and other modules</a:t>
            </a:r>
            <a:r>
              <a:rPr lang="en-US" sz="2000" dirty="0" smtClean="0">
                <a:solidFill>
                  <a:schemeClr val="lt1"/>
                </a:solidFill>
                <a:latin typeface="Calibri" panose="020F0502020204030204" pitchFamily="34" charset="0"/>
                <a:cs typeface="Calibri" panose="020F0502020204030204" pitchFamily="34" charset="0"/>
              </a:rPr>
              <a:t>.</a:t>
            </a:r>
          </a:p>
          <a:p>
            <a:pPr marL="342900" lvl="0">
              <a:lnSpc>
                <a:spcPct val="110000"/>
              </a:lnSpc>
              <a:buFont typeface="Wingdings" panose="05000000000000000000" charset="0"/>
              <a:buChar char="Ø"/>
            </a:pPr>
            <a:endParaRPr lang="en-US" sz="2000" dirty="0" smtClean="0">
              <a:solidFill>
                <a:schemeClr val="lt1"/>
              </a:solidFill>
              <a:latin typeface="Calibri" panose="020F0502020204030204" pitchFamily="34" charset="0"/>
              <a:cs typeface="Calibri" panose="020F0502020204030204" pitchFamily="34" charset="0"/>
            </a:endParaRPr>
          </a:p>
          <a:p>
            <a:pPr marL="342900" lvl="0">
              <a:lnSpc>
                <a:spcPct val="110000"/>
              </a:lnSpc>
              <a:buFont typeface="Wingdings" panose="05000000000000000000" charset="0"/>
              <a:buChar char="Ø"/>
            </a:pPr>
            <a:r>
              <a:rPr lang="en-US" sz="2000" dirty="0" smtClean="0">
                <a:solidFill>
                  <a:schemeClr val="lt1"/>
                </a:solidFill>
                <a:latin typeface="Calibri" panose="020F0502020204030204" pitchFamily="34" charset="0"/>
                <a:cs typeface="Calibri" panose="020F0502020204030204" pitchFamily="34" charset="0"/>
              </a:rPr>
              <a:t>Dr</a:t>
            </a:r>
            <a:r>
              <a:rPr lang="en-US" sz="2000" dirty="0" smtClean="0">
                <a:solidFill>
                  <a:schemeClr val="lt1"/>
                </a:solidFill>
                <a:latin typeface="Calibri" panose="020F0502020204030204" pitchFamily="34" charset="0"/>
                <a:cs typeface="Calibri" panose="020F0502020204030204" pitchFamily="34" charset="0"/>
              </a:rPr>
              <a:t>. </a:t>
            </a:r>
            <a:r>
              <a:rPr lang="en-US" sz="2000" dirty="0" err="1" smtClean="0">
                <a:solidFill>
                  <a:schemeClr val="lt1"/>
                </a:solidFill>
                <a:latin typeface="Calibri" panose="020F0502020204030204" pitchFamily="34" charset="0"/>
                <a:cs typeface="Calibri" panose="020F0502020204030204" pitchFamily="34" charset="0"/>
              </a:rPr>
              <a:t>Ranjeet</a:t>
            </a:r>
            <a:r>
              <a:rPr lang="en-US" sz="2000" dirty="0" smtClean="0">
                <a:solidFill>
                  <a:schemeClr val="lt1"/>
                </a:solidFill>
                <a:latin typeface="Calibri" panose="020F0502020204030204" pitchFamily="34" charset="0"/>
                <a:cs typeface="Calibri" panose="020F0502020204030204" pitchFamily="34" charset="0"/>
              </a:rPr>
              <a:t> Kumar, Muhammad Faisal, </a:t>
            </a:r>
            <a:r>
              <a:rPr lang="en-US" sz="2000" dirty="0" err="1" smtClean="0">
                <a:solidFill>
                  <a:schemeClr val="lt1"/>
                </a:solidFill>
                <a:latin typeface="Calibri" panose="020F0502020204030204" pitchFamily="34" charset="0"/>
                <a:cs typeface="Calibri" panose="020F0502020204030204" pitchFamily="34" charset="0"/>
              </a:rPr>
              <a:t>Mohd</a:t>
            </a:r>
            <a:r>
              <a:rPr lang="en-US" sz="2000" dirty="0" smtClean="0">
                <a:solidFill>
                  <a:schemeClr val="lt1"/>
                </a:solidFill>
                <a:latin typeface="Calibri" panose="020F0502020204030204" pitchFamily="34" charset="0"/>
                <a:cs typeface="Calibri" panose="020F0502020204030204" pitchFamily="34" charset="0"/>
              </a:rPr>
              <a:t> Faisal, </a:t>
            </a:r>
            <a:r>
              <a:rPr lang="en-US" sz="2000" dirty="0" err="1" smtClean="0">
                <a:solidFill>
                  <a:schemeClr val="lt1"/>
                </a:solidFill>
                <a:latin typeface="Calibri" panose="020F0502020204030204" pitchFamily="34" charset="0"/>
                <a:cs typeface="Calibri" panose="020F0502020204030204" pitchFamily="34" charset="0"/>
              </a:rPr>
              <a:t>Owaish</a:t>
            </a:r>
            <a:r>
              <a:rPr lang="en-US" sz="2000" dirty="0" smtClean="0">
                <a:solidFill>
                  <a:schemeClr val="lt1"/>
                </a:solidFill>
                <a:latin typeface="Calibri" panose="020F0502020204030204" pitchFamily="34" charset="0"/>
                <a:cs typeface="Calibri" panose="020F0502020204030204" pitchFamily="34" charset="0"/>
              </a:rPr>
              <a:t> </a:t>
            </a:r>
            <a:r>
              <a:rPr lang="en-US" sz="2000" dirty="0" smtClean="0">
                <a:solidFill>
                  <a:schemeClr val="lt1"/>
                </a:solidFill>
                <a:latin typeface="Calibri" panose="020F0502020204030204" pitchFamily="34" charset="0"/>
                <a:cs typeface="Calibri" panose="020F0502020204030204" pitchFamily="34" charset="0"/>
              </a:rPr>
              <a:t>Ahmad: Outlined </a:t>
            </a:r>
            <a:r>
              <a:rPr lang="en-US" sz="2000" dirty="0" smtClean="0">
                <a:solidFill>
                  <a:schemeClr val="lt1"/>
                </a:solidFill>
                <a:latin typeface="Calibri" panose="020F0502020204030204" pitchFamily="34" charset="0"/>
                <a:cs typeface="Calibri" panose="020F0502020204030204" pitchFamily="34" charset="0"/>
              </a:rPr>
              <a:t>a virtual assistant system with speech recognition, Python backend, and API calls.</a:t>
            </a:r>
          </a:p>
          <a:p>
            <a:pPr marL="342900" lvl="0">
              <a:lnSpc>
                <a:spcPct val="110000"/>
              </a:lnSpc>
              <a:buFont typeface="Wingdings" panose="05000000000000000000" charset="0"/>
              <a:buChar char="Ø"/>
            </a:pPr>
            <a:endParaRPr lang="en-US" sz="2000" dirty="0" smtClean="0">
              <a:solidFill>
                <a:schemeClr val="lt1"/>
              </a:solidFill>
              <a:latin typeface="Calibri" panose="020F0502020204030204" pitchFamily="34" charset="0"/>
              <a:cs typeface="Calibri" panose="020F0502020204030204" pitchFamily="34" charset="0"/>
            </a:endParaRPr>
          </a:p>
          <a:p>
            <a:pPr marL="342900" lvl="0">
              <a:lnSpc>
                <a:spcPct val="110000"/>
              </a:lnSpc>
              <a:buFont typeface="Wingdings" panose="05000000000000000000" charset="0"/>
              <a:buChar char="Ø"/>
            </a:pPr>
            <a:r>
              <a:rPr lang="en-US" sz="2000" dirty="0" smtClean="0">
                <a:solidFill>
                  <a:schemeClr val="lt1"/>
                </a:solidFill>
                <a:latin typeface="Calibri" panose="020F0502020204030204" pitchFamily="34" charset="0"/>
                <a:cs typeface="Calibri" panose="020F0502020204030204" pitchFamily="34" charset="0"/>
              </a:rPr>
              <a:t>Ahmed </a:t>
            </a:r>
            <a:r>
              <a:rPr lang="en-US" sz="2000" dirty="0" smtClean="0">
                <a:solidFill>
                  <a:schemeClr val="lt1"/>
                </a:solidFill>
                <a:latin typeface="Calibri" panose="020F0502020204030204" pitchFamily="34" charset="0"/>
                <a:cs typeface="Calibri" panose="020F0502020204030204" pitchFamily="34" charset="0"/>
              </a:rPr>
              <a:t>J. </a:t>
            </a:r>
            <a:r>
              <a:rPr lang="en-US" sz="2000" dirty="0" err="1" smtClean="0">
                <a:solidFill>
                  <a:schemeClr val="lt1"/>
                </a:solidFill>
                <a:latin typeface="Calibri" panose="020F0502020204030204" pitchFamily="34" charset="0"/>
                <a:cs typeface="Calibri" panose="020F0502020204030204" pitchFamily="34" charset="0"/>
              </a:rPr>
              <a:t>Abougarair</a:t>
            </a:r>
            <a:r>
              <a:rPr lang="en-US" sz="2000" dirty="0" smtClean="0">
                <a:solidFill>
                  <a:schemeClr val="lt1"/>
                </a:solidFill>
                <a:latin typeface="Calibri" panose="020F0502020204030204" pitchFamily="34" charset="0"/>
                <a:cs typeface="Calibri" panose="020F0502020204030204" pitchFamily="34" charset="0"/>
              </a:rPr>
              <a:t>: Developed </a:t>
            </a:r>
            <a:r>
              <a:rPr lang="en-US" sz="2000" dirty="0" smtClean="0">
                <a:solidFill>
                  <a:schemeClr val="lt1"/>
                </a:solidFill>
                <a:latin typeface="Calibri" panose="020F0502020204030204" pitchFamily="34" charset="0"/>
                <a:cs typeface="Calibri" panose="020F0502020204030204" pitchFamily="34" charset="0"/>
              </a:rPr>
              <a:t>COBRA, a voice assistant model for desktop assistant projects.</a:t>
            </a:r>
          </a:p>
          <a:p>
            <a:pPr marL="342900" lvl="0">
              <a:lnSpc>
                <a:spcPct val="110000"/>
              </a:lnSpc>
              <a:buFont typeface="Wingdings" panose="05000000000000000000" charset="0"/>
              <a:buChar char="Ø"/>
            </a:pPr>
            <a:r>
              <a:rPr lang="en-US" sz="2000" dirty="0" smtClean="0">
                <a:solidFill>
                  <a:schemeClr val="lt1"/>
                </a:solidFill>
                <a:latin typeface="Calibri" panose="020F0502020204030204" pitchFamily="34" charset="0"/>
                <a:cs typeface="Calibri" panose="020F0502020204030204" pitchFamily="34" charset="0"/>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135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solidFill>
                  <a:srgbClr val="FFFF00"/>
                </a:solidFill>
                <a:latin typeface="Calibri" panose="020F0502020204030204" pitchFamily="34" charset="0"/>
                <a:cs typeface="Calibri" panose="020F0502020204030204" pitchFamily="34" charset="0"/>
              </a:rPr>
              <a:t>Literature Review</a:t>
            </a:r>
            <a:endParaRPr dirty="0">
              <a:solidFill>
                <a:srgbClr val="FFFF00"/>
              </a:solidFill>
              <a:latin typeface="Calibri" panose="020F0502020204030204" pitchFamily="34" charset="0"/>
              <a:cs typeface="Calibri" panose="020F0502020204030204" pitchFamily="34" charset="0"/>
            </a:endParaRPr>
          </a:p>
        </p:txBody>
      </p:sp>
      <p:grpSp>
        <p:nvGrpSpPr>
          <p:cNvPr id="2" name="Google Shape;94;p18"/>
          <p:cNvGrpSpPr/>
          <p:nvPr/>
        </p:nvGrpSpPr>
        <p:grpSpPr>
          <a:xfrm>
            <a:off x="208156" y="791921"/>
            <a:ext cx="8883805" cy="4215704"/>
            <a:chOff x="431925" y="1304875"/>
            <a:chExt cx="2628925" cy="3416400"/>
          </a:xfrm>
        </p:grpSpPr>
        <p:sp>
          <p:nvSpPr>
            <p:cNvPr id="95" name="Google Shape;95;p18"/>
            <p:cNvSpPr txBox="1"/>
            <p:nvPr/>
          </p:nvSpPr>
          <p:spPr>
            <a:xfrm>
              <a:off x="431925" y="1304875"/>
              <a:ext cx="2628900" cy="152106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 Box 8"/>
          <p:cNvSpPr txBox="1"/>
          <p:nvPr/>
        </p:nvSpPr>
        <p:spPr>
          <a:xfrm>
            <a:off x="222885" y="2668270"/>
            <a:ext cx="8869680" cy="2475230"/>
          </a:xfrm>
          <a:prstGeom prst="rect">
            <a:avLst/>
          </a:prstGeom>
          <a:solidFill>
            <a:schemeClr val="tx1"/>
          </a:solidFill>
        </p:spPr>
        <p:txBody>
          <a:bodyPr wrap="square" rtlCol="0" anchor="t" anchorCtr="0">
            <a:noAutofit/>
          </a:bodyPr>
          <a:lstStyle/>
          <a:p>
            <a:pPr marL="2743200" lvl="6" indent="0" algn="l" fontAlgn="ctr">
              <a:lnSpc>
                <a:spcPct val="130000"/>
              </a:lnSpc>
              <a:buNone/>
            </a:pPr>
            <a:endParaRPr lang="en-IN" altLang="en-US" dirty="0">
              <a:ln>
                <a:solidFill>
                  <a:schemeClr val="bg2">
                    <a:lumMod val="75000"/>
                  </a:schemeClr>
                </a:solidFill>
              </a:ln>
              <a:solidFill>
                <a:srgbClr val="FFFF00"/>
              </a:solidFill>
            </a:endParaRPr>
          </a:p>
        </p:txBody>
      </p:sp>
      <p:sp>
        <p:nvSpPr>
          <p:cNvPr id="97" name="Google Shape;97;p18"/>
          <p:cNvSpPr txBox="1">
            <a:spLocks noGrp="1"/>
          </p:cNvSpPr>
          <p:nvPr>
            <p:ph type="body" idx="4294967295"/>
          </p:nvPr>
        </p:nvSpPr>
        <p:spPr>
          <a:xfrm>
            <a:off x="311785" y="791844"/>
            <a:ext cx="8780145" cy="4351655"/>
          </a:xfrm>
          <a:prstGeom prst="rect">
            <a:avLst/>
          </a:prstGeom>
        </p:spPr>
        <p:txBody>
          <a:bodyPr spcFirstLastPara="1" wrap="square" lIns="91425" tIns="91425" rIns="91425" bIns="91425" anchor="t" anchorCtr="0">
            <a:noAutofit/>
          </a:bodyPr>
          <a:lstStyle/>
          <a:p>
            <a:pPr marL="342900" lvl="0">
              <a:lnSpc>
                <a:spcPct val="110000"/>
              </a:lnSpc>
              <a:buFont typeface="Wingdings" panose="05000000000000000000" charset="0"/>
              <a:buChar char="Ø"/>
            </a:pPr>
            <a:r>
              <a:rPr lang="en-US" sz="2000" dirty="0" err="1" smtClean="0">
                <a:solidFill>
                  <a:schemeClr val="lt1"/>
                </a:solidFill>
                <a:latin typeface="Calibri" panose="020F0502020204030204" pitchFamily="34" charset="0"/>
                <a:cs typeface="Calibri" panose="020F0502020204030204" pitchFamily="34" charset="0"/>
              </a:rPr>
              <a:t>Ayush</a:t>
            </a:r>
            <a:r>
              <a:rPr lang="en-US" sz="2000" dirty="0" smtClean="0">
                <a:solidFill>
                  <a:schemeClr val="lt1"/>
                </a:solidFill>
                <a:latin typeface="Calibri" panose="020F0502020204030204" pitchFamily="34" charset="0"/>
                <a:cs typeface="Calibri" panose="020F0502020204030204" pitchFamily="34" charset="0"/>
              </a:rPr>
              <a:t> </a:t>
            </a:r>
            <a:r>
              <a:rPr lang="en-US" sz="2000" dirty="0" err="1" smtClean="0">
                <a:solidFill>
                  <a:schemeClr val="lt1"/>
                </a:solidFill>
                <a:latin typeface="Calibri" panose="020F0502020204030204" pitchFamily="34" charset="0"/>
                <a:cs typeface="Calibri" panose="020F0502020204030204" pitchFamily="34" charset="0"/>
              </a:rPr>
              <a:t>Chinchane</a:t>
            </a:r>
            <a:r>
              <a:rPr lang="en-US" sz="2000" dirty="0" smtClean="0">
                <a:solidFill>
                  <a:schemeClr val="lt1"/>
                </a:solidFill>
                <a:latin typeface="Calibri" panose="020F0502020204030204" pitchFamily="34" charset="0"/>
                <a:cs typeface="Calibri" panose="020F0502020204030204" pitchFamily="34" charset="0"/>
              </a:rPr>
              <a:t>, Aryan </a:t>
            </a:r>
            <a:r>
              <a:rPr lang="en-US" sz="2000" dirty="0" err="1" smtClean="0">
                <a:solidFill>
                  <a:schemeClr val="lt1"/>
                </a:solidFill>
                <a:latin typeface="Calibri" panose="020F0502020204030204" pitchFamily="34" charset="0"/>
                <a:cs typeface="Calibri" panose="020F0502020204030204" pitchFamily="34" charset="0"/>
              </a:rPr>
              <a:t>Bhushan</a:t>
            </a:r>
            <a:r>
              <a:rPr lang="en-US" sz="2000" dirty="0" smtClean="0">
                <a:solidFill>
                  <a:schemeClr val="lt1"/>
                </a:solidFill>
                <a:latin typeface="Calibri" panose="020F0502020204030204" pitchFamily="34" charset="0"/>
                <a:cs typeface="Calibri" panose="020F0502020204030204" pitchFamily="34" charset="0"/>
              </a:rPr>
              <a:t>, </a:t>
            </a:r>
            <a:r>
              <a:rPr lang="en-US" sz="2000" dirty="0" err="1" smtClean="0">
                <a:solidFill>
                  <a:schemeClr val="lt1"/>
                </a:solidFill>
                <a:latin typeface="Calibri" panose="020F0502020204030204" pitchFamily="34" charset="0"/>
                <a:cs typeface="Calibri" panose="020F0502020204030204" pitchFamily="34" charset="0"/>
              </a:rPr>
              <a:t>Ayush</a:t>
            </a:r>
            <a:r>
              <a:rPr lang="en-US" sz="2000" dirty="0" smtClean="0">
                <a:solidFill>
                  <a:schemeClr val="lt1"/>
                </a:solidFill>
                <a:latin typeface="Calibri" panose="020F0502020204030204" pitchFamily="34" charset="0"/>
                <a:cs typeface="Calibri" panose="020F0502020204030204" pitchFamily="34" charset="0"/>
              </a:rPr>
              <a:t> </a:t>
            </a:r>
            <a:r>
              <a:rPr lang="en-US" sz="2000" dirty="0" err="1" smtClean="0">
                <a:solidFill>
                  <a:schemeClr val="lt1"/>
                </a:solidFill>
                <a:latin typeface="Calibri" panose="020F0502020204030204" pitchFamily="34" charset="0"/>
                <a:cs typeface="Calibri" panose="020F0502020204030204" pitchFamily="34" charset="0"/>
              </a:rPr>
              <a:t>Helonde</a:t>
            </a:r>
            <a:r>
              <a:rPr lang="en-US" sz="2000" dirty="0" smtClean="0">
                <a:solidFill>
                  <a:schemeClr val="lt1"/>
                </a:solidFill>
                <a:latin typeface="Calibri" panose="020F0502020204030204" pitchFamily="34" charset="0"/>
                <a:cs typeface="Calibri" panose="020F0502020204030204" pitchFamily="34" charset="0"/>
              </a:rPr>
              <a:t>, Prof. </a:t>
            </a:r>
            <a:r>
              <a:rPr lang="en-US" sz="2000" dirty="0" err="1" smtClean="0">
                <a:solidFill>
                  <a:schemeClr val="lt1"/>
                </a:solidFill>
                <a:latin typeface="Calibri" panose="020F0502020204030204" pitchFamily="34" charset="0"/>
                <a:cs typeface="Calibri" panose="020F0502020204030204" pitchFamily="34" charset="0"/>
              </a:rPr>
              <a:t>Kiran</a:t>
            </a:r>
            <a:r>
              <a:rPr lang="en-US" sz="2000" dirty="0" smtClean="0">
                <a:solidFill>
                  <a:schemeClr val="lt1"/>
                </a:solidFill>
                <a:latin typeface="Calibri" panose="020F0502020204030204" pitchFamily="34" charset="0"/>
                <a:cs typeface="Calibri" panose="020F0502020204030204" pitchFamily="34" charset="0"/>
              </a:rPr>
              <a:t> </a:t>
            </a:r>
            <a:r>
              <a:rPr lang="en-US" sz="2000" dirty="0" err="1" smtClean="0">
                <a:solidFill>
                  <a:schemeClr val="lt1"/>
                </a:solidFill>
                <a:latin typeface="Calibri" panose="020F0502020204030204" pitchFamily="34" charset="0"/>
                <a:cs typeface="Calibri" panose="020F0502020204030204" pitchFamily="34" charset="0"/>
              </a:rPr>
              <a:t>Bidua</a:t>
            </a:r>
            <a:r>
              <a:rPr lang="en-US" sz="2000" dirty="0" smtClean="0">
                <a:solidFill>
                  <a:schemeClr val="lt1"/>
                </a:solidFill>
                <a:latin typeface="Calibri" panose="020F0502020204030204" pitchFamily="34" charset="0"/>
                <a:cs typeface="Calibri" panose="020F0502020204030204" pitchFamily="34" charset="0"/>
              </a:rPr>
              <a:t>: Developed </a:t>
            </a:r>
            <a:r>
              <a:rPr lang="en-US" sz="2000" dirty="0" smtClean="0">
                <a:solidFill>
                  <a:schemeClr val="lt1"/>
                </a:solidFill>
                <a:latin typeface="Calibri" panose="020F0502020204030204" pitchFamily="34" charset="0"/>
                <a:cs typeface="Calibri" panose="020F0502020204030204" pitchFamily="34" charset="0"/>
              </a:rPr>
              <a:t>a voice-enabled application with Python, </a:t>
            </a:r>
            <a:r>
              <a:rPr lang="en-US" sz="2000" dirty="0" err="1" smtClean="0">
                <a:solidFill>
                  <a:schemeClr val="lt1"/>
                </a:solidFill>
                <a:latin typeface="Calibri" panose="020F0502020204030204" pitchFamily="34" charset="0"/>
                <a:cs typeface="Calibri" panose="020F0502020204030204" pitchFamily="34" charset="0"/>
              </a:rPr>
              <a:t>PyAudio</a:t>
            </a:r>
            <a:r>
              <a:rPr lang="en-US" sz="2000" dirty="0" smtClean="0">
                <a:solidFill>
                  <a:schemeClr val="lt1"/>
                </a:solidFill>
                <a:latin typeface="Calibri" panose="020F0502020204030204" pitchFamily="34" charset="0"/>
                <a:cs typeface="Calibri" panose="020F0502020204030204" pitchFamily="34" charset="0"/>
              </a:rPr>
              <a:t>, and Google </a:t>
            </a:r>
            <a:r>
              <a:rPr lang="en-US" sz="2000" dirty="0" err="1" smtClean="0">
                <a:solidFill>
                  <a:schemeClr val="lt1"/>
                </a:solidFill>
                <a:latin typeface="Calibri" panose="020F0502020204030204" pitchFamily="34" charset="0"/>
                <a:cs typeface="Calibri" panose="020F0502020204030204" pitchFamily="34" charset="0"/>
              </a:rPr>
              <a:t>Dialogflow</a:t>
            </a:r>
            <a:r>
              <a:rPr lang="en-US" sz="2000" dirty="0" smtClean="0">
                <a:solidFill>
                  <a:schemeClr val="lt1"/>
                </a:solidFill>
                <a:latin typeface="Calibri" panose="020F0502020204030204" pitchFamily="34" charset="0"/>
                <a:cs typeface="Calibri" panose="020F0502020204030204" pitchFamily="34" charset="0"/>
              </a:rPr>
              <a:t>.</a:t>
            </a:r>
          </a:p>
          <a:p>
            <a:pPr marL="342900" lvl="0">
              <a:lnSpc>
                <a:spcPct val="110000"/>
              </a:lnSpc>
              <a:buFont typeface="Wingdings" panose="05000000000000000000" charset="0"/>
              <a:buChar char="Ø"/>
            </a:pPr>
            <a:endParaRPr lang="en-US" sz="2000" dirty="0" smtClean="0">
              <a:solidFill>
                <a:schemeClr val="lt1"/>
              </a:solidFill>
              <a:latin typeface="Calibri" panose="020F0502020204030204" pitchFamily="34" charset="0"/>
              <a:cs typeface="Calibri" panose="020F0502020204030204" pitchFamily="34" charset="0"/>
            </a:endParaRPr>
          </a:p>
          <a:p>
            <a:pPr marL="342900" lvl="0">
              <a:lnSpc>
                <a:spcPct val="110000"/>
              </a:lnSpc>
              <a:buFont typeface="Wingdings" panose="05000000000000000000" charset="0"/>
              <a:buChar char="Ø"/>
            </a:pPr>
            <a:r>
              <a:rPr lang="en-US" sz="2000" dirty="0" err="1" smtClean="0">
                <a:solidFill>
                  <a:schemeClr val="lt1"/>
                </a:solidFill>
                <a:latin typeface="Calibri" panose="020F0502020204030204" pitchFamily="34" charset="0"/>
                <a:cs typeface="Calibri" panose="020F0502020204030204" pitchFamily="34" charset="0"/>
              </a:rPr>
              <a:t>Shrinivas</a:t>
            </a:r>
            <a:r>
              <a:rPr lang="en-US" sz="2000" dirty="0" smtClean="0">
                <a:solidFill>
                  <a:schemeClr val="lt1"/>
                </a:solidFill>
                <a:latin typeface="Calibri" panose="020F0502020204030204" pitchFamily="34" charset="0"/>
                <a:cs typeface="Calibri" panose="020F0502020204030204" pitchFamily="34" charset="0"/>
              </a:rPr>
              <a:t> </a:t>
            </a:r>
            <a:r>
              <a:rPr lang="en-US" sz="2000" dirty="0" err="1" smtClean="0">
                <a:solidFill>
                  <a:schemeClr val="lt1"/>
                </a:solidFill>
                <a:latin typeface="Calibri" panose="020F0502020204030204" pitchFamily="34" charset="0"/>
                <a:cs typeface="Calibri" panose="020F0502020204030204" pitchFamily="34" charset="0"/>
              </a:rPr>
              <a:t>Kulkarni</a:t>
            </a:r>
            <a:r>
              <a:rPr lang="en-US" sz="2000" dirty="0" smtClean="0">
                <a:solidFill>
                  <a:schemeClr val="lt1"/>
                </a:solidFill>
                <a:latin typeface="Calibri" panose="020F0502020204030204" pitchFamily="34" charset="0"/>
                <a:cs typeface="Calibri" panose="020F0502020204030204" pitchFamily="34" charset="0"/>
              </a:rPr>
              <a:t>, Praveen More, </a:t>
            </a:r>
            <a:r>
              <a:rPr lang="en-US" sz="2000" dirty="0" err="1" smtClean="0">
                <a:solidFill>
                  <a:schemeClr val="lt1"/>
                </a:solidFill>
                <a:latin typeface="Calibri" panose="020F0502020204030204" pitchFamily="34" charset="0"/>
                <a:cs typeface="Calibri" panose="020F0502020204030204" pitchFamily="34" charset="0"/>
              </a:rPr>
              <a:t>Varad</a:t>
            </a:r>
            <a:r>
              <a:rPr lang="en-US" sz="2000" dirty="0" smtClean="0">
                <a:solidFill>
                  <a:schemeClr val="lt1"/>
                </a:solidFill>
                <a:latin typeface="Calibri" panose="020F0502020204030204" pitchFamily="34" charset="0"/>
                <a:cs typeface="Calibri" panose="020F0502020204030204" pitchFamily="34" charset="0"/>
              </a:rPr>
              <a:t> </a:t>
            </a:r>
            <a:r>
              <a:rPr lang="en-US" sz="2000" dirty="0" err="1" smtClean="0">
                <a:solidFill>
                  <a:schemeClr val="lt1"/>
                </a:solidFill>
                <a:latin typeface="Calibri" panose="020F0502020204030204" pitchFamily="34" charset="0"/>
                <a:cs typeface="Calibri" panose="020F0502020204030204" pitchFamily="34" charset="0"/>
              </a:rPr>
              <a:t>Kulkarni</a:t>
            </a:r>
            <a:r>
              <a:rPr lang="en-US" sz="2000" dirty="0" smtClean="0">
                <a:solidFill>
                  <a:schemeClr val="lt1"/>
                </a:solidFill>
                <a:latin typeface="Calibri" panose="020F0502020204030204" pitchFamily="34" charset="0"/>
                <a:cs typeface="Calibri" panose="020F0502020204030204" pitchFamily="34" charset="0"/>
              </a:rPr>
              <a:t>, </a:t>
            </a:r>
            <a:r>
              <a:rPr lang="en-US" sz="2000" dirty="0" err="1" smtClean="0">
                <a:solidFill>
                  <a:schemeClr val="lt1"/>
                </a:solidFill>
                <a:latin typeface="Calibri" panose="020F0502020204030204" pitchFamily="34" charset="0"/>
                <a:cs typeface="Calibri" panose="020F0502020204030204" pitchFamily="34" charset="0"/>
              </a:rPr>
              <a:t>Vaishnavi</a:t>
            </a:r>
            <a:r>
              <a:rPr lang="en-US" sz="2000" dirty="0" smtClean="0">
                <a:solidFill>
                  <a:schemeClr val="lt1"/>
                </a:solidFill>
                <a:latin typeface="Calibri" panose="020F0502020204030204" pitchFamily="34" charset="0"/>
                <a:cs typeface="Calibri" panose="020F0502020204030204" pitchFamily="34" charset="0"/>
              </a:rPr>
              <a:t> </a:t>
            </a:r>
            <a:r>
              <a:rPr lang="en-US" sz="2000" dirty="0" err="1" smtClean="0">
                <a:solidFill>
                  <a:schemeClr val="lt1"/>
                </a:solidFill>
                <a:latin typeface="Calibri" panose="020F0502020204030204" pitchFamily="34" charset="0"/>
                <a:cs typeface="Calibri" panose="020F0502020204030204" pitchFamily="34" charset="0"/>
              </a:rPr>
              <a:t>Patil</a:t>
            </a:r>
            <a:r>
              <a:rPr lang="en-US" sz="2000" dirty="0" smtClean="0">
                <a:solidFill>
                  <a:schemeClr val="lt1"/>
                </a:solidFill>
                <a:latin typeface="Calibri" panose="020F0502020204030204" pitchFamily="34" charset="0"/>
                <a:cs typeface="Calibri" panose="020F0502020204030204" pitchFamily="34" charset="0"/>
              </a:rPr>
              <a:t>, Harsh Patel, Mrs. </a:t>
            </a:r>
            <a:r>
              <a:rPr lang="en-US" sz="2000" dirty="0" err="1" smtClean="0">
                <a:solidFill>
                  <a:schemeClr val="lt1"/>
                </a:solidFill>
                <a:latin typeface="Calibri" panose="020F0502020204030204" pitchFamily="34" charset="0"/>
                <a:cs typeface="Calibri" panose="020F0502020204030204" pitchFamily="34" charset="0"/>
              </a:rPr>
              <a:t>Pooja</a:t>
            </a:r>
            <a:r>
              <a:rPr lang="en-US" sz="2000" dirty="0" smtClean="0">
                <a:solidFill>
                  <a:schemeClr val="lt1"/>
                </a:solidFill>
                <a:latin typeface="Calibri" panose="020F0502020204030204" pitchFamily="34" charset="0"/>
                <a:cs typeface="Calibri" panose="020F0502020204030204" pitchFamily="34" charset="0"/>
              </a:rPr>
              <a:t> </a:t>
            </a:r>
            <a:r>
              <a:rPr lang="en-US" sz="2000" dirty="0" err="1" smtClean="0">
                <a:solidFill>
                  <a:schemeClr val="lt1"/>
                </a:solidFill>
                <a:latin typeface="Calibri" panose="020F0502020204030204" pitchFamily="34" charset="0"/>
                <a:cs typeface="Calibri" panose="020F0502020204030204" pitchFamily="34" charset="0"/>
              </a:rPr>
              <a:t>Patil</a:t>
            </a:r>
            <a:r>
              <a:rPr lang="en-US" sz="2000" dirty="0" smtClean="0">
                <a:solidFill>
                  <a:schemeClr val="lt1"/>
                </a:solidFill>
                <a:latin typeface="Calibri" panose="020F0502020204030204" pitchFamily="34" charset="0"/>
                <a:cs typeface="Calibri" panose="020F0502020204030204" pitchFamily="34" charset="0"/>
              </a:rPr>
              <a:t>: Created </a:t>
            </a:r>
            <a:r>
              <a:rPr lang="en-US" sz="2000" dirty="0" smtClean="0">
                <a:solidFill>
                  <a:schemeClr val="lt1"/>
                </a:solidFill>
                <a:latin typeface="Calibri" panose="020F0502020204030204" pitchFamily="34" charset="0"/>
                <a:cs typeface="Calibri" panose="020F0502020204030204" pitchFamily="34" charset="0"/>
              </a:rPr>
              <a:t>ALPHA desktop assistant combining speech recognition, gesture recognition, and AI virtual mouse.</a:t>
            </a:r>
          </a:p>
          <a:p>
            <a:pPr marL="342900" lvl="0">
              <a:lnSpc>
                <a:spcPct val="110000"/>
              </a:lnSpc>
              <a:buFont typeface="Wingdings" panose="05000000000000000000" charset="0"/>
              <a:buChar char="Ø"/>
            </a:pPr>
            <a:endParaRPr lang="en-US" sz="2000" dirty="0" smtClean="0">
              <a:solidFill>
                <a:schemeClr val="lt1"/>
              </a:solidFill>
              <a:latin typeface="Calibri" panose="020F0502020204030204" pitchFamily="34" charset="0"/>
              <a:cs typeface="Calibri" panose="020F0502020204030204" pitchFamily="34" charset="0"/>
            </a:endParaRPr>
          </a:p>
          <a:p>
            <a:pPr marL="342900" lvl="0">
              <a:lnSpc>
                <a:spcPct val="110000"/>
              </a:lnSpc>
              <a:buFont typeface="Wingdings" panose="05000000000000000000" charset="0"/>
              <a:buChar char="Ø"/>
            </a:pPr>
            <a:r>
              <a:rPr lang="en-US" sz="2000" dirty="0" err="1" smtClean="0">
                <a:solidFill>
                  <a:schemeClr val="lt1"/>
                </a:solidFill>
                <a:latin typeface="Calibri" panose="020F0502020204030204" pitchFamily="34" charset="0"/>
                <a:cs typeface="Calibri" panose="020F0502020204030204" pitchFamily="34" charset="0"/>
              </a:rPr>
              <a:t>Piyush</a:t>
            </a:r>
            <a:r>
              <a:rPr lang="en-US" sz="2000" dirty="0" smtClean="0">
                <a:solidFill>
                  <a:schemeClr val="lt1"/>
                </a:solidFill>
                <a:latin typeface="Calibri" panose="020F0502020204030204" pitchFamily="34" charset="0"/>
                <a:cs typeface="Calibri" panose="020F0502020204030204" pitchFamily="34" charset="0"/>
              </a:rPr>
              <a:t> </a:t>
            </a:r>
            <a:r>
              <a:rPr lang="en-US" sz="2000" dirty="0" smtClean="0">
                <a:solidFill>
                  <a:schemeClr val="lt1"/>
                </a:solidFill>
                <a:latin typeface="Calibri" panose="020F0502020204030204" pitchFamily="34" charset="0"/>
                <a:cs typeface="Calibri" panose="020F0502020204030204" pitchFamily="34" charset="0"/>
              </a:rPr>
              <a:t>Gupta and </a:t>
            </a:r>
            <a:r>
              <a:rPr lang="en-US" sz="2000" dirty="0" err="1" smtClean="0">
                <a:solidFill>
                  <a:schemeClr val="lt1"/>
                </a:solidFill>
                <a:latin typeface="Calibri" panose="020F0502020204030204" pitchFamily="34" charset="0"/>
                <a:cs typeface="Calibri" panose="020F0502020204030204" pitchFamily="34" charset="0"/>
              </a:rPr>
              <a:t>Sakshi</a:t>
            </a:r>
            <a:r>
              <a:rPr lang="en-US" sz="2000" dirty="0" smtClean="0">
                <a:solidFill>
                  <a:schemeClr val="lt1"/>
                </a:solidFill>
                <a:latin typeface="Calibri" panose="020F0502020204030204" pitchFamily="34" charset="0"/>
                <a:cs typeface="Calibri" panose="020F0502020204030204" pitchFamily="34" charset="0"/>
              </a:rPr>
              <a:t> </a:t>
            </a:r>
            <a:r>
              <a:rPr lang="en-US" sz="2000" dirty="0" err="1" smtClean="0">
                <a:solidFill>
                  <a:schemeClr val="lt1"/>
                </a:solidFill>
                <a:latin typeface="Calibri" panose="020F0502020204030204" pitchFamily="34" charset="0"/>
                <a:cs typeface="Calibri" panose="020F0502020204030204" pitchFamily="34" charset="0"/>
              </a:rPr>
              <a:t>Yadav</a:t>
            </a:r>
            <a:r>
              <a:rPr lang="en-US" sz="2000" dirty="0" smtClean="0">
                <a:solidFill>
                  <a:schemeClr val="lt1"/>
                </a:solidFill>
                <a:latin typeface="Calibri" panose="020F0502020204030204" pitchFamily="34" charset="0"/>
                <a:cs typeface="Calibri" panose="020F0502020204030204" pitchFamily="34" charset="0"/>
              </a:rPr>
              <a:t>: </a:t>
            </a:r>
            <a:r>
              <a:rPr lang="en-US" sz="2000" dirty="0" smtClean="0">
                <a:solidFill>
                  <a:schemeClr val="lt1"/>
                </a:solidFill>
                <a:latin typeface="Calibri" panose="020F0502020204030204" pitchFamily="34" charset="0"/>
                <a:cs typeface="Calibri" panose="020F0502020204030204" pitchFamily="34" charset="0"/>
              </a:rPr>
              <a:t>Developed </a:t>
            </a:r>
            <a:r>
              <a:rPr lang="en-US" sz="2000" dirty="0" err="1" smtClean="0">
                <a:solidFill>
                  <a:schemeClr val="lt1"/>
                </a:solidFill>
                <a:latin typeface="Calibri" panose="020F0502020204030204" pitchFamily="34" charset="0"/>
                <a:cs typeface="Calibri" panose="020F0502020204030204" pitchFamily="34" charset="0"/>
              </a:rPr>
              <a:t>Spyder</a:t>
            </a:r>
            <a:r>
              <a:rPr lang="en-US" sz="2000" dirty="0" smtClean="0">
                <a:solidFill>
                  <a:schemeClr val="lt1"/>
                </a:solidFill>
                <a:latin typeface="Calibri" panose="020F0502020204030204" pitchFamily="34" charset="0"/>
                <a:cs typeface="Calibri" panose="020F0502020204030204" pitchFamily="34" charset="0"/>
              </a:rPr>
              <a:t> voice assistant using Pyttsx3, Speech Recognition, and Wolfram Alpha API</a:t>
            </a:r>
            <a:r>
              <a:rPr lang="en-US" sz="2000" dirty="0" smtClean="0">
                <a:solidFill>
                  <a:schemeClr val="lt1"/>
                </a:solidFill>
                <a:latin typeface="Calibri" panose="020F0502020204030204" pitchFamily="34" charset="0"/>
                <a:cs typeface="Calibri" panose="020F0502020204030204" pitchFamily="34" charset="0"/>
              </a:rPr>
              <a:t>.</a:t>
            </a:r>
          </a:p>
          <a:p>
            <a:pPr marL="342900" lvl="0">
              <a:lnSpc>
                <a:spcPct val="110000"/>
              </a:lnSpc>
              <a:buFont typeface="Wingdings" panose="05000000000000000000" charset="0"/>
              <a:buChar char="Ø"/>
            </a:pPr>
            <a:r>
              <a:rPr lang="en-US" sz="2000" dirty="0" smtClean="0">
                <a:solidFill>
                  <a:schemeClr val="lt1"/>
                </a:solidFill>
                <a:latin typeface="Calibri" panose="020F0502020204030204" pitchFamily="34" charset="0"/>
                <a:cs typeface="Calibri" panose="020F0502020204030204" pitchFamily="34" charset="0"/>
              </a:rPr>
              <a:t>   </a:t>
            </a:r>
            <a:endParaRPr lang="en-US" sz="2000" dirty="0" smtClean="0">
              <a:solidFill>
                <a:schemeClr val="lt1"/>
              </a:solidFill>
              <a:latin typeface="Calibri" panose="020F0502020204030204" pitchFamily="34" charset="0"/>
              <a:cs typeface="Calibri" panose="020F0502020204030204" pitchFamily="34" charset="0"/>
            </a:endParaRPr>
          </a:p>
          <a:p>
            <a:pPr marL="342900" lvl="0">
              <a:lnSpc>
                <a:spcPct val="110000"/>
              </a:lnSpc>
              <a:buFont typeface="Wingdings" panose="05000000000000000000" charset="0"/>
              <a:buChar char="Ø"/>
            </a:pPr>
            <a:r>
              <a:rPr lang="en-US" sz="2000" dirty="0" smtClean="0">
                <a:solidFill>
                  <a:schemeClr val="lt1"/>
                </a:solidFill>
                <a:latin typeface="Calibri" panose="020F0502020204030204" pitchFamily="34" charset="0"/>
                <a:cs typeface="Calibri" panose="020F0502020204030204" pitchFamily="34" charset="0"/>
              </a:rPr>
              <a:t>Dr</a:t>
            </a:r>
            <a:r>
              <a:rPr lang="en-US" sz="2000" dirty="0" smtClean="0">
                <a:solidFill>
                  <a:schemeClr val="lt1"/>
                </a:solidFill>
                <a:latin typeface="Calibri" panose="020F0502020204030204" pitchFamily="34" charset="0"/>
                <a:cs typeface="Calibri" panose="020F0502020204030204" pitchFamily="34" charset="0"/>
              </a:rPr>
              <a:t>. Ch. </a:t>
            </a:r>
            <a:r>
              <a:rPr lang="en-US" sz="2000" dirty="0" err="1" smtClean="0">
                <a:solidFill>
                  <a:schemeClr val="lt1"/>
                </a:solidFill>
                <a:latin typeface="Calibri" panose="020F0502020204030204" pitchFamily="34" charset="0"/>
                <a:cs typeface="Calibri" panose="020F0502020204030204" pitchFamily="34" charset="0"/>
              </a:rPr>
              <a:t>Rathna</a:t>
            </a:r>
            <a:r>
              <a:rPr lang="en-US" sz="2000" dirty="0" smtClean="0">
                <a:solidFill>
                  <a:schemeClr val="lt1"/>
                </a:solidFill>
                <a:latin typeface="Calibri" panose="020F0502020204030204" pitchFamily="34" charset="0"/>
                <a:cs typeface="Calibri" panose="020F0502020204030204" pitchFamily="34" charset="0"/>
              </a:rPr>
              <a:t> </a:t>
            </a:r>
            <a:r>
              <a:rPr lang="en-US" sz="2000" dirty="0" err="1" smtClean="0">
                <a:solidFill>
                  <a:schemeClr val="lt1"/>
                </a:solidFill>
                <a:latin typeface="Calibri" panose="020F0502020204030204" pitchFamily="34" charset="0"/>
                <a:cs typeface="Calibri" panose="020F0502020204030204" pitchFamily="34" charset="0"/>
              </a:rPr>
              <a:t>Jyothi</a:t>
            </a:r>
            <a:r>
              <a:rPr lang="en-US" sz="2000" dirty="0" smtClean="0">
                <a:solidFill>
                  <a:schemeClr val="lt1"/>
                </a:solidFill>
                <a:latin typeface="Calibri" panose="020F0502020204030204" pitchFamily="34" charset="0"/>
                <a:cs typeface="Calibri" panose="020F0502020204030204" pitchFamily="34" charset="0"/>
              </a:rPr>
              <a:t>, P. </a:t>
            </a:r>
            <a:r>
              <a:rPr lang="en-US" sz="2000" dirty="0" err="1" smtClean="0">
                <a:solidFill>
                  <a:schemeClr val="lt1"/>
                </a:solidFill>
                <a:latin typeface="Calibri" panose="020F0502020204030204" pitchFamily="34" charset="0"/>
                <a:cs typeface="Calibri" panose="020F0502020204030204" pitchFamily="34" charset="0"/>
              </a:rPr>
              <a:t>Beracah</a:t>
            </a:r>
            <a:r>
              <a:rPr lang="en-US" sz="2000" dirty="0" smtClean="0">
                <a:solidFill>
                  <a:schemeClr val="lt1"/>
                </a:solidFill>
                <a:latin typeface="Calibri" panose="020F0502020204030204" pitchFamily="34" charset="0"/>
                <a:cs typeface="Calibri" panose="020F0502020204030204" pitchFamily="34" charset="0"/>
              </a:rPr>
              <a:t> M. </a:t>
            </a:r>
            <a:r>
              <a:rPr lang="en-US" sz="2000" dirty="0" err="1" smtClean="0">
                <a:solidFill>
                  <a:schemeClr val="lt1"/>
                </a:solidFill>
                <a:latin typeface="Calibri" panose="020F0502020204030204" pitchFamily="34" charset="0"/>
                <a:cs typeface="Calibri" panose="020F0502020204030204" pitchFamily="34" charset="0"/>
              </a:rPr>
              <a:t>Gowtham</a:t>
            </a:r>
            <a:r>
              <a:rPr lang="en-US" sz="2000" dirty="0" smtClean="0">
                <a:solidFill>
                  <a:schemeClr val="lt1"/>
                </a:solidFill>
                <a:latin typeface="Calibri" panose="020F0502020204030204" pitchFamily="34" charset="0"/>
                <a:cs typeface="Calibri" panose="020F0502020204030204" pitchFamily="34" charset="0"/>
              </a:rPr>
              <a:t>: </a:t>
            </a:r>
            <a:r>
              <a:rPr lang="en-US" sz="2000" dirty="0" smtClean="0">
                <a:solidFill>
                  <a:schemeClr val="lt1"/>
                </a:solidFill>
                <a:latin typeface="Calibri" panose="020F0502020204030204" pitchFamily="34" charset="0"/>
                <a:cs typeface="Calibri" panose="020F0502020204030204" pitchFamily="34" charset="0"/>
              </a:rPr>
              <a:t>Built a voice assistant with ASR technology and TTS conversion</a:t>
            </a:r>
            <a:r>
              <a:rPr lang="en-US" sz="2000" dirty="0" smtClean="0">
                <a:solidFill>
                  <a:schemeClr val="lt1"/>
                </a:solidFill>
                <a:latin typeface="Calibri" panose="020F0502020204030204" pitchFamily="34" charset="0"/>
                <a:cs typeface="Calibri" panose="020F0502020204030204" pitchFamily="34" charset="0"/>
              </a:rPr>
              <a:t>.</a:t>
            </a:r>
            <a:endParaRPr lang="en-US" sz="2000" dirty="0" smtClean="0">
              <a:solidFill>
                <a:schemeClr val="lt1"/>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404*339"/>
  <p:tag name="TABLE_ENDDRAG_RECT" val="12*53*404*339"/>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403*173"/>
  <p:tag name="TABLE_ENDDRAG_RECT" val="12*130*404*173"/>
</p:tagLst>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457</TotalTime>
  <Words>1905</Words>
  <Application>Microsoft Office PowerPoint</Application>
  <PresentationFormat>On-screen Show (16:9)</PresentationFormat>
  <Paragraphs>153</Paragraphs>
  <Slides>25</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Oswald</vt:lpstr>
      <vt:lpstr>Perpetua</vt:lpstr>
      <vt:lpstr>Wingdings</vt:lpstr>
      <vt:lpstr>Times New Roman</vt:lpstr>
      <vt:lpstr>Average</vt:lpstr>
      <vt:lpstr>Slate</vt:lpstr>
      <vt:lpstr>Slide 1</vt:lpstr>
      <vt:lpstr>Slide 2</vt:lpstr>
      <vt:lpstr>Abstract</vt:lpstr>
      <vt:lpstr>Motivation and Background</vt:lpstr>
      <vt:lpstr>Objectives - </vt:lpstr>
      <vt:lpstr>Slide 6</vt:lpstr>
      <vt:lpstr>Slide 7</vt:lpstr>
      <vt:lpstr>Literature Review</vt:lpstr>
      <vt:lpstr>Literature Review</vt:lpstr>
      <vt:lpstr>Literature Review</vt:lpstr>
      <vt:lpstr>Existing Systems</vt:lpstr>
      <vt:lpstr>Existing Systems</vt:lpstr>
      <vt:lpstr>Disadvantage of Existing Methodology</vt:lpstr>
      <vt:lpstr>Disadvantage of Existing Methodology</vt:lpstr>
      <vt:lpstr>Gaps Identified</vt:lpstr>
      <vt:lpstr>Gaps Identified</vt:lpstr>
      <vt:lpstr>Problem Identification</vt:lpstr>
      <vt:lpstr>Proposed Methodology</vt:lpstr>
      <vt:lpstr>Proposed Methodology</vt:lpstr>
      <vt:lpstr>Algorithm / Architecture</vt:lpstr>
      <vt:lpstr>Slide 21</vt:lpstr>
      <vt:lpstr>Conclusions / Future scope</vt:lpstr>
      <vt:lpstr>   References</vt:lpstr>
      <vt:lpstr>THANK YOU</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pc</cp:lastModifiedBy>
  <cp:revision>185</cp:revision>
  <dcterms:created xsi:type="dcterms:W3CDTF">2024-04-01T09:57:00Z</dcterms:created>
  <dcterms:modified xsi:type="dcterms:W3CDTF">2024-04-25T17:15:05Z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B25F366BCFF1477C9A459E4405C68425_13</vt:lpwstr>
  </property>
  <property fmtid="{D5CDD505-2E9C-101B-9397-08002B2CF9AE}" pid="3" name="KSOProductBuildVer">
    <vt:lpwstr>1033-12.2.0.13538</vt:lpwstr>
  </property>
</Properties>
</file>