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34"/>
  </p:notesMasterIdLst>
  <p:sldIdLst>
    <p:sldId id="256" r:id="rId2"/>
    <p:sldId id="293" r:id="rId3"/>
    <p:sldId id="294" r:id="rId4"/>
    <p:sldId id="295" r:id="rId5"/>
    <p:sldId id="300" r:id="rId6"/>
    <p:sldId id="299" r:id="rId7"/>
    <p:sldId id="301" r:id="rId8"/>
    <p:sldId id="292" r:id="rId9"/>
    <p:sldId id="264" r:id="rId10"/>
    <p:sldId id="303" r:id="rId11"/>
    <p:sldId id="267" r:id="rId12"/>
    <p:sldId id="266" r:id="rId13"/>
    <p:sldId id="30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302" r:id="rId22"/>
    <p:sldId id="280" r:id="rId23"/>
    <p:sldId id="281" r:id="rId24"/>
    <p:sldId id="291" r:id="rId25"/>
    <p:sldId id="296" r:id="rId26"/>
    <p:sldId id="284" r:id="rId27"/>
    <p:sldId id="285" r:id="rId28"/>
    <p:sldId id="286" r:id="rId29"/>
    <p:sldId id="287" r:id="rId30"/>
    <p:sldId id="288" r:id="rId31"/>
    <p:sldId id="304" r:id="rId32"/>
    <p:sldId id="305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>
      <p:cViewPr varScale="1">
        <p:scale>
          <a:sx n="78" d="100"/>
          <a:sy n="78" d="100"/>
        </p:scale>
        <p:origin x="1594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Documents%20and%20Settings\hull\My%20Documents\Misc\Fundamentals5e\Book\ArtWork\Figure1_4.xls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8336784058152653"/>
          <c:y val="7.0922231418410434E-2"/>
          <c:w val="0.49281363579396148"/>
          <c:h val="0.68794564475858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Sheet1!$D$7</c:f>
              <c:strCache>
                <c:ptCount val="1"/>
                <c:pt idx="0">
                  <c:v>No Hedging</c:v>
                </c:pt>
              </c:strCache>
            </c:strRef>
          </c:tx>
          <c:spPr>
            <a:ln w="12700">
              <a:solidFill>
                <a:srgbClr val="000080"/>
              </a:solidFill>
              <a:prstDash val="sysDash"/>
            </a:ln>
          </c:spPr>
          <c:marker>
            <c:symbol val="none"/>
          </c:marker>
          <c:xVal>
            <c:numRef>
              <c:f>Sheet1!$C$8:$C$17</c:f>
              <c:numCache>
                <c:formatCode>General</c:formatCode>
                <c:ptCount val="10"/>
                <c:pt idx="0">
                  <c:v>20</c:v>
                </c:pt>
                <c:pt idx="1">
                  <c:v>22</c:v>
                </c:pt>
                <c:pt idx="2">
                  <c:v>24</c:v>
                </c:pt>
                <c:pt idx="3">
                  <c:v>26</c:v>
                </c:pt>
                <c:pt idx="4">
                  <c:v>27.5</c:v>
                </c:pt>
                <c:pt idx="5">
                  <c:v>28</c:v>
                </c:pt>
                <c:pt idx="6">
                  <c:v>30</c:v>
                </c:pt>
                <c:pt idx="7">
                  <c:v>32</c:v>
                </c:pt>
                <c:pt idx="8">
                  <c:v>34</c:v>
                </c:pt>
                <c:pt idx="9">
                  <c:v>36</c:v>
                </c:pt>
              </c:numCache>
            </c:numRef>
          </c:xVal>
          <c:yVal>
            <c:numRef>
              <c:f>Sheet1!$D$8:$D$17</c:f>
              <c:numCache>
                <c:formatCode>General</c:formatCode>
                <c:ptCount val="10"/>
                <c:pt idx="0">
                  <c:v>20000</c:v>
                </c:pt>
                <c:pt idx="1">
                  <c:v>22000</c:v>
                </c:pt>
                <c:pt idx="2">
                  <c:v>24000</c:v>
                </c:pt>
                <c:pt idx="3">
                  <c:v>26000</c:v>
                </c:pt>
                <c:pt idx="4">
                  <c:v>27500</c:v>
                </c:pt>
                <c:pt idx="5">
                  <c:v>28000</c:v>
                </c:pt>
                <c:pt idx="6">
                  <c:v>30000</c:v>
                </c:pt>
                <c:pt idx="7">
                  <c:v>32000</c:v>
                </c:pt>
                <c:pt idx="8">
                  <c:v>34000</c:v>
                </c:pt>
                <c:pt idx="9">
                  <c:v>36000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7B6-384C-A73B-BD6163448449}"/>
            </c:ext>
          </c:extLst>
        </c:ser>
        <c:ser>
          <c:idx val="1"/>
          <c:order val="1"/>
          <c:tx>
            <c:strRef>
              <c:f>Sheet1!$E$7</c:f>
              <c:strCache>
                <c:ptCount val="1"/>
                <c:pt idx="0">
                  <c:v>Hedging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Sheet1!$C$8:$C$17</c:f>
              <c:numCache>
                <c:formatCode>General</c:formatCode>
                <c:ptCount val="10"/>
                <c:pt idx="0">
                  <c:v>20</c:v>
                </c:pt>
                <c:pt idx="1">
                  <c:v>22</c:v>
                </c:pt>
                <c:pt idx="2">
                  <c:v>24</c:v>
                </c:pt>
                <c:pt idx="3">
                  <c:v>26</c:v>
                </c:pt>
                <c:pt idx="4">
                  <c:v>27.5</c:v>
                </c:pt>
                <c:pt idx="5">
                  <c:v>28</c:v>
                </c:pt>
                <c:pt idx="6">
                  <c:v>30</c:v>
                </c:pt>
                <c:pt idx="7">
                  <c:v>32</c:v>
                </c:pt>
                <c:pt idx="8">
                  <c:v>34</c:v>
                </c:pt>
                <c:pt idx="9">
                  <c:v>36</c:v>
                </c:pt>
              </c:numCache>
            </c:numRef>
          </c:xVal>
          <c:yVal>
            <c:numRef>
              <c:f>Sheet1!$E$8:$E$17</c:f>
              <c:numCache>
                <c:formatCode>General</c:formatCode>
                <c:ptCount val="10"/>
                <c:pt idx="0">
                  <c:v>26500</c:v>
                </c:pt>
                <c:pt idx="1">
                  <c:v>26500</c:v>
                </c:pt>
                <c:pt idx="2">
                  <c:v>26500</c:v>
                </c:pt>
                <c:pt idx="3">
                  <c:v>26500</c:v>
                </c:pt>
                <c:pt idx="4">
                  <c:v>26500</c:v>
                </c:pt>
                <c:pt idx="5">
                  <c:v>27000</c:v>
                </c:pt>
                <c:pt idx="6">
                  <c:v>29000</c:v>
                </c:pt>
                <c:pt idx="7">
                  <c:v>31000</c:v>
                </c:pt>
                <c:pt idx="8">
                  <c:v>33000</c:v>
                </c:pt>
                <c:pt idx="9">
                  <c:v>35000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7B6-384C-A73B-BD61634484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8141168"/>
        <c:axId val="299204416"/>
      </c:scatterChart>
      <c:valAx>
        <c:axId val="298141168"/>
        <c:scaling>
          <c:orientation val="minMax"/>
          <c:min val="20"/>
        </c:scaling>
        <c:delete val="0"/>
        <c:axPos val="b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Stock Price ($)</a:t>
                </a:r>
              </a:p>
            </c:rich>
          </c:tx>
          <c:layout>
            <c:manualLayout>
              <c:xMode val="edge"/>
              <c:yMode val="edge"/>
              <c:x val="0.57084246146133599"/>
              <c:y val="0.6631228637621337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299204416"/>
        <c:crosses val="autoZero"/>
        <c:crossBetween val="midCat"/>
      </c:valAx>
      <c:valAx>
        <c:axId val="299204416"/>
        <c:scaling>
          <c:orientation val="minMax"/>
          <c:max val="40000"/>
          <c:min val="20000"/>
        </c:scaling>
        <c:delete val="0"/>
        <c:axPos val="l"/>
        <c:majorGridlines>
          <c:spPr>
            <a:ln w="3175">
              <a:solidFill>
                <a:srgbClr val="FFFFFF"/>
              </a:solidFill>
              <a:prstDash val="solid"/>
            </a:ln>
          </c:spPr>
        </c:majorGridlines>
        <c:title>
          <c:tx>
            <c:rich>
              <a:bodyPr rot="0" vert="horz"/>
              <a:lstStyle/>
              <a:p>
                <a:pPr algn="ctr"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Value of Holding ($)</a:t>
                </a:r>
              </a:p>
            </c:rich>
          </c:tx>
          <c:layout>
            <c:manualLayout>
              <c:xMode val="edge"/>
              <c:yMode val="edge"/>
              <c:x val="0.29979496177466186"/>
              <c:y val="5.3191673563807496E-2"/>
            </c:manualLayout>
          </c:layout>
          <c:overlay val="0"/>
          <c:spPr>
            <a:noFill/>
            <a:ln w="25400">
              <a:noFill/>
            </a:ln>
          </c:spPr>
        </c:title>
        <c:numFmt formatCode="#,##0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298141168"/>
        <c:crosses val="autoZero"/>
        <c:crossBetween val="midCat"/>
        <c:majorUnit val="5000"/>
        <c:minorUnit val="1000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75154079458579115"/>
          <c:y val="0.30851170667008382"/>
          <c:w val="0.23819325730041371"/>
          <c:h val="0.15248279754958149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92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0D3E168-E06C-4270-93A1-BA6F395C0456}" type="datetimeFigureOut">
              <a:rPr lang="en-US"/>
              <a:pPr>
                <a:defRPr/>
              </a:pPr>
              <a:t>9/11/2024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0D07607-43F6-4AEA-9890-00BBE9F451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34397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1BCA783-7D52-40F5-983E-50BDB4F07C48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589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 sz="1000" i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522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982235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36147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 sz="1000" i="1"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542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28644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 sz="1000" i="1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553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17508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103505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573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20752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 sz="1000" i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583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5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18484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39344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6279374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A05C248-3979-49AE-A2A6-99FA00455F31}" type="slidenum">
              <a:rPr lang="en-US" altLang="en-US">
                <a:latin typeface="Calibri" panose="020F0502020204030204" pitchFamily="34" charset="0"/>
              </a:rPr>
              <a:pPr eaLnBrk="1" hangingPunct="1"/>
              <a:t>24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186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432DCAC-F1AF-44C2-B42C-9C6BA04BFFA2}" type="slidenum">
              <a:rPr lang="en-US" altLang="en-US">
                <a:latin typeface="Calibri" panose="020F0502020204030204" pitchFamily="34" charset="0"/>
              </a:rPr>
              <a:pPr eaLnBrk="1" hangingPunct="1"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2479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64F9B4F-0F5B-4D99-AC66-A8AFDD0655F6}" type="slidenum">
              <a:rPr lang="en-US" altLang="en-US">
                <a:latin typeface="Calibri" panose="020F0502020204030204" pitchFamily="34" charset="0"/>
              </a:rPr>
              <a:pPr eaLnBrk="1" hangingPunct="1"/>
              <a:t>25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9801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6885013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 sz="1000" i="1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696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9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452100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 sz="1000" i="1">
                <a:latin typeface="Times New Roman" panose="02020603050405020304" pitchFamily="18" charset="0"/>
              </a:rPr>
              <a:t>16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706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3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381434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88312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 sz="1000" i="1"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006102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EF8C51-B7D0-4725-B7DB-E57CEDC64AEB}" type="slidenum">
              <a:rPr lang="en-US" alt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73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260F077-1CE7-40A4-B4A7-D877759AB2E0}" type="slidenum">
              <a:rPr lang="en-US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484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285C963-34CB-43C5-8DE2-B797612C6C99}" type="slidenum">
              <a:rPr lang="en-US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667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F06CBCE-4E84-4125-9BE3-5AF95D568236}" type="slidenum">
              <a:rPr lang="en-US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1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 sz="1000" i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491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9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342197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 sz="1000" i="1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512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01962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014540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5760 w 4848"/>
                  <a:gd name="T1" fmla="*/ 1032 h 432"/>
                  <a:gd name="T2" fmla="*/ 0 w 4848"/>
                  <a:gd name="T3" fmla="*/ 1032 h 432"/>
                  <a:gd name="T4" fmla="*/ 0 w 4848"/>
                  <a:gd name="T5" fmla="*/ 0 h 432"/>
                  <a:gd name="T6" fmla="*/ 5760 w 4848"/>
                  <a:gd name="T7" fmla="*/ 0 h 432"/>
                  <a:gd name="T8" fmla="*/ 5760 w 4848"/>
                  <a:gd name="T9" fmla="*/ 1032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6 w 15"/>
                    <a:gd name="T1" fmla="*/ 10 h 23"/>
                    <a:gd name="T2" fmla="*/ 17 w 15"/>
                    <a:gd name="T3" fmla="*/ 4 h 23"/>
                    <a:gd name="T4" fmla="*/ 15 w 15"/>
                    <a:gd name="T5" fmla="*/ 15 h 23"/>
                    <a:gd name="T6" fmla="*/ 6 w 15"/>
                    <a:gd name="T7" fmla="*/ 10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11 h 23"/>
                    <a:gd name="T2" fmla="*/ 12 w 20"/>
                    <a:gd name="T3" fmla="*/ 3 h 23"/>
                    <a:gd name="T4" fmla="*/ 7 w 20"/>
                    <a:gd name="T5" fmla="*/ 17 h 23"/>
                    <a:gd name="T6" fmla="*/ 3 w 20"/>
                    <a:gd name="T7" fmla="*/ 1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7 w 30"/>
                    <a:gd name="T1" fmla="*/ 27 h 42"/>
                    <a:gd name="T2" fmla="*/ 8 w 30"/>
                    <a:gd name="T3" fmla="*/ 17 h 42"/>
                    <a:gd name="T4" fmla="*/ 0 w 30"/>
                    <a:gd name="T5" fmla="*/ 7 h 42"/>
                    <a:gd name="T6" fmla="*/ 17 w 30"/>
                    <a:gd name="T7" fmla="*/ 2 h 42"/>
                    <a:gd name="T8" fmla="*/ 31 w 30"/>
                    <a:gd name="T9" fmla="*/ 19 h 42"/>
                    <a:gd name="T10" fmla="*/ 29 w 30"/>
                    <a:gd name="T11" fmla="*/ 25 h 42"/>
                    <a:gd name="T12" fmla="*/ 17 w 30"/>
                    <a:gd name="T13" fmla="*/ 27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12 h 16"/>
                    <a:gd name="T2" fmla="*/ 3 w 25"/>
                    <a:gd name="T3" fmla="*/ 6 h 16"/>
                    <a:gd name="T4" fmla="*/ 15 w 25"/>
                    <a:gd name="T5" fmla="*/ 0 h 16"/>
                    <a:gd name="T6" fmla="*/ 15 w 25"/>
                    <a:gd name="T7" fmla="*/ 12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20 h 46"/>
                    <a:gd name="T2" fmla="*/ 30 w 65"/>
                    <a:gd name="T3" fmla="*/ 3 h 46"/>
                    <a:gd name="T4" fmla="*/ 42 w 65"/>
                    <a:gd name="T5" fmla="*/ 0 h 46"/>
                    <a:gd name="T6" fmla="*/ 58 w 65"/>
                    <a:gd name="T7" fmla="*/ 10 h 46"/>
                    <a:gd name="T8" fmla="*/ 32 w 65"/>
                    <a:gd name="T9" fmla="*/ 22 h 46"/>
                    <a:gd name="T10" fmla="*/ 12 w 65"/>
                    <a:gd name="T11" fmla="*/ 39 h 46"/>
                    <a:gd name="T12" fmla="*/ 8 w 65"/>
                    <a:gd name="T13" fmla="*/ 17 h 46"/>
                    <a:gd name="T14" fmla="*/ 12 w 65"/>
                    <a:gd name="T15" fmla="*/ 12 h 46"/>
                    <a:gd name="T16" fmla="*/ 14 w 65"/>
                    <a:gd name="T17" fmla="*/ 20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26 h 47"/>
                    <a:gd name="T2" fmla="*/ 18 w 69"/>
                    <a:gd name="T3" fmla="*/ 21 h 47"/>
                    <a:gd name="T4" fmla="*/ 51 w 69"/>
                    <a:gd name="T5" fmla="*/ 1 h 47"/>
                    <a:gd name="T6" fmla="*/ 63 w 69"/>
                    <a:gd name="T7" fmla="*/ 2 h 47"/>
                    <a:gd name="T8" fmla="*/ 49 w 69"/>
                    <a:gd name="T9" fmla="*/ 16 h 47"/>
                    <a:gd name="T10" fmla="*/ 28 w 69"/>
                    <a:gd name="T11" fmla="*/ 27 h 47"/>
                    <a:gd name="T12" fmla="*/ 22 w 69"/>
                    <a:gd name="T13" fmla="*/ 39 h 47"/>
                    <a:gd name="T14" fmla="*/ 16 w 69"/>
                    <a:gd name="T15" fmla="*/ 37 h 47"/>
                    <a:gd name="T16" fmla="*/ 12 w 69"/>
                    <a:gd name="T17" fmla="*/ 32 h 47"/>
                    <a:gd name="T18" fmla="*/ 0 w 69"/>
                    <a:gd name="T19" fmla="*/ 29 h 47"/>
                    <a:gd name="T20" fmla="*/ 0 w 69"/>
                    <a:gd name="T21" fmla="*/ 26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3 h 277"/>
                    <a:gd name="T2" fmla="*/ 36 w 355"/>
                    <a:gd name="T3" fmla="*/ 15 h 277"/>
                    <a:gd name="T4" fmla="*/ 46 w 355"/>
                    <a:gd name="T5" fmla="*/ 25 h 277"/>
                    <a:gd name="T6" fmla="*/ 76 w 355"/>
                    <a:gd name="T7" fmla="*/ 43 h 277"/>
                    <a:gd name="T8" fmla="*/ 92 w 355"/>
                    <a:gd name="T9" fmla="*/ 54 h 277"/>
                    <a:gd name="T10" fmla="*/ 122 w 355"/>
                    <a:gd name="T11" fmla="*/ 81 h 277"/>
                    <a:gd name="T12" fmla="*/ 136 w 355"/>
                    <a:gd name="T13" fmla="*/ 105 h 277"/>
                    <a:gd name="T14" fmla="*/ 148 w 355"/>
                    <a:gd name="T15" fmla="*/ 109 h 277"/>
                    <a:gd name="T16" fmla="*/ 154 w 355"/>
                    <a:gd name="T17" fmla="*/ 123 h 277"/>
                    <a:gd name="T18" fmla="*/ 176 w 355"/>
                    <a:gd name="T19" fmla="*/ 125 h 277"/>
                    <a:gd name="T20" fmla="*/ 170 w 355"/>
                    <a:gd name="T21" fmla="*/ 161 h 277"/>
                    <a:gd name="T22" fmla="*/ 179 w 355"/>
                    <a:gd name="T23" fmla="*/ 184 h 277"/>
                    <a:gd name="T24" fmla="*/ 197 w 355"/>
                    <a:gd name="T25" fmla="*/ 191 h 277"/>
                    <a:gd name="T26" fmla="*/ 215 w 355"/>
                    <a:gd name="T27" fmla="*/ 193 h 277"/>
                    <a:gd name="T28" fmla="*/ 235 w 355"/>
                    <a:gd name="T29" fmla="*/ 199 h 277"/>
                    <a:gd name="T30" fmla="*/ 253 w 355"/>
                    <a:gd name="T31" fmla="*/ 194 h 277"/>
                    <a:gd name="T32" fmla="*/ 271 w 355"/>
                    <a:gd name="T33" fmla="*/ 204 h 277"/>
                    <a:gd name="T34" fmla="*/ 295 w 355"/>
                    <a:gd name="T35" fmla="*/ 211 h 277"/>
                    <a:gd name="T36" fmla="*/ 313 w 355"/>
                    <a:gd name="T37" fmla="*/ 217 h 277"/>
                    <a:gd name="T38" fmla="*/ 351 w 355"/>
                    <a:gd name="T39" fmla="*/ 219 h 277"/>
                    <a:gd name="T40" fmla="*/ 341 w 355"/>
                    <a:gd name="T41" fmla="*/ 226 h 277"/>
                    <a:gd name="T42" fmla="*/ 321 w 355"/>
                    <a:gd name="T43" fmla="*/ 224 h 277"/>
                    <a:gd name="T44" fmla="*/ 299 w 355"/>
                    <a:gd name="T45" fmla="*/ 222 h 277"/>
                    <a:gd name="T46" fmla="*/ 287 w 355"/>
                    <a:gd name="T47" fmla="*/ 219 h 277"/>
                    <a:gd name="T48" fmla="*/ 251 w 355"/>
                    <a:gd name="T49" fmla="*/ 217 h 277"/>
                    <a:gd name="T50" fmla="*/ 233 w 355"/>
                    <a:gd name="T51" fmla="*/ 214 h 277"/>
                    <a:gd name="T52" fmla="*/ 172 w 355"/>
                    <a:gd name="T53" fmla="*/ 199 h 277"/>
                    <a:gd name="T54" fmla="*/ 160 w 355"/>
                    <a:gd name="T55" fmla="*/ 178 h 277"/>
                    <a:gd name="T56" fmla="*/ 126 w 355"/>
                    <a:gd name="T57" fmla="*/ 165 h 277"/>
                    <a:gd name="T58" fmla="*/ 108 w 355"/>
                    <a:gd name="T59" fmla="*/ 153 h 277"/>
                    <a:gd name="T60" fmla="*/ 94 w 355"/>
                    <a:gd name="T61" fmla="*/ 130 h 277"/>
                    <a:gd name="T62" fmla="*/ 68 w 355"/>
                    <a:gd name="T63" fmla="*/ 89 h 277"/>
                    <a:gd name="T64" fmla="*/ 64 w 355"/>
                    <a:gd name="T65" fmla="*/ 84 h 277"/>
                    <a:gd name="T66" fmla="*/ 58 w 355"/>
                    <a:gd name="T67" fmla="*/ 82 h 277"/>
                    <a:gd name="T68" fmla="*/ 54 w 355"/>
                    <a:gd name="T69" fmla="*/ 72 h 277"/>
                    <a:gd name="T70" fmla="*/ 38 w 355"/>
                    <a:gd name="T71" fmla="*/ 48 h 277"/>
                    <a:gd name="T72" fmla="*/ 20 w 355"/>
                    <a:gd name="T73" fmla="*/ 33 h 277"/>
                    <a:gd name="T74" fmla="*/ 4 w 355"/>
                    <a:gd name="T75" fmla="*/ 18 h 277"/>
                    <a:gd name="T76" fmla="*/ 10 w 355"/>
                    <a:gd name="T77" fmla="*/ 2 h 277"/>
                    <a:gd name="T78" fmla="*/ 10 w 355"/>
                    <a:gd name="T79" fmla="*/ 3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54 h 206"/>
                    <a:gd name="T2" fmla="*/ 66 w 156"/>
                    <a:gd name="T3" fmla="*/ 47 h 206"/>
                    <a:gd name="T4" fmla="*/ 68 w 156"/>
                    <a:gd name="T5" fmla="*/ 42 h 206"/>
                    <a:gd name="T6" fmla="*/ 81 w 156"/>
                    <a:gd name="T7" fmla="*/ 36 h 206"/>
                    <a:gd name="T8" fmla="*/ 107 w 156"/>
                    <a:gd name="T9" fmla="*/ 18 h 206"/>
                    <a:gd name="T10" fmla="*/ 113 w 156"/>
                    <a:gd name="T11" fmla="*/ 3 h 206"/>
                    <a:gd name="T12" fmla="*/ 125 w 156"/>
                    <a:gd name="T13" fmla="*/ 0 h 206"/>
                    <a:gd name="T14" fmla="*/ 151 w 156"/>
                    <a:gd name="T15" fmla="*/ 23 h 206"/>
                    <a:gd name="T16" fmla="*/ 147 w 156"/>
                    <a:gd name="T17" fmla="*/ 36 h 206"/>
                    <a:gd name="T18" fmla="*/ 127 w 156"/>
                    <a:gd name="T19" fmla="*/ 52 h 206"/>
                    <a:gd name="T20" fmla="*/ 133 w 156"/>
                    <a:gd name="T21" fmla="*/ 76 h 206"/>
                    <a:gd name="T22" fmla="*/ 143 w 156"/>
                    <a:gd name="T23" fmla="*/ 89 h 206"/>
                    <a:gd name="T24" fmla="*/ 147 w 156"/>
                    <a:gd name="T25" fmla="*/ 104 h 206"/>
                    <a:gd name="T26" fmla="*/ 129 w 156"/>
                    <a:gd name="T27" fmla="*/ 104 h 206"/>
                    <a:gd name="T28" fmla="*/ 117 w 156"/>
                    <a:gd name="T29" fmla="*/ 118 h 206"/>
                    <a:gd name="T30" fmla="*/ 105 w 156"/>
                    <a:gd name="T31" fmla="*/ 126 h 206"/>
                    <a:gd name="T32" fmla="*/ 101 w 156"/>
                    <a:gd name="T33" fmla="*/ 161 h 206"/>
                    <a:gd name="T34" fmla="*/ 89 w 156"/>
                    <a:gd name="T35" fmla="*/ 164 h 206"/>
                    <a:gd name="T36" fmla="*/ 83 w 156"/>
                    <a:gd name="T37" fmla="*/ 167 h 206"/>
                    <a:gd name="T38" fmla="*/ 76 w 156"/>
                    <a:gd name="T39" fmla="*/ 164 h 206"/>
                    <a:gd name="T40" fmla="*/ 72 w 156"/>
                    <a:gd name="T41" fmla="*/ 154 h 206"/>
                    <a:gd name="T42" fmla="*/ 60 w 156"/>
                    <a:gd name="T43" fmla="*/ 151 h 206"/>
                    <a:gd name="T44" fmla="*/ 42 w 156"/>
                    <a:gd name="T45" fmla="*/ 157 h 206"/>
                    <a:gd name="T46" fmla="*/ 28 w 156"/>
                    <a:gd name="T47" fmla="*/ 151 h 206"/>
                    <a:gd name="T48" fmla="*/ 10 w 156"/>
                    <a:gd name="T49" fmla="*/ 120 h 206"/>
                    <a:gd name="T50" fmla="*/ 4 w 156"/>
                    <a:gd name="T51" fmla="*/ 105 h 206"/>
                    <a:gd name="T52" fmla="*/ 0 w 156"/>
                    <a:gd name="T53" fmla="*/ 96 h 206"/>
                    <a:gd name="T54" fmla="*/ 20 w 156"/>
                    <a:gd name="T55" fmla="*/ 78 h 206"/>
                    <a:gd name="T56" fmla="*/ 32 w 156"/>
                    <a:gd name="T57" fmla="*/ 84 h 206"/>
                    <a:gd name="T58" fmla="*/ 34 w 156"/>
                    <a:gd name="T59" fmla="*/ 65 h 206"/>
                    <a:gd name="T60" fmla="*/ 52 w 156"/>
                    <a:gd name="T61" fmla="*/ 57 h 206"/>
                    <a:gd name="T62" fmla="*/ 54 w 156"/>
                    <a:gd name="T63" fmla="*/ 54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27 h 38"/>
                    <a:gd name="T2" fmla="*/ 18 w 109"/>
                    <a:gd name="T3" fmla="*/ 8 h 38"/>
                    <a:gd name="T4" fmla="*/ 46 w 109"/>
                    <a:gd name="T5" fmla="*/ 17 h 38"/>
                    <a:gd name="T6" fmla="*/ 73 w 109"/>
                    <a:gd name="T7" fmla="*/ 12 h 38"/>
                    <a:gd name="T8" fmla="*/ 91 w 109"/>
                    <a:gd name="T9" fmla="*/ 0 h 38"/>
                    <a:gd name="T10" fmla="*/ 77 w 109"/>
                    <a:gd name="T11" fmla="*/ 22 h 38"/>
                    <a:gd name="T12" fmla="*/ 61 w 109"/>
                    <a:gd name="T13" fmla="*/ 32 h 38"/>
                    <a:gd name="T14" fmla="*/ 42 w 109"/>
                    <a:gd name="T15" fmla="*/ 27 h 38"/>
                    <a:gd name="T16" fmla="*/ 14 w 109"/>
                    <a:gd name="T17" fmla="*/ 25 h 38"/>
                    <a:gd name="T18" fmla="*/ 4 w 109"/>
                    <a:gd name="T19" fmla="*/ 27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5 h 104"/>
                    <a:gd name="T2" fmla="*/ 18 w 76"/>
                    <a:gd name="T3" fmla="*/ 0 h 104"/>
                    <a:gd name="T4" fmla="*/ 34 w 76"/>
                    <a:gd name="T5" fmla="*/ 15 h 104"/>
                    <a:gd name="T6" fmla="*/ 61 w 76"/>
                    <a:gd name="T7" fmla="*/ 3 h 104"/>
                    <a:gd name="T8" fmla="*/ 45 w 76"/>
                    <a:gd name="T9" fmla="*/ 27 h 104"/>
                    <a:gd name="T10" fmla="*/ 53 w 76"/>
                    <a:gd name="T11" fmla="*/ 39 h 104"/>
                    <a:gd name="T12" fmla="*/ 57 w 76"/>
                    <a:gd name="T13" fmla="*/ 48 h 104"/>
                    <a:gd name="T14" fmla="*/ 45 w 76"/>
                    <a:gd name="T15" fmla="*/ 60 h 104"/>
                    <a:gd name="T16" fmla="*/ 34 w 76"/>
                    <a:gd name="T17" fmla="*/ 48 h 104"/>
                    <a:gd name="T18" fmla="*/ 22 w 76"/>
                    <a:gd name="T19" fmla="*/ 39 h 104"/>
                    <a:gd name="T20" fmla="*/ 28 w 76"/>
                    <a:gd name="T21" fmla="*/ 55 h 104"/>
                    <a:gd name="T22" fmla="*/ 30 w 76"/>
                    <a:gd name="T23" fmla="*/ 60 h 104"/>
                    <a:gd name="T24" fmla="*/ 20 w 76"/>
                    <a:gd name="T25" fmla="*/ 84 h 104"/>
                    <a:gd name="T26" fmla="*/ 12 w 76"/>
                    <a:gd name="T27" fmla="*/ 82 h 104"/>
                    <a:gd name="T28" fmla="*/ 8 w 76"/>
                    <a:gd name="T29" fmla="*/ 73 h 104"/>
                    <a:gd name="T30" fmla="*/ 0 w 76"/>
                    <a:gd name="T31" fmla="*/ 44 h 104"/>
                    <a:gd name="T32" fmla="*/ 2 w 76"/>
                    <a:gd name="T33" fmla="*/ 24 h 104"/>
                    <a:gd name="T34" fmla="*/ 8 w 76"/>
                    <a:gd name="T35" fmla="*/ 15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2 h 61"/>
                    <a:gd name="T2" fmla="*/ 13 w 37"/>
                    <a:gd name="T3" fmla="*/ 0 h 61"/>
                    <a:gd name="T4" fmla="*/ 15 w 37"/>
                    <a:gd name="T5" fmla="*/ 22 h 61"/>
                    <a:gd name="T6" fmla="*/ 37 w 37"/>
                    <a:gd name="T7" fmla="*/ 31 h 61"/>
                    <a:gd name="T8" fmla="*/ 19 w 37"/>
                    <a:gd name="T9" fmla="*/ 35 h 61"/>
                    <a:gd name="T10" fmla="*/ 5 w 37"/>
                    <a:gd name="T11" fmla="*/ 47 h 61"/>
                    <a:gd name="T12" fmla="*/ 1 w 37"/>
                    <a:gd name="T13" fmla="*/ 27 h 61"/>
                    <a:gd name="T14" fmla="*/ 3 w 37"/>
                    <a:gd name="T15" fmla="*/ 22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8 w 49"/>
                    <a:gd name="T3" fmla="*/ 0 h 29"/>
                    <a:gd name="T4" fmla="*/ 47 w 49"/>
                    <a:gd name="T5" fmla="*/ 13 h 29"/>
                    <a:gd name="T6" fmla="*/ 34 w 49"/>
                    <a:gd name="T7" fmla="*/ 12 h 29"/>
                    <a:gd name="T8" fmla="*/ 3 w 49"/>
                    <a:gd name="T9" fmla="*/ 13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33 h 48"/>
                    <a:gd name="T2" fmla="*/ 15 w 61"/>
                    <a:gd name="T3" fmla="*/ 23 h 48"/>
                    <a:gd name="T4" fmla="*/ 3 w 61"/>
                    <a:gd name="T5" fmla="*/ 19 h 48"/>
                    <a:gd name="T6" fmla="*/ 13 w 61"/>
                    <a:gd name="T7" fmla="*/ 7 h 48"/>
                    <a:gd name="T8" fmla="*/ 25 w 61"/>
                    <a:gd name="T9" fmla="*/ 0 h 48"/>
                    <a:gd name="T10" fmla="*/ 49 w 61"/>
                    <a:gd name="T11" fmla="*/ 9 h 48"/>
                    <a:gd name="T12" fmla="*/ 53 w 61"/>
                    <a:gd name="T13" fmla="*/ 18 h 48"/>
                    <a:gd name="T14" fmla="*/ 61 w 61"/>
                    <a:gd name="T15" fmla="*/ 28 h 48"/>
                    <a:gd name="T16" fmla="*/ 41 w 61"/>
                    <a:gd name="T17" fmla="*/ 33 h 48"/>
                    <a:gd name="T18" fmla="*/ 23 w 61"/>
                    <a:gd name="T19" fmla="*/ 39 h 48"/>
                    <a:gd name="T20" fmla="*/ 21 w 61"/>
                    <a:gd name="T21" fmla="*/ 33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3 h 182"/>
                    <a:gd name="T2" fmla="*/ 36 w 286"/>
                    <a:gd name="T3" fmla="*/ 11 h 182"/>
                    <a:gd name="T4" fmla="*/ 26 w 286"/>
                    <a:gd name="T5" fmla="*/ 25 h 182"/>
                    <a:gd name="T6" fmla="*/ 0 w 286"/>
                    <a:gd name="T7" fmla="*/ 20 h 182"/>
                    <a:gd name="T8" fmla="*/ 10 w 286"/>
                    <a:gd name="T9" fmla="*/ 34 h 182"/>
                    <a:gd name="T10" fmla="*/ 16 w 286"/>
                    <a:gd name="T11" fmla="*/ 51 h 182"/>
                    <a:gd name="T12" fmla="*/ 24 w 286"/>
                    <a:gd name="T13" fmla="*/ 39 h 182"/>
                    <a:gd name="T14" fmla="*/ 30 w 286"/>
                    <a:gd name="T15" fmla="*/ 36 h 182"/>
                    <a:gd name="T16" fmla="*/ 48 w 286"/>
                    <a:gd name="T17" fmla="*/ 46 h 182"/>
                    <a:gd name="T18" fmla="*/ 70 w 286"/>
                    <a:gd name="T19" fmla="*/ 51 h 182"/>
                    <a:gd name="T20" fmla="*/ 88 w 286"/>
                    <a:gd name="T21" fmla="*/ 59 h 182"/>
                    <a:gd name="T22" fmla="*/ 106 w 286"/>
                    <a:gd name="T23" fmla="*/ 84 h 182"/>
                    <a:gd name="T24" fmla="*/ 104 w 286"/>
                    <a:gd name="T25" fmla="*/ 100 h 182"/>
                    <a:gd name="T26" fmla="*/ 98 w 286"/>
                    <a:gd name="T27" fmla="*/ 110 h 182"/>
                    <a:gd name="T28" fmla="*/ 122 w 286"/>
                    <a:gd name="T29" fmla="*/ 105 h 182"/>
                    <a:gd name="T30" fmla="*/ 140 w 286"/>
                    <a:gd name="T31" fmla="*/ 115 h 182"/>
                    <a:gd name="T32" fmla="*/ 168 w 286"/>
                    <a:gd name="T33" fmla="*/ 121 h 182"/>
                    <a:gd name="T34" fmla="*/ 174 w 286"/>
                    <a:gd name="T35" fmla="*/ 120 h 182"/>
                    <a:gd name="T36" fmla="*/ 168 w 286"/>
                    <a:gd name="T37" fmla="*/ 110 h 182"/>
                    <a:gd name="T38" fmla="*/ 178 w 286"/>
                    <a:gd name="T39" fmla="*/ 111 h 182"/>
                    <a:gd name="T40" fmla="*/ 186 w 286"/>
                    <a:gd name="T41" fmla="*/ 97 h 182"/>
                    <a:gd name="T42" fmla="*/ 202 w 286"/>
                    <a:gd name="T43" fmla="*/ 100 h 182"/>
                    <a:gd name="T44" fmla="*/ 214 w 286"/>
                    <a:gd name="T45" fmla="*/ 106 h 182"/>
                    <a:gd name="T46" fmla="*/ 244 w 286"/>
                    <a:gd name="T47" fmla="*/ 138 h 182"/>
                    <a:gd name="T48" fmla="*/ 262 w 286"/>
                    <a:gd name="T49" fmla="*/ 146 h 182"/>
                    <a:gd name="T50" fmla="*/ 284 w 286"/>
                    <a:gd name="T51" fmla="*/ 139 h 182"/>
                    <a:gd name="T52" fmla="*/ 268 w 286"/>
                    <a:gd name="T53" fmla="*/ 131 h 182"/>
                    <a:gd name="T54" fmla="*/ 256 w 286"/>
                    <a:gd name="T55" fmla="*/ 113 h 182"/>
                    <a:gd name="T56" fmla="*/ 250 w 286"/>
                    <a:gd name="T57" fmla="*/ 108 h 182"/>
                    <a:gd name="T58" fmla="*/ 248 w 286"/>
                    <a:gd name="T59" fmla="*/ 100 h 182"/>
                    <a:gd name="T60" fmla="*/ 236 w 286"/>
                    <a:gd name="T61" fmla="*/ 95 h 182"/>
                    <a:gd name="T62" fmla="*/ 240 w 286"/>
                    <a:gd name="T63" fmla="*/ 79 h 182"/>
                    <a:gd name="T64" fmla="*/ 220 w 286"/>
                    <a:gd name="T65" fmla="*/ 70 h 182"/>
                    <a:gd name="T66" fmla="*/ 210 w 286"/>
                    <a:gd name="T67" fmla="*/ 57 h 182"/>
                    <a:gd name="T68" fmla="*/ 190 w 286"/>
                    <a:gd name="T69" fmla="*/ 44 h 182"/>
                    <a:gd name="T70" fmla="*/ 168 w 286"/>
                    <a:gd name="T71" fmla="*/ 31 h 182"/>
                    <a:gd name="T72" fmla="*/ 156 w 286"/>
                    <a:gd name="T73" fmla="*/ 28 h 182"/>
                    <a:gd name="T74" fmla="*/ 120 w 286"/>
                    <a:gd name="T75" fmla="*/ 13 h 182"/>
                    <a:gd name="T76" fmla="*/ 102 w 286"/>
                    <a:gd name="T77" fmla="*/ 3 h 182"/>
                    <a:gd name="T78" fmla="*/ 96 w 286"/>
                    <a:gd name="T79" fmla="*/ 0 h 182"/>
                    <a:gd name="T80" fmla="*/ 70 w 286"/>
                    <a:gd name="T81" fmla="*/ 8 h 182"/>
                    <a:gd name="T82" fmla="*/ 56 w 286"/>
                    <a:gd name="T83" fmla="*/ 26 h 182"/>
                    <a:gd name="T84" fmla="*/ 46 w 286"/>
                    <a:gd name="T85" fmla="*/ 23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48 h 78"/>
                    <a:gd name="T2" fmla="*/ 27 w 78"/>
                    <a:gd name="T3" fmla="*/ 49 h 78"/>
                    <a:gd name="T4" fmla="*/ 45 w 78"/>
                    <a:gd name="T5" fmla="*/ 39 h 78"/>
                    <a:gd name="T6" fmla="*/ 57 w 78"/>
                    <a:gd name="T7" fmla="*/ 25 h 78"/>
                    <a:gd name="T8" fmla="*/ 43 w 78"/>
                    <a:gd name="T9" fmla="*/ 11 h 78"/>
                    <a:gd name="T10" fmla="*/ 43 w 78"/>
                    <a:gd name="T11" fmla="*/ 3 h 78"/>
                    <a:gd name="T12" fmla="*/ 71 w 78"/>
                    <a:gd name="T13" fmla="*/ 21 h 78"/>
                    <a:gd name="T14" fmla="*/ 67 w 78"/>
                    <a:gd name="T15" fmla="*/ 44 h 78"/>
                    <a:gd name="T16" fmla="*/ 33 w 78"/>
                    <a:gd name="T17" fmla="*/ 64 h 78"/>
                    <a:gd name="T18" fmla="*/ 9 w 78"/>
                    <a:gd name="T19" fmla="*/ 54 h 78"/>
                    <a:gd name="T20" fmla="*/ 3 w 78"/>
                    <a:gd name="T21" fmla="*/ 51 h 78"/>
                    <a:gd name="T22" fmla="*/ 1 w 78"/>
                    <a:gd name="T23" fmla="*/ 48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3 h 18"/>
                    <a:gd name="T2" fmla="*/ 3 w 17"/>
                    <a:gd name="T3" fmla="*/ 11 h 18"/>
                    <a:gd name="T4" fmla="*/ 3 w 17"/>
                    <a:gd name="T5" fmla="*/ 3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12 h 22"/>
                    <a:gd name="T2" fmla="*/ 14 w 26"/>
                    <a:gd name="T3" fmla="*/ 0 h 22"/>
                    <a:gd name="T4" fmla="*/ 14 w 26"/>
                    <a:gd name="T5" fmla="*/ 19 h 22"/>
                    <a:gd name="T6" fmla="*/ 8 w 26"/>
                    <a:gd name="T7" fmla="*/ 12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10 h 15"/>
                    <a:gd name="T2" fmla="*/ 16 w 20"/>
                    <a:gd name="T3" fmla="*/ 2 h 15"/>
                    <a:gd name="T4" fmla="*/ 9 w 20"/>
                    <a:gd name="T5" fmla="*/ 10 h 15"/>
                    <a:gd name="T6" fmla="*/ 7 w 20"/>
                    <a:gd name="T7" fmla="*/ 10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10 h 15"/>
                    <a:gd name="T2" fmla="*/ 14 w 20"/>
                    <a:gd name="T3" fmla="*/ 2 h 15"/>
                    <a:gd name="T4" fmla="*/ 14 w 20"/>
                    <a:gd name="T5" fmla="*/ 11 h 15"/>
                    <a:gd name="T6" fmla="*/ 7 w 20"/>
                    <a:gd name="T7" fmla="*/ 10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41 h 80"/>
                    <a:gd name="T2" fmla="*/ 14 w 80"/>
                    <a:gd name="T3" fmla="*/ 20 h 80"/>
                    <a:gd name="T4" fmla="*/ 26 w 80"/>
                    <a:gd name="T5" fmla="*/ 17 h 80"/>
                    <a:gd name="T6" fmla="*/ 48 w 80"/>
                    <a:gd name="T7" fmla="*/ 15 h 80"/>
                    <a:gd name="T8" fmla="*/ 58 w 80"/>
                    <a:gd name="T9" fmla="*/ 0 h 80"/>
                    <a:gd name="T10" fmla="*/ 80 w 80"/>
                    <a:gd name="T11" fmla="*/ 33 h 80"/>
                    <a:gd name="T12" fmla="*/ 70 w 80"/>
                    <a:gd name="T13" fmla="*/ 46 h 80"/>
                    <a:gd name="T14" fmla="*/ 54 w 80"/>
                    <a:gd name="T15" fmla="*/ 51 h 80"/>
                    <a:gd name="T16" fmla="*/ 48 w 80"/>
                    <a:gd name="T17" fmla="*/ 66 h 80"/>
                    <a:gd name="T18" fmla="*/ 32 w 80"/>
                    <a:gd name="T19" fmla="*/ 56 h 80"/>
                    <a:gd name="T20" fmla="*/ 38 w 80"/>
                    <a:gd name="T21" fmla="*/ 43 h 80"/>
                    <a:gd name="T22" fmla="*/ 30 w 80"/>
                    <a:gd name="T23" fmla="*/ 23 h 80"/>
                    <a:gd name="T24" fmla="*/ 20 w 80"/>
                    <a:gd name="T25" fmla="*/ 40 h 80"/>
                    <a:gd name="T26" fmla="*/ 8 w 80"/>
                    <a:gd name="T27" fmla="*/ 46 h 80"/>
                    <a:gd name="T28" fmla="*/ 0 w 80"/>
                    <a:gd name="T29" fmla="*/ 41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78 h 174"/>
                    <a:gd name="T2" fmla="*/ 26 w 94"/>
                    <a:gd name="T3" fmla="*/ 104 h 174"/>
                    <a:gd name="T4" fmla="*/ 32 w 94"/>
                    <a:gd name="T5" fmla="*/ 88 h 174"/>
                    <a:gd name="T6" fmla="*/ 52 w 94"/>
                    <a:gd name="T7" fmla="*/ 82 h 174"/>
                    <a:gd name="T8" fmla="*/ 46 w 94"/>
                    <a:gd name="T9" fmla="*/ 101 h 174"/>
                    <a:gd name="T10" fmla="*/ 66 w 94"/>
                    <a:gd name="T11" fmla="*/ 103 h 174"/>
                    <a:gd name="T12" fmla="*/ 76 w 94"/>
                    <a:gd name="T13" fmla="*/ 116 h 174"/>
                    <a:gd name="T14" fmla="*/ 58 w 94"/>
                    <a:gd name="T15" fmla="*/ 121 h 174"/>
                    <a:gd name="T16" fmla="*/ 74 w 94"/>
                    <a:gd name="T17" fmla="*/ 142 h 174"/>
                    <a:gd name="T18" fmla="*/ 84 w 94"/>
                    <a:gd name="T19" fmla="*/ 126 h 174"/>
                    <a:gd name="T20" fmla="*/ 82 w 94"/>
                    <a:gd name="T21" fmla="*/ 91 h 174"/>
                    <a:gd name="T22" fmla="*/ 60 w 94"/>
                    <a:gd name="T23" fmla="*/ 87 h 174"/>
                    <a:gd name="T24" fmla="*/ 50 w 94"/>
                    <a:gd name="T25" fmla="*/ 67 h 174"/>
                    <a:gd name="T26" fmla="*/ 34 w 94"/>
                    <a:gd name="T27" fmla="*/ 67 h 174"/>
                    <a:gd name="T28" fmla="*/ 30 w 94"/>
                    <a:gd name="T29" fmla="*/ 57 h 174"/>
                    <a:gd name="T30" fmla="*/ 42 w 94"/>
                    <a:gd name="T31" fmla="*/ 34 h 174"/>
                    <a:gd name="T32" fmla="*/ 30 w 94"/>
                    <a:gd name="T33" fmla="*/ 0 h 174"/>
                    <a:gd name="T34" fmla="*/ 18 w 94"/>
                    <a:gd name="T35" fmla="*/ 18 h 174"/>
                    <a:gd name="T36" fmla="*/ 4 w 94"/>
                    <a:gd name="T37" fmla="*/ 38 h 174"/>
                    <a:gd name="T38" fmla="*/ 14 w 94"/>
                    <a:gd name="T39" fmla="*/ 62 h 174"/>
                    <a:gd name="T40" fmla="*/ 14 w 94"/>
                    <a:gd name="T41" fmla="*/ 78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0 h 50"/>
                    <a:gd name="T2" fmla="*/ 12 w 32"/>
                    <a:gd name="T3" fmla="*/ 0 h 50"/>
                    <a:gd name="T4" fmla="*/ 20 w 32"/>
                    <a:gd name="T5" fmla="*/ 13 h 50"/>
                    <a:gd name="T6" fmla="*/ 22 w 32"/>
                    <a:gd name="T7" fmla="*/ 20 h 50"/>
                    <a:gd name="T8" fmla="*/ 28 w 32"/>
                    <a:gd name="T9" fmla="*/ 21 h 50"/>
                    <a:gd name="T10" fmla="*/ 32 w 32"/>
                    <a:gd name="T11" fmla="*/ 31 h 50"/>
                    <a:gd name="T12" fmla="*/ 18 w 32"/>
                    <a:gd name="T13" fmla="*/ 41 h 50"/>
                    <a:gd name="T14" fmla="*/ 6 w 32"/>
                    <a:gd name="T15" fmla="*/ 20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36 h 50"/>
                    <a:gd name="T2" fmla="*/ 23 w 43"/>
                    <a:gd name="T3" fmla="*/ 16 h 50"/>
                    <a:gd name="T4" fmla="*/ 38 w 43"/>
                    <a:gd name="T5" fmla="*/ 0 h 50"/>
                    <a:gd name="T6" fmla="*/ 25 w 43"/>
                    <a:gd name="T7" fmla="*/ 23 h 50"/>
                    <a:gd name="T8" fmla="*/ 2 w 43"/>
                    <a:gd name="T9" fmla="*/ 41 h 50"/>
                    <a:gd name="T10" fmla="*/ 0 w 43"/>
                    <a:gd name="T11" fmla="*/ 36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31 w 471"/>
                    <a:gd name="T1" fmla="*/ 436 h 281"/>
                    <a:gd name="T2" fmla="*/ 36 w 471"/>
                    <a:gd name="T3" fmla="*/ 390 h 281"/>
                    <a:gd name="T4" fmla="*/ 33 w 471"/>
                    <a:gd name="T5" fmla="*/ 382 h 281"/>
                    <a:gd name="T6" fmla="*/ 24 w 471"/>
                    <a:gd name="T7" fmla="*/ 340 h 281"/>
                    <a:gd name="T8" fmla="*/ 6 w 471"/>
                    <a:gd name="T9" fmla="*/ 335 h 281"/>
                    <a:gd name="T10" fmla="*/ 0 w 471"/>
                    <a:gd name="T11" fmla="*/ 298 h 281"/>
                    <a:gd name="T12" fmla="*/ 18 w 471"/>
                    <a:gd name="T13" fmla="*/ 281 h 281"/>
                    <a:gd name="T14" fmla="*/ 9 w 471"/>
                    <a:gd name="T15" fmla="*/ 257 h 281"/>
                    <a:gd name="T16" fmla="*/ 3 w 471"/>
                    <a:gd name="T17" fmla="*/ 249 h 281"/>
                    <a:gd name="T18" fmla="*/ 42 w 471"/>
                    <a:gd name="T19" fmla="*/ 187 h 281"/>
                    <a:gd name="T20" fmla="*/ 65 w 471"/>
                    <a:gd name="T21" fmla="*/ 150 h 281"/>
                    <a:gd name="T22" fmla="*/ 63 w 471"/>
                    <a:gd name="T23" fmla="*/ 109 h 281"/>
                    <a:gd name="T24" fmla="*/ 36 w 471"/>
                    <a:gd name="T25" fmla="*/ 67 h 281"/>
                    <a:gd name="T26" fmla="*/ 30 w 471"/>
                    <a:gd name="T27" fmla="*/ 50 h 281"/>
                    <a:gd name="T28" fmla="*/ 39 w 471"/>
                    <a:gd name="T29" fmla="*/ 56 h 281"/>
                    <a:gd name="T30" fmla="*/ 71 w 471"/>
                    <a:gd name="T31" fmla="*/ 55 h 281"/>
                    <a:gd name="T32" fmla="*/ 95 w 471"/>
                    <a:gd name="T33" fmla="*/ 17 h 281"/>
                    <a:gd name="T34" fmla="*/ 122 w 471"/>
                    <a:gd name="T35" fmla="*/ 0 h 281"/>
                    <a:gd name="T36" fmla="*/ 131 w 471"/>
                    <a:gd name="T37" fmla="*/ 3 h 281"/>
                    <a:gd name="T38" fmla="*/ 137 w 471"/>
                    <a:gd name="T39" fmla="*/ 14 h 281"/>
                    <a:gd name="T40" fmla="*/ 146 w 471"/>
                    <a:gd name="T41" fmla="*/ 8 h 281"/>
                    <a:gd name="T42" fmla="*/ 164 w 471"/>
                    <a:gd name="T43" fmla="*/ 12 h 281"/>
                    <a:gd name="T44" fmla="*/ 173 w 471"/>
                    <a:gd name="T45" fmla="*/ 14 h 281"/>
                    <a:gd name="T46" fmla="*/ 210 w 471"/>
                    <a:gd name="T47" fmla="*/ 22 h 281"/>
                    <a:gd name="T48" fmla="*/ 231 w 471"/>
                    <a:gd name="T49" fmla="*/ 37 h 281"/>
                    <a:gd name="T50" fmla="*/ 249 w 471"/>
                    <a:gd name="T51" fmla="*/ 26 h 281"/>
                    <a:gd name="T52" fmla="*/ 257 w 471"/>
                    <a:gd name="T53" fmla="*/ 22 h 281"/>
                    <a:gd name="T54" fmla="*/ 290 w 471"/>
                    <a:gd name="T55" fmla="*/ 22 h 281"/>
                    <a:gd name="T56" fmla="*/ 314 w 471"/>
                    <a:gd name="T57" fmla="*/ 50 h 281"/>
                    <a:gd name="T58" fmla="*/ 344 w 471"/>
                    <a:gd name="T59" fmla="*/ 92 h 281"/>
                    <a:gd name="T60" fmla="*/ 365 w 471"/>
                    <a:gd name="T61" fmla="*/ 109 h 281"/>
                    <a:gd name="T62" fmla="*/ 382 w 471"/>
                    <a:gd name="T63" fmla="*/ 106 h 281"/>
                    <a:gd name="T64" fmla="*/ 402 w 471"/>
                    <a:gd name="T65" fmla="*/ 101 h 281"/>
                    <a:gd name="T66" fmla="*/ 432 w 471"/>
                    <a:gd name="T67" fmla="*/ 111 h 281"/>
                    <a:gd name="T68" fmla="*/ 446 w 471"/>
                    <a:gd name="T69" fmla="*/ 126 h 281"/>
                    <a:gd name="T70" fmla="*/ 458 w 471"/>
                    <a:gd name="T71" fmla="*/ 140 h 281"/>
                    <a:gd name="T72" fmla="*/ 473 w 471"/>
                    <a:gd name="T73" fmla="*/ 173 h 281"/>
                    <a:gd name="T74" fmla="*/ 479 w 471"/>
                    <a:gd name="T75" fmla="*/ 187 h 281"/>
                    <a:gd name="T76" fmla="*/ 482 w 471"/>
                    <a:gd name="T77" fmla="*/ 195 h 281"/>
                    <a:gd name="T78" fmla="*/ 461 w 471"/>
                    <a:gd name="T79" fmla="*/ 221 h 281"/>
                    <a:gd name="T80" fmla="*/ 479 w 471"/>
                    <a:gd name="T81" fmla="*/ 220 h 281"/>
                    <a:gd name="T82" fmla="*/ 509 w 471"/>
                    <a:gd name="T83" fmla="*/ 242 h 281"/>
                    <a:gd name="T84" fmla="*/ 542 w 471"/>
                    <a:gd name="T85" fmla="*/ 245 h 281"/>
                    <a:gd name="T86" fmla="*/ 566 w 471"/>
                    <a:gd name="T87" fmla="*/ 262 h 281"/>
                    <a:gd name="T88" fmla="*/ 569 w 471"/>
                    <a:gd name="T89" fmla="*/ 268 h 281"/>
                    <a:gd name="T90" fmla="*/ 569 w 471"/>
                    <a:gd name="T91" fmla="*/ 274 h 281"/>
                    <a:gd name="T92" fmla="*/ 586 w 471"/>
                    <a:gd name="T93" fmla="*/ 268 h 281"/>
                    <a:gd name="T94" fmla="*/ 595 w 471"/>
                    <a:gd name="T95" fmla="*/ 267 h 281"/>
                    <a:gd name="T96" fmla="*/ 653 w 471"/>
                    <a:gd name="T97" fmla="*/ 288 h 281"/>
                    <a:gd name="T98" fmla="*/ 665 w 471"/>
                    <a:gd name="T99" fmla="*/ 310 h 281"/>
                    <a:gd name="T100" fmla="*/ 692 w 471"/>
                    <a:gd name="T101" fmla="*/ 313 h 281"/>
                    <a:gd name="T102" fmla="*/ 701 w 471"/>
                    <a:gd name="T103" fmla="*/ 335 h 281"/>
                    <a:gd name="T104" fmla="*/ 671 w 471"/>
                    <a:gd name="T105" fmla="*/ 402 h 281"/>
                    <a:gd name="T106" fmla="*/ 647 w 471"/>
                    <a:gd name="T107" fmla="*/ 438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5 h 844"/>
                    <a:gd name="T2" fmla="*/ 502 w 984"/>
                    <a:gd name="T3" fmla="*/ 28 h 844"/>
                    <a:gd name="T4" fmla="*/ 550 w 984"/>
                    <a:gd name="T5" fmla="*/ 31 h 844"/>
                    <a:gd name="T6" fmla="*/ 578 w 984"/>
                    <a:gd name="T7" fmla="*/ 107 h 844"/>
                    <a:gd name="T8" fmla="*/ 586 w 984"/>
                    <a:gd name="T9" fmla="*/ 74 h 844"/>
                    <a:gd name="T10" fmla="*/ 606 w 984"/>
                    <a:gd name="T11" fmla="*/ 57 h 844"/>
                    <a:gd name="T12" fmla="*/ 642 w 984"/>
                    <a:gd name="T13" fmla="*/ 103 h 844"/>
                    <a:gd name="T14" fmla="*/ 682 w 984"/>
                    <a:gd name="T15" fmla="*/ 80 h 844"/>
                    <a:gd name="T16" fmla="*/ 706 w 984"/>
                    <a:gd name="T17" fmla="*/ 71 h 844"/>
                    <a:gd name="T18" fmla="*/ 762 w 984"/>
                    <a:gd name="T19" fmla="*/ 2 h 844"/>
                    <a:gd name="T20" fmla="*/ 798 w 984"/>
                    <a:gd name="T21" fmla="*/ 57 h 844"/>
                    <a:gd name="T22" fmla="*/ 798 w 984"/>
                    <a:gd name="T23" fmla="*/ 107 h 844"/>
                    <a:gd name="T24" fmla="*/ 790 w 984"/>
                    <a:gd name="T25" fmla="*/ 130 h 844"/>
                    <a:gd name="T26" fmla="*/ 766 w 984"/>
                    <a:gd name="T27" fmla="*/ 133 h 844"/>
                    <a:gd name="T28" fmla="*/ 762 w 984"/>
                    <a:gd name="T29" fmla="*/ 153 h 844"/>
                    <a:gd name="T30" fmla="*/ 802 w 984"/>
                    <a:gd name="T31" fmla="*/ 185 h 844"/>
                    <a:gd name="T32" fmla="*/ 786 w 984"/>
                    <a:gd name="T33" fmla="*/ 264 h 844"/>
                    <a:gd name="T34" fmla="*/ 830 w 984"/>
                    <a:gd name="T35" fmla="*/ 339 h 844"/>
                    <a:gd name="T36" fmla="*/ 854 w 984"/>
                    <a:gd name="T37" fmla="*/ 369 h 844"/>
                    <a:gd name="T38" fmla="*/ 830 w 984"/>
                    <a:gd name="T39" fmla="*/ 369 h 844"/>
                    <a:gd name="T40" fmla="*/ 746 w 984"/>
                    <a:gd name="T41" fmla="*/ 310 h 844"/>
                    <a:gd name="T42" fmla="*/ 678 w 984"/>
                    <a:gd name="T43" fmla="*/ 330 h 844"/>
                    <a:gd name="T44" fmla="*/ 590 w 984"/>
                    <a:gd name="T45" fmla="*/ 362 h 844"/>
                    <a:gd name="T46" fmla="*/ 642 w 984"/>
                    <a:gd name="T47" fmla="*/ 474 h 844"/>
                    <a:gd name="T48" fmla="*/ 710 w 984"/>
                    <a:gd name="T49" fmla="*/ 500 h 844"/>
                    <a:gd name="T50" fmla="*/ 738 w 984"/>
                    <a:gd name="T51" fmla="*/ 451 h 844"/>
                    <a:gd name="T52" fmla="*/ 774 w 984"/>
                    <a:gd name="T53" fmla="*/ 467 h 844"/>
                    <a:gd name="T54" fmla="*/ 766 w 984"/>
                    <a:gd name="T55" fmla="*/ 517 h 844"/>
                    <a:gd name="T56" fmla="*/ 802 w 984"/>
                    <a:gd name="T57" fmla="*/ 549 h 844"/>
                    <a:gd name="T58" fmla="*/ 838 w 984"/>
                    <a:gd name="T59" fmla="*/ 539 h 844"/>
                    <a:gd name="T60" fmla="*/ 922 w 984"/>
                    <a:gd name="T61" fmla="*/ 661 h 844"/>
                    <a:gd name="T62" fmla="*/ 942 w 984"/>
                    <a:gd name="T63" fmla="*/ 677 h 844"/>
                    <a:gd name="T64" fmla="*/ 874 w 984"/>
                    <a:gd name="T65" fmla="*/ 664 h 844"/>
                    <a:gd name="T66" fmla="*/ 830 w 984"/>
                    <a:gd name="T67" fmla="*/ 621 h 844"/>
                    <a:gd name="T68" fmla="*/ 778 w 984"/>
                    <a:gd name="T69" fmla="*/ 582 h 844"/>
                    <a:gd name="T70" fmla="*/ 702 w 984"/>
                    <a:gd name="T71" fmla="*/ 543 h 844"/>
                    <a:gd name="T72" fmla="*/ 614 w 984"/>
                    <a:gd name="T73" fmla="*/ 530 h 844"/>
                    <a:gd name="T74" fmla="*/ 506 w 984"/>
                    <a:gd name="T75" fmla="*/ 487 h 844"/>
                    <a:gd name="T76" fmla="*/ 462 w 984"/>
                    <a:gd name="T77" fmla="*/ 415 h 844"/>
                    <a:gd name="T78" fmla="*/ 430 w 984"/>
                    <a:gd name="T79" fmla="*/ 379 h 844"/>
                    <a:gd name="T80" fmla="*/ 382 w 984"/>
                    <a:gd name="T81" fmla="*/ 353 h 844"/>
                    <a:gd name="T82" fmla="*/ 342 w 984"/>
                    <a:gd name="T83" fmla="*/ 303 h 844"/>
                    <a:gd name="T84" fmla="*/ 354 w 984"/>
                    <a:gd name="T85" fmla="*/ 339 h 844"/>
                    <a:gd name="T86" fmla="*/ 418 w 984"/>
                    <a:gd name="T87" fmla="*/ 405 h 844"/>
                    <a:gd name="T88" fmla="*/ 422 w 984"/>
                    <a:gd name="T89" fmla="*/ 431 h 844"/>
                    <a:gd name="T90" fmla="*/ 394 w 984"/>
                    <a:gd name="T91" fmla="*/ 408 h 844"/>
                    <a:gd name="T92" fmla="*/ 354 w 984"/>
                    <a:gd name="T93" fmla="*/ 382 h 844"/>
                    <a:gd name="T94" fmla="*/ 314 w 984"/>
                    <a:gd name="T95" fmla="*/ 330 h 844"/>
                    <a:gd name="T96" fmla="*/ 266 w 984"/>
                    <a:gd name="T97" fmla="*/ 284 h 844"/>
                    <a:gd name="T98" fmla="*/ 210 w 984"/>
                    <a:gd name="T99" fmla="*/ 257 h 844"/>
                    <a:gd name="T100" fmla="*/ 154 w 984"/>
                    <a:gd name="T101" fmla="*/ 195 h 844"/>
                    <a:gd name="T102" fmla="*/ 66 w 984"/>
                    <a:gd name="T103" fmla="*/ 54 h 844"/>
                    <a:gd name="T104" fmla="*/ 34 w 984"/>
                    <a:gd name="T105" fmla="*/ 31 h 844"/>
                    <a:gd name="T106" fmla="*/ 46 w 984"/>
                    <a:gd name="T107" fmla="*/ 18 h 844"/>
                    <a:gd name="T108" fmla="*/ 102 w 984"/>
                    <a:gd name="T109" fmla="*/ 57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3 h 48"/>
                    <a:gd name="T2" fmla="*/ 10 w 36"/>
                    <a:gd name="T3" fmla="*/ 39 h 48"/>
                    <a:gd name="T4" fmla="*/ 6 w 36"/>
                    <a:gd name="T5" fmla="*/ 23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4 h 37"/>
                    <a:gd name="T2" fmla="*/ 13 w 36"/>
                    <a:gd name="T3" fmla="*/ 1 h 37"/>
                    <a:gd name="T4" fmla="*/ 38 w 36"/>
                    <a:gd name="T5" fmla="*/ 13 h 37"/>
                    <a:gd name="T6" fmla="*/ 8 w 36"/>
                    <a:gd name="T7" fmla="*/ 13 h 37"/>
                    <a:gd name="T8" fmla="*/ 0 w 36"/>
                    <a:gd name="T9" fmla="*/ 4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1 h 96"/>
                    <a:gd name="T2" fmla="*/ 28 w 170"/>
                    <a:gd name="T3" fmla="*/ 21 h 96"/>
                    <a:gd name="T4" fmla="*/ 56 w 170"/>
                    <a:gd name="T5" fmla="*/ 18 h 96"/>
                    <a:gd name="T6" fmla="*/ 80 w 170"/>
                    <a:gd name="T7" fmla="*/ 8 h 96"/>
                    <a:gd name="T8" fmla="*/ 64 w 170"/>
                    <a:gd name="T9" fmla="*/ 21 h 96"/>
                    <a:gd name="T10" fmla="*/ 125 w 170"/>
                    <a:gd name="T11" fmla="*/ 41 h 96"/>
                    <a:gd name="T12" fmla="*/ 161 w 170"/>
                    <a:gd name="T13" fmla="*/ 55 h 96"/>
                    <a:gd name="T14" fmla="*/ 117 w 170"/>
                    <a:gd name="T15" fmla="*/ 65 h 96"/>
                    <a:gd name="T16" fmla="*/ 89 w 170"/>
                    <a:gd name="T17" fmla="*/ 48 h 96"/>
                    <a:gd name="T18" fmla="*/ 76 w 170"/>
                    <a:gd name="T19" fmla="*/ 45 h 96"/>
                    <a:gd name="T20" fmla="*/ 24 w 170"/>
                    <a:gd name="T21" fmla="*/ 35 h 96"/>
                    <a:gd name="T22" fmla="*/ 0 w 170"/>
                    <a:gd name="T23" fmla="*/ 41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3 h 44"/>
                    <a:gd name="T4" fmla="*/ 88 w 138"/>
                    <a:gd name="T5" fmla="*/ 20 h 44"/>
                    <a:gd name="T6" fmla="*/ 112 w 138"/>
                    <a:gd name="T7" fmla="*/ 17 h 44"/>
                    <a:gd name="T8" fmla="*/ 108 w 138"/>
                    <a:gd name="T9" fmla="*/ 37 h 44"/>
                    <a:gd name="T10" fmla="*/ 64 w 138"/>
                    <a:gd name="T11" fmla="*/ 34 h 44"/>
                    <a:gd name="T12" fmla="*/ 0 w 138"/>
                    <a:gd name="T13" fmla="*/ 30 h 44"/>
                    <a:gd name="T14" fmla="*/ 28 w 138"/>
                    <a:gd name="T15" fmla="*/ 17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0 h 42"/>
                    <a:gd name="T2" fmla="*/ 36 w 57"/>
                    <a:gd name="T3" fmla="*/ 11 h 42"/>
                    <a:gd name="T4" fmla="*/ 17 w 57"/>
                    <a:gd name="T5" fmla="*/ 20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8 w 39"/>
                    <a:gd name="T1" fmla="*/ 27 h 52"/>
                    <a:gd name="T2" fmla="*/ 18 w 39"/>
                    <a:gd name="T3" fmla="*/ 0 h 52"/>
                    <a:gd name="T4" fmla="*/ 18 w 39"/>
                    <a:gd name="T5" fmla="*/ 27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7 h 80"/>
                    <a:gd name="T2" fmla="*/ 20 w 44"/>
                    <a:gd name="T3" fmla="*/ 27 h 80"/>
                    <a:gd name="T4" fmla="*/ 25 w 44"/>
                    <a:gd name="T5" fmla="*/ 40 h 80"/>
                    <a:gd name="T6" fmla="*/ 37 w 44"/>
                    <a:gd name="T7" fmla="*/ 44 h 80"/>
                    <a:gd name="T8" fmla="*/ 25 w 44"/>
                    <a:gd name="T9" fmla="*/ 60 h 80"/>
                    <a:gd name="T10" fmla="*/ 0 w 44"/>
                    <a:gd name="T11" fmla="*/ 17 h 80"/>
                    <a:gd name="T12" fmla="*/ 4 w 44"/>
                    <a:gd name="T13" fmla="*/ 7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327 w 323"/>
                    <a:gd name="T1" fmla="*/ 2 h 64"/>
                    <a:gd name="T2" fmla="*/ 343 w 323"/>
                    <a:gd name="T3" fmla="*/ 13 h 64"/>
                    <a:gd name="T4" fmla="*/ 349 w 323"/>
                    <a:gd name="T5" fmla="*/ 0 h 64"/>
                    <a:gd name="T6" fmla="*/ 394 w 323"/>
                    <a:gd name="T7" fmla="*/ 0 h 64"/>
                    <a:gd name="T8" fmla="*/ 427 w 323"/>
                    <a:gd name="T9" fmla="*/ 27 h 64"/>
                    <a:gd name="T10" fmla="*/ 474 w 323"/>
                    <a:gd name="T11" fmla="*/ 16 h 64"/>
                    <a:gd name="T12" fmla="*/ 467 w 323"/>
                    <a:gd name="T13" fmla="*/ 45 h 64"/>
                    <a:gd name="T14" fmla="*/ 443 w 323"/>
                    <a:gd name="T15" fmla="*/ 72 h 64"/>
                    <a:gd name="T16" fmla="*/ 438 w 323"/>
                    <a:gd name="T17" fmla="*/ 45 h 64"/>
                    <a:gd name="T18" fmla="*/ 427 w 323"/>
                    <a:gd name="T19" fmla="*/ 48 h 64"/>
                    <a:gd name="T20" fmla="*/ 415 w 323"/>
                    <a:gd name="T21" fmla="*/ 45 h 64"/>
                    <a:gd name="T22" fmla="*/ 391 w 323"/>
                    <a:gd name="T23" fmla="*/ 33 h 64"/>
                    <a:gd name="T24" fmla="*/ 339 w 323"/>
                    <a:gd name="T25" fmla="*/ 59 h 64"/>
                    <a:gd name="T26" fmla="*/ 299 w 323"/>
                    <a:gd name="T27" fmla="*/ 69 h 64"/>
                    <a:gd name="T28" fmla="*/ 315 w 323"/>
                    <a:gd name="T29" fmla="*/ 89 h 64"/>
                    <a:gd name="T30" fmla="*/ 279 w 323"/>
                    <a:gd name="T31" fmla="*/ 98 h 64"/>
                    <a:gd name="T32" fmla="*/ 251 w 323"/>
                    <a:gd name="T33" fmla="*/ 95 h 64"/>
                    <a:gd name="T34" fmla="*/ 263 w 323"/>
                    <a:gd name="T35" fmla="*/ 89 h 64"/>
                    <a:gd name="T36" fmla="*/ 254 w 323"/>
                    <a:gd name="T37" fmla="*/ 63 h 64"/>
                    <a:gd name="T38" fmla="*/ 251 w 323"/>
                    <a:gd name="T39" fmla="*/ 48 h 64"/>
                    <a:gd name="T40" fmla="*/ 235 w 323"/>
                    <a:gd name="T41" fmla="*/ 36 h 64"/>
                    <a:gd name="T42" fmla="*/ 211 w 323"/>
                    <a:gd name="T43" fmla="*/ 42 h 64"/>
                    <a:gd name="T44" fmla="*/ 199 w 323"/>
                    <a:gd name="T45" fmla="*/ 42 h 64"/>
                    <a:gd name="T46" fmla="*/ 183 w 323"/>
                    <a:gd name="T47" fmla="*/ 39 h 64"/>
                    <a:gd name="T48" fmla="*/ 123 w 323"/>
                    <a:gd name="T49" fmla="*/ 3 h 64"/>
                    <a:gd name="T50" fmla="*/ 88 w 323"/>
                    <a:gd name="T51" fmla="*/ 22 h 64"/>
                    <a:gd name="T52" fmla="*/ 1 w 323"/>
                    <a:gd name="T53" fmla="*/ 0 h 64"/>
                    <a:gd name="T54" fmla="*/ 327 w 323"/>
                    <a:gd name="T55" fmla="*/ 2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156 w 300"/>
                    <a:gd name="T1" fmla="*/ 49 h 31"/>
                    <a:gd name="T2" fmla="*/ 45 w 300"/>
                    <a:gd name="T3" fmla="*/ 2 h 31"/>
                    <a:gd name="T4" fmla="*/ 424 w 300"/>
                    <a:gd name="T5" fmla="*/ 0 h 31"/>
                    <a:gd name="T6" fmla="*/ 440 w 300"/>
                    <a:gd name="T7" fmla="*/ 22 h 31"/>
                    <a:gd name="T8" fmla="*/ 392 w 300"/>
                    <a:gd name="T9" fmla="*/ 25 h 31"/>
                    <a:gd name="T10" fmla="*/ 156 w 300"/>
                    <a:gd name="T11" fmla="*/ 49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22 h 29"/>
                    <a:gd name="T2" fmla="*/ 12 w 41"/>
                    <a:gd name="T3" fmla="*/ 25 h 29"/>
                    <a:gd name="T4" fmla="*/ 0 w 41"/>
                    <a:gd name="T5" fmla="*/ 22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171 w 436"/>
                    <a:gd name="T1" fmla="*/ 2 h 152"/>
                    <a:gd name="T2" fmla="*/ 1022 w 436"/>
                    <a:gd name="T3" fmla="*/ 0 h 152"/>
                    <a:gd name="T4" fmla="*/ 975 w 436"/>
                    <a:gd name="T5" fmla="*/ 132 h 152"/>
                    <a:gd name="T6" fmla="*/ 931 w 436"/>
                    <a:gd name="T7" fmla="*/ 166 h 152"/>
                    <a:gd name="T8" fmla="*/ 919 w 436"/>
                    <a:gd name="T9" fmla="*/ 171 h 152"/>
                    <a:gd name="T10" fmla="*/ 879 w 436"/>
                    <a:gd name="T11" fmla="*/ 179 h 152"/>
                    <a:gd name="T12" fmla="*/ 846 w 436"/>
                    <a:gd name="T13" fmla="*/ 215 h 152"/>
                    <a:gd name="T14" fmla="*/ 849 w 436"/>
                    <a:gd name="T15" fmla="*/ 242 h 152"/>
                    <a:gd name="T16" fmla="*/ 853 w 436"/>
                    <a:gd name="T17" fmla="*/ 262 h 152"/>
                    <a:gd name="T18" fmla="*/ 858 w 436"/>
                    <a:gd name="T19" fmla="*/ 277 h 152"/>
                    <a:gd name="T20" fmla="*/ 849 w 436"/>
                    <a:gd name="T21" fmla="*/ 299 h 152"/>
                    <a:gd name="T22" fmla="*/ 823 w 436"/>
                    <a:gd name="T23" fmla="*/ 294 h 152"/>
                    <a:gd name="T24" fmla="*/ 802 w 436"/>
                    <a:gd name="T25" fmla="*/ 316 h 152"/>
                    <a:gd name="T26" fmla="*/ 813 w 436"/>
                    <a:gd name="T27" fmla="*/ 257 h 152"/>
                    <a:gd name="T28" fmla="*/ 792 w 436"/>
                    <a:gd name="T29" fmla="*/ 245 h 152"/>
                    <a:gd name="T30" fmla="*/ 806 w 436"/>
                    <a:gd name="T31" fmla="*/ 228 h 152"/>
                    <a:gd name="T32" fmla="*/ 802 w 436"/>
                    <a:gd name="T33" fmla="*/ 218 h 152"/>
                    <a:gd name="T34" fmla="*/ 750 w 436"/>
                    <a:gd name="T35" fmla="*/ 230 h 152"/>
                    <a:gd name="T36" fmla="*/ 743 w 436"/>
                    <a:gd name="T37" fmla="*/ 208 h 152"/>
                    <a:gd name="T38" fmla="*/ 696 w 436"/>
                    <a:gd name="T39" fmla="*/ 230 h 152"/>
                    <a:gd name="T40" fmla="*/ 750 w 436"/>
                    <a:gd name="T41" fmla="*/ 252 h 152"/>
                    <a:gd name="T42" fmla="*/ 715 w 436"/>
                    <a:gd name="T43" fmla="*/ 286 h 152"/>
                    <a:gd name="T44" fmla="*/ 729 w 436"/>
                    <a:gd name="T45" fmla="*/ 308 h 152"/>
                    <a:gd name="T46" fmla="*/ 738 w 436"/>
                    <a:gd name="T47" fmla="*/ 338 h 152"/>
                    <a:gd name="T48" fmla="*/ 724 w 436"/>
                    <a:gd name="T49" fmla="*/ 340 h 152"/>
                    <a:gd name="T50" fmla="*/ 736 w 436"/>
                    <a:gd name="T51" fmla="*/ 352 h 152"/>
                    <a:gd name="T52" fmla="*/ 720 w 436"/>
                    <a:gd name="T53" fmla="*/ 372 h 152"/>
                    <a:gd name="T54" fmla="*/ 0 w 436"/>
                    <a:gd name="T55" fmla="*/ 365 h 152"/>
                    <a:gd name="T56" fmla="*/ 171 w 436"/>
                    <a:gd name="T57" fmla="*/ 2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127 h 165"/>
                    <a:gd name="T2" fmla="*/ 15 w 47"/>
                    <a:gd name="T3" fmla="*/ 88 h 165"/>
                    <a:gd name="T4" fmla="*/ 17 w 47"/>
                    <a:gd name="T5" fmla="*/ 55 h 165"/>
                    <a:gd name="T6" fmla="*/ 11 w 47"/>
                    <a:gd name="T7" fmla="*/ 32 h 165"/>
                    <a:gd name="T8" fmla="*/ 17 w 47"/>
                    <a:gd name="T9" fmla="*/ 10 h 165"/>
                    <a:gd name="T10" fmla="*/ 21 w 47"/>
                    <a:gd name="T11" fmla="*/ 0 h 165"/>
                    <a:gd name="T12" fmla="*/ 31 w 47"/>
                    <a:gd name="T13" fmla="*/ 24 h 165"/>
                    <a:gd name="T14" fmla="*/ 47 w 47"/>
                    <a:gd name="T15" fmla="*/ 80 h 165"/>
                    <a:gd name="T16" fmla="*/ 31 w 47"/>
                    <a:gd name="T17" fmla="*/ 88 h 165"/>
                    <a:gd name="T18" fmla="*/ 23 w 47"/>
                    <a:gd name="T19" fmla="*/ 102 h 165"/>
                    <a:gd name="T20" fmla="*/ 21 w 47"/>
                    <a:gd name="T21" fmla="*/ 107 h 165"/>
                    <a:gd name="T22" fmla="*/ 27 w 47"/>
                    <a:gd name="T23" fmla="*/ 109 h 165"/>
                    <a:gd name="T24" fmla="*/ 31 w 47"/>
                    <a:gd name="T25" fmla="*/ 119 h 165"/>
                    <a:gd name="T26" fmla="*/ 13 w 47"/>
                    <a:gd name="T27" fmla="*/ 120 h 165"/>
                    <a:gd name="T28" fmla="*/ 7 w 47"/>
                    <a:gd name="T29" fmla="*/ 130 h 165"/>
                    <a:gd name="T30" fmla="*/ 3 w 47"/>
                    <a:gd name="T31" fmla="*/ 125 h 165"/>
                    <a:gd name="T32" fmla="*/ 5 w 47"/>
                    <a:gd name="T33" fmla="*/ 127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50 h 103"/>
                    <a:gd name="T2" fmla="*/ 30 w 138"/>
                    <a:gd name="T3" fmla="*/ 35 h 103"/>
                    <a:gd name="T4" fmla="*/ 50 w 138"/>
                    <a:gd name="T5" fmla="*/ 27 h 103"/>
                    <a:gd name="T6" fmla="*/ 54 w 138"/>
                    <a:gd name="T7" fmla="*/ 37 h 103"/>
                    <a:gd name="T8" fmla="*/ 66 w 138"/>
                    <a:gd name="T9" fmla="*/ 40 h 103"/>
                    <a:gd name="T10" fmla="*/ 80 w 138"/>
                    <a:gd name="T11" fmla="*/ 45 h 103"/>
                    <a:gd name="T12" fmla="*/ 116 w 138"/>
                    <a:gd name="T13" fmla="*/ 27 h 103"/>
                    <a:gd name="T14" fmla="*/ 130 w 138"/>
                    <a:gd name="T15" fmla="*/ 14 h 103"/>
                    <a:gd name="T16" fmla="*/ 138 w 138"/>
                    <a:gd name="T17" fmla="*/ 9 h 103"/>
                    <a:gd name="T18" fmla="*/ 106 w 138"/>
                    <a:gd name="T19" fmla="*/ 40 h 103"/>
                    <a:gd name="T20" fmla="*/ 84 w 138"/>
                    <a:gd name="T21" fmla="*/ 55 h 103"/>
                    <a:gd name="T22" fmla="*/ 66 w 138"/>
                    <a:gd name="T23" fmla="*/ 66 h 103"/>
                    <a:gd name="T24" fmla="*/ 48 w 138"/>
                    <a:gd name="T25" fmla="*/ 84 h 103"/>
                    <a:gd name="T26" fmla="*/ 26 w 138"/>
                    <a:gd name="T27" fmla="*/ 73 h 103"/>
                    <a:gd name="T28" fmla="*/ 20 w 138"/>
                    <a:gd name="T29" fmla="*/ 71 h 103"/>
                    <a:gd name="T30" fmla="*/ 22 w 138"/>
                    <a:gd name="T31" fmla="*/ 79 h 103"/>
                    <a:gd name="T32" fmla="*/ 0 w 138"/>
                    <a:gd name="T33" fmla="*/ 79 h 103"/>
                    <a:gd name="T34" fmla="*/ 10 w 138"/>
                    <a:gd name="T35" fmla="*/ 64 h 103"/>
                    <a:gd name="T36" fmla="*/ 26 w 138"/>
                    <a:gd name="T37" fmla="*/ 50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7 w 188"/>
                    <a:gd name="T1" fmla="*/ 20 h 214"/>
                    <a:gd name="T2" fmla="*/ 159 w 188"/>
                    <a:gd name="T3" fmla="*/ 5 h 214"/>
                    <a:gd name="T4" fmla="*/ 169 w 188"/>
                    <a:gd name="T5" fmla="*/ 0 h 214"/>
                    <a:gd name="T6" fmla="*/ 181 w 188"/>
                    <a:gd name="T7" fmla="*/ 20 h 214"/>
                    <a:gd name="T8" fmla="*/ 187 w 188"/>
                    <a:gd name="T9" fmla="*/ 35 h 214"/>
                    <a:gd name="T10" fmla="*/ 177 w 188"/>
                    <a:gd name="T11" fmla="*/ 48 h 214"/>
                    <a:gd name="T12" fmla="*/ 169 w 188"/>
                    <a:gd name="T13" fmla="*/ 63 h 214"/>
                    <a:gd name="T14" fmla="*/ 161 w 188"/>
                    <a:gd name="T15" fmla="*/ 104 h 214"/>
                    <a:gd name="T16" fmla="*/ 143 w 188"/>
                    <a:gd name="T17" fmla="*/ 112 h 214"/>
                    <a:gd name="T18" fmla="*/ 119 w 188"/>
                    <a:gd name="T19" fmla="*/ 113 h 214"/>
                    <a:gd name="T20" fmla="*/ 111 w 188"/>
                    <a:gd name="T21" fmla="*/ 102 h 214"/>
                    <a:gd name="T22" fmla="*/ 101 w 188"/>
                    <a:gd name="T23" fmla="*/ 120 h 214"/>
                    <a:gd name="T24" fmla="*/ 90 w 188"/>
                    <a:gd name="T25" fmla="*/ 123 h 214"/>
                    <a:gd name="T26" fmla="*/ 80 w 188"/>
                    <a:gd name="T27" fmla="*/ 109 h 214"/>
                    <a:gd name="T28" fmla="*/ 58 w 188"/>
                    <a:gd name="T29" fmla="*/ 118 h 214"/>
                    <a:gd name="T30" fmla="*/ 76 w 188"/>
                    <a:gd name="T31" fmla="*/ 117 h 214"/>
                    <a:gd name="T32" fmla="*/ 78 w 188"/>
                    <a:gd name="T33" fmla="*/ 132 h 214"/>
                    <a:gd name="T34" fmla="*/ 58 w 188"/>
                    <a:gd name="T35" fmla="*/ 137 h 214"/>
                    <a:gd name="T36" fmla="*/ 34 w 188"/>
                    <a:gd name="T37" fmla="*/ 137 h 214"/>
                    <a:gd name="T38" fmla="*/ 36 w 188"/>
                    <a:gd name="T39" fmla="*/ 127 h 214"/>
                    <a:gd name="T40" fmla="*/ 46 w 188"/>
                    <a:gd name="T41" fmla="*/ 118 h 214"/>
                    <a:gd name="T42" fmla="*/ 34 w 188"/>
                    <a:gd name="T43" fmla="*/ 122 h 214"/>
                    <a:gd name="T44" fmla="*/ 26 w 188"/>
                    <a:gd name="T45" fmla="*/ 137 h 214"/>
                    <a:gd name="T46" fmla="*/ 30 w 188"/>
                    <a:gd name="T47" fmla="*/ 156 h 214"/>
                    <a:gd name="T48" fmla="*/ 14 w 188"/>
                    <a:gd name="T49" fmla="*/ 164 h 214"/>
                    <a:gd name="T50" fmla="*/ 0 w 188"/>
                    <a:gd name="T51" fmla="*/ 176 h 214"/>
                    <a:gd name="T52" fmla="*/ 8 w 188"/>
                    <a:gd name="T53" fmla="*/ 155 h 214"/>
                    <a:gd name="T54" fmla="*/ 0 w 188"/>
                    <a:gd name="T55" fmla="*/ 135 h 214"/>
                    <a:gd name="T56" fmla="*/ 14 w 188"/>
                    <a:gd name="T57" fmla="*/ 125 h 214"/>
                    <a:gd name="T58" fmla="*/ 32 w 188"/>
                    <a:gd name="T59" fmla="*/ 110 h 214"/>
                    <a:gd name="T60" fmla="*/ 44 w 188"/>
                    <a:gd name="T61" fmla="*/ 97 h 214"/>
                    <a:gd name="T62" fmla="*/ 72 w 188"/>
                    <a:gd name="T63" fmla="*/ 95 h 214"/>
                    <a:gd name="T64" fmla="*/ 84 w 188"/>
                    <a:gd name="T65" fmla="*/ 92 h 214"/>
                    <a:gd name="T66" fmla="*/ 113 w 188"/>
                    <a:gd name="T67" fmla="*/ 64 h 214"/>
                    <a:gd name="T68" fmla="*/ 119 w 188"/>
                    <a:gd name="T69" fmla="*/ 76 h 214"/>
                    <a:gd name="T70" fmla="*/ 131 w 188"/>
                    <a:gd name="T71" fmla="*/ 63 h 214"/>
                    <a:gd name="T72" fmla="*/ 149 w 188"/>
                    <a:gd name="T73" fmla="*/ 44 h 214"/>
                    <a:gd name="T74" fmla="*/ 153 w 188"/>
                    <a:gd name="T75" fmla="*/ 35 h 214"/>
                    <a:gd name="T76" fmla="*/ 147 w 188"/>
                    <a:gd name="T77" fmla="*/ 31 h 214"/>
                    <a:gd name="T78" fmla="*/ 151 w 188"/>
                    <a:gd name="T79" fmla="*/ 26 h 214"/>
                    <a:gd name="T80" fmla="*/ 157 w 188"/>
                    <a:gd name="T81" fmla="*/ 20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7 h 13"/>
                    <a:gd name="T2" fmla="*/ 4 w 13"/>
                    <a:gd name="T3" fmla="*/ 10 h 13"/>
                    <a:gd name="T4" fmla="*/ 0 w 13"/>
                    <a:gd name="T5" fmla="*/ 7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3 w 812"/>
                    <a:gd name="T1" fmla="*/ 21 h 564"/>
                    <a:gd name="T2" fmla="*/ 779 w 812"/>
                    <a:gd name="T3" fmla="*/ 64 h 564"/>
                    <a:gd name="T4" fmla="*/ 749 w 812"/>
                    <a:gd name="T5" fmla="*/ 100 h 564"/>
                    <a:gd name="T6" fmla="*/ 723 w 812"/>
                    <a:gd name="T7" fmla="*/ 116 h 564"/>
                    <a:gd name="T8" fmla="*/ 635 w 812"/>
                    <a:gd name="T9" fmla="*/ 147 h 564"/>
                    <a:gd name="T10" fmla="*/ 633 w 812"/>
                    <a:gd name="T11" fmla="*/ 172 h 564"/>
                    <a:gd name="T12" fmla="*/ 605 w 812"/>
                    <a:gd name="T13" fmla="*/ 188 h 564"/>
                    <a:gd name="T14" fmla="*/ 621 w 812"/>
                    <a:gd name="T15" fmla="*/ 146 h 564"/>
                    <a:gd name="T16" fmla="*/ 577 w 812"/>
                    <a:gd name="T17" fmla="*/ 154 h 564"/>
                    <a:gd name="T18" fmla="*/ 557 w 812"/>
                    <a:gd name="T19" fmla="*/ 179 h 564"/>
                    <a:gd name="T20" fmla="*/ 597 w 812"/>
                    <a:gd name="T21" fmla="*/ 229 h 564"/>
                    <a:gd name="T22" fmla="*/ 595 w 812"/>
                    <a:gd name="T23" fmla="*/ 301 h 564"/>
                    <a:gd name="T24" fmla="*/ 543 w 812"/>
                    <a:gd name="T25" fmla="*/ 333 h 564"/>
                    <a:gd name="T26" fmla="*/ 523 w 812"/>
                    <a:gd name="T27" fmla="*/ 316 h 564"/>
                    <a:gd name="T28" fmla="*/ 483 w 812"/>
                    <a:gd name="T29" fmla="*/ 285 h 564"/>
                    <a:gd name="T30" fmla="*/ 463 w 812"/>
                    <a:gd name="T31" fmla="*/ 285 h 564"/>
                    <a:gd name="T32" fmla="*/ 451 w 812"/>
                    <a:gd name="T33" fmla="*/ 323 h 564"/>
                    <a:gd name="T34" fmla="*/ 501 w 812"/>
                    <a:gd name="T35" fmla="*/ 380 h 564"/>
                    <a:gd name="T36" fmla="*/ 511 w 812"/>
                    <a:gd name="T37" fmla="*/ 429 h 564"/>
                    <a:gd name="T38" fmla="*/ 527 w 812"/>
                    <a:gd name="T39" fmla="*/ 459 h 564"/>
                    <a:gd name="T40" fmla="*/ 493 w 812"/>
                    <a:gd name="T41" fmla="*/ 446 h 564"/>
                    <a:gd name="T42" fmla="*/ 471 w 812"/>
                    <a:gd name="T43" fmla="*/ 424 h 564"/>
                    <a:gd name="T44" fmla="*/ 423 w 812"/>
                    <a:gd name="T45" fmla="*/ 347 h 564"/>
                    <a:gd name="T46" fmla="*/ 427 w 812"/>
                    <a:gd name="T47" fmla="*/ 254 h 564"/>
                    <a:gd name="T48" fmla="*/ 423 w 812"/>
                    <a:gd name="T49" fmla="*/ 220 h 564"/>
                    <a:gd name="T50" fmla="*/ 413 w 812"/>
                    <a:gd name="T51" fmla="*/ 226 h 564"/>
                    <a:gd name="T52" fmla="*/ 386 w 812"/>
                    <a:gd name="T53" fmla="*/ 218 h 564"/>
                    <a:gd name="T54" fmla="*/ 360 w 812"/>
                    <a:gd name="T55" fmla="*/ 139 h 564"/>
                    <a:gd name="T56" fmla="*/ 330 w 812"/>
                    <a:gd name="T57" fmla="*/ 136 h 564"/>
                    <a:gd name="T58" fmla="*/ 288 w 812"/>
                    <a:gd name="T59" fmla="*/ 141 h 564"/>
                    <a:gd name="T60" fmla="*/ 242 w 812"/>
                    <a:gd name="T61" fmla="*/ 190 h 564"/>
                    <a:gd name="T62" fmla="*/ 196 w 812"/>
                    <a:gd name="T63" fmla="*/ 220 h 564"/>
                    <a:gd name="T64" fmla="*/ 184 w 812"/>
                    <a:gd name="T65" fmla="*/ 224 h 564"/>
                    <a:gd name="T66" fmla="*/ 160 w 812"/>
                    <a:gd name="T67" fmla="*/ 269 h 564"/>
                    <a:gd name="T68" fmla="*/ 152 w 812"/>
                    <a:gd name="T69" fmla="*/ 290 h 564"/>
                    <a:gd name="T70" fmla="*/ 128 w 812"/>
                    <a:gd name="T71" fmla="*/ 331 h 564"/>
                    <a:gd name="T72" fmla="*/ 94 w 812"/>
                    <a:gd name="T73" fmla="*/ 321 h 564"/>
                    <a:gd name="T74" fmla="*/ 66 w 812"/>
                    <a:gd name="T75" fmla="*/ 211 h 564"/>
                    <a:gd name="T76" fmla="*/ 72 w 812"/>
                    <a:gd name="T77" fmla="*/ 128 h 564"/>
                    <a:gd name="T78" fmla="*/ 44 w 812"/>
                    <a:gd name="T79" fmla="*/ 147 h 564"/>
                    <a:gd name="T80" fmla="*/ 20 w 812"/>
                    <a:gd name="T81" fmla="*/ 123 h 564"/>
                    <a:gd name="T82" fmla="*/ 24 w 812"/>
                    <a:gd name="T83" fmla="*/ 113 h 564"/>
                    <a:gd name="T84" fmla="*/ 0 w 812"/>
                    <a:gd name="T85" fmla="*/ 75 h 564"/>
                    <a:gd name="T86" fmla="*/ 799 w 812"/>
                    <a:gd name="T87" fmla="*/ 5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9 h 85"/>
                    <a:gd name="T2" fmla="*/ 18 w 43"/>
                    <a:gd name="T3" fmla="*/ 3 h 85"/>
                    <a:gd name="T4" fmla="*/ 39 w 43"/>
                    <a:gd name="T5" fmla="*/ 28 h 85"/>
                    <a:gd name="T6" fmla="*/ 20 w 43"/>
                    <a:gd name="T7" fmla="*/ 71 h 85"/>
                    <a:gd name="T8" fmla="*/ 1 w 43"/>
                    <a:gd name="T9" fmla="*/ 58 h 85"/>
                    <a:gd name="T10" fmla="*/ 7 w 43"/>
                    <a:gd name="T11" fmla="*/ 9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2 w 44"/>
                    <a:gd name="T1" fmla="*/ 22 h 74"/>
                    <a:gd name="T2" fmla="*/ 28 w 44"/>
                    <a:gd name="T3" fmla="*/ 2 h 74"/>
                    <a:gd name="T4" fmla="*/ 41 w 44"/>
                    <a:gd name="T5" fmla="*/ 3 h 74"/>
                    <a:gd name="T6" fmla="*/ 37 w 44"/>
                    <a:gd name="T7" fmla="*/ 21 h 74"/>
                    <a:gd name="T8" fmla="*/ 12 w 44"/>
                    <a:gd name="T9" fmla="*/ 59 h 74"/>
                    <a:gd name="T10" fmla="*/ 7 w 44"/>
                    <a:gd name="T11" fmla="*/ 48 h 74"/>
                    <a:gd name="T12" fmla="*/ 3 w 44"/>
                    <a:gd name="T13" fmla="*/ 29 h 74"/>
                    <a:gd name="T14" fmla="*/ 12 w 44"/>
                    <a:gd name="T15" fmla="*/ 22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13 h 30"/>
                    <a:gd name="T2" fmla="*/ 5 w 20"/>
                    <a:gd name="T3" fmla="*/ 24 h 30"/>
                    <a:gd name="T4" fmla="*/ 7 w 20"/>
                    <a:gd name="T5" fmla="*/ 13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716 w 682"/>
                    <a:gd name="T1" fmla="*/ 721 h 557"/>
                    <a:gd name="T2" fmla="*/ 723 w 682"/>
                    <a:gd name="T3" fmla="*/ 701 h 557"/>
                    <a:gd name="T4" fmla="*/ 744 w 682"/>
                    <a:gd name="T5" fmla="*/ 642 h 557"/>
                    <a:gd name="T6" fmla="*/ 460 w 682"/>
                    <a:gd name="T7" fmla="*/ 446 h 557"/>
                    <a:gd name="T8" fmla="*/ 420 w 682"/>
                    <a:gd name="T9" fmla="*/ 538 h 557"/>
                    <a:gd name="T10" fmla="*/ 451 w 682"/>
                    <a:gd name="T11" fmla="*/ 864 h 557"/>
                    <a:gd name="T12" fmla="*/ 420 w 682"/>
                    <a:gd name="T13" fmla="*/ 768 h 557"/>
                    <a:gd name="T14" fmla="*/ 360 w 682"/>
                    <a:gd name="T15" fmla="*/ 683 h 557"/>
                    <a:gd name="T16" fmla="*/ 365 w 682"/>
                    <a:gd name="T17" fmla="*/ 642 h 557"/>
                    <a:gd name="T18" fmla="*/ 368 w 682"/>
                    <a:gd name="T19" fmla="*/ 613 h 557"/>
                    <a:gd name="T20" fmla="*/ 327 w 682"/>
                    <a:gd name="T21" fmla="*/ 583 h 557"/>
                    <a:gd name="T22" fmla="*/ 289 w 682"/>
                    <a:gd name="T23" fmla="*/ 538 h 557"/>
                    <a:gd name="T24" fmla="*/ 220 w 682"/>
                    <a:gd name="T25" fmla="*/ 550 h 557"/>
                    <a:gd name="T26" fmla="*/ 188 w 682"/>
                    <a:gd name="T27" fmla="*/ 567 h 557"/>
                    <a:gd name="T28" fmla="*/ 116 w 682"/>
                    <a:gd name="T29" fmla="*/ 567 h 557"/>
                    <a:gd name="T30" fmla="*/ 33 w 682"/>
                    <a:gd name="T31" fmla="*/ 485 h 557"/>
                    <a:gd name="T32" fmla="*/ 16 w 682"/>
                    <a:gd name="T33" fmla="*/ 459 h 557"/>
                    <a:gd name="T34" fmla="*/ 0 w 682"/>
                    <a:gd name="T35" fmla="*/ 410 h 557"/>
                    <a:gd name="T36" fmla="*/ 36 w 682"/>
                    <a:gd name="T37" fmla="*/ 331 h 557"/>
                    <a:gd name="T38" fmla="*/ 48 w 682"/>
                    <a:gd name="T39" fmla="*/ 281 h 557"/>
                    <a:gd name="T40" fmla="*/ 76 w 682"/>
                    <a:gd name="T41" fmla="*/ 222 h 557"/>
                    <a:gd name="T42" fmla="*/ 121 w 682"/>
                    <a:gd name="T43" fmla="*/ 180 h 557"/>
                    <a:gd name="T44" fmla="*/ 249 w 682"/>
                    <a:gd name="T45" fmla="*/ 104 h 557"/>
                    <a:gd name="T46" fmla="*/ 327 w 682"/>
                    <a:gd name="T47" fmla="*/ 47 h 557"/>
                    <a:gd name="T48" fmla="*/ 384 w 682"/>
                    <a:gd name="T49" fmla="*/ 9 h 557"/>
                    <a:gd name="T50" fmla="*/ 540 w 682"/>
                    <a:gd name="T51" fmla="*/ 3 h 557"/>
                    <a:gd name="T52" fmla="*/ 592 w 682"/>
                    <a:gd name="T53" fmla="*/ 0 h 557"/>
                    <a:gd name="T54" fmla="*/ 571 w 682"/>
                    <a:gd name="T55" fmla="*/ 53 h 557"/>
                    <a:gd name="T56" fmla="*/ 659 w 682"/>
                    <a:gd name="T57" fmla="*/ 131 h 557"/>
                    <a:gd name="T58" fmla="*/ 740 w 682"/>
                    <a:gd name="T59" fmla="*/ 115 h 557"/>
                    <a:gd name="T60" fmla="*/ 787 w 682"/>
                    <a:gd name="T61" fmla="*/ 127 h 557"/>
                    <a:gd name="T62" fmla="*/ 832 w 682"/>
                    <a:gd name="T63" fmla="*/ 151 h 557"/>
                    <a:gd name="T64" fmla="*/ 851 w 682"/>
                    <a:gd name="T65" fmla="*/ 292 h 557"/>
                    <a:gd name="T66" fmla="*/ 851 w 682"/>
                    <a:gd name="T67" fmla="*/ 373 h 557"/>
                    <a:gd name="T68" fmla="*/ 891 w 682"/>
                    <a:gd name="T69" fmla="*/ 440 h 557"/>
                    <a:gd name="T70" fmla="*/ 960 w 682"/>
                    <a:gd name="T71" fmla="*/ 466 h 557"/>
                    <a:gd name="T72" fmla="*/ 1012 w 682"/>
                    <a:gd name="T73" fmla="*/ 459 h 557"/>
                    <a:gd name="T74" fmla="*/ 988 w 682"/>
                    <a:gd name="T75" fmla="*/ 529 h 557"/>
                    <a:gd name="T76" fmla="*/ 891 w 682"/>
                    <a:gd name="T77" fmla="*/ 633 h 557"/>
                    <a:gd name="T78" fmla="*/ 816 w 682"/>
                    <a:gd name="T79" fmla="*/ 754 h 557"/>
                    <a:gd name="T80" fmla="*/ 827 w 682"/>
                    <a:gd name="T81" fmla="*/ 790 h 557"/>
                    <a:gd name="T82" fmla="*/ 647 w 682"/>
                    <a:gd name="T83" fmla="*/ 864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361 w 257"/>
                    <a:gd name="T1" fmla="*/ 540 h 347"/>
                    <a:gd name="T2" fmla="*/ 346 w 257"/>
                    <a:gd name="T3" fmla="*/ 468 h 347"/>
                    <a:gd name="T4" fmla="*/ 323 w 257"/>
                    <a:gd name="T5" fmla="*/ 448 h 347"/>
                    <a:gd name="T6" fmla="*/ 320 w 257"/>
                    <a:gd name="T7" fmla="*/ 419 h 347"/>
                    <a:gd name="T8" fmla="*/ 311 w 257"/>
                    <a:gd name="T9" fmla="*/ 395 h 347"/>
                    <a:gd name="T10" fmla="*/ 311 w 257"/>
                    <a:gd name="T11" fmla="*/ 356 h 347"/>
                    <a:gd name="T12" fmla="*/ 308 w 257"/>
                    <a:gd name="T13" fmla="*/ 333 h 347"/>
                    <a:gd name="T14" fmla="*/ 339 w 257"/>
                    <a:gd name="T15" fmla="*/ 314 h 347"/>
                    <a:gd name="T16" fmla="*/ 382 w 257"/>
                    <a:gd name="T17" fmla="*/ 307 h 347"/>
                    <a:gd name="T18" fmla="*/ 382 w 257"/>
                    <a:gd name="T19" fmla="*/ 212 h 347"/>
                    <a:gd name="T20" fmla="*/ 80 w 257"/>
                    <a:gd name="T21" fmla="*/ 149 h 347"/>
                    <a:gd name="T22" fmla="*/ 48 w 257"/>
                    <a:gd name="T23" fmla="*/ 153 h 347"/>
                    <a:gd name="T24" fmla="*/ 24 w 257"/>
                    <a:gd name="T25" fmla="*/ 159 h 347"/>
                    <a:gd name="T26" fmla="*/ 0 w 257"/>
                    <a:gd name="T27" fmla="*/ 232 h 347"/>
                    <a:gd name="T28" fmla="*/ 138 w 257"/>
                    <a:gd name="T29" fmla="*/ 538 h 347"/>
                    <a:gd name="T30" fmla="*/ 361 w 257"/>
                    <a:gd name="T31" fmla="*/ 540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6 w 19"/>
                    <a:gd name="T1" fmla="*/ 20 h 37"/>
                    <a:gd name="T2" fmla="*/ 16 w 19"/>
                    <a:gd name="T3" fmla="*/ 16 h 37"/>
                    <a:gd name="T4" fmla="*/ 6 w 19"/>
                    <a:gd name="T5" fmla="*/ 20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1 w 22"/>
                    <a:gd name="T1" fmla="*/ 10 h 20"/>
                    <a:gd name="T2" fmla="*/ 15 w 22"/>
                    <a:gd name="T3" fmla="*/ 0 h 20"/>
                    <a:gd name="T4" fmla="*/ 19 w 22"/>
                    <a:gd name="T5" fmla="*/ 10 h 20"/>
                    <a:gd name="T6" fmla="*/ 8 w 22"/>
                    <a:gd name="T7" fmla="*/ 17 h 20"/>
                    <a:gd name="T8" fmla="*/ 11 w 22"/>
                    <a:gd name="T9" fmla="*/ 10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14 h 30"/>
                    <a:gd name="T2" fmla="*/ 33 w 57"/>
                    <a:gd name="T3" fmla="*/ 5 h 30"/>
                    <a:gd name="T4" fmla="*/ 37 w 57"/>
                    <a:gd name="T5" fmla="*/ 24 h 30"/>
                    <a:gd name="T6" fmla="*/ 24 w 57"/>
                    <a:gd name="T7" fmla="*/ 14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2 w 693"/>
                    <a:gd name="T1" fmla="*/ 379 h 696"/>
                    <a:gd name="T2" fmla="*/ 392 w 693"/>
                    <a:gd name="T3" fmla="*/ 370 h 696"/>
                    <a:gd name="T4" fmla="*/ 324 w 693"/>
                    <a:gd name="T5" fmla="*/ 337 h 696"/>
                    <a:gd name="T6" fmla="*/ 264 w 693"/>
                    <a:gd name="T7" fmla="*/ 327 h 696"/>
                    <a:gd name="T8" fmla="*/ 236 w 693"/>
                    <a:gd name="T9" fmla="*/ 340 h 696"/>
                    <a:gd name="T10" fmla="*/ 260 w 693"/>
                    <a:gd name="T11" fmla="*/ 350 h 696"/>
                    <a:gd name="T12" fmla="*/ 292 w 693"/>
                    <a:gd name="T13" fmla="*/ 383 h 696"/>
                    <a:gd name="T14" fmla="*/ 320 w 693"/>
                    <a:gd name="T15" fmla="*/ 389 h 696"/>
                    <a:gd name="T16" fmla="*/ 332 w 693"/>
                    <a:gd name="T17" fmla="*/ 438 h 696"/>
                    <a:gd name="T18" fmla="*/ 312 w 693"/>
                    <a:gd name="T19" fmla="*/ 451 h 696"/>
                    <a:gd name="T20" fmla="*/ 260 w 693"/>
                    <a:gd name="T21" fmla="*/ 504 h 696"/>
                    <a:gd name="T22" fmla="*/ 224 w 693"/>
                    <a:gd name="T23" fmla="*/ 513 h 696"/>
                    <a:gd name="T24" fmla="*/ 97 w 693"/>
                    <a:gd name="T25" fmla="*/ 569 h 696"/>
                    <a:gd name="T26" fmla="*/ 77 w 693"/>
                    <a:gd name="T27" fmla="*/ 504 h 696"/>
                    <a:gd name="T28" fmla="*/ 45 w 693"/>
                    <a:gd name="T29" fmla="*/ 428 h 696"/>
                    <a:gd name="T30" fmla="*/ 33 w 693"/>
                    <a:gd name="T31" fmla="*/ 366 h 696"/>
                    <a:gd name="T32" fmla="*/ 53 w 693"/>
                    <a:gd name="T33" fmla="*/ 281 h 696"/>
                    <a:gd name="T34" fmla="*/ 17 w 693"/>
                    <a:gd name="T35" fmla="*/ 320 h 696"/>
                    <a:gd name="T36" fmla="*/ 81 w 693"/>
                    <a:gd name="T37" fmla="*/ 229 h 696"/>
                    <a:gd name="T38" fmla="*/ 113 w 693"/>
                    <a:gd name="T39" fmla="*/ 167 h 696"/>
                    <a:gd name="T40" fmla="*/ 37 w 693"/>
                    <a:gd name="T41" fmla="*/ 167 h 696"/>
                    <a:gd name="T42" fmla="*/ 1 w 693"/>
                    <a:gd name="T43" fmla="*/ 160 h 696"/>
                    <a:gd name="T44" fmla="*/ 25 w 693"/>
                    <a:gd name="T45" fmla="*/ 114 h 696"/>
                    <a:gd name="T46" fmla="*/ 97 w 693"/>
                    <a:gd name="T47" fmla="*/ 92 h 696"/>
                    <a:gd name="T48" fmla="*/ 220 w 693"/>
                    <a:gd name="T49" fmla="*/ 101 h 696"/>
                    <a:gd name="T50" fmla="*/ 228 w 693"/>
                    <a:gd name="T51" fmla="*/ 52 h 696"/>
                    <a:gd name="T52" fmla="*/ 260 w 693"/>
                    <a:gd name="T53" fmla="*/ 0 h 696"/>
                    <a:gd name="T54" fmla="*/ 356 w 693"/>
                    <a:gd name="T55" fmla="*/ 36 h 696"/>
                    <a:gd name="T56" fmla="*/ 328 w 693"/>
                    <a:gd name="T57" fmla="*/ 72 h 696"/>
                    <a:gd name="T58" fmla="*/ 300 w 693"/>
                    <a:gd name="T59" fmla="*/ 144 h 696"/>
                    <a:gd name="T60" fmla="*/ 360 w 693"/>
                    <a:gd name="T61" fmla="*/ 157 h 696"/>
                    <a:gd name="T62" fmla="*/ 372 w 693"/>
                    <a:gd name="T63" fmla="*/ 111 h 696"/>
                    <a:gd name="T64" fmla="*/ 416 w 693"/>
                    <a:gd name="T65" fmla="*/ 75 h 696"/>
                    <a:gd name="T66" fmla="*/ 496 w 693"/>
                    <a:gd name="T67" fmla="*/ 72 h 696"/>
                    <a:gd name="T68" fmla="*/ 527 w 693"/>
                    <a:gd name="T69" fmla="*/ 43 h 696"/>
                    <a:gd name="T70" fmla="*/ 539 w 693"/>
                    <a:gd name="T71" fmla="*/ 376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1228 w 931"/>
                    <a:gd name="T1" fmla="*/ 0 h 149"/>
                    <a:gd name="T2" fmla="*/ 213 w 931"/>
                    <a:gd name="T3" fmla="*/ 45 h 149"/>
                    <a:gd name="T4" fmla="*/ 135 w 931"/>
                    <a:gd name="T5" fmla="*/ 65 h 149"/>
                    <a:gd name="T6" fmla="*/ 92 w 931"/>
                    <a:gd name="T7" fmla="*/ 65 h 149"/>
                    <a:gd name="T8" fmla="*/ 33 w 931"/>
                    <a:gd name="T9" fmla="*/ 120 h 149"/>
                    <a:gd name="T10" fmla="*/ 0 w 931"/>
                    <a:gd name="T11" fmla="*/ 163 h 149"/>
                    <a:gd name="T12" fmla="*/ 88 w 931"/>
                    <a:gd name="T13" fmla="*/ 179 h 149"/>
                    <a:gd name="T14" fmla="*/ 144 w 931"/>
                    <a:gd name="T15" fmla="*/ 149 h 149"/>
                    <a:gd name="T16" fmla="*/ 161 w 931"/>
                    <a:gd name="T17" fmla="*/ 131 h 149"/>
                    <a:gd name="T18" fmla="*/ 249 w 931"/>
                    <a:gd name="T19" fmla="*/ 81 h 149"/>
                    <a:gd name="T20" fmla="*/ 320 w 931"/>
                    <a:gd name="T21" fmla="*/ 72 h 149"/>
                    <a:gd name="T22" fmla="*/ 353 w 931"/>
                    <a:gd name="T23" fmla="*/ 146 h 149"/>
                    <a:gd name="T24" fmla="*/ 280 w 931"/>
                    <a:gd name="T25" fmla="*/ 170 h 149"/>
                    <a:gd name="T26" fmla="*/ 344 w 931"/>
                    <a:gd name="T27" fmla="*/ 176 h 149"/>
                    <a:gd name="T28" fmla="*/ 372 w 931"/>
                    <a:gd name="T29" fmla="*/ 140 h 149"/>
                    <a:gd name="T30" fmla="*/ 396 w 931"/>
                    <a:gd name="T31" fmla="*/ 143 h 149"/>
                    <a:gd name="T32" fmla="*/ 377 w 931"/>
                    <a:gd name="T33" fmla="*/ 84 h 149"/>
                    <a:gd name="T34" fmla="*/ 396 w 931"/>
                    <a:gd name="T35" fmla="*/ 69 h 149"/>
                    <a:gd name="T36" fmla="*/ 412 w 931"/>
                    <a:gd name="T37" fmla="*/ 137 h 149"/>
                    <a:gd name="T38" fmla="*/ 396 w 931"/>
                    <a:gd name="T39" fmla="*/ 176 h 149"/>
                    <a:gd name="T40" fmla="*/ 441 w 931"/>
                    <a:gd name="T41" fmla="*/ 202 h 149"/>
                    <a:gd name="T42" fmla="*/ 445 w 931"/>
                    <a:gd name="T43" fmla="*/ 143 h 149"/>
                    <a:gd name="T44" fmla="*/ 493 w 931"/>
                    <a:gd name="T45" fmla="*/ 160 h 149"/>
                    <a:gd name="T46" fmla="*/ 569 w 931"/>
                    <a:gd name="T47" fmla="*/ 114 h 149"/>
                    <a:gd name="T48" fmla="*/ 609 w 931"/>
                    <a:gd name="T49" fmla="*/ 78 h 149"/>
                    <a:gd name="T50" fmla="*/ 654 w 931"/>
                    <a:gd name="T51" fmla="*/ 87 h 149"/>
                    <a:gd name="T52" fmla="*/ 677 w 931"/>
                    <a:gd name="T53" fmla="*/ 78 h 149"/>
                    <a:gd name="T54" fmla="*/ 642 w 931"/>
                    <a:gd name="T55" fmla="*/ 69 h 149"/>
                    <a:gd name="T56" fmla="*/ 706 w 931"/>
                    <a:gd name="T57" fmla="*/ 54 h 149"/>
                    <a:gd name="T58" fmla="*/ 810 w 931"/>
                    <a:gd name="T59" fmla="*/ 84 h 149"/>
                    <a:gd name="T60" fmla="*/ 865 w 931"/>
                    <a:gd name="T61" fmla="*/ 65 h 149"/>
                    <a:gd name="T62" fmla="*/ 869 w 931"/>
                    <a:gd name="T63" fmla="*/ 98 h 149"/>
                    <a:gd name="T64" fmla="*/ 846 w 931"/>
                    <a:gd name="T65" fmla="*/ 157 h 149"/>
                    <a:gd name="T66" fmla="*/ 910 w 931"/>
                    <a:gd name="T67" fmla="*/ 137 h 149"/>
                    <a:gd name="T68" fmla="*/ 929 w 931"/>
                    <a:gd name="T69" fmla="*/ 125 h 149"/>
                    <a:gd name="T70" fmla="*/ 965 w 931"/>
                    <a:gd name="T71" fmla="*/ 95 h 149"/>
                    <a:gd name="T72" fmla="*/ 1182 w 931"/>
                    <a:gd name="T73" fmla="*/ 131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23 h 30"/>
                    <a:gd name="T2" fmla="*/ 30 w 31"/>
                    <a:gd name="T3" fmla="*/ 0 h 30"/>
                    <a:gd name="T4" fmla="*/ 18 w 31"/>
                    <a:gd name="T5" fmla="*/ 20 h 30"/>
                    <a:gd name="T6" fmla="*/ 3 w 31"/>
                    <a:gd name="T7" fmla="*/ 23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27 h 32"/>
                    <a:gd name="T2" fmla="*/ 23 w 44"/>
                    <a:gd name="T3" fmla="*/ 0 h 32"/>
                    <a:gd name="T4" fmla="*/ 39 w 44"/>
                    <a:gd name="T5" fmla="*/ 3 h 32"/>
                    <a:gd name="T6" fmla="*/ 6 w 44"/>
                    <a:gd name="T7" fmla="*/ 27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14 h 18"/>
                    <a:gd name="T2" fmla="*/ 25 w 76"/>
                    <a:gd name="T3" fmla="*/ 2 h 18"/>
                    <a:gd name="T4" fmla="*/ 37 w 76"/>
                    <a:gd name="T5" fmla="*/ 14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18 h 44"/>
                    <a:gd name="T2" fmla="*/ 12 w 42"/>
                    <a:gd name="T3" fmla="*/ 8 h 44"/>
                    <a:gd name="T4" fmla="*/ 0 w 42"/>
                    <a:gd name="T5" fmla="*/ 18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18 h 30"/>
                    <a:gd name="T2" fmla="*/ 33 w 31"/>
                    <a:gd name="T3" fmla="*/ 8 h 30"/>
                    <a:gd name="T4" fmla="*/ 7 w 31"/>
                    <a:gd name="T5" fmla="*/ 18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9FF1088-D410-4D7C-9768-8F6659ADCC03}" type="datetime1">
              <a:rPr lang="en-US" smtClean="0"/>
              <a:t>9/11/2024</a:t>
            </a:fld>
            <a:endParaRPr lang="en-US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324600"/>
            <a:ext cx="5791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Options, Futures, and Other Derivatives, 10th Edition, Copyright © John C. Hull 2017</a:t>
            </a:r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231FE2E-9390-4561-9EEA-5F09E8D993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67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C91745-0BC3-4F5C-8ADE-E68DC7FE18B5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Options, Futures, and Other Derivatives, 10th Edition, Copyright © John C. Hull 2017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EF2C8-41E7-4CE4-95A0-8DDA4E6475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282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36803-F212-4E23-8765-66CBE0D3E44A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Options, Futures, and Other Derivatives, 10th Edition, Copyright © John C. Hull 2017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6287AB-D307-43FD-AFD3-64E36E77FB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84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B0083D8-D13A-436F-8A4E-E13C7AD423E2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Options, Futures, and Other Derivatives, 10th Edition, Copyright © John C. Hull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3ADAC2-5659-4466-8B40-6927B95986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372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480B2-8BDA-4EEC-9B3E-8E33C80BB5A1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Options, Futures, and Other Derivatives, 10th Edition, Copyright © John C. Hull 2017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70D873-0D0F-4D45-8C1B-ADD85180EC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146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9EDA3-7022-4018-A4B7-E3B79E66F8A9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Options, Futures, and Other Derivatives, 10th Edition, Copyright © John C. Hull 2017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76280E-5696-49A6-85FC-25A41EFB24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89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9016CC-3B7B-4343-85C4-C10323AF74AA}" type="datetime1">
              <a:rPr lang="en-US" smtClean="0"/>
              <a:t>9/11/2024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Options, Futures, and Other Derivatives, 10th Edition, Copyright © John C. Hull 2017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EE753A-7848-4DDB-93B2-965DAE964B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089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F2A4771-0B36-4D5E-BA02-E773BEF9171B}" type="datetime1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800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Options, Futures, and Other Derivatives, 10th Edition, Copyright © John C. Hull 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B67295-A7B3-4649-9C90-84824C0F5D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509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E023B-CF66-475A-9EF7-A54573B0B469}" type="datetime1">
              <a:rPr lang="en-US" smtClean="0"/>
              <a:t>9/11/2024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Options, Futures, and Other Derivatives, 10th Edition, Copyright © John C. Hull 2017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ABBC9E-9283-4EC1-B939-B451D0DC22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700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7A5D5-AEA6-49AD-8D8F-71476EE0F347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Options, Futures, and Other Derivatives, 10th Edition, Copyright © John C. Hull 2017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EFA1EA-AC75-4B60-826F-C7D73BF7C6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84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B6678-8567-468B-B2FC-9F5AD47F113A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Options, Futures, and Other Derivatives, 10th Edition, Copyright © John C. Hull 2017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4FA903-4266-4433-B1AC-2938D440C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22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706D010-4BD4-4CC2-8E73-66745988DC65}" type="datetime1">
              <a:rPr lang="en-US" smtClean="0"/>
              <a:t>9/11/2024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3246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Options, Futures, and Other Derivatives, 10th Edition, Copyright © John C. Hull 2017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4441CC4-2E63-4AEB-BA66-000E7E670E8F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2 w 15"/>
                      <a:gd name="T1" fmla="*/ 4 h 23"/>
                      <a:gd name="T2" fmla="*/ 7 w 15"/>
                      <a:gd name="T3" fmla="*/ 2 h 23"/>
                      <a:gd name="T4" fmla="*/ 6 w 15"/>
                      <a:gd name="T5" fmla="*/ 6 h 23"/>
                      <a:gd name="T6" fmla="*/ 2 w 15"/>
                      <a:gd name="T7" fmla="*/ 4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1 w 20"/>
                      <a:gd name="T1" fmla="*/ 5 h 23"/>
                      <a:gd name="T2" fmla="*/ 5 w 20"/>
                      <a:gd name="T3" fmla="*/ 1 h 23"/>
                      <a:gd name="T4" fmla="*/ 3 w 20"/>
                      <a:gd name="T5" fmla="*/ 7 h 23"/>
                      <a:gd name="T6" fmla="*/ 1 w 20"/>
                      <a:gd name="T7" fmla="*/ 5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7 w 30"/>
                      <a:gd name="T1" fmla="*/ 11 h 42"/>
                      <a:gd name="T2" fmla="*/ 3 w 30"/>
                      <a:gd name="T3" fmla="*/ 7 h 42"/>
                      <a:gd name="T4" fmla="*/ 0 w 30"/>
                      <a:gd name="T5" fmla="*/ 3 h 42"/>
                      <a:gd name="T6" fmla="*/ 7 w 30"/>
                      <a:gd name="T7" fmla="*/ 1 h 42"/>
                      <a:gd name="T8" fmla="*/ 13 w 30"/>
                      <a:gd name="T9" fmla="*/ 8 h 42"/>
                      <a:gd name="T10" fmla="*/ 12 w 30"/>
                      <a:gd name="T11" fmla="*/ 10 h 42"/>
                      <a:gd name="T12" fmla="*/ 7 w 30"/>
                      <a:gd name="T13" fmla="*/ 11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7 w 25"/>
                      <a:gd name="T1" fmla="*/ 5 h 16"/>
                      <a:gd name="T2" fmla="*/ 1 w 25"/>
                      <a:gd name="T3" fmla="*/ 3 h 16"/>
                      <a:gd name="T4" fmla="*/ 7 w 25"/>
                      <a:gd name="T5" fmla="*/ 0 h 16"/>
                      <a:gd name="T6" fmla="*/ 7 w 25"/>
                      <a:gd name="T7" fmla="*/ 5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6 w 65"/>
                      <a:gd name="T1" fmla="*/ 8 h 46"/>
                      <a:gd name="T2" fmla="*/ 13 w 65"/>
                      <a:gd name="T3" fmla="*/ 1 h 46"/>
                      <a:gd name="T4" fmla="*/ 18 w 65"/>
                      <a:gd name="T5" fmla="*/ 0 h 46"/>
                      <a:gd name="T6" fmla="*/ 25 w 65"/>
                      <a:gd name="T7" fmla="*/ 4 h 46"/>
                      <a:gd name="T8" fmla="*/ 14 w 65"/>
                      <a:gd name="T9" fmla="*/ 9 h 46"/>
                      <a:gd name="T10" fmla="*/ 5 w 65"/>
                      <a:gd name="T11" fmla="*/ 16 h 46"/>
                      <a:gd name="T12" fmla="*/ 3 w 65"/>
                      <a:gd name="T13" fmla="*/ 7 h 46"/>
                      <a:gd name="T14" fmla="*/ 5 w 65"/>
                      <a:gd name="T15" fmla="*/ 5 h 46"/>
                      <a:gd name="T16" fmla="*/ 6 w 65"/>
                      <a:gd name="T17" fmla="*/ 8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11 h 47"/>
                      <a:gd name="T2" fmla="*/ 8 w 69"/>
                      <a:gd name="T3" fmla="*/ 9 h 47"/>
                      <a:gd name="T4" fmla="*/ 22 w 69"/>
                      <a:gd name="T5" fmla="*/ 0 h 47"/>
                      <a:gd name="T6" fmla="*/ 27 w 69"/>
                      <a:gd name="T7" fmla="*/ 1 h 47"/>
                      <a:gd name="T8" fmla="*/ 21 w 69"/>
                      <a:gd name="T9" fmla="*/ 6 h 47"/>
                      <a:gd name="T10" fmla="*/ 12 w 69"/>
                      <a:gd name="T11" fmla="*/ 11 h 47"/>
                      <a:gd name="T12" fmla="*/ 9 w 69"/>
                      <a:gd name="T13" fmla="*/ 16 h 47"/>
                      <a:gd name="T14" fmla="*/ 7 w 69"/>
                      <a:gd name="T15" fmla="*/ 15 h 47"/>
                      <a:gd name="T16" fmla="*/ 5 w 69"/>
                      <a:gd name="T17" fmla="*/ 13 h 47"/>
                      <a:gd name="T18" fmla="*/ 0 w 69"/>
                      <a:gd name="T19" fmla="*/ 12 h 47"/>
                      <a:gd name="T20" fmla="*/ 0 w 69"/>
                      <a:gd name="T21" fmla="*/ 1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4 w 355"/>
                      <a:gd name="T1" fmla="*/ 1 h 277"/>
                      <a:gd name="T2" fmla="*/ 15 w 355"/>
                      <a:gd name="T3" fmla="*/ 6 h 277"/>
                      <a:gd name="T4" fmla="*/ 20 w 355"/>
                      <a:gd name="T5" fmla="*/ 10 h 277"/>
                      <a:gd name="T6" fmla="*/ 32 w 355"/>
                      <a:gd name="T7" fmla="*/ 17 h 277"/>
                      <a:gd name="T8" fmla="*/ 39 w 355"/>
                      <a:gd name="T9" fmla="*/ 22 h 277"/>
                      <a:gd name="T10" fmla="*/ 52 w 355"/>
                      <a:gd name="T11" fmla="*/ 33 h 277"/>
                      <a:gd name="T12" fmla="*/ 58 w 355"/>
                      <a:gd name="T13" fmla="*/ 43 h 277"/>
                      <a:gd name="T14" fmla="*/ 63 w 355"/>
                      <a:gd name="T15" fmla="*/ 44 h 277"/>
                      <a:gd name="T16" fmla="*/ 66 w 355"/>
                      <a:gd name="T17" fmla="*/ 50 h 277"/>
                      <a:gd name="T18" fmla="*/ 75 w 355"/>
                      <a:gd name="T19" fmla="*/ 51 h 277"/>
                      <a:gd name="T20" fmla="*/ 72 w 355"/>
                      <a:gd name="T21" fmla="*/ 66 h 277"/>
                      <a:gd name="T22" fmla="*/ 77 w 355"/>
                      <a:gd name="T23" fmla="*/ 75 h 277"/>
                      <a:gd name="T24" fmla="*/ 84 w 355"/>
                      <a:gd name="T25" fmla="*/ 78 h 277"/>
                      <a:gd name="T26" fmla="*/ 92 w 355"/>
                      <a:gd name="T27" fmla="*/ 79 h 277"/>
                      <a:gd name="T28" fmla="*/ 100 w 355"/>
                      <a:gd name="T29" fmla="*/ 81 h 277"/>
                      <a:gd name="T30" fmla="*/ 108 w 355"/>
                      <a:gd name="T31" fmla="*/ 79 h 277"/>
                      <a:gd name="T32" fmla="*/ 116 w 355"/>
                      <a:gd name="T33" fmla="*/ 83 h 277"/>
                      <a:gd name="T34" fmla="*/ 126 w 355"/>
                      <a:gd name="T35" fmla="*/ 86 h 277"/>
                      <a:gd name="T36" fmla="*/ 134 w 355"/>
                      <a:gd name="T37" fmla="*/ 89 h 277"/>
                      <a:gd name="T38" fmla="*/ 150 w 355"/>
                      <a:gd name="T39" fmla="*/ 89 h 277"/>
                      <a:gd name="T40" fmla="*/ 145 w 355"/>
                      <a:gd name="T41" fmla="*/ 92 h 277"/>
                      <a:gd name="T42" fmla="*/ 137 w 355"/>
                      <a:gd name="T43" fmla="*/ 91 h 277"/>
                      <a:gd name="T44" fmla="*/ 128 w 355"/>
                      <a:gd name="T45" fmla="*/ 91 h 277"/>
                      <a:gd name="T46" fmla="*/ 123 w 355"/>
                      <a:gd name="T47" fmla="*/ 89 h 277"/>
                      <a:gd name="T48" fmla="*/ 107 w 355"/>
                      <a:gd name="T49" fmla="*/ 89 h 277"/>
                      <a:gd name="T50" fmla="*/ 100 w 355"/>
                      <a:gd name="T51" fmla="*/ 87 h 277"/>
                      <a:gd name="T52" fmla="*/ 73 w 355"/>
                      <a:gd name="T53" fmla="*/ 81 h 277"/>
                      <a:gd name="T54" fmla="*/ 68 w 355"/>
                      <a:gd name="T55" fmla="*/ 73 h 277"/>
                      <a:gd name="T56" fmla="*/ 54 w 355"/>
                      <a:gd name="T57" fmla="*/ 67 h 277"/>
                      <a:gd name="T58" fmla="*/ 46 w 355"/>
                      <a:gd name="T59" fmla="*/ 62 h 277"/>
                      <a:gd name="T60" fmla="*/ 40 w 355"/>
                      <a:gd name="T61" fmla="*/ 53 h 277"/>
                      <a:gd name="T62" fmla="*/ 29 w 355"/>
                      <a:gd name="T63" fmla="*/ 36 h 277"/>
                      <a:gd name="T64" fmla="*/ 27 w 355"/>
                      <a:gd name="T65" fmla="*/ 34 h 277"/>
                      <a:gd name="T66" fmla="*/ 25 w 355"/>
                      <a:gd name="T67" fmla="*/ 34 h 277"/>
                      <a:gd name="T68" fmla="*/ 23 w 355"/>
                      <a:gd name="T69" fmla="*/ 30 h 277"/>
                      <a:gd name="T70" fmla="*/ 16 w 355"/>
                      <a:gd name="T71" fmla="*/ 19 h 277"/>
                      <a:gd name="T72" fmla="*/ 9 w 355"/>
                      <a:gd name="T73" fmla="*/ 13 h 277"/>
                      <a:gd name="T74" fmla="*/ 2 w 355"/>
                      <a:gd name="T75" fmla="*/ 7 h 277"/>
                      <a:gd name="T76" fmla="*/ 4 w 355"/>
                      <a:gd name="T77" fmla="*/ 1 h 277"/>
                      <a:gd name="T78" fmla="*/ 4 w 355"/>
                      <a:gd name="T79" fmla="*/ 1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23 w 156"/>
                      <a:gd name="T1" fmla="*/ 22 h 206"/>
                      <a:gd name="T2" fmla="*/ 28 w 156"/>
                      <a:gd name="T3" fmla="*/ 19 h 206"/>
                      <a:gd name="T4" fmla="*/ 29 w 156"/>
                      <a:gd name="T5" fmla="*/ 17 h 206"/>
                      <a:gd name="T6" fmla="*/ 34 w 156"/>
                      <a:gd name="T7" fmla="*/ 15 h 206"/>
                      <a:gd name="T8" fmla="*/ 46 w 156"/>
                      <a:gd name="T9" fmla="*/ 7 h 206"/>
                      <a:gd name="T10" fmla="*/ 48 w 156"/>
                      <a:gd name="T11" fmla="*/ 1 h 206"/>
                      <a:gd name="T12" fmla="*/ 53 w 156"/>
                      <a:gd name="T13" fmla="*/ 0 h 206"/>
                      <a:gd name="T14" fmla="*/ 64 w 156"/>
                      <a:gd name="T15" fmla="*/ 9 h 206"/>
                      <a:gd name="T16" fmla="*/ 63 w 156"/>
                      <a:gd name="T17" fmla="*/ 15 h 206"/>
                      <a:gd name="T18" fmla="*/ 54 w 156"/>
                      <a:gd name="T19" fmla="*/ 21 h 206"/>
                      <a:gd name="T20" fmla="*/ 57 w 156"/>
                      <a:gd name="T21" fmla="*/ 31 h 206"/>
                      <a:gd name="T22" fmla="*/ 61 w 156"/>
                      <a:gd name="T23" fmla="*/ 36 h 206"/>
                      <a:gd name="T24" fmla="*/ 63 w 156"/>
                      <a:gd name="T25" fmla="*/ 42 h 206"/>
                      <a:gd name="T26" fmla="*/ 55 w 156"/>
                      <a:gd name="T27" fmla="*/ 42 h 206"/>
                      <a:gd name="T28" fmla="*/ 50 w 156"/>
                      <a:gd name="T29" fmla="*/ 48 h 206"/>
                      <a:gd name="T30" fmla="*/ 45 w 156"/>
                      <a:gd name="T31" fmla="*/ 51 h 206"/>
                      <a:gd name="T32" fmla="*/ 43 w 156"/>
                      <a:gd name="T33" fmla="*/ 65 h 206"/>
                      <a:gd name="T34" fmla="*/ 38 w 156"/>
                      <a:gd name="T35" fmla="*/ 67 h 206"/>
                      <a:gd name="T36" fmla="*/ 35 w 156"/>
                      <a:gd name="T37" fmla="*/ 68 h 206"/>
                      <a:gd name="T38" fmla="*/ 33 w 156"/>
                      <a:gd name="T39" fmla="*/ 67 h 206"/>
                      <a:gd name="T40" fmla="*/ 31 w 156"/>
                      <a:gd name="T41" fmla="*/ 63 h 206"/>
                      <a:gd name="T42" fmla="*/ 26 w 156"/>
                      <a:gd name="T43" fmla="*/ 61 h 206"/>
                      <a:gd name="T44" fmla="*/ 18 w 156"/>
                      <a:gd name="T45" fmla="*/ 64 h 206"/>
                      <a:gd name="T46" fmla="*/ 12 w 156"/>
                      <a:gd name="T47" fmla="*/ 61 h 206"/>
                      <a:gd name="T48" fmla="*/ 4 w 156"/>
                      <a:gd name="T49" fmla="*/ 49 h 206"/>
                      <a:gd name="T50" fmla="*/ 2 w 156"/>
                      <a:gd name="T51" fmla="*/ 43 h 206"/>
                      <a:gd name="T52" fmla="*/ 0 w 156"/>
                      <a:gd name="T53" fmla="*/ 39 h 206"/>
                      <a:gd name="T54" fmla="*/ 9 w 156"/>
                      <a:gd name="T55" fmla="*/ 32 h 206"/>
                      <a:gd name="T56" fmla="*/ 14 w 156"/>
                      <a:gd name="T57" fmla="*/ 34 h 206"/>
                      <a:gd name="T58" fmla="*/ 15 w 156"/>
                      <a:gd name="T59" fmla="*/ 26 h 206"/>
                      <a:gd name="T60" fmla="*/ 22 w 156"/>
                      <a:gd name="T61" fmla="*/ 23 h 206"/>
                      <a:gd name="T62" fmla="*/ 23 w 156"/>
                      <a:gd name="T63" fmla="*/ 22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2 w 109"/>
                      <a:gd name="T1" fmla="*/ 11 h 38"/>
                      <a:gd name="T2" fmla="*/ 8 w 109"/>
                      <a:gd name="T3" fmla="*/ 3 h 38"/>
                      <a:gd name="T4" fmla="*/ 20 w 109"/>
                      <a:gd name="T5" fmla="*/ 7 h 38"/>
                      <a:gd name="T6" fmla="*/ 31 w 109"/>
                      <a:gd name="T7" fmla="*/ 5 h 38"/>
                      <a:gd name="T8" fmla="*/ 39 w 109"/>
                      <a:gd name="T9" fmla="*/ 0 h 38"/>
                      <a:gd name="T10" fmla="*/ 33 w 109"/>
                      <a:gd name="T11" fmla="*/ 9 h 38"/>
                      <a:gd name="T12" fmla="*/ 26 w 109"/>
                      <a:gd name="T13" fmla="*/ 13 h 38"/>
                      <a:gd name="T14" fmla="*/ 18 w 109"/>
                      <a:gd name="T15" fmla="*/ 11 h 38"/>
                      <a:gd name="T16" fmla="*/ 6 w 109"/>
                      <a:gd name="T17" fmla="*/ 10 h 38"/>
                      <a:gd name="T18" fmla="*/ 2 w 109"/>
                      <a:gd name="T19" fmla="*/ 11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3 w 76"/>
                      <a:gd name="T1" fmla="*/ 6 h 104"/>
                      <a:gd name="T2" fmla="*/ 8 w 76"/>
                      <a:gd name="T3" fmla="*/ 0 h 104"/>
                      <a:gd name="T4" fmla="*/ 14 w 76"/>
                      <a:gd name="T5" fmla="*/ 6 h 104"/>
                      <a:gd name="T6" fmla="*/ 26 w 76"/>
                      <a:gd name="T7" fmla="*/ 1 h 104"/>
                      <a:gd name="T8" fmla="*/ 19 w 76"/>
                      <a:gd name="T9" fmla="*/ 11 h 104"/>
                      <a:gd name="T10" fmla="*/ 23 w 76"/>
                      <a:gd name="T11" fmla="*/ 16 h 104"/>
                      <a:gd name="T12" fmla="*/ 24 w 76"/>
                      <a:gd name="T13" fmla="*/ 20 h 104"/>
                      <a:gd name="T14" fmla="*/ 19 w 76"/>
                      <a:gd name="T15" fmla="*/ 24 h 104"/>
                      <a:gd name="T16" fmla="*/ 14 w 76"/>
                      <a:gd name="T17" fmla="*/ 20 h 104"/>
                      <a:gd name="T18" fmla="*/ 9 w 76"/>
                      <a:gd name="T19" fmla="*/ 16 h 104"/>
                      <a:gd name="T20" fmla="*/ 12 w 76"/>
                      <a:gd name="T21" fmla="*/ 22 h 104"/>
                      <a:gd name="T22" fmla="*/ 13 w 76"/>
                      <a:gd name="T23" fmla="*/ 24 h 104"/>
                      <a:gd name="T24" fmla="*/ 8 w 76"/>
                      <a:gd name="T25" fmla="*/ 34 h 104"/>
                      <a:gd name="T26" fmla="*/ 5 w 76"/>
                      <a:gd name="T27" fmla="*/ 33 h 104"/>
                      <a:gd name="T28" fmla="*/ 3 w 76"/>
                      <a:gd name="T29" fmla="*/ 29 h 104"/>
                      <a:gd name="T30" fmla="*/ 0 w 76"/>
                      <a:gd name="T31" fmla="*/ 18 h 104"/>
                      <a:gd name="T32" fmla="*/ 1 w 76"/>
                      <a:gd name="T33" fmla="*/ 10 h 104"/>
                      <a:gd name="T34" fmla="*/ 3 w 76"/>
                      <a:gd name="T35" fmla="*/ 6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1 w 37"/>
                      <a:gd name="T1" fmla="*/ 9 h 61"/>
                      <a:gd name="T2" fmla="*/ 6 w 37"/>
                      <a:gd name="T3" fmla="*/ 0 h 61"/>
                      <a:gd name="T4" fmla="*/ 6 w 37"/>
                      <a:gd name="T5" fmla="*/ 9 h 61"/>
                      <a:gd name="T6" fmla="*/ 16 w 37"/>
                      <a:gd name="T7" fmla="*/ 12 h 61"/>
                      <a:gd name="T8" fmla="*/ 8 w 37"/>
                      <a:gd name="T9" fmla="*/ 14 h 61"/>
                      <a:gd name="T10" fmla="*/ 2 w 37"/>
                      <a:gd name="T11" fmla="*/ 19 h 61"/>
                      <a:gd name="T12" fmla="*/ 0 w 37"/>
                      <a:gd name="T13" fmla="*/ 11 h 61"/>
                      <a:gd name="T14" fmla="*/ 1 w 37"/>
                      <a:gd name="T15" fmla="*/ 9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3 w 49"/>
                      <a:gd name="T1" fmla="*/ 0 h 29"/>
                      <a:gd name="T2" fmla="*/ 12 w 49"/>
                      <a:gd name="T3" fmla="*/ 0 h 29"/>
                      <a:gd name="T4" fmla="*/ 20 w 49"/>
                      <a:gd name="T5" fmla="*/ 6 h 29"/>
                      <a:gd name="T6" fmla="*/ 14 w 49"/>
                      <a:gd name="T7" fmla="*/ 5 h 29"/>
                      <a:gd name="T8" fmla="*/ 1 w 49"/>
                      <a:gd name="T9" fmla="*/ 6 h 29"/>
                      <a:gd name="T10" fmla="*/ 3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9 w 61"/>
                      <a:gd name="T1" fmla="*/ 13 h 48"/>
                      <a:gd name="T2" fmla="*/ 6 w 61"/>
                      <a:gd name="T3" fmla="*/ 9 h 48"/>
                      <a:gd name="T4" fmla="*/ 1 w 61"/>
                      <a:gd name="T5" fmla="*/ 8 h 48"/>
                      <a:gd name="T6" fmla="*/ 6 w 61"/>
                      <a:gd name="T7" fmla="*/ 3 h 48"/>
                      <a:gd name="T8" fmla="*/ 11 w 61"/>
                      <a:gd name="T9" fmla="*/ 0 h 48"/>
                      <a:gd name="T10" fmla="*/ 21 w 61"/>
                      <a:gd name="T11" fmla="*/ 4 h 48"/>
                      <a:gd name="T12" fmla="*/ 23 w 61"/>
                      <a:gd name="T13" fmla="*/ 7 h 48"/>
                      <a:gd name="T14" fmla="*/ 26 w 61"/>
                      <a:gd name="T15" fmla="*/ 11 h 48"/>
                      <a:gd name="T16" fmla="*/ 17 w 61"/>
                      <a:gd name="T17" fmla="*/ 13 h 48"/>
                      <a:gd name="T18" fmla="*/ 10 w 61"/>
                      <a:gd name="T19" fmla="*/ 16 h 48"/>
                      <a:gd name="T20" fmla="*/ 9 w 61"/>
                      <a:gd name="T21" fmla="*/ 13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20 w 286"/>
                      <a:gd name="T1" fmla="*/ 9 h 182"/>
                      <a:gd name="T2" fmla="*/ 15 w 286"/>
                      <a:gd name="T3" fmla="*/ 5 h 182"/>
                      <a:gd name="T4" fmla="*/ 11 w 286"/>
                      <a:gd name="T5" fmla="*/ 10 h 182"/>
                      <a:gd name="T6" fmla="*/ 0 w 286"/>
                      <a:gd name="T7" fmla="*/ 8 h 182"/>
                      <a:gd name="T8" fmla="*/ 4 w 286"/>
                      <a:gd name="T9" fmla="*/ 14 h 182"/>
                      <a:gd name="T10" fmla="*/ 7 w 286"/>
                      <a:gd name="T11" fmla="*/ 21 h 182"/>
                      <a:gd name="T12" fmla="*/ 10 w 286"/>
                      <a:gd name="T13" fmla="*/ 16 h 182"/>
                      <a:gd name="T14" fmla="*/ 13 w 286"/>
                      <a:gd name="T15" fmla="*/ 15 h 182"/>
                      <a:gd name="T16" fmla="*/ 20 w 286"/>
                      <a:gd name="T17" fmla="*/ 19 h 182"/>
                      <a:gd name="T18" fmla="*/ 30 w 286"/>
                      <a:gd name="T19" fmla="*/ 21 h 182"/>
                      <a:gd name="T20" fmla="*/ 38 w 286"/>
                      <a:gd name="T21" fmla="*/ 24 h 182"/>
                      <a:gd name="T22" fmla="*/ 45 w 286"/>
                      <a:gd name="T23" fmla="*/ 34 h 182"/>
                      <a:gd name="T24" fmla="*/ 44 w 286"/>
                      <a:gd name="T25" fmla="*/ 41 h 182"/>
                      <a:gd name="T26" fmla="*/ 42 w 286"/>
                      <a:gd name="T27" fmla="*/ 45 h 182"/>
                      <a:gd name="T28" fmla="*/ 52 w 286"/>
                      <a:gd name="T29" fmla="*/ 43 h 182"/>
                      <a:gd name="T30" fmla="*/ 60 w 286"/>
                      <a:gd name="T31" fmla="*/ 47 h 182"/>
                      <a:gd name="T32" fmla="*/ 72 w 286"/>
                      <a:gd name="T33" fmla="*/ 50 h 182"/>
                      <a:gd name="T34" fmla="*/ 74 w 286"/>
                      <a:gd name="T35" fmla="*/ 49 h 182"/>
                      <a:gd name="T36" fmla="*/ 72 w 286"/>
                      <a:gd name="T37" fmla="*/ 45 h 182"/>
                      <a:gd name="T38" fmla="*/ 76 w 286"/>
                      <a:gd name="T39" fmla="*/ 46 h 182"/>
                      <a:gd name="T40" fmla="*/ 79 w 286"/>
                      <a:gd name="T41" fmla="*/ 40 h 182"/>
                      <a:gd name="T42" fmla="*/ 86 w 286"/>
                      <a:gd name="T43" fmla="*/ 41 h 182"/>
                      <a:gd name="T44" fmla="*/ 91 w 286"/>
                      <a:gd name="T45" fmla="*/ 44 h 182"/>
                      <a:gd name="T46" fmla="*/ 104 w 286"/>
                      <a:gd name="T47" fmla="*/ 56 h 182"/>
                      <a:gd name="T48" fmla="*/ 112 w 286"/>
                      <a:gd name="T49" fmla="*/ 60 h 182"/>
                      <a:gd name="T50" fmla="*/ 121 w 286"/>
                      <a:gd name="T51" fmla="*/ 57 h 182"/>
                      <a:gd name="T52" fmla="*/ 114 w 286"/>
                      <a:gd name="T53" fmla="*/ 54 h 182"/>
                      <a:gd name="T54" fmla="*/ 109 w 286"/>
                      <a:gd name="T55" fmla="*/ 46 h 182"/>
                      <a:gd name="T56" fmla="*/ 107 w 286"/>
                      <a:gd name="T57" fmla="*/ 44 h 182"/>
                      <a:gd name="T58" fmla="*/ 106 w 286"/>
                      <a:gd name="T59" fmla="*/ 41 h 182"/>
                      <a:gd name="T60" fmla="*/ 101 w 286"/>
                      <a:gd name="T61" fmla="*/ 39 h 182"/>
                      <a:gd name="T62" fmla="*/ 102 w 286"/>
                      <a:gd name="T63" fmla="*/ 32 h 182"/>
                      <a:gd name="T64" fmla="*/ 94 w 286"/>
                      <a:gd name="T65" fmla="*/ 29 h 182"/>
                      <a:gd name="T66" fmla="*/ 90 w 286"/>
                      <a:gd name="T67" fmla="*/ 23 h 182"/>
                      <a:gd name="T68" fmla="*/ 81 w 286"/>
                      <a:gd name="T69" fmla="*/ 18 h 182"/>
                      <a:gd name="T70" fmla="*/ 72 w 286"/>
                      <a:gd name="T71" fmla="*/ 13 h 182"/>
                      <a:gd name="T72" fmla="*/ 67 w 286"/>
                      <a:gd name="T73" fmla="*/ 11 h 182"/>
                      <a:gd name="T74" fmla="*/ 51 w 286"/>
                      <a:gd name="T75" fmla="*/ 5 h 182"/>
                      <a:gd name="T76" fmla="*/ 44 w 286"/>
                      <a:gd name="T77" fmla="*/ 1 h 182"/>
                      <a:gd name="T78" fmla="*/ 41 w 286"/>
                      <a:gd name="T79" fmla="*/ 0 h 182"/>
                      <a:gd name="T80" fmla="*/ 30 w 286"/>
                      <a:gd name="T81" fmla="*/ 3 h 182"/>
                      <a:gd name="T82" fmla="*/ 24 w 286"/>
                      <a:gd name="T83" fmla="*/ 11 h 182"/>
                      <a:gd name="T84" fmla="*/ 20 w 286"/>
                      <a:gd name="T85" fmla="*/ 9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0 w 78"/>
                      <a:gd name="T1" fmla="*/ 19 h 78"/>
                      <a:gd name="T2" fmla="*/ 11 w 78"/>
                      <a:gd name="T3" fmla="*/ 20 h 78"/>
                      <a:gd name="T4" fmla="*/ 19 w 78"/>
                      <a:gd name="T5" fmla="*/ 16 h 78"/>
                      <a:gd name="T6" fmla="*/ 24 w 78"/>
                      <a:gd name="T7" fmla="*/ 10 h 78"/>
                      <a:gd name="T8" fmla="*/ 18 w 78"/>
                      <a:gd name="T9" fmla="*/ 5 h 78"/>
                      <a:gd name="T10" fmla="*/ 18 w 78"/>
                      <a:gd name="T11" fmla="*/ 1 h 78"/>
                      <a:gd name="T12" fmla="*/ 30 w 78"/>
                      <a:gd name="T13" fmla="*/ 9 h 78"/>
                      <a:gd name="T14" fmla="*/ 28 w 78"/>
                      <a:gd name="T15" fmla="*/ 18 h 78"/>
                      <a:gd name="T16" fmla="*/ 14 w 78"/>
                      <a:gd name="T17" fmla="*/ 26 h 78"/>
                      <a:gd name="T18" fmla="*/ 4 w 78"/>
                      <a:gd name="T19" fmla="*/ 22 h 78"/>
                      <a:gd name="T20" fmla="*/ 1 w 78"/>
                      <a:gd name="T21" fmla="*/ 21 h 78"/>
                      <a:gd name="T22" fmla="*/ 0 w 78"/>
                      <a:gd name="T23" fmla="*/ 19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1 w 17"/>
                      <a:gd name="T1" fmla="*/ 1 h 18"/>
                      <a:gd name="T2" fmla="*/ 1 w 17"/>
                      <a:gd name="T3" fmla="*/ 5 h 18"/>
                      <a:gd name="T4" fmla="*/ 1 w 17"/>
                      <a:gd name="T5" fmla="*/ 1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3 w 26"/>
                      <a:gd name="T1" fmla="*/ 5 h 22"/>
                      <a:gd name="T2" fmla="*/ 6 w 26"/>
                      <a:gd name="T3" fmla="*/ 0 h 22"/>
                      <a:gd name="T4" fmla="*/ 6 w 26"/>
                      <a:gd name="T5" fmla="*/ 8 h 22"/>
                      <a:gd name="T6" fmla="*/ 3 w 26"/>
                      <a:gd name="T7" fmla="*/ 5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3 w 20"/>
                      <a:gd name="T1" fmla="*/ 4 h 15"/>
                      <a:gd name="T2" fmla="*/ 7 w 20"/>
                      <a:gd name="T3" fmla="*/ 1 h 15"/>
                      <a:gd name="T4" fmla="*/ 4 w 20"/>
                      <a:gd name="T5" fmla="*/ 4 h 15"/>
                      <a:gd name="T6" fmla="*/ 3 w 20"/>
                      <a:gd name="T7" fmla="*/ 4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3 w 20"/>
                      <a:gd name="T1" fmla="*/ 4 h 15"/>
                      <a:gd name="T2" fmla="*/ 6 w 20"/>
                      <a:gd name="T3" fmla="*/ 1 h 15"/>
                      <a:gd name="T4" fmla="*/ 6 w 20"/>
                      <a:gd name="T5" fmla="*/ 5 h 15"/>
                      <a:gd name="T6" fmla="*/ 3 w 20"/>
                      <a:gd name="T7" fmla="*/ 4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17 h 80"/>
                      <a:gd name="T2" fmla="*/ 6 w 80"/>
                      <a:gd name="T3" fmla="*/ 8 h 80"/>
                      <a:gd name="T4" fmla="*/ 11 w 80"/>
                      <a:gd name="T5" fmla="*/ 7 h 80"/>
                      <a:gd name="T6" fmla="*/ 20 w 80"/>
                      <a:gd name="T7" fmla="*/ 6 h 80"/>
                      <a:gd name="T8" fmla="*/ 25 w 80"/>
                      <a:gd name="T9" fmla="*/ 0 h 80"/>
                      <a:gd name="T10" fmla="*/ 34 w 80"/>
                      <a:gd name="T11" fmla="*/ 14 h 80"/>
                      <a:gd name="T12" fmla="*/ 30 w 80"/>
                      <a:gd name="T13" fmla="*/ 19 h 80"/>
                      <a:gd name="T14" fmla="*/ 23 w 80"/>
                      <a:gd name="T15" fmla="*/ 21 h 80"/>
                      <a:gd name="T16" fmla="*/ 20 w 80"/>
                      <a:gd name="T17" fmla="*/ 27 h 80"/>
                      <a:gd name="T18" fmla="*/ 14 w 80"/>
                      <a:gd name="T19" fmla="*/ 23 h 80"/>
                      <a:gd name="T20" fmla="*/ 16 w 80"/>
                      <a:gd name="T21" fmla="*/ 18 h 80"/>
                      <a:gd name="T22" fmla="*/ 13 w 80"/>
                      <a:gd name="T23" fmla="*/ 9 h 80"/>
                      <a:gd name="T24" fmla="*/ 9 w 80"/>
                      <a:gd name="T25" fmla="*/ 16 h 80"/>
                      <a:gd name="T26" fmla="*/ 3 w 80"/>
                      <a:gd name="T27" fmla="*/ 19 h 80"/>
                      <a:gd name="T28" fmla="*/ 0 w 80"/>
                      <a:gd name="T29" fmla="*/ 17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6 w 94"/>
                      <a:gd name="T1" fmla="*/ 32 h 174"/>
                      <a:gd name="T2" fmla="*/ 11 w 94"/>
                      <a:gd name="T3" fmla="*/ 43 h 174"/>
                      <a:gd name="T4" fmla="*/ 14 w 94"/>
                      <a:gd name="T5" fmla="*/ 36 h 174"/>
                      <a:gd name="T6" fmla="*/ 22 w 94"/>
                      <a:gd name="T7" fmla="*/ 33 h 174"/>
                      <a:gd name="T8" fmla="*/ 20 w 94"/>
                      <a:gd name="T9" fmla="*/ 41 h 174"/>
                      <a:gd name="T10" fmla="*/ 28 w 94"/>
                      <a:gd name="T11" fmla="*/ 42 h 174"/>
                      <a:gd name="T12" fmla="*/ 32 w 94"/>
                      <a:gd name="T13" fmla="*/ 47 h 174"/>
                      <a:gd name="T14" fmla="*/ 25 w 94"/>
                      <a:gd name="T15" fmla="*/ 49 h 174"/>
                      <a:gd name="T16" fmla="*/ 31 w 94"/>
                      <a:gd name="T17" fmla="*/ 58 h 174"/>
                      <a:gd name="T18" fmla="*/ 36 w 94"/>
                      <a:gd name="T19" fmla="*/ 51 h 174"/>
                      <a:gd name="T20" fmla="*/ 35 w 94"/>
                      <a:gd name="T21" fmla="*/ 37 h 174"/>
                      <a:gd name="T22" fmla="*/ 26 w 94"/>
                      <a:gd name="T23" fmla="*/ 35 h 174"/>
                      <a:gd name="T24" fmla="*/ 21 w 94"/>
                      <a:gd name="T25" fmla="*/ 27 h 174"/>
                      <a:gd name="T26" fmla="*/ 14 w 94"/>
                      <a:gd name="T27" fmla="*/ 27 h 174"/>
                      <a:gd name="T28" fmla="*/ 13 w 94"/>
                      <a:gd name="T29" fmla="*/ 23 h 174"/>
                      <a:gd name="T30" fmla="*/ 18 w 94"/>
                      <a:gd name="T31" fmla="*/ 14 h 174"/>
                      <a:gd name="T32" fmla="*/ 13 w 94"/>
                      <a:gd name="T33" fmla="*/ 0 h 174"/>
                      <a:gd name="T34" fmla="*/ 8 w 94"/>
                      <a:gd name="T35" fmla="*/ 7 h 174"/>
                      <a:gd name="T36" fmla="*/ 2 w 94"/>
                      <a:gd name="T37" fmla="*/ 15 h 174"/>
                      <a:gd name="T38" fmla="*/ 6 w 94"/>
                      <a:gd name="T39" fmla="*/ 25 h 174"/>
                      <a:gd name="T40" fmla="*/ 6 w 94"/>
                      <a:gd name="T41" fmla="*/ 32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3 w 32"/>
                      <a:gd name="T1" fmla="*/ 8 h 50"/>
                      <a:gd name="T2" fmla="*/ 5 w 32"/>
                      <a:gd name="T3" fmla="*/ 0 h 50"/>
                      <a:gd name="T4" fmla="*/ 9 w 32"/>
                      <a:gd name="T5" fmla="*/ 5 h 50"/>
                      <a:gd name="T6" fmla="*/ 10 w 32"/>
                      <a:gd name="T7" fmla="*/ 8 h 50"/>
                      <a:gd name="T8" fmla="*/ 12 w 32"/>
                      <a:gd name="T9" fmla="*/ 9 h 50"/>
                      <a:gd name="T10" fmla="*/ 14 w 32"/>
                      <a:gd name="T11" fmla="*/ 13 h 50"/>
                      <a:gd name="T12" fmla="*/ 8 w 32"/>
                      <a:gd name="T13" fmla="*/ 17 h 50"/>
                      <a:gd name="T14" fmla="*/ 3 w 32"/>
                      <a:gd name="T15" fmla="*/ 8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15 h 50"/>
                      <a:gd name="T2" fmla="*/ 10 w 43"/>
                      <a:gd name="T3" fmla="*/ 7 h 50"/>
                      <a:gd name="T4" fmla="*/ 16 w 43"/>
                      <a:gd name="T5" fmla="*/ 0 h 50"/>
                      <a:gd name="T6" fmla="*/ 11 w 43"/>
                      <a:gd name="T7" fmla="*/ 10 h 50"/>
                      <a:gd name="T8" fmla="*/ 1 w 43"/>
                      <a:gd name="T9" fmla="*/ 17 h 50"/>
                      <a:gd name="T10" fmla="*/ 0 w 43"/>
                      <a:gd name="T11" fmla="*/ 15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13 w 471"/>
                      <a:gd name="T1" fmla="*/ 178 h 281"/>
                      <a:gd name="T2" fmla="*/ 15 w 471"/>
                      <a:gd name="T3" fmla="*/ 159 h 281"/>
                      <a:gd name="T4" fmla="*/ 14 w 471"/>
                      <a:gd name="T5" fmla="*/ 156 h 281"/>
                      <a:gd name="T6" fmla="*/ 10 w 471"/>
                      <a:gd name="T7" fmla="*/ 139 h 281"/>
                      <a:gd name="T8" fmla="*/ 3 w 471"/>
                      <a:gd name="T9" fmla="*/ 137 h 281"/>
                      <a:gd name="T10" fmla="*/ 0 w 471"/>
                      <a:gd name="T11" fmla="*/ 122 h 281"/>
                      <a:gd name="T12" fmla="*/ 8 w 471"/>
                      <a:gd name="T13" fmla="*/ 115 h 281"/>
                      <a:gd name="T14" fmla="*/ 4 w 471"/>
                      <a:gd name="T15" fmla="*/ 105 h 281"/>
                      <a:gd name="T16" fmla="*/ 1 w 471"/>
                      <a:gd name="T17" fmla="*/ 102 h 281"/>
                      <a:gd name="T18" fmla="*/ 18 w 471"/>
                      <a:gd name="T19" fmla="*/ 76 h 281"/>
                      <a:gd name="T20" fmla="*/ 28 w 471"/>
                      <a:gd name="T21" fmla="*/ 61 h 281"/>
                      <a:gd name="T22" fmla="*/ 27 w 471"/>
                      <a:gd name="T23" fmla="*/ 45 h 281"/>
                      <a:gd name="T24" fmla="*/ 15 w 471"/>
                      <a:gd name="T25" fmla="*/ 27 h 281"/>
                      <a:gd name="T26" fmla="*/ 13 w 471"/>
                      <a:gd name="T27" fmla="*/ 20 h 281"/>
                      <a:gd name="T28" fmla="*/ 17 w 471"/>
                      <a:gd name="T29" fmla="*/ 23 h 281"/>
                      <a:gd name="T30" fmla="*/ 30 w 471"/>
                      <a:gd name="T31" fmla="*/ 22 h 281"/>
                      <a:gd name="T32" fmla="*/ 41 w 471"/>
                      <a:gd name="T33" fmla="*/ 7 h 281"/>
                      <a:gd name="T34" fmla="*/ 52 w 471"/>
                      <a:gd name="T35" fmla="*/ 0 h 281"/>
                      <a:gd name="T36" fmla="*/ 56 w 471"/>
                      <a:gd name="T37" fmla="*/ 1 h 281"/>
                      <a:gd name="T38" fmla="*/ 58 w 471"/>
                      <a:gd name="T39" fmla="*/ 6 h 281"/>
                      <a:gd name="T40" fmla="*/ 62 w 471"/>
                      <a:gd name="T41" fmla="*/ 3 h 281"/>
                      <a:gd name="T42" fmla="*/ 70 w 471"/>
                      <a:gd name="T43" fmla="*/ 5 h 281"/>
                      <a:gd name="T44" fmla="*/ 74 w 471"/>
                      <a:gd name="T45" fmla="*/ 6 h 281"/>
                      <a:gd name="T46" fmla="*/ 90 w 471"/>
                      <a:gd name="T47" fmla="*/ 9 h 281"/>
                      <a:gd name="T48" fmla="*/ 98 w 471"/>
                      <a:gd name="T49" fmla="*/ 15 h 281"/>
                      <a:gd name="T50" fmla="*/ 106 w 471"/>
                      <a:gd name="T51" fmla="*/ 11 h 281"/>
                      <a:gd name="T52" fmla="*/ 110 w 471"/>
                      <a:gd name="T53" fmla="*/ 9 h 281"/>
                      <a:gd name="T54" fmla="*/ 124 w 471"/>
                      <a:gd name="T55" fmla="*/ 9 h 281"/>
                      <a:gd name="T56" fmla="*/ 134 w 471"/>
                      <a:gd name="T57" fmla="*/ 20 h 281"/>
                      <a:gd name="T58" fmla="*/ 147 w 471"/>
                      <a:gd name="T59" fmla="*/ 38 h 281"/>
                      <a:gd name="T60" fmla="*/ 156 w 471"/>
                      <a:gd name="T61" fmla="*/ 45 h 281"/>
                      <a:gd name="T62" fmla="*/ 163 w 471"/>
                      <a:gd name="T63" fmla="*/ 43 h 281"/>
                      <a:gd name="T64" fmla="*/ 171 w 471"/>
                      <a:gd name="T65" fmla="*/ 41 h 281"/>
                      <a:gd name="T66" fmla="*/ 184 w 471"/>
                      <a:gd name="T67" fmla="*/ 45 h 281"/>
                      <a:gd name="T68" fmla="*/ 190 w 471"/>
                      <a:gd name="T69" fmla="*/ 52 h 281"/>
                      <a:gd name="T70" fmla="*/ 196 w 471"/>
                      <a:gd name="T71" fmla="*/ 57 h 281"/>
                      <a:gd name="T72" fmla="*/ 202 w 471"/>
                      <a:gd name="T73" fmla="*/ 71 h 281"/>
                      <a:gd name="T74" fmla="*/ 204 w 471"/>
                      <a:gd name="T75" fmla="*/ 76 h 281"/>
                      <a:gd name="T76" fmla="*/ 206 w 471"/>
                      <a:gd name="T77" fmla="*/ 80 h 281"/>
                      <a:gd name="T78" fmla="*/ 197 w 471"/>
                      <a:gd name="T79" fmla="*/ 90 h 281"/>
                      <a:gd name="T80" fmla="*/ 204 w 471"/>
                      <a:gd name="T81" fmla="*/ 90 h 281"/>
                      <a:gd name="T82" fmla="*/ 217 w 471"/>
                      <a:gd name="T83" fmla="*/ 99 h 281"/>
                      <a:gd name="T84" fmla="*/ 231 w 471"/>
                      <a:gd name="T85" fmla="*/ 100 h 281"/>
                      <a:gd name="T86" fmla="*/ 241 w 471"/>
                      <a:gd name="T87" fmla="*/ 107 h 281"/>
                      <a:gd name="T88" fmla="*/ 243 w 471"/>
                      <a:gd name="T89" fmla="*/ 110 h 281"/>
                      <a:gd name="T90" fmla="*/ 243 w 471"/>
                      <a:gd name="T91" fmla="*/ 112 h 281"/>
                      <a:gd name="T92" fmla="*/ 250 w 471"/>
                      <a:gd name="T93" fmla="*/ 110 h 281"/>
                      <a:gd name="T94" fmla="*/ 254 w 471"/>
                      <a:gd name="T95" fmla="*/ 109 h 281"/>
                      <a:gd name="T96" fmla="*/ 279 w 471"/>
                      <a:gd name="T97" fmla="*/ 118 h 281"/>
                      <a:gd name="T98" fmla="*/ 284 w 471"/>
                      <a:gd name="T99" fmla="*/ 127 h 281"/>
                      <a:gd name="T100" fmla="*/ 295 w 471"/>
                      <a:gd name="T101" fmla="*/ 128 h 281"/>
                      <a:gd name="T102" fmla="*/ 299 w 471"/>
                      <a:gd name="T103" fmla="*/ 137 h 281"/>
                      <a:gd name="T104" fmla="*/ 286 w 471"/>
                      <a:gd name="T105" fmla="*/ 164 h 281"/>
                      <a:gd name="T106" fmla="*/ 276 w 471"/>
                      <a:gd name="T107" fmla="*/ 179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173 w 984"/>
                      <a:gd name="T1" fmla="*/ 2 h 844"/>
                      <a:gd name="T2" fmla="*/ 214 w 984"/>
                      <a:gd name="T3" fmla="*/ 11 h 844"/>
                      <a:gd name="T4" fmla="*/ 235 w 984"/>
                      <a:gd name="T5" fmla="*/ 13 h 844"/>
                      <a:gd name="T6" fmla="*/ 247 w 984"/>
                      <a:gd name="T7" fmla="*/ 44 h 844"/>
                      <a:gd name="T8" fmla="*/ 250 w 984"/>
                      <a:gd name="T9" fmla="*/ 30 h 844"/>
                      <a:gd name="T10" fmla="*/ 259 w 984"/>
                      <a:gd name="T11" fmla="*/ 23 h 844"/>
                      <a:gd name="T12" fmla="*/ 274 w 984"/>
                      <a:gd name="T13" fmla="*/ 42 h 844"/>
                      <a:gd name="T14" fmla="*/ 291 w 984"/>
                      <a:gd name="T15" fmla="*/ 33 h 844"/>
                      <a:gd name="T16" fmla="*/ 301 w 984"/>
                      <a:gd name="T17" fmla="*/ 29 h 844"/>
                      <a:gd name="T18" fmla="*/ 325 w 984"/>
                      <a:gd name="T19" fmla="*/ 1 h 844"/>
                      <a:gd name="T20" fmla="*/ 341 w 984"/>
                      <a:gd name="T21" fmla="*/ 23 h 844"/>
                      <a:gd name="T22" fmla="*/ 341 w 984"/>
                      <a:gd name="T23" fmla="*/ 44 h 844"/>
                      <a:gd name="T24" fmla="*/ 337 w 984"/>
                      <a:gd name="T25" fmla="*/ 53 h 844"/>
                      <a:gd name="T26" fmla="*/ 327 w 984"/>
                      <a:gd name="T27" fmla="*/ 54 h 844"/>
                      <a:gd name="T28" fmla="*/ 325 w 984"/>
                      <a:gd name="T29" fmla="*/ 62 h 844"/>
                      <a:gd name="T30" fmla="*/ 342 w 984"/>
                      <a:gd name="T31" fmla="*/ 76 h 844"/>
                      <a:gd name="T32" fmla="*/ 335 w 984"/>
                      <a:gd name="T33" fmla="*/ 108 h 844"/>
                      <a:gd name="T34" fmla="*/ 354 w 984"/>
                      <a:gd name="T35" fmla="*/ 139 h 844"/>
                      <a:gd name="T36" fmla="*/ 365 w 984"/>
                      <a:gd name="T37" fmla="*/ 151 h 844"/>
                      <a:gd name="T38" fmla="*/ 354 w 984"/>
                      <a:gd name="T39" fmla="*/ 151 h 844"/>
                      <a:gd name="T40" fmla="*/ 318 w 984"/>
                      <a:gd name="T41" fmla="*/ 127 h 844"/>
                      <a:gd name="T42" fmla="*/ 289 w 984"/>
                      <a:gd name="T43" fmla="*/ 135 h 844"/>
                      <a:gd name="T44" fmla="*/ 252 w 984"/>
                      <a:gd name="T45" fmla="*/ 148 h 844"/>
                      <a:gd name="T46" fmla="*/ 274 w 984"/>
                      <a:gd name="T47" fmla="*/ 194 h 844"/>
                      <a:gd name="T48" fmla="*/ 303 w 984"/>
                      <a:gd name="T49" fmla="*/ 205 h 844"/>
                      <a:gd name="T50" fmla="*/ 315 w 984"/>
                      <a:gd name="T51" fmla="*/ 184 h 844"/>
                      <a:gd name="T52" fmla="*/ 330 w 984"/>
                      <a:gd name="T53" fmla="*/ 191 h 844"/>
                      <a:gd name="T54" fmla="*/ 327 w 984"/>
                      <a:gd name="T55" fmla="*/ 211 h 844"/>
                      <a:gd name="T56" fmla="*/ 342 w 984"/>
                      <a:gd name="T57" fmla="*/ 225 h 844"/>
                      <a:gd name="T58" fmla="*/ 358 w 984"/>
                      <a:gd name="T59" fmla="*/ 221 h 844"/>
                      <a:gd name="T60" fmla="*/ 394 w 984"/>
                      <a:gd name="T61" fmla="*/ 270 h 844"/>
                      <a:gd name="T62" fmla="*/ 402 w 984"/>
                      <a:gd name="T63" fmla="*/ 277 h 844"/>
                      <a:gd name="T64" fmla="*/ 373 w 984"/>
                      <a:gd name="T65" fmla="*/ 272 h 844"/>
                      <a:gd name="T66" fmla="*/ 354 w 984"/>
                      <a:gd name="T67" fmla="*/ 254 h 844"/>
                      <a:gd name="T68" fmla="*/ 332 w 984"/>
                      <a:gd name="T69" fmla="*/ 238 h 844"/>
                      <a:gd name="T70" fmla="*/ 300 w 984"/>
                      <a:gd name="T71" fmla="*/ 222 h 844"/>
                      <a:gd name="T72" fmla="*/ 262 w 984"/>
                      <a:gd name="T73" fmla="*/ 217 h 844"/>
                      <a:gd name="T74" fmla="*/ 216 w 984"/>
                      <a:gd name="T75" fmla="*/ 199 h 844"/>
                      <a:gd name="T76" fmla="*/ 197 w 984"/>
                      <a:gd name="T77" fmla="*/ 170 h 844"/>
                      <a:gd name="T78" fmla="*/ 184 w 984"/>
                      <a:gd name="T79" fmla="*/ 155 h 844"/>
                      <a:gd name="T80" fmla="*/ 163 w 984"/>
                      <a:gd name="T81" fmla="*/ 144 h 844"/>
                      <a:gd name="T82" fmla="*/ 146 w 984"/>
                      <a:gd name="T83" fmla="*/ 124 h 844"/>
                      <a:gd name="T84" fmla="*/ 151 w 984"/>
                      <a:gd name="T85" fmla="*/ 139 h 844"/>
                      <a:gd name="T86" fmla="*/ 178 w 984"/>
                      <a:gd name="T87" fmla="*/ 166 h 844"/>
                      <a:gd name="T88" fmla="*/ 180 w 984"/>
                      <a:gd name="T89" fmla="*/ 176 h 844"/>
                      <a:gd name="T90" fmla="*/ 168 w 984"/>
                      <a:gd name="T91" fmla="*/ 167 h 844"/>
                      <a:gd name="T92" fmla="*/ 151 w 984"/>
                      <a:gd name="T93" fmla="*/ 156 h 844"/>
                      <a:gd name="T94" fmla="*/ 134 w 984"/>
                      <a:gd name="T95" fmla="*/ 135 h 844"/>
                      <a:gd name="T96" fmla="*/ 114 w 984"/>
                      <a:gd name="T97" fmla="*/ 116 h 844"/>
                      <a:gd name="T98" fmla="*/ 90 w 984"/>
                      <a:gd name="T99" fmla="*/ 105 h 844"/>
                      <a:gd name="T100" fmla="*/ 66 w 984"/>
                      <a:gd name="T101" fmla="*/ 80 h 844"/>
                      <a:gd name="T102" fmla="*/ 28 w 984"/>
                      <a:gd name="T103" fmla="*/ 22 h 844"/>
                      <a:gd name="T104" fmla="*/ 15 w 984"/>
                      <a:gd name="T105" fmla="*/ 13 h 844"/>
                      <a:gd name="T106" fmla="*/ 20 w 984"/>
                      <a:gd name="T107" fmla="*/ 7 h 844"/>
                      <a:gd name="T108" fmla="*/ 44 w 984"/>
                      <a:gd name="T109" fmla="*/ 23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3 w 36"/>
                      <a:gd name="T1" fmla="*/ 9 h 48"/>
                      <a:gd name="T2" fmla="*/ 4 w 36"/>
                      <a:gd name="T3" fmla="*/ 16 h 48"/>
                      <a:gd name="T4" fmla="*/ 3 w 36"/>
                      <a:gd name="T5" fmla="*/ 9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2 h 37"/>
                      <a:gd name="T2" fmla="*/ 5 w 36"/>
                      <a:gd name="T3" fmla="*/ 0 h 37"/>
                      <a:gd name="T4" fmla="*/ 16 w 36"/>
                      <a:gd name="T5" fmla="*/ 6 h 37"/>
                      <a:gd name="T6" fmla="*/ 4 w 36"/>
                      <a:gd name="T7" fmla="*/ 6 h 37"/>
                      <a:gd name="T8" fmla="*/ 0 w 36"/>
                      <a:gd name="T9" fmla="*/ 2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17 h 96"/>
                      <a:gd name="T2" fmla="*/ 12 w 170"/>
                      <a:gd name="T3" fmla="*/ 9 h 96"/>
                      <a:gd name="T4" fmla="*/ 24 w 170"/>
                      <a:gd name="T5" fmla="*/ 7 h 96"/>
                      <a:gd name="T6" fmla="*/ 34 w 170"/>
                      <a:gd name="T7" fmla="*/ 3 h 96"/>
                      <a:gd name="T8" fmla="*/ 27 w 170"/>
                      <a:gd name="T9" fmla="*/ 9 h 96"/>
                      <a:gd name="T10" fmla="*/ 53 w 170"/>
                      <a:gd name="T11" fmla="*/ 17 h 96"/>
                      <a:gd name="T12" fmla="*/ 69 w 170"/>
                      <a:gd name="T13" fmla="*/ 22 h 96"/>
                      <a:gd name="T14" fmla="*/ 50 w 170"/>
                      <a:gd name="T15" fmla="*/ 26 h 96"/>
                      <a:gd name="T16" fmla="*/ 38 w 170"/>
                      <a:gd name="T17" fmla="*/ 20 h 96"/>
                      <a:gd name="T18" fmla="*/ 33 w 170"/>
                      <a:gd name="T19" fmla="*/ 18 h 96"/>
                      <a:gd name="T20" fmla="*/ 10 w 170"/>
                      <a:gd name="T21" fmla="*/ 14 h 96"/>
                      <a:gd name="T22" fmla="*/ 0 w 170"/>
                      <a:gd name="T23" fmla="*/ 17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22 w 138"/>
                      <a:gd name="T3" fmla="*/ 1 h 44"/>
                      <a:gd name="T4" fmla="*/ 38 w 138"/>
                      <a:gd name="T5" fmla="*/ 8 h 44"/>
                      <a:gd name="T6" fmla="*/ 48 w 138"/>
                      <a:gd name="T7" fmla="*/ 7 h 44"/>
                      <a:gd name="T8" fmla="*/ 46 w 138"/>
                      <a:gd name="T9" fmla="*/ 15 h 44"/>
                      <a:gd name="T10" fmla="*/ 27 w 138"/>
                      <a:gd name="T11" fmla="*/ 14 h 44"/>
                      <a:gd name="T12" fmla="*/ 0 w 138"/>
                      <a:gd name="T13" fmla="*/ 12 h 44"/>
                      <a:gd name="T14" fmla="*/ 12 w 138"/>
                      <a:gd name="T15" fmla="*/ 7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7 w 57"/>
                      <a:gd name="T1" fmla="*/ 8 h 42"/>
                      <a:gd name="T2" fmla="*/ 16 w 57"/>
                      <a:gd name="T3" fmla="*/ 4 h 42"/>
                      <a:gd name="T4" fmla="*/ 7 w 57"/>
                      <a:gd name="T5" fmla="*/ 8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8 w 39"/>
                      <a:gd name="T1" fmla="*/ 11 h 52"/>
                      <a:gd name="T2" fmla="*/ 8 w 39"/>
                      <a:gd name="T3" fmla="*/ 0 h 52"/>
                      <a:gd name="T4" fmla="*/ 8 w 39"/>
                      <a:gd name="T5" fmla="*/ 11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2 w 44"/>
                      <a:gd name="T1" fmla="*/ 3 h 80"/>
                      <a:gd name="T2" fmla="*/ 9 w 44"/>
                      <a:gd name="T3" fmla="*/ 11 h 80"/>
                      <a:gd name="T4" fmla="*/ 10 w 44"/>
                      <a:gd name="T5" fmla="*/ 17 h 80"/>
                      <a:gd name="T6" fmla="*/ 16 w 44"/>
                      <a:gd name="T7" fmla="*/ 18 h 80"/>
                      <a:gd name="T8" fmla="*/ 10 w 44"/>
                      <a:gd name="T9" fmla="*/ 25 h 80"/>
                      <a:gd name="T10" fmla="*/ 0 w 44"/>
                      <a:gd name="T11" fmla="*/ 7 h 80"/>
                      <a:gd name="T12" fmla="*/ 2 w 44"/>
                      <a:gd name="T13" fmla="*/ 3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140 w 323"/>
                      <a:gd name="T1" fmla="*/ 1 h 64"/>
                      <a:gd name="T2" fmla="*/ 147 w 323"/>
                      <a:gd name="T3" fmla="*/ 5 h 64"/>
                      <a:gd name="T4" fmla="*/ 149 w 323"/>
                      <a:gd name="T5" fmla="*/ 0 h 64"/>
                      <a:gd name="T6" fmla="*/ 168 w 323"/>
                      <a:gd name="T7" fmla="*/ 0 h 64"/>
                      <a:gd name="T8" fmla="*/ 182 w 323"/>
                      <a:gd name="T9" fmla="*/ 11 h 64"/>
                      <a:gd name="T10" fmla="*/ 202 w 323"/>
                      <a:gd name="T11" fmla="*/ 6 h 64"/>
                      <a:gd name="T12" fmla="*/ 199 w 323"/>
                      <a:gd name="T13" fmla="*/ 19 h 64"/>
                      <a:gd name="T14" fmla="*/ 189 w 323"/>
                      <a:gd name="T15" fmla="*/ 29 h 64"/>
                      <a:gd name="T16" fmla="*/ 187 w 323"/>
                      <a:gd name="T17" fmla="*/ 19 h 64"/>
                      <a:gd name="T18" fmla="*/ 182 w 323"/>
                      <a:gd name="T19" fmla="*/ 20 h 64"/>
                      <a:gd name="T20" fmla="*/ 177 w 323"/>
                      <a:gd name="T21" fmla="*/ 19 h 64"/>
                      <a:gd name="T22" fmla="*/ 167 w 323"/>
                      <a:gd name="T23" fmla="*/ 13 h 64"/>
                      <a:gd name="T24" fmla="*/ 145 w 323"/>
                      <a:gd name="T25" fmla="*/ 24 h 64"/>
                      <a:gd name="T26" fmla="*/ 128 w 323"/>
                      <a:gd name="T27" fmla="*/ 28 h 64"/>
                      <a:gd name="T28" fmla="*/ 135 w 323"/>
                      <a:gd name="T29" fmla="*/ 37 h 64"/>
                      <a:gd name="T30" fmla="*/ 119 w 323"/>
                      <a:gd name="T31" fmla="*/ 40 h 64"/>
                      <a:gd name="T32" fmla="*/ 107 w 323"/>
                      <a:gd name="T33" fmla="*/ 39 h 64"/>
                      <a:gd name="T34" fmla="*/ 112 w 323"/>
                      <a:gd name="T35" fmla="*/ 37 h 64"/>
                      <a:gd name="T36" fmla="*/ 109 w 323"/>
                      <a:gd name="T37" fmla="*/ 26 h 64"/>
                      <a:gd name="T38" fmla="*/ 107 w 323"/>
                      <a:gd name="T39" fmla="*/ 20 h 64"/>
                      <a:gd name="T40" fmla="*/ 100 w 323"/>
                      <a:gd name="T41" fmla="*/ 15 h 64"/>
                      <a:gd name="T42" fmla="*/ 90 w 323"/>
                      <a:gd name="T43" fmla="*/ 17 h 64"/>
                      <a:gd name="T44" fmla="*/ 85 w 323"/>
                      <a:gd name="T45" fmla="*/ 17 h 64"/>
                      <a:gd name="T46" fmla="*/ 78 w 323"/>
                      <a:gd name="T47" fmla="*/ 16 h 64"/>
                      <a:gd name="T48" fmla="*/ 53 w 323"/>
                      <a:gd name="T49" fmla="*/ 1 h 64"/>
                      <a:gd name="T50" fmla="*/ 37 w 323"/>
                      <a:gd name="T51" fmla="*/ 9 h 64"/>
                      <a:gd name="T52" fmla="*/ 1 w 323"/>
                      <a:gd name="T53" fmla="*/ 0 h 64"/>
                      <a:gd name="T54" fmla="*/ 140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67 w 300"/>
                      <a:gd name="T1" fmla="*/ 20 h 31"/>
                      <a:gd name="T2" fmla="*/ 19 w 300"/>
                      <a:gd name="T3" fmla="*/ 1 h 31"/>
                      <a:gd name="T4" fmla="*/ 181 w 300"/>
                      <a:gd name="T5" fmla="*/ 0 h 31"/>
                      <a:gd name="T6" fmla="*/ 187 w 300"/>
                      <a:gd name="T7" fmla="*/ 9 h 31"/>
                      <a:gd name="T8" fmla="*/ 167 w 300"/>
                      <a:gd name="T9" fmla="*/ 10 h 31"/>
                      <a:gd name="T10" fmla="*/ 67 w 300"/>
                      <a:gd name="T11" fmla="*/ 20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9 h 29"/>
                      <a:gd name="T2" fmla="*/ 5 w 41"/>
                      <a:gd name="T3" fmla="*/ 10 h 29"/>
                      <a:gd name="T4" fmla="*/ 0 w 41"/>
                      <a:gd name="T5" fmla="*/ 9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2 w 47"/>
                      <a:gd name="T1" fmla="*/ 52 h 165"/>
                      <a:gd name="T2" fmla="*/ 6 w 47"/>
                      <a:gd name="T3" fmla="*/ 36 h 165"/>
                      <a:gd name="T4" fmla="*/ 7 w 47"/>
                      <a:gd name="T5" fmla="*/ 23 h 165"/>
                      <a:gd name="T6" fmla="*/ 5 w 47"/>
                      <a:gd name="T7" fmla="*/ 13 h 165"/>
                      <a:gd name="T8" fmla="*/ 7 w 47"/>
                      <a:gd name="T9" fmla="*/ 4 h 165"/>
                      <a:gd name="T10" fmla="*/ 9 w 47"/>
                      <a:gd name="T11" fmla="*/ 0 h 165"/>
                      <a:gd name="T12" fmla="*/ 13 w 47"/>
                      <a:gd name="T13" fmla="*/ 10 h 165"/>
                      <a:gd name="T14" fmla="*/ 20 w 47"/>
                      <a:gd name="T15" fmla="*/ 33 h 165"/>
                      <a:gd name="T16" fmla="*/ 13 w 47"/>
                      <a:gd name="T17" fmla="*/ 36 h 165"/>
                      <a:gd name="T18" fmla="*/ 10 w 47"/>
                      <a:gd name="T19" fmla="*/ 42 h 165"/>
                      <a:gd name="T20" fmla="*/ 9 w 47"/>
                      <a:gd name="T21" fmla="*/ 44 h 165"/>
                      <a:gd name="T22" fmla="*/ 11 w 47"/>
                      <a:gd name="T23" fmla="*/ 45 h 165"/>
                      <a:gd name="T24" fmla="*/ 13 w 47"/>
                      <a:gd name="T25" fmla="*/ 49 h 165"/>
                      <a:gd name="T26" fmla="*/ 6 w 47"/>
                      <a:gd name="T27" fmla="*/ 49 h 165"/>
                      <a:gd name="T28" fmla="*/ 3 w 47"/>
                      <a:gd name="T29" fmla="*/ 53 h 165"/>
                      <a:gd name="T30" fmla="*/ 1 w 47"/>
                      <a:gd name="T31" fmla="*/ 51 h 165"/>
                      <a:gd name="T32" fmla="*/ 2 w 47"/>
                      <a:gd name="T33" fmla="*/ 52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11 w 138"/>
                      <a:gd name="T1" fmla="*/ 20 h 103"/>
                      <a:gd name="T2" fmla="*/ 13 w 138"/>
                      <a:gd name="T3" fmla="*/ 14 h 103"/>
                      <a:gd name="T4" fmla="*/ 21 w 138"/>
                      <a:gd name="T5" fmla="*/ 11 h 103"/>
                      <a:gd name="T6" fmla="*/ 23 w 138"/>
                      <a:gd name="T7" fmla="*/ 15 h 103"/>
                      <a:gd name="T8" fmla="*/ 28 w 138"/>
                      <a:gd name="T9" fmla="*/ 16 h 103"/>
                      <a:gd name="T10" fmla="*/ 34 w 138"/>
                      <a:gd name="T11" fmla="*/ 18 h 103"/>
                      <a:gd name="T12" fmla="*/ 50 w 138"/>
                      <a:gd name="T13" fmla="*/ 11 h 103"/>
                      <a:gd name="T14" fmla="*/ 56 w 138"/>
                      <a:gd name="T15" fmla="*/ 6 h 103"/>
                      <a:gd name="T16" fmla="*/ 59 w 138"/>
                      <a:gd name="T17" fmla="*/ 4 h 103"/>
                      <a:gd name="T18" fmla="*/ 45 w 138"/>
                      <a:gd name="T19" fmla="*/ 16 h 103"/>
                      <a:gd name="T20" fmla="*/ 36 w 138"/>
                      <a:gd name="T21" fmla="*/ 22 h 103"/>
                      <a:gd name="T22" fmla="*/ 28 w 138"/>
                      <a:gd name="T23" fmla="*/ 27 h 103"/>
                      <a:gd name="T24" fmla="*/ 21 w 138"/>
                      <a:gd name="T25" fmla="*/ 34 h 103"/>
                      <a:gd name="T26" fmla="*/ 11 w 138"/>
                      <a:gd name="T27" fmla="*/ 29 h 103"/>
                      <a:gd name="T28" fmla="*/ 9 w 138"/>
                      <a:gd name="T29" fmla="*/ 29 h 103"/>
                      <a:gd name="T30" fmla="*/ 9 w 138"/>
                      <a:gd name="T31" fmla="*/ 32 h 103"/>
                      <a:gd name="T32" fmla="*/ 0 w 138"/>
                      <a:gd name="T33" fmla="*/ 32 h 103"/>
                      <a:gd name="T34" fmla="*/ 4 w 138"/>
                      <a:gd name="T35" fmla="*/ 26 h 103"/>
                      <a:gd name="T36" fmla="*/ 11 w 138"/>
                      <a:gd name="T37" fmla="*/ 20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67 w 188"/>
                      <a:gd name="T1" fmla="*/ 8 h 214"/>
                      <a:gd name="T2" fmla="*/ 68 w 188"/>
                      <a:gd name="T3" fmla="*/ 2 h 214"/>
                      <a:gd name="T4" fmla="*/ 72 w 188"/>
                      <a:gd name="T5" fmla="*/ 0 h 214"/>
                      <a:gd name="T6" fmla="*/ 77 w 188"/>
                      <a:gd name="T7" fmla="*/ 8 h 214"/>
                      <a:gd name="T8" fmla="*/ 80 w 188"/>
                      <a:gd name="T9" fmla="*/ 14 h 214"/>
                      <a:gd name="T10" fmla="*/ 76 w 188"/>
                      <a:gd name="T11" fmla="*/ 20 h 214"/>
                      <a:gd name="T12" fmla="*/ 72 w 188"/>
                      <a:gd name="T13" fmla="*/ 26 h 214"/>
                      <a:gd name="T14" fmla="*/ 69 w 188"/>
                      <a:gd name="T15" fmla="*/ 42 h 214"/>
                      <a:gd name="T16" fmla="*/ 61 w 188"/>
                      <a:gd name="T17" fmla="*/ 46 h 214"/>
                      <a:gd name="T18" fmla="*/ 51 w 188"/>
                      <a:gd name="T19" fmla="*/ 46 h 214"/>
                      <a:gd name="T20" fmla="*/ 48 w 188"/>
                      <a:gd name="T21" fmla="*/ 42 h 214"/>
                      <a:gd name="T22" fmla="*/ 43 w 188"/>
                      <a:gd name="T23" fmla="*/ 49 h 214"/>
                      <a:gd name="T24" fmla="*/ 38 w 188"/>
                      <a:gd name="T25" fmla="*/ 50 h 214"/>
                      <a:gd name="T26" fmla="*/ 34 w 188"/>
                      <a:gd name="T27" fmla="*/ 44 h 214"/>
                      <a:gd name="T28" fmla="*/ 25 w 188"/>
                      <a:gd name="T29" fmla="*/ 48 h 214"/>
                      <a:gd name="T30" fmla="*/ 32 w 188"/>
                      <a:gd name="T31" fmla="*/ 48 h 214"/>
                      <a:gd name="T32" fmla="*/ 33 w 188"/>
                      <a:gd name="T33" fmla="*/ 54 h 214"/>
                      <a:gd name="T34" fmla="*/ 25 w 188"/>
                      <a:gd name="T35" fmla="*/ 56 h 214"/>
                      <a:gd name="T36" fmla="*/ 14 w 188"/>
                      <a:gd name="T37" fmla="*/ 56 h 214"/>
                      <a:gd name="T38" fmla="*/ 15 w 188"/>
                      <a:gd name="T39" fmla="*/ 52 h 214"/>
                      <a:gd name="T40" fmla="*/ 20 w 188"/>
                      <a:gd name="T41" fmla="*/ 48 h 214"/>
                      <a:gd name="T42" fmla="*/ 14 w 188"/>
                      <a:gd name="T43" fmla="*/ 50 h 214"/>
                      <a:gd name="T44" fmla="*/ 11 w 188"/>
                      <a:gd name="T45" fmla="*/ 56 h 214"/>
                      <a:gd name="T46" fmla="*/ 13 w 188"/>
                      <a:gd name="T47" fmla="*/ 64 h 214"/>
                      <a:gd name="T48" fmla="*/ 6 w 188"/>
                      <a:gd name="T49" fmla="*/ 67 h 214"/>
                      <a:gd name="T50" fmla="*/ 0 w 188"/>
                      <a:gd name="T51" fmla="*/ 72 h 214"/>
                      <a:gd name="T52" fmla="*/ 3 w 188"/>
                      <a:gd name="T53" fmla="*/ 63 h 214"/>
                      <a:gd name="T54" fmla="*/ 0 w 188"/>
                      <a:gd name="T55" fmla="*/ 55 h 214"/>
                      <a:gd name="T56" fmla="*/ 6 w 188"/>
                      <a:gd name="T57" fmla="*/ 51 h 214"/>
                      <a:gd name="T58" fmla="*/ 14 w 188"/>
                      <a:gd name="T59" fmla="*/ 45 h 214"/>
                      <a:gd name="T60" fmla="*/ 19 w 188"/>
                      <a:gd name="T61" fmla="*/ 40 h 214"/>
                      <a:gd name="T62" fmla="*/ 31 w 188"/>
                      <a:gd name="T63" fmla="*/ 39 h 214"/>
                      <a:gd name="T64" fmla="*/ 36 w 188"/>
                      <a:gd name="T65" fmla="*/ 38 h 214"/>
                      <a:gd name="T66" fmla="*/ 49 w 188"/>
                      <a:gd name="T67" fmla="*/ 26 h 214"/>
                      <a:gd name="T68" fmla="*/ 51 w 188"/>
                      <a:gd name="T69" fmla="*/ 31 h 214"/>
                      <a:gd name="T70" fmla="*/ 56 w 188"/>
                      <a:gd name="T71" fmla="*/ 26 h 214"/>
                      <a:gd name="T72" fmla="*/ 64 w 188"/>
                      <a:gd name="T73" fmla="*/ 18 h 214"/>
                      <a:gd name="T74" fmla="*/ 66 w 188"/>
                      <a:gd name="T75" fmla="*/ 14 h 214"/>
                      <a:gd name="T76" fmla="*/ 63 w 188"/>
                      <a:gd name="T77" fmla="*/ 13 h 214"/>
                      <a:gd name="T78" fmla="*/ 65 w 188"/>
                      <a:gd name="T79" fmla="*/ 11 h 214"/>
                      <a:gd name="T80" fmla="*/ 67 w 188"/>
                      <a:gd name="T81" fmla="*/ 8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3 h 13"/>
                      <a:gd name="T2" fmla="*/ 2 w 13"/>
                      <a:gd name="T3" fmla="*/ 4 h 13"/>
                      <a:gd name="T4" fmla="*/ 0 w 13"/>
                      <a:gd name="T5" fmla="*/ 3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347 w 812"/>
                      <a:gd name="T1" fmla="*/ 9 h 564"/>
                      <a:gd name="T2" fmla="*/ 332 w 812"/>
                      <a:gd name="T3" fmla="*/ 26 h 564"/>
                      <a:gd name="T4" fmla="*/ 320 w 812"/>
                      <a:gd name="T5" fmla="*/ 41 h 564"/>
                      <a:gd name="T6" fmla="*/ 309 w 812"/>
                      <a:gd name="T7" fmla="*/ 48 h 564"/>
                      <a:gd name="T8" fmla="*/ 271 w 812"/>
                      <a:gd name="T9" fmla="*/ 60 h 564"/>
                      <a:gd name="T10" fmla="*/ 270 w 812"/>
                      <a:gd name="T11" fmla="*/ 70 h 564"/>
                      <a:gd name="T12" fmla="*/ 258 w 812"/>
                      <a:gd name="T13" fmla="*/ 77 h 564"/>
                      <a:gd name="T14" fmla="*/ 265 w 812"/>
                      <a:gd name="T15" fmla="*/ 60 h 564"/>
                      <a:gd name="T16" fmla="*/ 246 w 812"/>
                      <a:gd name="T17" fmla="*/ 63 h 564"/>
                      <a:gd name="T18" fmla="*/ 238 w 812"/>
                      <a:gd name="T19" fmla="*/ 73 h 564"/>
                      <a:gd name="T20" fmla="*/ 255 w 812"/>
                      <a:gd name="T21" fmla="*/ 94 h 564"/>
                      <a:gd name="T22" fmla="*/ 254 w 812"/>
                      <a:gd name="T23" fmla="*/ 123 h 564"/>
                      <a:gd name="T24" fmla="*/ 232 w 812"/>
                      <a:gd name="T25" fmla="*/ 136 h 564"/>
                      <a:gd name="T26" fmla="*/ 223 w 812"/>
                      <a:gd name="T27" fmla="*/ 129 h 564"/>
                      <a:gd name="T28" fmla="*/ 206 w 812"/>
                      <a:gd name="T29" fmla="*/ 117 h 564"/>
                      <a:gd name="T30" fmla="*/ 197 w 812"/>
                      <a:gd name="T31" fmla="*/ 117 h 564"/>
                      <a:gd name="T32" fmla="*/ 192 w 812"/>
                      <a:gd name="T33" fmla="*/ 132 h 564"/>
                      <a:gd name="T34" fmla="*/ 214 w 812"/>
                      <a:gd name="T35" fmla="*/ 155 h 564"/>
                      <a:gd name="T36" fmla="*/ 218 w 812"/>
                      <a:gd name="T37" fmla="*/ 176 h 564"/>
                      <a:gd name="T38" fmla="*/ 225 w 812"/>
                      <a:gd name="T39" fmla="*/ 188 h 564"/>
                      <a:gd name="T40" fmla="*/ 210 w 812"/>
                      <a:gd name="T41" fmla="*/ 182 h 564"/>
                      <a:gd name="T42" fmla="*/ 201 w 812"/>
                      <a:gd name="T43" fmla="*/ 174 h 564"/>
                      <a:gd name="T44" fmla="*/ 180 w 812"/>
                      <a:gd name="T45" fmla="*/ 142 h 564"/>
                      <a:gd name="T46" fmla="*/ 182 w 812"/>
                      <a:gd name="T47" fmla="*/ 104 h 564"/>
                      <a:gd name="T48" fmla="*/ 180 w 812"/>
                      <a:gd name="T49" fmla="*/ 90 h 564"/>
                      <a:gd name="T50" fmla="*/ 176 w 812"/>
                      <a:gd name="T51" fmla="*/ 92 h 564"/>
                      <a:gd name="T52" fmla="*/ 165 w 812"/>
                      <a:gd name="T53" fmla="*/ 89 h 564"/>
                      <a:gd name="T54" fmla="*/ 154 w 812"/>
                      <a:gd name="T55" fmla="*/ 57 h 564"/>
                      <a:gd name="T56" fmla="*/ 141 w 812"/>
                      <a:gd name="T57" fmla="*/ 56 h 564"/>
                      <a:gd name="T58" fmla="*/ 123 w 812"/>
                      <a:gd name="T59" fmla="*/ 58 h 564"/>
                      <a:gd name="T60" fmla="*/ 103 w 812"/>
                      <a:gd name="T61" fmla="*/ 78 h 564"/>
                      <a:gd name="T62" fmla="*/ 84 w 812"/>
                      <a:gd name="T63" fmla="*/ 90 h 564"/>
                      <a:gd name="T64" fmla="*/ 79 w 812"/>
                      <a:gd name="T65" fmla="*/ 92 h 564"/>
                      <a:gd name="T66" fmla="*/ 68 w 812"/>
                      <a:gd name="T67" fmla="*/ 110 h 564"/>
                      <a:gd name="T68" fmla="*/ 65 w 812"/>
                      <a:gd name="T69" fmla="*/ 119 h 564"/>
                      <a:gd name="T70" fmla="*/ 55 w 812"/>
                      <a:gd name="T71" fmla="*/ 135 h 564"/>
                      <a:gd name="T72" fmla="*/ 40 w 812"/>
                      <a:gd name="T73" fmla="*/ 131 h 564"/>
                      <a:gd name="T74" fmla="*/ 28 w 812"/>
                      <a:gd name="T75" fmla="*/ 86 h 564"/>
                      <a:gd name="T76" fmla="*/ 31 w 812"/>
                      <a:gd name="T77" fmla="*/ 52 h 564"/>
                      <a:gd name="T78" fmla="*/ 19 w 812"/>
                      <a:gd name="T79" fmla="*/ 60 h 564"/>
                      <a:gd name="T80" fmla="*/ 9 w 812"/>
                      <a:gd name="T81" fmla="*/ 50 h 564"/>
                      <a:gd name="T82" fmla="*/ 10 w 812"/>
                      <a:gd name="T83" fmla="*/ 46 h 564"/>
                      <a:gd name="T84" fmla="*/ 0 w 812"/>
                      <a:gd name="T85" fmla="*/ 31 h 564"/>
                      <a:gd name="T86" fmla="*/ 341 w 812"/>
                      <a:gd name="T87" fmla="*/ 2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3 w 43"/>
                      <a:gd name="T1" fmla="*/ 4 h 85"/>
                      <a:gd name="T2" fmla="*/ 8 w 43"/>
                      <a:gd name="T3" fmla="*/ 1 h 85"/>
                      <a:gd name="T4" fmla="*/ 16 w 43"/>
                      <a:gd name="T5" fmla="*/ 11 h 85"/>
                      <a:gd name="T6" fmla="*/ 8 w 43"/>
                      <a:gd name="T7" fmla="*/ 29 h 85"/>
                      <a:gd name="T8" fmla="*/ 0 w 43"/>
                      <a:gd name="T9" fmla="*/ 24 h 85"/>
                      <a:gd name="T10" fmla="*/ 3 w 43"/>
                      <a:gd name="T11" fmla="*/ 4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5 w 44"/>
                      <a:gd name="T1" fmla="*/ 9 h 74"/>
                      <a:gd name="T2" fmla="*/ 12 w 44"/>
                      <a:gd name="T3" fmla="*/ 1 h 74"/>
                      <a:gd name="T4" fmla="*/ 18 w 44"/>
                      <a:gd name="T5" fmla="*/ 1 h 74"/>
                      <a:gd name="T6" fmla="*/ 16 w 44"/>
                      <a:gd name="T7" fmla="*/ 8 h 74"/>
                      <a:gd name="T8" fmla="*/ 5 w 44"/>
                      <a:gd name="T9" fmla="*/ 24 h 74"/>
                      <a:gd name="T10" fmla="*/ 3 w 44"/>
                      <a:gd name="T11" fmla="*/ 19 h 74"/>
                      <a:gd name="T12" fmla="*/ 1 w 44"/>
                      <a:gd name="T13" fmla="*/ 12 h 74"/>
                      <a:gd name="T14" fmla="*/ 5 w 44"/>
                      <a:gd name="T15" fmla="*/ 9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3 w 20"/>
                      <a:gd name="T1" fmla="*/ 5 h 30"/>
                      <a:gd name="T2" fmla="*/ 2 w 20"/>
                      <a:gd name="T3" fmla="*/ 10 h 30"/>
                      <a:gd name="T4" fmla="*/ 3 w 20"/>
                      <a:gd name="T5" fmla="*/ 5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305 w 682"/>
                      <a:gd name="T1" fmla="*/ 295 h 557"/>
                      <a:gd name="T2" fmla="*/ 309 w 682"/>
                      <a:gd name="T3" fmla="*/ 287 h 557"/>
                      <a:gd name="T4" fmla="*/ 317 w 682"/>
                      <a:gd name="T5" fmla="*/ 262 h 557"/>
                      <a:gd name="T6" fmla="*/ 196 w 682"/>
                      <a:gd name="T7" fmla="*/ 182 h 557"/>
                      <a:gd name="T8" fmla="*/ 179 w 682"/>
                      <a:gd name="T9" fmla="*/ 220 h 557"/>
                      <a:gd name="T10" fmla="*/ 192 w 682"/>
                      <a:gd name="T11" fmla="*/ 353 h 557"/>
                      <a:gd name="T12" fmla="*/ 179 w 682"/>
                      <a:gd name="T13" fmla="*/ 314 h 557"/>
                      <a:gd name="T14" fmla="*/ 154 w 682"/>
                      <a:gd name="T15" fmla="*/ 279 h 557"/>
                      <a:gd name="T16" fmla="*/ 156 w 682"/>
                      <a:gd name="T17" fmla="*/ 262 h 557"/>
                      <a:gd name="T18" fmla="*/ 157 w 682"/>
                      <a:gd name="T19" fmla="*/ 250 h 557"/>
                      <a:gd name="T20" fmla="*/ 140 w 682"/>
                      <a:gd name="T21" fmla="*/ 238 h 557"/>
                      <a:gd name="T22" fmla="*/ 123 w 682"/>
                      <a:gd name="T23" fmla="*/ 220 h 557"/>
                      <a:gd name="T24" fmla="*/ 94 w 682"/>
                      <a:gd name="T25" fmla="*/ 225 h 557"/>
                      <a:gd name="T26" fmla="*/ 80 w 682"/>
                      <a:gd name="T27" fmla="*/ 232 h 557"/>
                      <a:gd name="T28" fmla="*/ 50 w 682"/>
                      <a:gd name="T29" fmla="*/ 232 h 557"/>
                      <a:gd name="T30" fmla="*/ 14 w 682"/>
                      <a:gd name="T31" fmla="*/ 198 h 557"/>
                      <a:gd name="T32" fmla="*/ 7 w 682"/>
                      <a:gd name="T33" fmla="*/ 187 h 557"/>
                      <a:gd name="T34" fmla="*/ 0 w 682"/>
                      <a:gd name="T35" fmla="*/ 168 h 557"/>
                      <a:gd name="T36" fmla="*/ 15 w 682"/>
                      <a:gd name="T37" fmla="*/ 135 h 557"/>
                      <a:gd name="T38" fmla="*/ 20 w 682"/>
                      <a:gd name="T39" fmla="*/ 115 h 557"/>
                      <a:gd name="T40" fmla="*/ 32 w 682"/>
                      <a:gd name="T41" fmla="*/ 91 h 557"/>
                      <a:gd name="T42" fmla="*/ 51 w 682"/>
                      <a:gd name="T43" fmla="*/ 74 h 557"/>
                      <a:gd name="T44" fmla="*/ 106 w 682"/>
                      <a:gd name="T45" fmla="*/ 43 h 557"/>
                      <a:gd name="T46" fmla="*/ 140 w 682"/>
                      <a:gd name="T47" fmla="*/ 19 h 557"/>
                      <a:gd name="T48" fmla="*/ 164 w 682"/>
                      <a:gd name="T49" fmla="*/ 4 h 557"/>
                      <a:gd name="T50" fmla="*/ 230 w 682"/>
                      <a:gd name="T51" fmla="*/ 1 h 557"/>
                      <a:gd name="T52" fmla="*/ 253 w 682"/>
                      <a:gd name="T53" fmla="*/ 0 h 557"/>
                      <a:gd name="T54" fmla="*/ 244 w 682"/>
                      <a:gd name="T55" fmla="*/ 22 h 557"/>
                      <a:gd name="T56" fmla="*/ 281 w 682"/>
                      <a:gd name="T57" fmla="*/ 53 h 557"/>
                      <a:gd name="T58" fmla="*/ 316 w 682"/>
                      <a:gd name="T59" fmla="*/ 47 h 557"/>
                      <a:gd name="T60" fmla="*/ 336 w 682"/>
                      <a:gd name="T61" fmla="*/ 52 h 557"/>
                      <a:gd name="T62" fmla="*/ 355 w 682"/>
                      <a:gd name="T63" fmla="*/ 62 h 557"/>
                      <a:gd name="T64" fmla="*/ 363 w 682"/>
                      <a:gd name="T65" fmla="*/ 119 h 557"/>
                      <a:gd name="T66" fmla="*/ 363 w 682"/>
                      <a:gd name="T67" fmla="*/ 153 h 557"/>
                      <a:gd name="T68" fmla="*/ 380 w 682"/>
                      <a:gd name="T69" fmla="*/ 180 h 557"/>
                      <a:gd name="T70" fmla="*/ 410 w 682"/>
                      <a:gd name="T71" fmla="*/ 191 h 557"/>
                      <a:gd name="T72" fmla="*/ 432 w 682"/>
                      <a:gd name="T73" fmla="*/ 187 h 557"/>
                      <a:gd name="T74" fmla="*/ 422 w 682"/>
                      <a:gd name="T75" fmla="*/ 216 h 557"/>
                      <a:gd name="T76" fmla="*/ 380 w 682"/>
                      <a:gd name="T77" fmla="*/ 259 h 557"/>
                      <a:gd name="T78" fmla="*/ 348 w 682"/>
                      <a:gd name="T79" fmla="*/ 308 h 557"/>
                      <a:gd name="T80" fmla="*/ 353 w 682"/>
                      <a:gd name="T81" fmla="*/ 323 h 557"/>
                      <a:gd name="T82" fmla="*/ 276 w 682"/>
                      <a:gd name="T83" fmla="*/ 353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154 w 257"/>
                      <a:gd name="T1" fmla="*/ 221 h 347"/>
                      <a:gd name="T2" fmla="*/ 148 w 257"/>
                      <a:gd name="T3" fmla="*/ 192 h 347"/>
                      <a:gd name="T4" fmla="*/ 138 w 257"/>
                      <a:gd name="T5" fmla="*/ 183 h 347"/>
                      <a:gd name="T6" fmla="*/ 136 w 257"/>
                      <a:gd name="T7" fmla="*/ 171 h 347"/>
                      <a:gd name="T8" fmla="*/ 133 w 257"/>
                      <a:gd name="T9" fmla="*/ 162 h 347"/>
                      <a:gd name="T10" fmla="*/ 133 w 257"/>
                      <a:gd name="T11" fmla="*/ 146 h 347"/>
                      <a:gd name="T12" fmla="*/ 131 w 257"/>
                      <a:gd name="T13" fmla="*/ 136 h 347"/>
                      <a:gd name="T14" fmla="*/ 145 w 257"/>
                      <a:gd name="T15" fmla="*/ 129 h 347"/>
                      <a:gd name="T16" fmla="*/ 163 w 257"/>
                      <a:gd name="T17" fmla="*/ 125 h 347"/>
                      <a:gd name="T18" fmla="*/ 163 w 257"/>
                      <a:gd name="T19" fmla="*/ 87 h 347"/>
                      <a:gd name="T20" fmla="*/ 34 w 257"/>
                      <a:gd name="T21" fmla="*/ 61 h 347"/>
                      <a:gd name="T22" fmla="*/ 20 w 257"/>
                      <a:gd name="T23" fmla="*/ 62 h 347"/>
                      <a:gd name="T24" fmla="*/ 10 w 257"/>
                      <a:gd name="T25" fmla="*/ 65 h 347"/>
                      <a:gd name="T26" fmla="*/ 0 w 257"/>
                      <a:gd name="T27" fmla="*/ 95 h 347"/>
                      <a:gd name="T28" fmla="*/ 59 w 257"/>
                      <a:gd name="T29" fmla="*/ 220 h 347"/>
                      <a:gd name="T30" fmla="*/ 154 w 257"/>
                      <a:gd name="T31" fmla="*/ 221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3 w 19"/>
                      <a:gd name="T1" fmla="*/ 8 h 37"/>
                      <a:gd name="T2" fmla="*/ 7 w 19"/>
                      <a:gd name="T3" fmla="*/ 7 h 37"/>
                      <a:gd name="T4" fmla="*/ 3 w 19"/>
                      <a:gd name="T5" fmla="*/ 8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5 w 22"/>
                      <a:gd name="T1" fmla="*/ 4 h 20"/>
                      <a:gd name="T2" fmla="*/ 7 w 22"/>
                      <a:gd name="T3" fmla="*/ 0 h 20"/>
                      <a:gd name="T4" fmla="*/ 8 w 22"/>
                      <a:gd name="T5" fmla="*/ 4 h 20"/>
                      <a:gd name="T6" fmla="*/ 3 w 22"/>
                      <a:gd name="T7" fmla="*/ 7 h 20"/>
                      <a:gd name="T8" fmla="*/ 5 w 22"/>
                      <a:gd name="T9" fmla="*/ 4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11 w 57"/>
                      <a:gd name="T1" fmla="*/ 6 h 30"/>
                      <a:gd name="T2" fmla="*/ 14 w 57"/>
                      <a:gd name="T3" fmla="*/ 2 h 30"/>
                      <a:gd name="T4" fmla="*/ 16 w 57"/>
                      <a:gd name="T5" fmla="*/ 10 h 30"/>
                      <a:gd name="T6" fmla="*/ 11 w 57"/>
                      <a:gd name="T7" fmla="*/ 6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201 w 693"/>
                      <a:gd name="T1" fmla="*/ 155 h 696"/>
                      <a:gd name="T2" fmla="*/ 167 w 693"/>
                      <a:gd name="T3" fmla="*/ 151 h 696"/>
                      <a:gd name="T4" fmla="*/ 138 w 693"/>
                      <a:gd name="T5" fmla="*/ 138 h 696"/>
                      <a:gd name="T6" fmla="*/ 113 w 693"/>
                      <a:gd name="T7" fmla="*/ 134 h 696"/>
                      <a:gd name="T8" fmla="*/ 101 w 693"/>
                      <a:gd name="T9" fmla="*/ 139 h 696"/>
                      <a:gd name="T10" fmla="*/ 111 w 693"/>
                      <a:gd name="T11" fmla="*/ 143 h 696"/>
                      <a:gd name="T12" fmla="*/ 125 w 693"/>
                      <a:gd name="T13" fmla="*/ 157 h 696"/>
                      <a:gd name="T14" fmla="*/ 137 w 693"/>
                      <a:gd name="T15" fmla="*/ 159 h 696"/>
                      <a:gd name="T16" fmla="*/ 142 w 693"/>
                      <a:gd name="T17" fmla="*/ 179 h 696"/>
                      <a:gd name="T18" fmla="*/ 133 w 693"/>
                      <a:gd name="T19" fmla="*/ 185 h 696"/>
                      <a:gd name="T20" fmla="*/ 111 w 693"/>
                      <a:gd name="T21" fmla="*/ 206 h 696"/>
                      <a:gd name="T22" fmla="*/ 96 w 693"/>
                      <a:gd name="T23" fmla="*/ 210 h 696"/>
                      <a:gd name="T24" fmla="*/ 41 w 693"/>
                      <a:gd name="T25" fmla="*/ 233 h 696"/>
                      <a:gd name="T26" fmla="*/ 33 w 693"/>
                      <a:gd name="T27" fmla="*/ 206 h 696"/>
                      <a:gd name="T28" fmla="*/ 19 w 693"/>
                      <a:gd name="T29" fmla="*/ 175 h 696"/>
                      <a:gd name="T30" fmla="*/ 14 w 693"/>
                      <a:gd name="T31" fmla="*/ 150 h 696"/>
                      <a:gd name="T32" fmla="*/ 23 w 693"/>
                      <a:gd name="T33" fmla="*/ 115 h 696"/>
                      <a:gd name="T34" fmla="*/ 7 w 693"/>
                      <a:gd name="T35" fmla="*/ 131 h 696"/>
                      <a:gd name="T36" fmla="*/ 34 w 693"/>
                      <a:gd name="T37" fmla="*/ 94 h 696"/>
                      <a:gd name="T38" fmla="*/ 48 w 693"/>
                      <a:gd name="T39" fmla="*/ 68 h 696"/>
                      <a:gd name="T40" fmla="*/ 16 w 693"/>
                      <a:gd name="T41" fmla="*/ 68 h 696"/>
                      <a:gd name="T42" fmla="*/ 0 w 693"/>
                      <a:gd name="T43" fmla="*/ 66 h 696"/>
                      <a:gd name="T44" fmla="*/ 11 w 693"/>
                      <a:gd name="T45" fmla="*/ 47 h 696"/>
                      <a:gd name="T46" fmla="*/ 41 w 693"/>
                      <a:gd name="T47" fmla="*/ 37 h 696"/>
                      <a:gd name="T48" fmla="*/ 94 w 693"/>
                      <a:gd name="T49" fmla="*/ 42 h 696"/>
                      <a:gd name="T50" fmla="*/ 97 w 693"/>
                      <a:gd name="T51" fmla="*/ 21 h 696"/>
                      <a:gd name="T52" fmla="*/ 111 w 693"/>
                      <a:gd name="T53" fmla="*/ 0 h 696"/>
                      <a:gd name="T54" fmla="*/ 152 w 693"/>
                      <a:gd name="T55" fmla="*/ 15 h 696"/>
                      <a:gd name="T56" fmla="*/ 140 w 693"/>
                      <a:gd name="T57" fmla="*/ 29 h 696"/>
                      <a:gd name="T58" fmla="*/ 128 w 693"/>
                      <a:gd name="T59" fmla="*/ 59 h 696"/>
                      <a:gd name="T60" fmla="*/ 154 w 693"/>
                      <a:gd name="T61" fmla="*/ 64 h 696"/>
                      <a:gd name="T62" fmla="*/ 159 w 693"/>
                      <a:gd name="T63" fmla="*/ 46 h 696"/>
                      <a:gd name="T64" fmla="*/ 178 w 693"/>
                      <a:gd name="T65" fmla="*/ 31 h 696"/>
                      <a:gd name="T66" fmla="*/ 212 w 693"/>
                      <a:gd name="T67" fmla="*/ 29 h 696"/>
                      <a:gd name="T68" fmla="*/ 225 w 693"/>
                      <a:gd name="T69" fmla="*/ 17 h 696"/>
                      <a:gd name="T70" fmla="*/ 230 w 693"/>
                      <a:gd name="T71" fmla="*/ 154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524 w 931"/>
                      <a:gd name="T1" fmla="*/ 0 h 149"/>
                      <a:gd name="T2" fmla="*/ 91 w 931"/>
                      <a:gd name="T3" fmla="*/ 18 h 149"/>
                      <a:gd name="T4" fmla="*/ 58 w 931"/>
                      <a:gd name="T5" fmla="*/ 27 h 149"/>
                      <a:gd name="T6" fmla="*/ 39 w 931"/>
                      <a:gd name="T7" fmla="*/ 27 h 149"/>
                      <a:gd name="T8" fmla="*/ 14 w 931"/>
                      <a:gd name="T9" fmla="*/ 49 h 149"/>
                      <a:gd name="T10" fmla="*/ 0 w 931"/>
                      <a:gd name="T11" fmla="*/ 67 h 149"/>
                      <a:gd name="T12" fmla="*/ 37 w 931"/>
                      <a:gd name="T13" fmla="*/ 73 h 149"/>
                      <a:gd name="T14" fmla="*/ 62 w 931"/>
                      <a:gd name="T15" fmla="*/ 61 h 149"/>
                      <a:gd name="T16" fmla="*/ 69 w 931"/>
                      <a:gd name="T17" fmla="*/ 54 h 149"/>
                      <a:gd name="T18" fmla="*/ 106 w 931"/>
                      <a:gd name="T19" fmla="*/ 33 h 149"/>
                      <a:gd name="T20" fmla="*/ 136 w 931"/>
                      <a:gd name="T21" fmla="*/ 29 h 149"/>
                      <a:gd name="T22" fmla="*/ 150 w 931"/>
                      <a:gd name="T23" fmla="*/ 60 h 149"/>
                      <a:gd name="T24" fmla="*/ 119 w 931"/>
                      <a:gd name="T25" fmla="*/ 69 h 149"/>
                      <a:gd name="T26" fmla="*/ 147 w 931"/>
                      <a:gd name="T27" fmla="*/ 72 h 149"/>
                      <a:gd name="T28" fmla="*/ 159 w 931"/>
                      <a:gd name="T29" fmla="*/ 57 h 149"/>
                      <a:gd name="T30" fmla="*/ 169 w 931"/>
                      <a:gd name="T31" fmla="*/ 59 h 149"/>
                      <a:gd name="T32" fmla="*/ 161 w 931"/>
                      <a:gd name="T33" fmla="*/ 34 h 149"/>
                      <a:gd name="T34" fmla="*/ 169 w 931"/>
                      <a:gd name="T35" fmla="*/ 28 h 149"/>
                      <a:gd name="T36" fmla="*/ 176 w 931"/>
                      <a:gd name="T37" fmla="*/ 56 h 149"/>
                      <a:gd name="T38" fmla="*/ 169 w 931"/>
                      <a:gd name="T39" fmla="*/ 72 h 149"/>
                      <a:gd name="T40" fmla="*/ 188 w 931"/>
                      <a:gd name="T41" fmla="*/ 83 h 149"/>
                      <a:gd name="T42" fmla="*/ 190 w 931"/>
                      <a:gd name="T43" fmla="*/ 59 h 149"/>
                      <a:gd name="T44" fmla="*/ 210 w 931"/>
                      <a:gd name="T45" fmla="*/ 66 h 149"/>
                      <a:gd name="T46" fmla="*/ 242 w 931"/>
                      <a:gd name="T47" fmla="*/ 47 h 149"/>
                      <a:gd name="T48" fmla="*/ 260 w 931"/>
                      <a:gd name="T49" fmla="*/ 32 h 149"/>
                      <a:gd name="T50" fmla="*/ 279 w 931"/>
                      <a:gd name="T51" fmla="*/ 36 h 149"/>
                      <a:gd name="T52" fmla="*/ 289 w 931"/>
                      <a:gd name="T53" fmla="*/ 32 h 149"/>
                      <a:gd name="T54" fmla="*/ 274 w 931"/>
                      <a:gd name="T55" fmla="*/ 28 h 149"/>
                      <a:gd name="T56" fmla="*/ 301 w 931"/>
                      <a:gd name="T57" fmla="*/ 22 h 149"/>
                      <a:gd name="T58" fmla="*/ 345 w 931"/>
                      <a:gd name="T59" fmla="*/ 34 h 149"/>
                      <a:gd name="T60" fmla="*/ 369 w 931"/>
                      <a:gd name="T61" fmla="*/ 27 h 149"/>
                      <a:gd name="T62" fmla="*/ 371 w 931"/>
                      <a:gd name="T63" fmla="*/ 40 h 149"/>
                      <a:gd name="T64" fmla="*/ 361 w 931"/>
                      <a:gd name="T65" fmla="*/ 64 h 149"/>
                      <a:gd name="T66" fmla="*/ 388 w 931"/>
                      <a:gd name="T67" fmla="*/ 56 h 149"/>
                      <a:gd name="T68" fmla="*/ 396 w 931"/>
                      <a:gd name="T69" fmla="*/ 51 h 149"/>
                      <a:gd name="T70" fmla="*/ 411 w 931"/>
                      <a:gd name="T71" fmla="*/ 39 h 149"/>
                      <a:gd name="T72" fmla="*/ 504 w 931"/>
                      <a:gd name="T73" fmla="*/ 5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1 w 31"/>
                      <a:gd name="T1" fmla="*/ 9 h 30"/>
                      <a:gd name="T2" fmla="*/ 13 w 31"/>
                      <a:gd name="T3" fmla="*/ 0 h 30"/>
                      <a:gd name="T4" fmla="*/ 8 w 31"/>
                      <a:gd name="T5" fmla="*/ 8 h 30"/>
                      <a:gd name="T6" fmla="*/ 1 w 31"/>
                      <a:gd name="T7" fmla="*/ 9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3 w 44"/>
                      <a:gd name="T1" fmla="*/ 11 h 32"/>
                      <a:gd name="T2" fmla="*/ 10 w 44"/>
                      <a:gd name="T3" fmla="*/ 0 h 32"/>
                      <a:gd name="T4" fmla="*/ 16 w 44"/>
                      <a:gd name="T5" fmla="*/ 1 h 32"/>
                      <a:gd name="T6" fmla="*/ 3 w 44"/>
                      <a:gd name="T7" fmla="*/ 11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16 w 76"/>
                      <a:gd name="T1" fmla="*/ 6 h 18"/>
                      <a:gd name="T2" fmla="*/ 11 w 76"/>
                      <a:gd name="T3" fmla="*/ 1 h 18"/>
                      <a:gd name="T4" fmla="*/ 16 w 76"/>
                      <a:gd name="T5" fmla="*/ 6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7 h 44"/>
                      <a:gd name="T2" fmla="*/ 5 w 42"/>
                      <a:gd name="T3" fmla="*/ 3 h 44"/>
                      <a:gd name="T4" fmla="*/ 0 w 42"/>
                      <a:gd name="T5" fmla="*/ 7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3 w 31"/>
                      <a:gd name="T1" fmla="*/ 7 h 30"/>
                      <a:gd name="T2" fmla="*/ 14 w 31"/>
                      <a:gd name="T3" fmla="*/ 3 h 30"/>
                      <a:gd name="T4" fmla="*/ 3 w 31"/>
                      <a:gd name="T5" fmla="*/ 7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7 w 30"/>
                      <a:gd name="T1" fmla="*/ 11 h 42"/>
                      <a:gd name="T2" fmla="*/ 3 w 30"/>
                      <a:gd name="T3" fmla="*/ 7 h 42"/>
                      <a:gd name="T4" fmla="*/ 0 w 30"/>
                      <a:gd name="T5" fmla="*/ 3 h 42"/>
                      <a:gd name="T6" fmla="*/ 7 w 30"/>
                      <a:gd name="T7" fmla="*/ 1 h 42"/>
                      <a:gd name="T8" fmla="*/ 13 w 30"/>
                      <a:gd name="T9" fmla="*/ 8 h 42"/>
                      <a:gd name="T10" fmla="*/ 12 w 30"/>
                      <a:gd name="T11" fmla="*/ 10 h 42"/>
                      <a:gd name="T12" fmla="*/ 7 w 30"/>
                      <a:gd name="T13" fmla="*/ 11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7 w 25"/>
                      <a:gd name="T1" fmla="*/ 5 h 16"/>
                      <a:gd name="T2" fmla="*/ 1 w 25"/>
                      <a:gd name="T3" fmla="*/ 3 h 16"/>
                      <a:gd name="T4" fmla="*/ 7 w 25"/>
                      <a:gd name="T5" fmla="*/ 0 h 16"/>
                      <a:gd name="T6" fmla="*/ 7 w 25"/>
                      <a:gd name="T7" fmla="*/ 5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6 w 65"/>
                      <a:gd name="T1" fmla="*/ 8 h 46"/>
                      <a:gd name="T2" fmla="*/ 13 w 65"/>
                      <a:gd name="T3" fmla="*/ 1 h 46"/>
                      <a:gd name="T4" fmla="*/ 18 w 65"/>
                      <a:gd name="T5" fmla="*/ 0 h 46"/>
                      <a:gd name="T6" fmla="*/ 25 w 65"/>
                      <a:gd name="T7" fmla="*/ 4 h 46"/>
                      <a:gd name="T8" fmla="*/ 14 w 65"/>
                      <a:gd name="T9" fmla="*/ 9 h 46"/>
                      <a:gd name="T10" fmla="*/ 5 w 65"/>
                      <a:gd name="T11" fmla="*/ 16 h 46"/>
                      <a:gd name="T12" fmla="*/ 3 w 65"/>
                      <a:gd name="T13" fmla="*/ 7 h 46"/>
                      <a:gd name="T14" fmla="*/ 5 w 65"/>
                      <a:gd name="T15" fmla="*/ 5 h 46"/>
                      <a:gd name="T16" fmla="*/ 6 w 65"/>
                      <a:gd name="T17" fmla="*/ 8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11 h 47"/>
                      <a:gd name="T2" fmla="*/ 8 w 69"/>
                      <a:gd name="T3" fmla="*/ 9 h 47"/>
                      <a:gd name="T4" fmla="*/ 22 w 69"/>
                      <a:gd name="T5" fmla="*/ 0 h 47"/>
                      <a:gd name="T6" fmla="*/ 27 w 69"/>
                      <a:gd name="T7" fmla="*/ 1 h 47"/>
                      <a:gd name="T8" fmla="*/ 21 w 69"/>
                      <a:gd name="T9" fmla="*/ 6 h 47"/>
                      <a:gd name="T10" fmla="*/ 12 w 69"/>
                      <a:gd name="T11" fmla="*/ 11 h 47"/>
                      <a:gd name="T12" fmla="*/ 9 w 69"/>
                      <a:gd name="T13" fmla="*/ 16 h 47"/>
                      <a:gd name="T14" fmla="*/ 7 w 69"/>
                      <a:gd name="T15" fmla="*/ 15 h 47"/>
                      <a:gd name="T16" fmla="*/ 5 w 69"/>
                      <a:gd name="T17" fmla="*/ 13 h 47"/>
                      <a:gd name="T18" fmla="*/ 0 w 69"/>
                      <a:gd name="T19" fmla="*/ 12 h 47"/>
                      <a:gd name="T20" fmla="*/ 0 w 69"/>
                      <a:gd name="T21" fmla="*/ 1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4 w 355"/>
                      <a:gd name="T1" fmla="*/ 1 h 277"/>
                      <a:gd name="T2" fmla="*/ 15 w 355"/>
                      <a:gd name="T3" fmla="*/ 6 h 277"/>
                      <a:gd name="T4" fmla="*/ 20 w 355"/>
                      <a:gd name="T5" fmla="*/ 10 h 277"/>
                      <a:gd name="T6" fmla="*/ 32 w 355"/>
                      <a:gd name="T7" fmla="*/ 17 h 277"/>
                      <a:gd name="T8" fmla="*/ 39 w 355"/>
                      <a:gd name="T9" fmla="*/ 22 h 277"/>
                      <a:gd name="T10" fmla="*/ 52 w 355"/>
                      <a:gd name="T11" fmla="*/ 33 h 277"/>
                      <a:gd name="T12" fmla="*/ 58 w 355"/>
                      <a:gd name="T13" fmla="*/ 43 h 277"/>
                      <a:gd name="T14" fmla="*/ 63 w 355"/>
                      <a:gd name="T15" fmla="*/ 44 h 277"/>
                      <a:gd name="T16" fmla="*/ 66 w 355"/>
                      <a:gd name="T17" fmla="*/ 50 h 277"/>
                      <a:gd name="T18" fmla="*/ 75 w 355"/>
                      <a:gd name="T19" fmla="*/ 51 h 277"/>
                      <a:gd name="T20" fmla="*/ 72 w 355"/>
                      <a:gd name="T21" fmla="*/ 66 h 277"/>
                      <a:gd name="T22" fmla="*/ 77 w 355"/>
                      <a:gd name="T23" fmla="*/ 75 h 277"/>
                      <a:gd name="T24" fmla="*/ 84 w 355"/>
                      <a:gd name="T25" fmla="*/ 78 h 277"/>
                      <a:gd name="T26" fmla="*/ 92 w 355"/>
                      <a:gd name="T27" fmla="*/ 79 h 277"/>
                      <a:gd name="T28" fmla="*/ 100 w 355"/>
                      <a:gd name="T29" fmla="*/ 81 h 277"/>
                      <a:gd name="T30" fmla="*/ 108 w 355"/>
                      <a:gd name="T31" fmla="*/ 79 h 277"/>
                      <a:gd name="T32" fmla="*/ 116 w 355"/>
                      <a:gd name="T33" fmla="*/ 83 h 277"/>
                      <a:gd name="T34" fmla="*/ 126 w 355"/>
                      <a:gd name="T35" fmla="*/ 86 h 277"/>
                      <a:gd name="T36" fmla="*/ 134 w 355"/>
                      <a:gd name="T37" fmla="*/ 89 h 277"/>
                      <a:gd name="T38" fmla="*/ 150 w 355"/>
                      <a:gd name="T39" fmla="*/ 89 h 277"/>
                      <a:gd name="T40" fmla="*/ 145 w 355"/>
                      <a:gd name="T41" fmla="*/ 92 h 277"/>
                      <a:gd name="T42" fmla="*/ 137 w 355"/>
                      <a:gd name="T43" fmla="*/ 91 h 277"/>
                      <a:gd name="T44" fmla="*/ 128 w 355"/>
                      <a:gd name="T45" fmla="*/ 91 h 277"/>
                      <a:gd name="T46" fmla="*/ 123 w 355"/>
                      <a:gd name="T47" fmla="*/ 89 h 277"/>
                      <a:gd name="T48" fmla="*/ 107 w 355"/>
                      <a:gd name="T49" fmla="*/ 89 h 277"/>
                      <a:gd name="T50" fmla="*/ 100 w 355"/>
                      <a:gd name="T51" fmla="*/ 87 h 277"/>
                      <a:gd name="T52" fmla="*/ 73 w 355"/>
                      <a:gd name="T53" fmla="*/ 81 h 277"/>
                      <a:gd name="T54" fmla="*/ 68 w 355"/>
                      <a:gd name="T55" fmla="*/ 73 h 277"/>
                      <a:gd name="T56" fmla="*/ 54 w 355"/>
                      <a:gd name="T57" fmla="*/ 67 h 277"/>
                      <a:gd name="T58" fmla="*/ 46 w 355"/>
                      <a:gd name="T59" fmla="*/ 62 h 277"/>
                      <a:gd name="T60" fmla="*/ 40 w 355"/>
                      <a:gd name="T61" fmla="*/ 53 h 277"/>
                      <a:gd name="T62" fmla="*/ 29 w 355"/>
                      <a:gd name="T63" fmla="*/ 36 h 277"/>
                      <a:gd name="T64" fmla="*/ 27 w 355"/>
                      <a:gd name="T65" fmla="*/ 34 h 277"/>
                      <a:gd name="T66" fmla="*/ 25 w 355"/>
                      <a:gd name="T67" fmla="*/ 34 h 277"/>
                      <a:gd name="T68" fmla="*/ 23 w 355"/>
                      <a:gd name="T69" fmla="*/ 30 h 277"/>
                      <a:gd name="T70" fmla="*/ 16 w 355"/>
                      <a:gd name="T71" fmla="*/ 19 h 277"/>
                      <a:gd name="T72" fmla="*/ 9 w 355"/>
                      <a:gd name="T73" fmla="*/ 13 h 277"/>
                      <a:gd name="T74" fmla="*/ 2 w 355"/>
                      <a:gd name="T75" fmla="*/ 7 h 277"/>
                      <a:gd name="T76" fmla="*/ 4 w 355"/>
                      <a:gd name="T77" fmla="*/ 1 h 277"/>
                      <a:gd name="T78" fmla="*/ 4 w 355"/>
                      <a:gd name="T79" fmla="*/ 1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23 w 156"/>
                      <a:gd name="T1" fmla="*/ 22 h 206"/>
                      <a:gd name="T2" fmla="*/ 28 w 156"/>
                      <a:gd name="T3" fmla="*/ 19 h 206"/>
                      <a:gd name="T4" fmla="*/ 29 w 156"/>
                      <a:gd name="T5" fmla="*/ 17 h 206"/>
                      <a:gd name="T6" fmla="*/ 34 w 156"/>
                      <a:gd name="T7" fmla="*/ 15 h 206"/>
                      <a:gd name="T8" fmla="*/ 46 w 156"/>
                      <a:gd name="T9" fmla="*/ 7 h 206"/>
                      <a:gd name="T10" fmla="*/ 48 w 156"/>
                      <a:gd name="T11" fmla="*/ 1 h 206"/>
                      <a:gd name="T12" fmla="*/ 53 w 156"/>
                      <a:gd name="T13" fmla="*/ 0 h 206"/>
                      <a:gd name="T14" fmla="*/ 64 w 156"/>
                      <a:gd name="T15" fmla="*/ 9 h 206"/>
                      <a:gd name="T16" fmla="*/ 63 w 156"/>
                      <a:gd name="T17" fmla="*/ 15 h 206"/>
                      <a:gd name="T18" fmla="*/ 54 w 156"/>
                      <a:gd name="T19" fmla="*/ 21 h 206"/>
                      <a:gd name="T20" fmla="*/ 57 w 156"/>
                      <a:gd name="T21" fmla="*/ 31 h 206"/>
                      <a:gd name="T22" fmla="*/ 61 w 156"/>
                      <a:gd name="T23" fmla="*/ 36 h 206"/>
                      <a:gd name="T24" fmla="*/ 63 w 156"/>
                      <a:gd name="T25" fmla="*/ 42 h 206"/>
                      <a:gd name="T26" fmla="*/ 55 w 156"/>
                      <a:gd name="T27" fmla="*/ 42 h 206"/>
                      <a:gd name="T28" fmla="*/ 50 w 156"/>
                      <a:gd name="T29" fmla="*/ 48 h 206"/>
                      <a:gd name="T30" fmla="*/ 45 w 156"/>
                      <a:gd name="T31" fmla="*/ 51 h 206"/>
                      <a:gd name="T32" fmla="*/ 43 w 156"/>
                      <a:gd name="T33" fmla="*/ 65 h 206"/>
                      <a:gd name="T34" fmla="*/ 38 w 156"/>
                      <a:gd name="T35" fmla="*/ 67 h 206"/>
                      <a:gd name="T36" fmla="*/ 35 w 156"/>
                      <a:gd name="T37" fmla="*/ 68 h 206"/>
                      <a:gd name="T38" fmla="*/ 33 w 156"/>
                      <a:gd name="T39" fmla="*/ 67 h 206"/>
                      <a:gd name="T40" fmla="*/ 31 w 156"/>
                      <a:gd name="T41" fmla="*/ 63 h 206"/>
                      <a:gd name="T42" fmla="*/ 26 w 156"/>
                      <a:gd name="T43" fmla="*/ 61 h 206"/>
                      <a:gd name="T44" fmla="*/ 18 w 156"/>
                      <a:gd name="T45" fmla="*/ 64 h 206"/>
                      <a:gd name="T46" fmla="*/ 12 w 156"/>
                      <a:gd name="T47" fmla="*/ 61 h 206"/>
                      <a:gd name="T48" fmla="*/ 4 w 156"/>
                      <a:gd name="T49" fmla="*/ 49 h 206"/>
                      <a:gd name="T50" fmla="*/ 2 w 156"/>
                      <a:gd name="T51" fmla="*/ 43 h 206"/>
                      <a:gd name="T52" fmla="*/ 0 w 156"/>
                      <a:gd name="T53" fmla="*/ 39 h 206"/>
                      <a:gd name="T54" fmla="*/ 9 w 156"/>
                      <a:gd name="T55" fmla="*/ 32 h 206"/>
                      <a:gd name="T56" fmla="*/ 14 w 156"/>
                      <a:gd name="T57" fmla="*/ 34 h 206"/>
                      <a:gd name="T58" fmla="*/ 15 w 156"/>
                      <a:gd name="T59" fmla="*/ 26 h 206"/>
                      <a:gd name="T60" fmla="*/ 22 w 156"/>
                      <a:gd name="T61" fmla="*/ 23 h 206"/>
                      <a:gd name="T62" fmla="*/ 23 w 156"/>
                      <a:gd name="T63" fmla="*/ 22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2 w 109"/>
                      <a:gd name="T1" fmla="*/ 11 h 38"/>
                      <a:gd name="T2" fmla="*/ 8 w 109"/>
                      <a:gd name="T3" fmla="*/ 3 h 38"/>
                      <a:gd name="T4" fmla="*/ 20 w 109"/>
                      <a:gd name="T5" fmla="*/ 7 h 38"/>
                      <a:gd name="T6" fmla="*/ 31 w 109"/>
                      <a:gd name="T7" fmla="*/ 5 h 38"/>
                      <a:gd name="T8" fmla="*/ 39 w 109"/>
                      <a:gd name="T9" fmla="*/ 0 h 38"/>
                      <a:gd name="T10" fmla="*/ 33 w 109"/>
                      <a:gd name="T11" fmla="*/ 9 h 38"/>
                      <a:gd name="T12" fmla="*/ 26 w 109"/>
                      <a:gd name="T13" fmla="*/ 13 h 38"/>
                      <a:gd name="T14" fmla="*/ 18 w 109"/>
                      <a:gd name="T15" fmla="*/ 11 h 38"/>
                      <a:gd name="T16" fmla="*/ 6 w 109"/>
                      <a:gd name="T17" fmla="*/ 10 h 38"/>
                      <a:gd name="T18" fmla="*/ 2 w 109"/>
                      <a:gd name="T19" fmla="*/ 11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3 w 76"/>
                      <a:gd name="T1" fmla="*/ 6 h 104"/>
                      <a:gd name="T2" fmla="*/ 8 w 76"/>
                      <a:gd name="T3" fmla="*/ 0 h 104"/>
                      <a:gd name="T4" fmla="*/ 14 w 76"/>
                      <a:gd name="T5" fmla="*/ 6 h 104"/>
                      <a:gd name="T6" fmla="*/ 26 w 76"/>
                      <a:gd name="T7" fmla="*/ 1 h 104"/>
                      <a:gd name="T8" fmla="*/ 19 w 76"/>
                      <a:gd name="T9" fmla="*/ 11 h 104"/>
                      <a:gd name="T10" fmla="*/ 23 w 76"/>
                      <a:gd name="T11" fmla="*/ 16 h 104"/>
                      <a:gd name="T12" fmla="*/ 24 w 76"/>
                      <a:gd name="T13" fmla="*/ 20 h 104"/>
                      <a:gd name="T14" fmla="*/ 19 w 76"/>
                      <a:gd name="T15" fmla="*/ 24 h 104"/>
                      <a:gd name="T16" fmla="*/ 14 w 76"/>
                      <a:gd name="T17" fmla="*/ 20 h 104"/>
                      <a:gd name="T18" fmla="*/ 9 w 76"/>
                      <a:gd name="T19" fmla="*/ 16 h 104"/>
                      <a:gd name="T20" fmla="*/ 12 w 76"/>
                      <a:gd name="T21" fmla="*/ 22 h 104"/>
                      <a:gd name="T22" fmla="*/ 13 w 76"/>
                      <a:gd name="T23" fmla="*/ 24 h 104"/>
                      <a:gd name="T24" fmla="*/ 8 w 76"/>
                      <a:gd name="T25" fmla="*/ 34 h 104"/>
                      <a:gd name="T26" fmla="*/ 5 w 76"/>
                      <a:gd name="T27" fmla="*/ 33 h 104"/>
                      <a:gd name="T28" fmla="*/ 3 w 76"/>
                      <a:gd name="T29" fmla="*/ 29 h 104"/>
                      <a:gd name="T30" fmla="*/ 0 w 76"/>
                      <a:gd name="T31" fmla="*/ 18 h 104"/>
                      <a:gd name="T32" fmla="*/ 1 w 76"/>
                      <a:gd name="T33" fmla="*/ 10 h 104"/>
                      <a:gd name="T34" fmla="*/ 3 w 76"/>
                      <a:gd name="T35" fmla="*/ 6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1 w 37"/>
                      <a:gd name="T1" fmla="*/ 9 h 61"/>
                      <a:gd name="T2" fmla="*/ 6 w 37"/>
                      <a:gd name="T3" fmla="*/ 0 h 61"/>
                      <a:gd name="T4" fmla="*/ 6 w 37"/>
                      <a:gd name="T5" fmla="*/ 9 h 61"/>
                      <a:gd name="T6" fmla="*/ 16 w 37"/>
                      <a:gd name="T7" fmla="*/ 12 h 61"/>
                      <a:gd name="T8" fmla="*/ 8 w 37"/>
                      <a:gd name="T9" fmla="*/ 14 h 61"/>
                      <a:gd name="T10" fmla="*/ 2 w 37"/>
                      <a:gd name="T11" fmla="*/ 19 h 61"/>
                      <a:gd name="T12" fmla="*/ 0 w 37"/>
                      <a:gd name="T13" fmla="*/ 11 h 61"/>
                      <a:gd name="T14" fmla="*/ 1 w 37"/>
                      <a:gd name="T15" fmla="*/ 9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3 w 49"/>
                      <a:gd name="T1" fmla="*/ 0 h 29"/>
                      <a:gd name="T2" fmla="*/ 12 w 49"/>
                      <a:gd name="T3" fmla="*/ 0 h 29"/>
                      <a:gd name="T4" fmla="*/ 20 w 49"/>
                      <a:gd name="T5" fmla="*/ 6 h 29"/>
                      <a:gd name="T6" fmla="*/ 14 w 49"/>
                      <a:gd name="T7" fmla="*/ 5 h 29"/>
                      <a:gd name="T8" fmla="*/ 1 w 49"/>
                      <a:gd name="T9" fmla="*/ 6 h 29"/>
                      <a:gd name="T10" fmla="*/ 3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9 w 61"/>
                      <a:gd name="T1" fmla="*/ 13 h 48"/>
                      <a:gd name="T2" fmla="*/ 6 w 61"/>
                      <a:gd name="T3" fmla="*/ 9 h 48"/>
                      <a:gd name="T4" fmla="*/ 1 w 61"/>
                      <a:gd name="T5" fmla="*/ 8 h 48"/>
                      <a:gd name="T6" fmla="*/ 6 w 61"/>
                      <a:gd name="T7" fmla="*/ 3 h 48"/>
                      <a:gd name="T8" fmla="*/ 11 w 61"/>
                      <a:gd name="T9" fmla="*/ 0 h 48"/>
                      <a:gd name="T10" fmla="*/ 21 w 61"/>
                      <a:gd name="T11" fmla="*/ 4 h 48"/>
                      <a:gd name="T12" fmla="*/ 23 w 61"/>
                      <a:gd name="T13" fmla="*/ 7 h 48"/>
                      <a:gd name="T14" fmla="*/ 26 w 61"/>
                      <a:gd name="T15" fmla="*/ 11 h 48"/>
                      <a:gd name="T16" fmla="*/ 17 w 61"/>
                      <a:gd name="T17" fmla="*/ 13 h 48"/>
                      <a:gd name="T18" fmla="*/ 10 w 61"/>
                      <a:gd name="T19" fmla="*/ 16 h 48"/>
                      <a:gd name="T20" fmla="*/ 9 w 61"/>
                      <a:gd name="T21" fmla="*/ 13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20 w 286"/>
                      <a:gd name="T1" fmla="*/ 9 h 182"/>
                      <a:gd name="T2" fmla="*/ 15 w 286"/>
                      <a:gd name="T3" fmla="*/ 5 h 182"/>
                      <a:gd name="T4" fmla="*/ 11 w 286"/>
                      <a:gd name="T5" fmla="*/ 10 h 182"/>
                      <a:gd name="T6" fmla="*/ 0 w 286"/>
                      <a:gd name="T7" fmla="*/ 8 h 182"/>
                      <a:gd name="T8" fmla="*/ 4 w 286"/>
                      <a:gd name="T9" fmla="*/ 14 h 182"/>
                      <a:gd name="T10" fmla="*/ 7 w 286"/>
                      <a:gd name="T11" fmla="*/ 21 h 182"/>
                      <a:gd name="T12" fmla="*/ 10 w 286"/>
                      <a:gd name="T13" fmla="*/ 16 h 182"/>
                      <a:gd name="T14" fmla="*/ 13 w 286"/>
                      <a:gd name="T15" fmla="*/ 15 h 182"/>
                      <a:gd name="T16" fmla="*/ 20 w 286"/>
                      <a:gd name="T17" fmla="*/ 19 h 182"/>
                      <a:gd name="T18" fmla="*/ 30 w 286"/>
                      <a:gd name="T19" fmla="*/ 21 h 182"/>
                      <a:gd name="T20" fmla="*/ 38 w 286"/>
                      <a:gd name="T21" fmla="*/ 24 h 182"/>
                      <a:gd name="T22" fmla="*/ 45 w 286"/>
                      <a:gd name="T23" fmla="*/ 34 h 182"/>
                      <a:gd name="T24" fmla="*/ 44 w 286"/>
                      <a:gd name="T25" fmla="*/ 41 h 182"/>
                      <a:gd name="T26" fmla="*/ 42 w 286"/>
                      <a:gd name="T27" fmla="*/ 45 h 182"/>
                      <a:gd name="T28" fmla="*/ 52 w 286"/>
                      <a:gd name="T29" fmla="*/ 43 h 182"/>
                      <a:gd name="T30" fmla="*/ 60 w 286"/>
                      <a:gd name="T31" fmla="*/ 47 h 182"/>
                      <a:gd name="T32" fmla="*/ 72 w 286"/>
                      <a:gd name="T33" fmla="*/ 50 h 182"/>
                      <a:gd name="T34" fmla="*/ 74 w 286"/>
                      <a:gd name="T35" fmla="*/ 49 h 182"/>
                      <a:gd name="T36" fmla="*/ 72 w 286"/>
                      <a:gd name="T37" fmla="*/ 45 h 182"/>
                      <a:gd name="T38" fmla="*/ 76 w 286"/>
                      <a:gd name="T39" fmla="*/ 46 h 182"/>
                      <a:gd name="T40" fmla="*/ 79 w 286"/>
                      <a:gd name="T41" fmla="*/ 40 h 182"/>
                      <a:gd name="T42" fmla="*/ 86 w 286"/>
                      <a:gd name="T43" fmla="*/ 41 h 182"/>
                      <a:gd name="T44" fmla="*/ 91 w 286"/>
                      <a:gd name="T45" fmla="*/ 44 h 182"/>
                      <a:gd name="T46" fmla="*/ 104 w 286"/>
                      <a:gd name="T47" fmla="*/ 56 h 182"/>
                      <a:gd name="T48" fmla="*/ 112 w 286"/>
                      <a:gd name="T49" fmla="*/ 60 h 182"/>
                      <a:gd name="T50" fmla="*/ 121 w 286"/>
                      <a:gd name="T51" fmla="*/ 57 h 182"/>
                      <a:gd name="T52" fmla="*/ 114 w 286"/>
                      <a:gd name="T53" fmla="*/ 54 h 182"/>
                      <a:gd name="T54" fmla="*/ 109 w 286"/>
                      <a:gd name="T55" fmla="*/ 46 h 182"/>
                      <a:gd name="T56" fmla="*/ 107 w 286"/>
                      <a:gd name="T57" fmla="*/ 44 h 182"/>
                      <a:gd name="T58" fmla="*/ 106 w 286"/>
                      <a:gd name="T59" fmla="*/ 41 h 182"/>
                      <a:gd name="T60" fmla="*/ 101 w 286"/>
                      <a:gd name="T61" fmla="*/ 39 h 182"/>
                      <a:gd name="T62" fmla="*/ 102 w 286"/>
                      <a:gd name="T63" fmla="*/ 32 h 182"/>
                      <a:gd name="T64" fmla="*/ 94 w 286"/>
                      <a:gd name="T65" fmla="*/ 29 h 182"/>
                      <a:gd name="T66" fmla="*/ 90 w 286"/>
                      <a:gd name="T67" fmla="*/ 23 h 182"/>
                      <a:gd name="T68" fmla="*/ 81 w 286"/>
                      <a:gd name="T69" fmla="*/ 18 h 182"/>
                      <a:gd name="T70" fmla="*/ 72 w 286"/>
                      <a:gd name="T71" fmla="*/ 13 h 182"/>
                      <a:gd name="T72" fmla="*/ 67 w 286"/>
                      <a:gd name="T73" fmla="*/ 11 h 182"/>
                      <a:gd name="T74" fmla="*/ 51 w 286"/>
                      <a:gd name="T75" fmla="*/ 5 h 182"/>
                      <a:gd name="T76" fmla="*/ 44 w 286"/>
                      <a:gd name="T77" fmla="*/ 1 h 182"/>
                      <a:gd name="T78" fmla="*/ 41 w 286"/>
                      <a:gd name="T79" fmla="*/ 0 h 182"/>
                      <a:gd name="T80" fmla="*/ 30 w 286"/>
                      <a:gd name="T81" fmla="*/ 3 h 182"/>
                      <a:gd name="T82" fmla="*/ 24 w 286"/>
                      <a:gd name="T83" fmla="*/ 11 h 182"/>
                      <a:gd name="T84" fmla="*/ 20 w 286"/>
                      <a:gd name="T85" fmla="*/ 9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0 w 78"/>
                      <a:gd name="T1" fmla="*/ 19 h 78"/>
                      <a:gd name="T2" fmla="*/ 11 w 78"/>
                      <a:gd name="T3" fmla="*/ 20 h 78"/>
                      <a:gd name="T4" fmla="*/ 19 w 78"/>
                      <a:gd name="T5" fmla="*/ 16 h 78"/>
                      <a:gd name="T6" fmla="*/ 24 w 78"/>
                      <a:gd name="T7" fmla="*/ 10 h 78"/>
                      <a:gd name="T8" fmla="*/ 18 w 78"/>
                      <a:gd name="T9" fmla="*/ 5 h 78"/>
                      <a:gd name="T10" fmla="*/ 18 w 78"/>
                      <a:gd name="T11" fmla="*/ 1 h 78"/>
                      <a:gd name="T12" fmla="*/ 30 w 78"/>
                      <a:gd name="T13" fmla="*/ 9 h 78"/>
                      <a:gd name="T14" fmla="*/ 28 w 78"/>
                      <a:gd name="T15" fmla="*/ 18 h 78"/>
                      <a:gd name="T16" fmla="*/ 14 w 78"/>
                      <a:gd name="T17" fmla="*/ 26 h 78"/>
                      <a:gd name="T18" fmla="*/ 4 w 78"/>
                      <a:gd name="T19" fmla="*/ 22 h 78"/>
                      <a:gd name="T20" fmla="*/ 1 w 78"/>
                      <a:gd name="T21" fmla="*/ 21 h 78"/>
                      <a:gd name="T22" fmla="*/ 0 w 78"/>
                      <a:gd name="T23" fmla="*/ 19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1 w 17"/>
                      <a:gd name="T1" fmla="*/ 1 h 18"/>
                      <a:gd name="T2" fmla="*/ 1 w 17"/>
                      <a:gd name="T3" fmla="*/ 5 h 18"/>
                      <a:gd name="T4" fmla="*/ 1 w 17"/>
                      <a:gd name="T5" fmla="*/ 1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3 w 20"/>
                      <a:gd name="T1" fmla="*/ 4 h 15"/>
                      <a:gd name="T2" fmla="*/ 7 w 20"/>
                      <a:gd name="T3" fmla="*/ 1 h 15"/>
                      <a:gd name="T4" fmla="*/ 4 w 20"/>
                      <a:gd name="T5" fmla="*/ 4 h 15"/>
                      <a:gd name="T6" fmla="*/ 3 w 20"/>
                      <a:gd name="T7" fmla="*/ 4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3 w 20"/>
                      <a:gd name="T1" fmla="*/ 4 h 15"/>
                      <a:gd name="T2" fmla="*/ 6 w 20"/>
                      <a:gd name="T3" fmla="*/ 1 h 15"/>
                      <a:gd name="T4" fmla="*/ 6 w 20"/>
                      <a:gd name="T5" fmla="*/ 5 h 15"/>
                      <a:gd name="T6" fmla="*/ 3 w 20"/>
                      <a:gd name="T7" fmla="*/ 4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17 h 80"/>
                      <a:gd name="T2" fmla="*/ 6 w 80"/>
                      <a:gd name="T3" fmla="*/ 8 h 80"/>
                      <a:gd name="T4" fmla="*/ 11 w 80"/>
                      <a:gd name="T5" fmla="*/ 7 h 80"/>
                      <a:gd name="T6" fmla="*/ 20 w 80"/>
                      <a:gd name="T7" fmla="*/ 6 h 80"/>
                      <a:gd name="T8" fmla="*/ 25 w 80"/>
                      <a:gd name="T9" fmla="*/ 0 h 80"/>
                      <a:gd name="T10" fmla="*/ 34 w 80"/>
                      <a:gd name="T11" fmla="*/ 14 h 80"/>
                      <a:gd name="T12" fmla="*/ 30 w 80"/>
                      <a:gd name="T13" fmla="*/ 19 h 80"/>
                      <a:gd name="T14" fmla="*/ 23 w 80"/>
                      <a:gd name="T15" fmla="*/ 21 h 80"/>
                      <a:gd name="T16" fmla="*/ 20 w 80"/>
                      <a:gd name="T17" fmla="*/ 27 h 80"/>
                      <a:gd name="T18" fmla="*/ 14 w 80"/>
                      <a:gd name="T19" fmla="*/ 23 h 80"/>
                      <a:gd name="T20" fmla="*/ 16 w 80"/>
                      <a:gd name="T21" fmla="*/ 18 h 80"/>
                      <a:gd name="T22" fmla="*/ 13 w 80"/>
                      <a:gd name="T23" fmla="*/ 9 h 80"/>
                      <a:gd name="T24" fmla="*/ 9 w 80"/>
                      <a:gd name="T25" fmla="*/ 16 h 80"/>
                      <a:gd name="T26" fmla="*/ 3 w 80"/>
                      <a:gd name="T27" fmla="*/ 19 h 80"/>
                      <a:gd name="T28" fmla="*/ 0 w 80"/>
                      <a:gd name="T29" fmla="*/ 17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6 w 94"/>
                      <a:gd name="T1" fmla="*/ 32 h 174"/>
                      <a:gd name="T2" fmla="*/ 11 w 94"/>
                      <a:gd name="T3" fmla="*/ 43 h 174"/>
                      <a:gd name="T4" fmla="*/ 14 w 94"/>
                      <a:gd name="T5" fmla="*/ 36 h 174"/>
                      <a:gd name="T6" fmla="*/ 22 w 94"/>
                      <a:gd name="T7" fmla="*/ 33 h 174"/>
                      <a:gd name="T8" fmla="*/ 20 w 94"/>
                      <a:gd name="T9" fmla="*/ 41 h 174"/>
                      <a:gd name="T10" fmla="*/ 28 w 94"/>
                      <a:gd name="T11" fmla="*/ 42 h 174"/>
                      <a:gd name="T12" fmla="*/ 32 w 94"/>
                      <a:gd name="T13" fmla="*/ 47 h 174"/>
                      <a:gd name="T14" fmla="*/ 25 w 94"/>
                      <a:gd name="T15" fmla="*/ 49 h 174"/>
                      <a:gd name="T16" fmla="*/ 31 w 94"/>
                      <a:gd name="T17" fmla="*/ 58 h 174"/>
                      <a:gd name="T18" fmla="*/ 36 w 94"/>
                      <a:gd name="T19" fmla="*/ 51 h 174"/>
                      <a:gd name="T20" fmla="*/ 35 w 94"/>
                      <a:gd name="T21" fmla="*/ 37 h 174"/>
                      <a:gd name="T22" fmla="*/ 26 w 94"/>
                      <a:gd name="T23" fmla="*/ 35 h 174"/>
                      <a:gd name="T24" fmla="*/ 21 w 94"/>
                      <a:gd name="T25" fmla="*/ 27 h 174"/>
                      <a:gd name="T26" fmla="*/ 14 w 94"/>
                      <a:gd name="T27" fmla="*/ 27 h 174"/>
                      <a:gd name="T28" fmla="*/ 13 w 94"/>
                      <a:gd name="T29" fmla="*/ 23 h 174"/>
                      <a:gd name="T30" fmla="*/ 18 w 94"/>
                      <a:gd name="T31" fmla="*/ 14 h 174"/>
                      <a:gd name="T32" fmla="*/ 13 w 94"/>
                      <a:gd name="T33" fmla="*/ 0 h 174"/>
                      <a:gd name="T34" fmla="*/ 8 w 94"/>
                      <a:gd name="T35" fmla="*/ 7 h 174"/>
                      <a:gd name="T36" fmla="*/ 2 w 94"/>
                      <a:gd name="T37" fmla="*/ 15 h 174"/>
                      <a:gd name="T38" fmla="*/ 6 w 94"/>
                      <a:gd name="T39" fmla="*/ 25 h 174"/>
                      <a:gd name="T40" fmla="*/ 6 w 94"/>
                      <a:gd name="T41" fmla="*/ 32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3 w 32"/>
                      <a:gd name="T1" fmla="*/ 8 h 50"/>
                      <a:gd name="T2" fmla="*/ 5 w 32"/>
                      <a:gd name="T3" fmla="*/ 0 h 50"/>
                      <a:gd name="T4" fmla="*/ 9 w 32"/>
                      <a:gd name="T5" fmla="*/ 5 h 50"/>
                      <a:gd name="T6" fmla="*/ 10 w 32"/>
                      <a:gd name="T7" fmla="*/ 8 h 50"/>
                      <a:gd name="T8" fmla="*/ 12 w 32"/>
                      <a:gd name="T9" fmla="*/ 9 h 50"/>
                      <a:gd name="T10" fmla="*/ 14 w 32"/>
                      <a:gd name="T11" fmla="*/ 13 h 50"/>
                      <a:gd name="T12" fmla="*/ 8 w 32"/>
                      <a:gd name="T13" fmla="*/ 17 h 50"/>
                      <a:gd name="T14" fmla="*/ 3 w 32"/>
                      <a:gd name="T15" fmla="*/ 8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15 h 50"/>
                      <a:gd name="T2" fmla="*/ 10 w 43"/>
                      <a:gd name="T3" fmla="*/ 7 h 50"/>
                      <a:gd name="T4" fmla="*/ 16 w 43"/>
                      <a:gd name="T5" fmla="*/ 0 h 50"/>
                      <a:gd name="T6" fmla="*/ 11 w 43"/>
                      <a:gd name="T7" fmla="*/ 10 h 50"/>
                      <a:gd name="T8" fmla="*/ 1 w 43"/>
                      <a:gd name="T9" fmla="*/ 17 h 50"/>
                      <a:gd name="T10" fmla="*/ 0 w 43"/>
                      <a:gd name="T11" fmla="*/ 15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9 h 29"/>
                      <a:gd name="T2" fmla="*/ 5 w 41"/>
                      <a:gd name="T3" fmla="*/ 10 h 29"/>
                      <a:gd name="T4" fmla="*/ 0 w 41"/>
                      <a:gd name="T5" fmla="*/ 9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2 w 47"/>
                      <a:gd name="T1" fmla="*/ 52 h 165"/>
                      <a:gd name="T2" fmla="*/ 6 w 47"/>
                      <a:gd name="T3" fmla="*/ 36 h 165"/>
                      <a:gd name="T4" fmla="*/ 7 w 47"/>
                      <a:gd name="T5" fmla="*/ 23 h 165"/>
                      <a:gd name="T6" fmla="*/ 5 w 47"/>
                      <a:gd name="T7" fmla="*/ 13 h 165"/>
                      <a:gd name="T8" fmla="*/ 7 w 47"/>
                      <a:gd name="T9" fmla="*/ 4 h 165"/>
                      <a:gd name="T10" fmla="*/ 9 w 47"/>
                      <a:gd name="T11" fmla="*/ 0 h 165"/>
                      <a:gd name="T12" fmla="*/ 13 w 47"/>
                      <a:gd name="T13" fmla="*/ 10 h 165"/>
                      <a:gd name="T14" fmla="*/ 20 w 47"/>
                      <a:gd name="T15" fmla="*/ 33 h 165"/>
                      <a:gd name="T16" fmla="*/ 13 w 47"/>
                      <a:gd name="T17" fmla="*/ 36 h 165"/>
                      <a:gd name="T18" fmla="*/ 10 w 47"/>
                      <a:gd name="T19" fmla="*/ 42 h 165"/>
                      <a:gd name="T20" fmla="*/ 9 w 47"/>
                      <a:gd name="T21" fmla="*/ 44 h 165"/>
                      <a:gd name="T22" fmla="*/ 11 w 47"/>
                      <a:gd name="T23" fmla="*/ 45 h 165"/>
                      <a:gd name="T24" fmla="*/ 13 w 47"/>
                      <a:gd name="T25" fmla="*/ 49 h 165"/>
                      <a:gd name="T26" fmla="*/ 6 w 47"/>
                      <a:gd name="T27" fmla="*/ 49 h 165"/>
                      <a:gd name="T28" fmla="*/ 3 w 47"/>
                      <a:gd name="T29" fmla="*/ 53 h 165"/>
                      <a:gd name="T30" fmla="*/ 1 w 47"/>
                      <a:gd name="T31" fmla="*/ 51 h 165"/>
                      <a:gd name="T32" fmla="*/ 2 w 47"/>
                      <a:gd name="T33" fmla="*/ 52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11 w 138"/>
                      <a:gd name="T1" fmla="*/ 20 h 103"/>
                      <a:gd name="T2" fmla="*/ 13 w 138"/>
                      <a:gd name="T3" fmla="*/ 14 h 103"/>
                      <a:gd name="T4" fmla="*/ 21 w 138"/>
                      <a:gd name="T5" fmla="*/ 11 h 103"/>
                      <a:gd name="T6" fmla="*/ 23 w 138"/>
                      <a:gd name="T7" fmla="*/ 15 h 103"/>
                      <a:gd name="T8" fmla="*/ 28 w 138"/>
                      <a:gd name="T9" fmla="*/ 16 h 103"/>
                      <a:gd name="T10" fmla="*/ 34 w 138"/>
                      <a:gd name="T11" fmla="*/ 18 h 103"/>
                      <a:gd name="T12" fmla="*/ 50 w 138"/>
                      <a:gd name="T13" fmla="*/ 11 h 103"/>
                      <a:gd name="T14" fmla="*/ 56 w 138"/>
                      <a:gd name="T15" fmla="*/ 6 h 103"/>
                      <a:gd name="T16" fmla="*/ 59 w 138"/>
                      <a:gd name="T17" fmla="*/ 4 h 103"/>
                      <a:gd name="T18" fmla="*/ 45 w 138"/>
                      <a:gd name="T19" fmla="*/ 16 h 103"/>
                      <a:gd name="T20" fmla="*/ 36 w 138"/>
                      <a:gd name="T21" fmla="*/ 22 h 103"/>
                      <a:gd name="T22" fmla="*/ 28 w 138"/>
                      <a:gd name="T23" fmla="*/ 27 h 103"/>
                      <a:gd name="T24" fmla="*/ 21 w 138"/>
                      <a:gd name="T25" fmla="*/ 34 h 103"/>
                      <a:gd name="T26" fmla="*/ 11 w 138"/>
                      <a:gd name="T27" fmla="*/ 29 h 103"/>
                      <a:gd name="T28" fmla="*/ 9 w 138"/>
                      <a:gd name="T29" fmla="*/ 29 h 103"/>
                      <a:gd name="T30" fmla="*/ 9 w 138"/>
                      <a:gd name="T31" fmla="*/ 32 h 103"/>
                      <a:gd name="T32" fmla="*/ 0 w 138"/>
                      <a:gd name="T33" fmla="*/ 32 h 103"/>
                      <a:gd name="T34" fmla="*/ 4 w 138"/>
                      <a:gd name="T35" fmla="*/ 26 h 103"/>
                      <a:gd name="T36" fmla="*/ 11 w 138"/>
                      <a:gd name="T37" fmla="*/ 20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67 w 188"/>
                      <a:gd name="T1" fmla="*/ 8 h 214"/>
                      <a:gd name="T2" fmla="*/ 68 w 188"/>
                      <a:gd name="T3" fmla="*/ 2 h 214"/>
                      <a:gd name="T4" fmla="*/ 72 w 188"/>
                      <a:gd name="T5" fmla="*/ 0 h 214"/>
                      <a:gd name="T6" fmla="*/ 77 w 188"/>
                      <a:gd name="T7" fmla="*/ 8 h 214"/>
                      <a:gd name="T8" fmla="*/ 80 w 188"/>
                      <a:gd name="T9" fmla="*/ 14 h 214"/>
                      <a:gd name="T10" fmla="*/ 76 w 188"/>
                      <a:gd name="T11" fmla="*/ 20 h 214"/>
                      <a:gd name="T12" fmla="*/ 72 w 188"/>
                      <a:gd name="T13" fmla="*/ 26 h 214"/>
                      <a:gd name="T14" fmla="*/ 69 w 188"/>
                      <a:gd name="T15" fmla="*/ 42 h 214"/>
                      <a:gd name="T16" fmla="*/ 61 w 188"/>
                      <a:gd name="T17" fmla="*/ 46 h 214"/>
                      <a:gd name="T18" fmla="*/ 51 w 188"/>
                      <a:gd name="T19" fmla="*/ 46 h 214"/>
                      <a:gd name="T20" fmla="*/ 48 w 188"/>
                      <a:gd name="T21" fmla="*/ 42 h 214"/>
                      <a:gd name="T22" fmla="*/ 43 w 188"/>
                      <a:gd name="T23" fmla="*/ 49 h 214"/>
                      <a:gd name="T24" fmla="*/ 38 w 188"/>
                      <a:gd name="T25" fmla="*/ 50 h 214"/>
                      <a:gd name="T26" fmla="*/ 34 w 188"/>
                      <a:gd name="T27" fmla="*/ 44 h 214"/>
                      <a:gd name="T28" fmla="*/ 25 w 188"/>
                      <a:gd name="T29" fmla="*/ 48 h 214"/>
                      <a:gd name="T30" fmla="*/ 32 w 188"/>
                      <a:gd name="T31" fmla="*/ 48 h 214"/>
                      <a:gd name="T32" fmla="*/ 33 w 188"/>
                      <a:gd name="T33" fmla="*/ 54 h 214"/>
                      <a:gd name="T34" fmla="*/ 25 w 188"/>
                      <a:gd name="T35" fmla="*/ 56 h 214"/>
                      <a:gd name="T36" fmla="*/ 14 w 188"/>
                      <a:gd name="T37" fmla="*/ 56 h 214"/>
                      <a:gd name="T38" fmla="*/ 15 w 188"/>
                      <a:gd name="T39" fmla="*/ 52 h 214"/>
                      <a:gd name="T40" fmla="*/ 20 w 188"/>
                      <a:gd name="T41" fmla="*/ 48 h 214"/>
                      <a:gd name="T42" fmla="*/ 14 w 188"/>
                      <a:gd name="T43" fmla="*/ 50 h 214"/>
                      <a:gd name="T44" fmla="*/ 11 w 188"/>
                      <a:gd name="T45" fmla="*/ 56 h 214"/>
                      <a:gd name="T46" fmla="*/ 13 w 188"/>
                      <a:gd name="T47" fmla="*/ 64 h 214"/>
                      <a:gd name="T48" fmla="*/ 6 w 188"/>
                      <a:gd name="T49" fmla="*/ 67 h 214"/>
                      <a:gd name="T50" fmla="*/ 0 w 188"/>
                      <a:gd name="T51" fmla="*/ 72 h 214"/>
                      <a:gd name="T52" fmla="*/ 3 w 188"/>
                      <a:gd name="T53" fmla="*/ 63 h 214"/>
                      <a:gd name="T54" fmla="*/ 0 w 188"/>
                      <a:gd name="T55" fmla="*/ 55 h 214"/>
                      <a:gd name="T56" fmla="*/ 6 w 188"/>
                      <a:gd name="T57" fmla="*/ 51 h 214"/>
                      <a:gd name="T58" fmla="*/ 14 w 188"/>
                      <a:gd name="T59" fmla="*/ 45 h 214"/>
                      <a:gd name="T60" fmla="*/ 19 w 188"/>
                      <a:gd name="T61" fmla="*/ 40 h 214"/>
                      <a:gd name="T62" fmla="*/ 31 w 188"/>
                      <a:gd name="T63" fmla="*/ 39 h 214"/>
                      <a:gd name="T64" fmla="*/ 36 w 188"/>
                      <a:gd name="T65" fmla="*/ 38 h 214"/>
                      <a:gd name="T66" fmla="*/ 49 w 188"/>
                      <a:gd name="T67" fmla="*/ 26 h 214"/>
                      <a:gd name="T68" fmla="*/ 51 w 188"/>
                      <a:gd name="T69" fmla="*/ 31 h 214"/>
                      <a:gd name="T70" fmla="*/ 56 w 188"/>
                      <a:gd name="T71" fmla="*/ 26 h 214"/>
                      <a:gd name="T72" fmla="*/ 64 w 188"/>
                      <a:gd name="T73" fmla="*/ 18 h 214"/>
                      <a:gd name="T74" fmla="*/ 66 w 188"/>
                      <a:gd name="T75" fmla="*/ 14 h 214"/>
                      <a:gd name="T76" fmla="*/ 63 w 188"/>
                      <a:gd name="T77" fmla="*/ 13 h 214"/>
                      <a:gd name="T78" fmla="*/ 65 w 188"/>
                      <a:gd name="T79" fmla="*/ 11 h 214"/>
                      <a:gd name="T80" fmla="*/ 67 w 188"/>
                      <a:gd name="T81" fmla="*/ 8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3 h 13"/>
                      <a:gd name="T2" fmla="*/ 2 w 13"/>
                      <a:gd name="T3" fmla="*/ 4 h 13"/>
                      <a:gd name="T4" fmla="*/ 0 w 13"/>
                      <a:gd name="T5" fmla="*/ 3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347 w 812"/>
                      <a:gd name="T1" fmla="*/ 9 h 564"/>
                      <a:gd name="T2" fmla="*/ 332 w 812"/>
                      <a:gd name="T3" fmla="*/ 26 h 564"/>
                      <a:gd name="T4" fmla="*/ 320 w 812"/>
                      <a:gd name="T5" fmla="*/ 41 h 564"/>
                      <a:gd name="T6" fmla="*/ 309 w 812"/>
                      <a:gd name="T7" fmla="*/ 48 h 564"/>
                      <a:gd name="T8" fmla="*/ 271 w 812"/>
                      <a:gd name="T9" fmla="*/ 60 h 564"/>
                      <a:gd name="T10" fmla="*/ 270 w 812"/>
                      <a:gd name="T11" fmla="*/ 70 h 564"/>
                      <a:gd name="T12" fmla="*/ 258 w 812"/>
                      <a:gd name="T13" fmla="*/ 77 h 564"/>
                      <a:gd name="T14" fmla="*/ 265 w 812"/>
                      <a:gd name="T15" fmla="*/ 60 h 564"/>
                      <a:gd name="T16" fmla="*/ 246 w 812"/>
                      <a:gd name="T17" fmla="*/ 63 h 564"/>
                      <a:gd name="T18" fmla="*/ 238 w 812"/>
                      <a:gd name="T19" fmla="*/ 73 h 564"/>
                      <a:gd name="T20" fmla="*/ 255 w 812"/>
                      <a:gd name="T21" fmla="*/ 94 h 564"/>
                      <a:gd name="T22" fmla="*/ 254 w 812"/>
                      <a:gd name="T23" fmla="*/ 123 h 564"/>
                      <a:gd name="T24" fmla="*/ 232 w 812"/>
                      <a:gd name="T25" fmla="*/ 136 h 564"/>
                      <a:gd name="T26" fmla="*/ 223 w 812"/>
                      <a:gd name="T27" fmla="*/ 129 h 564"/>
                      <a:gd name="T28" fmla="*/ 206 w 812"/>
                      <a:gd name="T29" fmla="*/ 117 h 564"/>
                      <a:gd name="T30" fmla="*/ 197 w 812"/>
                      <a:gd name="T31" fmla="*/ 117 h 564"/>
                      <a:gd name="T32" fmla="*/ 192 w 812"/>
                      <a:gd name="T33" fmla="*/ 132 h 564"/>
                      <a:gd name="T34" fmla="*/ 214 w 812"/>
                      <a:gd name="T35" fmla="*/ 155 h 564"/>
                      <a:gd name="T36" fmla="*/ 218 w 812"/>
                      <a:gd name="T37" fmla="*/ 176 h 564"/>
                      <a:gd name="T38" fmla="*/ 225 w 812"/>
                      <a:gd name="T39" fmla="*/ 188 h 564"/>
                      <a:gd name="T40" fmla="*/ 210 w 812"/>
                      <a:gd name="T41" fmla="*/ 182 h 564"/>
                      <a:gd name="T42" fmla="*/ 201 w 812"/>
                      <a:gd name="T43" fmla="*/ 174 h 564"/>
                      <a:gd name="T44" fmla="*/ 180 w 812"/>
                      <a:gd name="T45" fmla="*/ 142 h 564"/>
                      <a:gd name="T46" fmla="*/ 182 w 812"/>
                      <a:gd name="T47" fmla="*/ 104 h 564"/>
                      <a:gd name="T48" fmla="*/ 180 w 812"/>
                      <a:gd name="T49" fmla="*/ 90 h 564"/>
                      <a:gd name="T50" fmla="*/ 176 w 812"/>
                      <a:gd name="T51" fmla="*/ 92 h 564"/>
                      <a:gd name="T52" fmla="*/ 165 w 812"/>
                      <a:gd name="T53" fmla="*/ 89 h 564"/>
                      <a:gd name="T54" fmla="*/ 154 w 812"/>
                      <a:gd name="T55" fmla="*/ 57 h 564"/>
                      <a:gd name="T56" fmla="*/ 141 w 812"/>
                      <a:gd name="T57" fmla="*/ 56 h 564"/>
                      <a:gd name="T58" fmla="*/ 123 w 812"/>
                      <a:gd name="T59" fmla="*/ 58 h 564"/>
                      <a:gd name="T60" fmla="*/ 103 w 812"/>
                      <a:gd name="T61" fmla="*/ 78 h 564"/>
                      <a:gd name="T62" fmla="*/ 84 w 812"/>
                      <a:gd name="T63" fmla="*/ 90 h 564"/>
                      <a:gd name="T64" fmla="*/ 79 w 812"/>
                      <a:gd name="T65" fmla="*/ 92 h 564"/>
                      <a:gd name="T66" fmla="*/ 68 w 812"/>
                      <a:gd name="T67" fmla="*/ 110 h 564"/>
                      <a:gd name="T68" fmla="*/ 65 w 812"/>
                      <a:gd name="T69" fmla="*/ 119 h 564"/>
                      <a:gd name="T70" fmla="*/ 55 w 812"/>
                      <a:gd name="T71" fmla="*/ 135 h 564"/>
                      <a:gd name="T72" fmla="*/ 40 w 812"/>
                      <a:gd name="T73" fmla="*/ 131 h 564"/>
                      <a:gd name="T74" fmla="*/ 28 w 812"/>
                      <a:gd name="T75" fmla="*/ 86 h 564"/>
                      <a:gd name="T76" fmla="*/ 31 w 812"/>
                      <a:gd name="T77" fmla="*/ 52 h 564"/>
                      <a:gd name="T78" fmla="*/ 19 w 812"/>
                      <a:gd name="T79" fmla="*/ 60 h 564"/>
                      <a:gd name="T80" fmla="*/ 9 w 812"/>
                      <a:gd name="T81" fmla="*/ 50 h 564"/>
                      <a:gd name="T82" fmla="*/ 10 w 812"/>
                      <a:gd name="T83" fmla="*/ 46 h 564"/>
                      <a:gd name="T84" fmla="*/ 0 w 812"/>
                      <a:gd name="T85" fmla="*/ 31 h 564"/>
                      <a:gd name="T86" fmla="*/ 341 w 812"/>
                      <a:gd name="T87" fmla="*/ 2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3 w 43"/>
                      <a:gd name="T1" fmla="*/ 4 h 85"/>
                      <a:gd name="T2" fmla="*/ 8 w 43"/>
                      <a:gd name="T3" fmla="*/ 1 h 85"/>
                      <a:gd name="T4" fmla="*/ 16 w 43"/>
                      <a:gd name="T5" fmla="*/ 11 h 85"/>
                      <a:gd name="T6" fmla="*/ 8 w 43"/>
                      <a:gd name="T7" fmla="*/ 29 h 85"/>
                      <a:gd name="T8" fmla="*/ 0 w 43"/>
                      <a:gd name="T9" fmla="*/ 24 h 85"/>
                      <a:gd name="T10" fmla="*/ 3 w 43"/>
                      <a:gd name="T11" fmla="*/ 4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5 w 44"/>
                      <a:gd name="T1" fmla="*/ 9 h 74"/>
                      <a:gd name="T2" fmla="*/ 12 w 44"/>
                      <a:gd name="T3" fmla="*/ 1 h 74"/>
                      <a:gd name="T4" fmla="*/ 18 w 44"/>
                      <a:gd name="T5" fmla="*/ 1 h 74"/>
                      <a:gd name="T6" fmla="*/ 16 w 44"/>
                      <a:gd name="T7" fmla="*/ 8 h 74"/>
                      <a:gd name="T8" fmla="*/ 5 w 44"/>
                      <a:gd name="T9" fmla="*/ 24 h 74"/>
                      <a:gd name="T10" fmla="*/ 3 w 44"/>
                      <a:gd name="T11" fmla="*/ 19 h 74"/>
                      <a:gd name="T12" fmla="*/ 1 w 44"/>
                      <a:gd name="T13" fmla="*/ 12 h 74"/>
                      <a:gd name="T14" fmla="*/ 5 w 44"/>
                      <a:gd name="T15" fmla="*/ 9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3 w 20"/>
                      <a:gd name="T1" fmla="*/ 5 h 30"/>
                      <a:gd name="T2" fmla="*/ 2 w 20"/>
                      <a:gd name="T3" fmla="*/ 10 h 30"/>
                      <a:gd name="T4" fmla="*/ 3 w 20"/>
                      <a:gd name="T5" fmla="*/ 5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305 w 682"/>
                      <a:gd name="T1" fmla="*/ 295 h 557"/>
                      <a:gd name="T2" fmla="*/ 309 w 682"/>
                      <a:gd name="T3" fmla="*/ 287 h 557"/>
                      <a:gd name="T4" fmla="*/ 317 w 682"/>
                      <a:gd name="T5" fmla="*/ 262 h 557"/>
                      <a:gd name="T6" fmla="*/ 196 w 682"/>
                      <a:gd name="T7" fmla="*/ 182 h 557"/>
                      <a:gd name="T8" fmla="*/ 179 w 682"/>
                      <a:gd name="T9" fmla="*/ 220 h 557"/>
                      <a:gd name="T10" fmla="*/ 192 w 682"/>
                      <a:gd name="T11" fmla="*/ 353 h 557"/>
                      <a:gd name="T12" fmla="*/ 179 w 682"/>
                      <a:gd name="T13" fmla="*/ 314 h 557"/>
                      <a:gd name="T14" fmla="*/ 154 w 682"/>
                      <a:gd name="T15" fmla="*/ 279 h 557"/>
                      <a:gd name="T16" fmla="*/ 156 w 682"/>
                      <a:gd name="T17" fmla="*/ 262 h 557"/>
                      <a:gd name="T18" fmla="*/ 157 w 682"/>
                      <a:gd name="T19" fmla="*/ 250 h 557"/>
                      <a:gd name="T20" fmla="*/ 140 w 682"/>
                      <a:gd name="T21" fmla="*/ 238 h 557"/>
                      <a:gd name="T22" fmla="*/ 123 w 682"/>
                      <a:gd name="T23" fmla="*/ 220 h 557"/>
                      <a:gd name="T24" fmla="*/ 94 w 682"/>
                      <a:gd name="T25" fmla="*/ 225 h 557"/>
                      <a:gd name="T26" fmla="*/ 80 w 682"/>
                      <a:gd name="T27" fmla="*/ 232 h 557"/>
                      <a:gd name="T28" fmla="*/ 50 w 682"/>
                      <a:gd name="T29" fmla="*/ 232 h 557"/>
                      <a:gd name="T30" fmla="*/ 14 w 682"/>
                      <a:gd name="T31" fmla="*/ 198 h 557"/>
                      <a:gd name="T32" fmla="*/ 7 w 682"/>
                      <a:gd name="T33" fmla="*/ 187 h 557"/>
                      <a:gd name="T34" fmla="*/ 0 w 682"/>
                      <a:gd name="T35" fmla="*/ 168 h 557"/>
                      <a:gd name="T36" fmla="*/ 15 w 682"/>
                      <a:gd name="T37" fmla="*/ 135 h 557"/>
                      <a:gd name="T38" fmla="*/ 20 w 682"/>
                      <a:gd name="T39" fmla="*/ 115 h 557"/>
                      <a:gd name="T40" fmla="*/ 32 w 682"/>
                      <a:gd name="T41" fmla="*/ 91 h 557"/>
                      <a:gd name="T42" fmla="*/ 51 w 682"/>
                      <a:gd name="T43" fmla="*/ 74 h 557"/>
                      <a:gd name="T44" fmla="*/ 106 w 682"/>
                      <a:gd name="T45" fmla="*/ 43 h 557"/>
                      <a:gd name="T46" fmla="*/ 140 w 682"/>
                      <a:gd name="T47" fmla="*/ 19 h 557"/>
                      <a:gd name="T48" fmla="*/ 164 w 682"/>
                      <a:gd name="T49" fmla="*/ 4 h 557"/>
                      <a:gd name="T50" fmla="*/ 230 w 682"/>
                      <a:gd name="T51" fmla="*/ 1 h 557"/>
                      <a:gd name="T52" fmla="*/ 253 w 682"/>
                      <a:gd name="T53" fmla="*/ 0 h 557"/>
                      <a:gd name="T54" fmla="*/ 244 w 682"/>
                      <a:gd name="T55" fmla="*/ 22 h 557"/>
                      <a:gd name="T56" fmla="*/ 281 w 682"/>
                      <a:gd name="T57" fmla="*/ 53 h 557"/>
                      <a:gd name="T58" fmla="*/ 316 w 682"/>
                      <a:gd name="T59" fmla="*/ 47 h 557"/>
                      <a:gd name="T60" fmla="*/ 336 w 682"/>
                      <a:gd name="T61" fmla="*/ 52 h 557"/>
                      <a:gd name="T62" fmla="*/ 355 w 682"/>
                      <a:gd name="T63" fmla="*/ 62 h 557"/>
                      <a:gd name="T64" fmla="*/ 363 w 682"/>
                      <a:gd name="T65" fmla="*/ 119 h 557"/>
                      <a:gd name="T66" fmla="*/ 363 w 682"/>
                      <a:gd name="T67" fmla="*/ 153 h 557"/>
                      <a:gd name="T68" fmla="*/ 380 w 682"/>
                      <a:gd name="T69" fmla="*/ 180 h 557"/>
                      <a:gd name="T70" fmla="*/ 410 w 682"/>
                      <a:gd name="T71" fmla="*/ 191 h 557"/>
                      <a:gd name="T72" fmla="*/ 432 w 682"/>
                      <a:gd name="T73" fmla="*/ 187 h 557"/>
                      <a:gd name="T74" fmla="*/ 422 w 682"/>
                      <a:gd name="T75" fmla="*/ 216 h 557"/>
                      <a:gd name="T76" fmla="*/ 380 w 682"/>
                      <a:gd name="T77" fmla="*/ 259 h 557"/>
                      <a:gd name="T78" fmla="*/ 348 w 682"/>
                      <a:gd name="T79" fmla="*/ 308 h 557"/>
                      <a:gd name="T80" fmla="*/ 353 w 682"/>
                      <a:gd name="T81" fmla="*/ 323 h 557"/>
                      <a:gd name="T82" fmla="*/ 276 w 682"/>
                      <a:gd name="T83" fmla="*/ 353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154 w 257"/>
                      <a:gd name="T1" fmla="*/ 221 h 347"/>
                      <a:gd name="T2" fmla="*/ 148 w 257"/>
                      <a:gd name="T3" fmla="*/ 192 h 347"/>
                      <a:gd name="T4" fmla="*/ 138 w 257"/>
                      <a:gd name="T5" fmla="*/ 183 h 347"/>
                      <a:gd name="T6" fmla="*/ 136 w 257"/>
                      <a:gd name="T7" fmla="*/ 171 h 347"/>
                      <a:gd name="T8" fmla="*/ 133 w 257"/>
                      <a:gd name="T9" fmla="*/ 162 h 347"/>
                      <a:gd name="T10" fmla="*/ 133 w 257"/>
                      <a:gd name="T11" fmla="*/ 146 h 347"/>
                      <a:gd name="T12" fmla="*/ 131 w 257"/>
                      <a:gd name="T13" fmla="*/ 136 h 347"/>
                      <a:gd name="T14" fmla="*/ 145 w 257"/>
                      <a:gd name="T15" fmla="*/ 129 h 347"/>
                      <a:gd name="T16" fmla="*/ 163 w 257"/>
                      <a:gd name="T17" fmla="*/ 125 h 347"/>
                      <a:gd name="T18" fmla="*/ 163 w 257"/>
                      <a:gd name="T19" fmla="*/ 87 h 347"/>
                      <a:gd name="T20" fmla="*/ 34 w 257"/>
                      <a:gd name="T21" fmla="*/ 61 h 347"/>
                      <a:gd name="T22" fmla="*/ 20 w 257"/>
                      <a:gd name="T23" fmla="*/ 62 h 347"/>
                      <a:gd name="T24" fmla="*/ 10 w 257"/>
                      <a:gd name="T25" fmla="*/ 65 h 347"/>
                      <a:gd name="T26" fmla="*/ 0 w 257"/>
                      <a:gd name="T27" fmla="*/ 95 h 347"/>
                      <a:gd name="T28" fmla="*/ 59 w 257"/>
                      <a:gd name="T29" fmla="*/ 220 h 347"/>
                      <a:gd name="T30" fmla="*/ 154 w 257"/>
                      <a:gd name="T31" fmla="*/ 221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3 w 19"/>
                      <a:gd name="T1" fmla="*/ 8 h 37"/>
                      <a:gd name="T2" fmla="*/ 7 w 19"/>
                      <a:gd name="T3" fmla="*/ 7 h 37"/>
                      <a:gd name="T4" fmla="*/ 3 w 19"/>
                      <a:gd name="T5" fmla="*/ 8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5 w 22"/>
                      <a:gd name="T1" fmla="*/ 4 h 20"/>
                      <a:gd name="T2" fmla="*/ 7 w 22"/>
                      <a:gd name="T3" fmla="*/ 0 h 20"/>
                      <a:gd name="T4" fmla="*/ 8 w 22"/>
                      <a:gd name="T5" fmla="*/ 4 h 20"/>
                      <a:gd name="T6" fmla="*/ 3 w 22"/>
                      <a:gd name="T7" fmla="*/ 7 h 20"/>
                      <a:gd name="T8" fmla="*/ 5 w 22"/>
                      <a:gd name="T9" fmla="*/ 4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11 w 57"/>
                      <a:gd name="T1" fmla="*/ 6 h 30"/>
                      <a:gd name="T2" fmla="*/ 14 w 57"/>
                      <a:gd name="T3" fmla="*/ 2 h 30"/>
                      <a:gd name="T4" fmla="*/ 16 w 57"/>
                      <a:gd name="T5" fmla="*/ 10 h 30"/>
                      <a:gd name="T6" fmla="*/ 11 w 57"/>
                      <a:gd name="T7" fmla="*/ 6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201 w 693"/>
                      <a:gd name="T1" fmla="*/ 155 h 696"/>
                      <a:gd name="T2" fmla="*/ 167 w 693"/>
                      <a:gd name="T3" fmla="*/ 151 h 696"/>
                      <a:gd name="T4" fmla="*/ 138 w 693"/>
                      <a:gd name="T5" fmla="*/ 138 h 696"/>
                      <a:gd name="T6" fmla="*/ 113 w 693"/>
                      <a:gd name="T7" fmla="*/ 134 h 696"/>
                      <a:gd name="T8" fmla="*/ 101 w 693"/>
                      <a:gd name="T9" fmla="*/ 139 h 696"/>
                      <a:gd name="T10" fmla="*/ 111 w 693"/>
                      <a:gd name="T11" fmla="*/ 143 h 696"/>
                      <a:gd name="T12" fmla="*/ 125 w 693"/>
                      <a:gd name="T13" fmla="*/ 157 h 696"/>
                      <a:gd name="T14" fmla="*/ 137 w 693"/>
                      <a:gd name="T15" fmla="*/ 159 h 696"/>
                      <a:gd name="T16" fmla="*/ 142 w 693"/>
                      <a:gd name="T17" fmla="*/ 179 h 696"/>
                      <a:gd name="T18" fmla="*/ 133 w 693"/>
                      <a:gd name="T19" fmla="*/ 185 h 696"/>
                      <a:gd name="T20" fmla="*/ 111 w 693"/>
                      <a:gd name="T21" fmla="*/ 206 h 696"/>
                      <a:gd name="T22" fmla="*/ 96 w 693"/>
                      <a:gd name="T23" fmla="*/ 210 h 696"/>
                      <a:gd name="T24" fmla="*/ 41 w 693"/>
                      <a:gd name="T25" fmla="*/ 233 h 696"/>
                      <a:gd name="T26" fmla="*/ 33 w 693"/>
                      <a:gd name="T27" fmla="*/ 206 h 696"/>
                      <a:gd name="T28" fmla="*/ 19 w 693"/>
                      <a:gd name="T29" fmla="*/ 175 h 696"/>
                      <a:gd name="T30" fmla="*/ 14 w 693"/>
                      <a:gd name="T31" fmla="*/ 150 h 696"/>
                      <a:gd name="T32" fmla="*/ 23 w 693"/>
                      <a:gd name="T33" fmla="*/ 115 h 696"/>
                      <a:gd name="T34" fmla="*/ 7 w 693"/>
                      <a:gd name="T35" fmla="*/ 131 h 696"/>
                      <a:gd name="T36" fmla="*/ 34 w 693"/>
                      <a:gd name="T37" fmla="*/ 94 h 696"/>
                      <a:gd name="T38" fmla="*/ 48 w 693"/>
                      <a:gd name="T39" fmla="*/ 68 h 696"/>
                      <a:gd name="T40" fmla="*/ 16 w 693"/>
                      <a:gd name="T41" fmla="*/ 68 h 696"/>
                      <a:gd name="T42" fmla="*/ 0 w 693"/>
                      <a:gd name="T43" fmla="*/ 66 h 696"/>
                      <a:gd name="T44" fmla="*/ 11 w 693"/>
                      <a:gd name="T45" fmla="*/ 47 h 696"/>
                      <a:gd name="T46" fmla="*/ 41 w 693"/>
                      <a:gd name="T47" fmla="*/ 37 h 696"/>
                      <a:gd name="T48" fmla="*/ 94 w 693"/>
                      <a:gd name="T49" fmla="*/ 42 h 696"/>
                      <a:gd name="T50" fmla="*/ 97 w 693"/>
                      <a:gd name="T51" fmla="*/ 21 h 696"/>
                      <a:gd name="T52" fmla="*/ 111 w 693"/>
                      <a:gd name="T53" fmla="*/ 0 h 696"/>
                      <a:gd name="T54" fmla="*/ 152 w 693"/>
                      <a:gd name="T55" fmla="*/ 15 h 696"/>
                      <a:gd name="T56" fmla="*/ 140 w 693"/>
                      <a:gd name="T57" fmla="*/ 29 h 696"/>
                      <a:gd name="T58" fmla="*/ 128 w 693"/>
                      <a:gd name="T59" fmla="*/ 59 h 696"/>
                      <a:gd name="T60" fmla="*/ 154 w 693"/>
                      <a:gd name="T61" fmla="*/ 64 h 696"/>
                      <a:gd name="T62" fmla="*/ 159 w 693"/>
                      <a:gd name="T63" fmla="*/ 46 h 696"/>
                      <a:gd name="T64" fmla="*/ 178 w 693"/>
                      <a:gd name="T65" fmla="*/ 31 h 696"/>
                      <a:gd name="T66" fmla="*/ 212 w 693"/>
                      <a:gd name="T67" fmla="*/ 29 h 696"/>
                      <a:gd name="T68" fmla="*/ 225 w 693"/>
                      <a:gd name="T69" fmla="*/ 17 h 696"/>
                      <a:gd name="T70" fmla="*/ 230 w 693"/>
                      <a:gd name="T71" fmla="*/ 154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524 w 931"/>
                      <a:gd name="T1" fmla="*/ 0 h 149"/>
                      <a:gd name="T2" fmla="*/ 91 w 931"/>
                      <a:gd name="T3" fmla="*/ 18 h 149"/>
                      <a:gd name="T4" fmla="*/ 58 w 931"/>
                      <a:gd name="T5" fmla="*/ 27 h 149"/>
                      <a:gd name="T6" fmla="*/ 39 w 931"/>
                      <a:gd name="T7" fmla="*/ 27 h 149"/>
                      <a:gd name="T8" fmla="*/ 14 w 931"/>
                      <a:gd name="T9" fmla="*/ 49 h 149"/>
                      <a:gd name="T10" fmla="*/ 0 w 931"/>
                      <a:gd name="T11" fmla="*/ 67 h 149"/>
                      <a:gd name="T12" fmla="*/ 37 w 931"/>
                      <a:gd name="T13" fmla="*/ 73 h 149"/>
                      <a:gd name="T14" fmla="*/ 62 w 931"/>
                      <a:gd name="T15" fmla="*/ 61 h 149"/>
                      <a:gd name="T16" fmla="*/ 69 w 931"/>
                      <a:gd name="T17" fmla="*/ 54 h 149"/>
                      <a:gd name="T18" fmla="*/ 106 w 931"/>
                      <a:gd name="T19" fmla="*/ 33 h 149"/>
                      <a:gd name="T20" fmla="*/ 136 w 931"/>
                      <a:gd name="T21" fmla="*/ 29 h 149"/>
                      <a:gd name="T22" fmla="*/ 150 w 931"/>
                      <a:gd name="T23" fmla="*/ 60 h 149"/>
                      <a:gd name="T24" fmla="*/ 119 w 931"/>
                      <a:gd name="T25" fmla="*/ 69 h 149"/>
                      <a:gd name="T26" fmla="*/ 147 w 931"/>
                      <a:gd name="T27" fmla="*/ 72 h 149"/>
                      <a:gd name="T28" fmla="*/ 159 w 931"/>
                      <a:gd name="T29" fmla="*/ 57 h 149"/>
                      <a:gd name="T30" fmla="*/ 169 w 931"/>
                      <a:gd name="T31" fmla="*/ 59 h 149"/>
                      <a:gd name="T32" fmla="*/ 161 w 931"/>
                      <a:gd name="T33" fmla="*/ 34 h 149"/>
                      <a:gd name="T34" fmla="*/ 169 w 931"/>
                      <a:gd name="T35" fmla="*/ 28 h 149"/>
                      <a:gd name="T36" fmla="*/ 176 w 931"/>
                      <a:gd name="T37" fmla="*/ 56 h 149"/>
                      <a:gd name="T38" fmla="*/ 169 w 931"/>
                      <a:gd name="T39" fmla="*/ 72 h 149"/>
                      <a:gd name="T40" fmla="*/ 188 w 931"/>
                      <a:gd name="T41" fmla="*/ 83 h 149"/>
                      <a:gd name="T42" fmla="*/ 190 w 931"/>
                      <a:gd name="T43" fmla="*/ 59 h 149"/>
                      <a:gd name="T44" fmla="*/ 210 w 931"/>
                      <a:gd name="T45" fmla="*/ 66 h 149"/>
                      <a:gd name="T46" fmla="*/ 242 w 931"/>
                      <a:gd name="T47" fmla="*/ 47 h 149"/>
                      <a:gd name="T48" fmla="*/ 260 w 931"/>
                      <a:gd name="T49" fmla="*/ 32 h 149"/>
                      <a:gd name="T50" fmla="*/ 279 w 931"/>
                      <a:gd name="T51" fmla="*/ 36 h 149"/>
                      <a:gd name="T52" fmla="*/ 289 w 931"/>
                      <a:gd name="T53" fmla="*/ 32 h 149"/>
                      <a:gd name="T54" fmla="*/ 274 w 931"/>
                      <a:gd name="T55" fmla="*/ 28 h 149"/>
                      <a:gd name="T56" fmla="*/ 301 w 931"/>
                      <a:gd name="T57" fmla="*/ 22 h 149"/>
                      <a:gd name="T58" fmla="*/ 345 w 931"/>
                      <a:gd name="T59" fmla="*/ 34 h 149"/>
                      <a:gd name="T60" fmla="*/ 369 w 931"/>
                      <a:gd name="T61" fmla="*/ 27 h 149"/>
                      <a:gd name="T62" fmla="*/ 371 w 931"/>
                      <a:gd name="T63" fmla="*/ 40 h 149"/>
                      <a:gd name="T64" fmla="*/ 361 w 931"/>
                      <a:gd name="T65" fmla="*/ 64 h 149"/>
                      <a:gd name="T66" fmla="*/ 388 w 931"/>
                      <a:gd name="T67" fmla="*/ 56 h 149"/>
                      <a:gd name="T68" fmla="*/ 396 w 931"/>
                      <a:gd name="T69" fmla="*/ 51 h 149"/>
                      <a:gd name="T70" fmla="*/ 411 w 931"/>
                      <a:gd name="T71" fmla="*/ 39 h 149"/>
                      <a:gd name="T72" fmla="*/ 504 w 931"/>
                      <a:gd name="T73" fmla="*/ 5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1 w 31"/>
                      <a:gd name="T1" fmla="*/ 9 h 30"/>
                      <a:gd name="T2" fmla="*/ 13 w 31"/>
                      <a:gd name="T3" fmla="*/ 0 h 30"/>
                      <a:gd name="T4" fmla="*/ 8 w 31"/>
                      <a:gd name="T5" fmla="*/ 8 h 30"/>
                      <a:gd name="T6" fmla="*/ 1 w 31"/>
                      <a:gd name="T7" fmla="*/ 9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3 w 44"/>
                      <a:gd name="T1" fmla="*/ 11 h 32"/>
                      <a:gd name="T2" fmla="*/ 10 w 44"/>
                      <a:gd name="T3" fmla="*/ 0 h 32"/>
                      <a:gd name="T4" fmla="*/ 16 w 44"/>
                      <a:gd name="T5" fmla="*/ 1 h 32"/>
                      <a:gd name="T6" fmla="*/ 3 w 44"/>
                      <a:gd name="T7" fmla="*/ 11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16 w 76"/>
                      <a:gd name="T1" fmla="*/ 6 h 18"/>
                      <a:gd name="T2" fmla="*/ 11 w 76"/>
                      <a:gd name="T3" fmla="*/ 1 h 18"/>
                      <a:gd name="T4" fmla="*/ 16 w 76"/>
                      <a:gd name="T5" fmla="*/ 6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7 h 44"/>
                      <a:gd name="T2" fmla="*/ 5 w 42"/>
                      <a:gd name="T3" fmla="*/ 3 h 44"/>
                      <a:gd name="T4" fmla="*/ 0 w 42"/>
                      <a:gd name="T5" fmla="*/ 7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3 w 31"/>
                      <a:gd name="T1" fmla="*/ 7 h 30"/>
                      <a:gd name="T2" fmla="*/ 14 w 31"/>
                      <a:gd name="T3" fmla="*/ 3 h 30"/>
                      <a:gd name="T4" fmla="*/ 3 w 31"/>
                      <a:gd name="T5" fmla="*/ 7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15" r:id="rId3"/>
    <p:sldLayoutId id="2147483916" r:id="rId4"/>
    <p:sldLayoutId id="2147483917" r:id="rId5"/>
    <p:sldLayoutId id="2147483925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5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megroup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www.theice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2057400"/>
            <a:ext cx="6934200" cy="2819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Introduction to financial markets and derivatives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3E2B1F2-23AF-4AB4-8869-A0BF66C27AA4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BCDC-C34E-154D-888E-741453800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types of 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30C35-EB4A-E641-A123-91B3A043F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 contracts </a:t>
            </a:r>
          </a:p>
          <a:p>
            <a:r>
              <a:rPr lang="en-US" dirty="0"/>
              <a:t>Futures contracts</a:t>
            </a:r>
          </a:p>
          <a:p>
            <a:r>
              <a:rPr lang="en-US" dirty="0"/>
              <a:t>Swaps</a:t>
            </a:r>
          </a:p>
          <a:p>
            <a:r>
              <a:rPr lang="en-US" dirty="0"/>
              <a:t>Options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AE912-7781-6B45-8E67-DA72007F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DAC2-5659-4466-8B40-6927B95986E0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707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609600"/>
            <a:ext cx="7239000" cy="1066800"/>
          </a:xfrm>
        </p:spPr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Forward Contract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8001000" cy="41656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dirty="0"/>
              <a:t>A forward contract is an agreement to purchase an asset at a time in the future at an agreed price.</a:t>
            </a:r>
          </a:p>
          <a:p>
            <a:pPr eaLnBrk="1" hangingPunct="1"/>
            <a:r>
              <a:rPr lang="en-US" altLang="en-US" dirty="0"/>
              <a:t>The forward price is the delivery price that would be applicable to the contract if were negotiated today </a:t>
            </a:r>
          </a:p>
          <a:p>
            <a:pPr eaLnBrk="1" hangingPunct="1"/>
            <a:r>
              <a:rPr lang="en-US" altLang="en-US" dirty="0"/>
              <a:t>The forward price may be different  for contracts of different maturities – see example on next slide</a:t>
            </a: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8A17D84-46E8-4EA6-8976-F4F6587E621D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536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Gill Sans MT" panose="020B0502020104020203" pitchFamily="34" charset="0"/>
            </a:endParaRP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Foreign Exchange Quotes for GBP, May 3, 2016 </a:t>
            </a:r>
            <a:r>
              <a:rPr lang="en-US" sz="2600" dirty="0">
                <a:solidFill>
                  <a:schemeClr val="tx2">
                    <a:satMod val="130000"/>
                  </a:schemeClr>
                </a:solidFill>
              </a:rPr>
              <a:t>(See page 6)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A170F89-8D9C-4245-AA10-F65290881CBB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graphicFrame>
        <p:nvGraphicFramePr>
          <p:cNvPr id="29839" name="Group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303369"/>
              </p:ext>
            </p:extLst>
          </p:nvPr>
        </p:nvGraphicFramePr>
        <p:xfrm>
          <a:off x="1371600" y="2209800"/>
          <a:ext cx="6781800" cy="3708400"/>
        </p:xfrm>
        <a:graphic>
          <a:graphicData uri="http://schemas.openxmlformats.org/drawingml/2006/table">
            <a:tbl>
              <a:tblPr/>
              <a:tblGrid>
                <a:gridCol w="283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1.4542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1.4546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1-month forward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1.4544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1.4548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3-month forward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1.4547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1.4551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6-month forward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1.4556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1.4561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4A98F-F8B9-A598-9867-507584CA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GBP/USD quotes today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12EC1-04D1-D851-199A-FDED3C907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7295-A7B3-4649-9C90-84824C0F5D70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DCD21D3E-E3A9-814E-6119-3214D6C8C9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66800"/>
            <a:ext cx="7772400" cy="559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06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6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Terminology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idx="1"/>
          </p:nvPr>
        </p:nvSpPr>
        <p:spPr>
          <a:xfrm>
            <a:off x="313532" y="2212975"/>
            <a:ext cx="8516936" cy="243205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dirty="0"/>
              <a:t>The party that has agreed to buy has a long position</a:t>
            </a:r>
          </a:p>
          <a:p>
            <a:pPr eaLnBrk="1" hangingPunct="1"/>
            <a:r>
              <a:rPr lang="en-US" altLang="en-US" dirty="0"/>
              <a:t>The party that has agreed to sell has a short position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266E3E1-A62E-4BFC-B94F-8A5FF6B8E4B6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63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Gill Sans MT" panose="020B0502020104020203" pitchFamily="34" charset="0"/>
            </a:endParaRPr>
          </a:p>
        </p:txBody>
      </p:sp>
      <p:sp>
        <p:nvSpPr>
          <p:cNvPr id="1639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Example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(pages 6-7)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z="2400" dirty="0"/>
              <a:t>On May 3, 2016, the treasurer of a corporation enters into a long forward contract to buy £1 million in six months at an exchange rate of 1.4561</a:t>
            </a:r>
          </a:p>
          <a:p>
            <a:pPr eaLnBrk="1" hangingPunct="1"/>
            <a:r>
              <a:rPr lang="en-US" altLang="en-US" sz="2400" dirty="0"/>
              <a:t>This obligates the corporation to pay $1,456,100 for £1 million on November 3, 2016</a:t>
            </a:r>
          </a:p>
          <a:p>
            <a:pPr eaLnBrk="1" hangingPunct="1"/>
            <a:r>
              <a:rPr lang="en-US" altLang="en-US" sz="2400" dirty="0"/>
              <a:t>What are the possible outcomes?</a:t>
            </a: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F60E6D6-7149-46F3-960C-6F039A4EAFF8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2" name="Rectangle 4"/>
          <p:cNvSpPr>
            <a:spLocks noGrp="1" noChangeArrowheads="1"/>
          </p:cNvSpPr>
          <p:nvPr>
            <p:ph type="title"/>
          </p:nvPr>
        </p:nvSpPr>
        <p:spPr>
          <a:xfrm>
            <a:off x="246063" y="1066800"/>
            <a:ext cx="7772400" cy="1143000"/>
          </a:xfrm>
        </p:spPr>
        <p:txBody>
          <a:bodyPr lIns="90488" tIns="44450" rIns="90488" bIns="4445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Profit from a Long Forward Position </a:t>
            </a:r>
            <a:r>
              <a:rPr lang="en-US" sz="3100" dirty="0">
                <a:solidFill>
                  <a:schemeClr val="tx2">
                    <a:satMod val="130000"/>
                  </a:schemeClr>
                </a:solidFill>
              </a:rPr>
              <a:t>(K= delivery price=forward price at time contract is entered into)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ED109CD-3288-44E5-B3E2-3C5A2710D3DD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843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Gill Sans MT" panose="020B0502020104020203" pitchFamily="34" charset="0"/>
            </a:endParaRPr>
          </a:p>
        </p:txBody>
      </p:sp>
      <p:sp>
        <p:nvSpPr>
          <p:cNvPr id="1843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Gill Sans MT" panose="020B0502020104020203" pitchFamily="34" charset="0"/>
            </a:endParaRPr>
          </a:p>
        </p:txBody>
      </p:sp>
      <p:grpSp>
        <p:nvGrpSpPr>
          <p:cNvPr id="18439" name="Group 13"/>
          <p:cNvGrpSpPr>
            <a:grpSpLocks/>
          </p:cNvGrpSpPr>
          <p:nvPr/>
        </p:nvGrpSpPr>
        <p:grpSpPr bwMode="auto">
          <a:xfrm>
            <a:off x="2187575" y="2819400"/>
            <a:ext cx="5127625" cy="3073400"/>
            <a:chOff x="2187575" y="2438400"/>
            <a:chExt cx="5601006" cy="3454400"/>
          </a:xfrm>
        </p:grpSpPr>
        <p:grpSp>
          <p:nvGrpSpPr>
            <p:cNvPr id="18440" name="Group 5"/>
            <p:cNvGrpSpPr>
              <a:grpSpLocks/>
            </p:cNvGrpSpPr>
            <p:nvPr/>
          </p:nvGrpSpPr>
          <p:grpSpPr bwMode="auto">
            <a:xfrm>
              <a:off x="2187575" y="2438400"/>
              <a:ext cx="5601006" cy="3454400"/>
              <a:chOff x="1378" y="1327"/>
              <a:chExt cx="3867" cy="2385"/>
            </a:xfrm>
          </p:grpSpPr>
          <p:sp>
            <p:nvSpPr>
              <p:cNvPr id="18442" name="Line 6"/>
              <p:cNvSpPr>
                <a:spLocks noChangeShapeType="1"/>
              </p:cNvSpPr>
              <p:nvPr/>
            </p:nvSpPr>
            <p:spPr bwMode="auto">
              <a:xfrm>
                <a:off x="1378" y="1377"/>
                <a:ext cx="0" cy="23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3" name="Line 7"/>
              <p:cNvSpPr>
                <a:spLocks noChangeShapeType="1"/>
              </p:cNvSpPr>
              <p:nvPr/>
            </p:nvSpPr>
            <p:spPr bwMode="auto">
              <a:xfrm flipV="1">
                <a:off x="1387" y="2484"/>
                <a:ext cx="3587" cy="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4" name="Line 8"/>
              <p:cNvSpPr>
                <a:spLocks noChangeShapeType="1"/>
              </p:cNvSpPr>
              <p:nvPr/>
            </p:nvSpPr>
            <p:spPr bwMode="auto">
              <a:xfrm flipV="1">
                <a:off x="1411" y="1409"/>
                <a:ext cx="2035" cy="2163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5" name="Rectangle 9"/>
              <p:cNvSpPr>
                <a:spLocks noChangeArrowheads="1"/>
              </p:cNvSpPr>
              <p:nvPr/>
            </p:nvSpPr>
            <p:spPr bwMode="auto">
              <a:xfrm>
                <a:off x="1393" y="1327"/>
                <a:ext cx="521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latin typeface="Gill Sans MT" panose="020B0502020104020203" pitchFamily="34" charset="0"/>
                  </a:rPr>
                  <a:t>Profit</a:t>
                </a:r>
              </a:p>
            </p:txBody>
          </p:sp>
          <p:sp>
            <p:nvSpPr>
              <p:cNvPr id="12301" name="Rectangle 10"/>
              <p:cNvSpPr>
                <a:spLocks noChangeArrowheads="1"/>
              </p:cNvSpPr>
              <p:nvPr/>
            </p:nvSpPr>
            <p:spPr bwMode="auto">
              <a:xfrm>
                <a:off x="3119" y="2214"/>
                <a:ext cx="2126" cy="54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 dirty="0">
                    <a:latin typeface="Gill Sans MT" pitchFamily="34" charset="0"/>
                    <a:cs typeface="Arial" charset="0"/>
                  </a:rPr>
                  <a:t>Price of Underlying at Maturity, </a:t>
                </a:r>
                <a:r>
                  <a:rPr lang="en-US" sz="2000" i="1" dirty="0">
                    <a:latin typeface="+mj-lt"/>
                    <a:cs typeface="Arial" charset="0"/>
                  </a:rPr>
                  <a:t>S</a:t>
                </a:r>
                <a:r>
                  <a:rPr lang="en-US" sz="2000" i="1" baseline="-25000" dirty="0">
                    <a:latin typeface="+mj-lt"/>
                    <a:cs typeface="Arial" charset="0"/>
                  </a:rPr>
                  <a:t>T</a:t>
                </a:r>
                <a:endParaRPr lang="en-US" sz="2000" i="1" baseline="-25000" dirty="0">
                  <a:latin typeface="+mj-lt"/>
                  <a:cs typeface="Times New Roman" pitchFamily="18" charset="0"/>
                </a:endParaRPr>
              </a:p>
            </p:txBody>
          </p:sp>
        </p:grpSp>
        <p:sp>
          <p:nvSpPr>
            <p:cNvPr id="18441" name="Rectangle 11"/>
            <p:cNvSpPr>
              <a:spLocks noChangeArrowheads="1"/>
            </p:cNvSpPr>
            <p:nvPr/>
          </p:nvSpPr>
          <p:spPr bwMode="auto">
            <a:xfrm>
              <a:off x="3543469" y="4114800"/>
              <a:ext cx="416131" cy="516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K</a:t>
              </a:r>
            </a:p>
          </p:txBody>
        </p:sp>
      </p:grp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0" name="Rectangle 4"/>
          <p:cNvSpPr>
            <a:spLocks noGrp="1" noChangeArrowheads="1"/>
          </p:cNvSpPr>
          <p:nvPr>
            <p:ph type="title"/>
          </p:nvPr>
        </p:nvSpPr>
        <p:spPr>
          <a:xfrm>
            <a:off x="246063" y="1524000"/>
            <a:ext cx="7772400" cy="304800"/>
          </a:xfrm>
        </p:spPr>
        <p:txBody>
          <a:bodyPr lIns="90488" tIns="44450" rIns="90488" bIns="4445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Profit from a Short Forward Position </a:t>
            </a:r>
            <a:r>
              <a:rPr lang="en-US" sz="2700" dirty="0">
                <a:solidFill>
                  <a:schemeClr val="tx2">
                    <a:satMod val="130000"/>
                  </a:schemeClr>
                </a:solidFill>
              </a:rPr>
              <a:t>(K= delivery price=forward price at time contract is entered into)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BB01EBB-4C52-44BB-A8E1-AB55BAD79790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Gill Sans MT" panose="020B0502020104020203" pitchFamily="34" charset="0"/>
            </a:endParaRPr>
          </a:p>
        </p:txBody>
      </p:sp>
      <p:sp>
        <p:nvSpPr>
          <p:cNvPr id="19462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Gill Sans MT" panose="020B0502020104020203" pitchFamily="34" charset="0"/>
            </a:endParaRPr>
          </a:p>
        </p:txBody>
      </p:sp>
      <p:grpSp>
        <p:nvGrpSpPr>
          <p:cNvPr id="19463" name="Group 13"/>
          <p:cNvGrpSpPr>
            <a:grpSpLocks/>
          </p:cNvGrpSpPr>
          <p:nvPr/>
        </p:nvGrpSpPr>
        <p:grpSpPr bwMode="auto">
          <a:xfrm>
            <a:off x="2133600" y="2743200"/>
            <a:ext cx="4038600" cy="3149600"/>
            <a:chOff x="2187575" y="2133600"/>
            <a:chExt cx="5605463" cy="3759200"/>
          </a:xfrm>
        </p:grpSpPr>
        <p:grpSp>
          <p:nvGrpSpPr>
            <p:cNvPr id="19464" name="Group 5"/>
            <p:cNvGrpSpPr>
              <a:grpSpLocks/>
            </p:cNvGrpSpPr>
            <p:nvPr/>
          </p:nvGrpSpPr>
          <p:grpSpPr bwMode="auto">
            <a:xfrm>
              <a:off x="2187575" y="2133600"/>
              <a:ext cx="5605463" cy="3759200"/>
              <a:chOff x="1378" y="1327"/>
              <a:chExt cx="3531" cy="2385"/>
            </a:xfrm>
          </p:grpSpPr>
          <p:sp>
            <p:nvSpPr>
              <p:cNvPr id="19466" name="Line 6"/>
              <p:cNvSpPr>
                <a:spLocks noChangeShapeType="1"/>
              </p:cNvSpPr>
              <p:nvPr/>
            </p:nvSpPr>
            <p:spPr bwMode="auto">
              <a:xfrm>
                <a:off x="1378" y="1377"/>
                <a:ext cx="0" cy="23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67" name="Line 7"/>
              <p:cNvSpPr>
                <a:spLocks noChangeShapeType="1"/>
              </p:cNvSpPr>
              <p:nvPr/>
            </p:nvSpPr>
            <p:spPr bwMode="auto">
              <a:xfrm>
                <a:off x="1387" y="2520"/>
                <a:ext cx="3522" cy="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68" name="Rectangle 8"/>
              <p:cNvSpPr>
                <a:spLocks noChangeArrowheads="1"/>
              </p:cNvSpPr>
              <p:nvPr/>
            </p:nvSpPr>
            <p:spPr bwMode="auto">
              <a:xfrm>
                <a:off x="1393" y="1327"/>
                <a:ext cx="514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latin typeface="Gill Sans MT" panose="020B0502020104020203" pitchFamily="34" charset="0"/>
                  </a:rPr>
                  <a:t>Profit</a:t>
                </a:r>
              </a:p>
            </p:txBody>
          </p:sp>
          <p:sp>
            <p:nvSpPr>
              <p:cNvPr id="19469" name="Rectangle 9"/>
              <p:cNvSpPr>
                <a:spLocks noChangeArrowheads="1"/>
              </p:cNvSpPr>
              <p:nvPr/>
            </p:nvSpPr>
            <p:spPr bwMode="auto">
              <a:xfrm>
                <a:off x="2892" y="2284"/>
                <a:ext cx="2017" cy="5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latin typeface="Gill Sans MT" panose="020B0502020104020203" pitchFamily="34" charset="0"/>
                  </a:rPr>
                  <a:t>Price of Underlying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latin typeface="Gill Sans MT" panose="020B0502020104020203" pitchFamily="34" charset="0"/>
                  </a:rPr>
                  <a:t>      at Maturity, 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</a:p>
            </p:txBody>
          </p:sp>
          <p:sp>
            <p:nvSpPr>
              <p:cNvPr id="19470" name="Line 10"/>
              <p:cNvSpPr>
                <a:spLocks noChangeShapeType="1"/>
              </p:cNvSpPr>
              <p:nvPr/>
            </p:nvSpPr>
            <p:spPr bwMode="auto">
              <a:xfrm>
                <a:off x="1411" y="1563"/>
                <a:ext cx="2005" cy="2005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465" name="Rectangle 11"/>
            <p:cNvSpPr>
              <a:spLocks noChangeArrowheads="1"/>
            </p:cNvSpPr>
            <p:nvPr/>
          </p:nvSpPr>
          <p:spPr bwMode="auto">
            <a:xfrm>
              <a:off x="3456727" y="4040189"/>
              <a:ext cx="317290" cy="547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K</a:t>
              </a:r>
            </a:p>
          </p:txBody>
        </p:sp>
      </p:grp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Futures Contracts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(page 8)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43100"/>
            <a:ext cx="7940675" cy="43434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dirty="0"/>
              <a:t>Agreement to buy or sell an asset for a certain price at a certain time</a:t>
            </a:r>
          </a:p>
          <a:p>
            <a:pPr eaLnBrk="1" hangingPunct="1"/>
            <a:r>
              <a:rPr lang="en-US" altLang="en-US" dirty="0"/>
              <a:t>Similar to a forward contract</a:t>
            </a:r>
          </a:p>
          <a:p>
            <a:pPr eaLnBrk="1" hangingPunct="1"/>
            <a:r>
              <a:rPr lang="en-US" altLang="en-US" dirty="0"/>
              <a:t>Whereas a forward contract is traded OTC, a futures contract is traded on an exchange</a:t>
            </a:r>
          </a:p>
          <a:p>
            <a:pPr eaLnBrk="1" hangingPunct="1"/>
            <a:r>
              <a:rPr lang="en-US" altLang="en-US" dirty="0"/>
              <a:t>Daily margined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16586E4-FB01-41F4-B277-08980DB02295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Exchanges Trading Futures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idx="1"/>
          </p:nvPr>
        </p:nvSpPr>
        <p:spPr>
          <a:xfrm>
            <a:off x="246063" y="2147888"/>
            <a:ext cx="8212137" cy="41148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dirty="0"/>
              <a:t>CME Group (formed when Chicago Mercantile Exchange and Chicago Board of Trade merged) </a:t>
            </a:r>
            <a:r>
              <a:rPr lang="en-US" alt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https://www.cmegroup.com/</a:t>
            </a:r>
            <a:endParaRPr lang="en-US" altLang="en-US" dirty="0">
              <a:solidFill>
                <a:srgbClr val="0070C0"/>
              </a:solidFill>
            </a:endParaRPr>
          </a:p>
          <a:p>
            <a:pPr eaLnBrk="1" hangingPunct="1"/>
            <a:r>
              <a:rPr lang="en-CA" altLang="en-US" dirty="0"/>
              <a:t>InterContinental Exchange(ICE) </a:t>
            </a:r>
            <a:r>
              <a:rPr lang="en-CA" altLang="en-US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https://www.theice.com</a:t>
            </a:r>
            <a:endParaRPr lang="en-US" altLang="en-US" dirty="0">
              <a:solidFill>
                <a:srgbClr val="0070C0"/>
              </a:solidFill>
            </a:endParaRPr>
          </a:p>
          <a:p>
            <a:pPr eaLnBrk="1" hangingPunct="1"/>
            <a:r>
              <a:rPr lang="en-US" altLang="en-US" dirty="0"/>
              <a:t>BM&amp;F (Sao Paulo, Brazil)</a:t>
            </a:r>
          </a:p>
          <a:p>
            <a:pPr eaLnBrk="1" hangingPunct="1"/>
            <a:r>
              <a:rPr lang="en-US" altLang="en-US" dirty="0"/>
              <a:t>TIFFE (Tokyo)</a:t>
            </a:r>
          </a:p>
          <a:p>
            <a:pPr eaLnBrk="1" hangingPunct="1"/>
            <a:r>
              <a:rPr lang="en-US" altLang="en-US" dirty="0"/>
              <a:t>…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5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6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4A86430-E4E1-43F1-B79F-CC0012407674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151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5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6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Gill Sans MT" panose="020B0502020104020203" pitchFamily="34" charset="0"/>
            </a:endParaRPr>
          </a:p>
        </p:txBody>
      </p:sp>
      <p:sp>
        <p:nvSpPr>
          <p:cNvPr id="2151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5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6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What is a Derivative?</a:t>
            </a:r>
            <a:endParaRPr lang="en-US" altLang="en-US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/>
              <a:t>A derivative is an instrument whose value depends on, or is derived from, the value of another asset.</a:t>
            </a:r>
          </a:p>
          <a:p>
            <a:r>
              <a:rPr lang="en-CA" altLang="en-US"/>
              <a:t>Examples: futures, forwards, swaps, options</a:t>
            </a:r>
            <a:r>
              <a:rPr lang="en-US" altLang="en-US"/>
              <a:t>, exotics…</a:t>
            </a:r>
          </a:p>
          <a:p>
            <a:pPr>
              <a:buFontTx/>
              <a:buNone/>
            </a:pPr>
            <a:r>
              <a:rPr lang="en-US" altLang="en-US"/>
              <a:t>  </a:t>
            </a:r>
            <a:endParaRPr lang="en-CA" altLang="en-US"/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67A632B-E5DF-4E58-9F2E-89B6F9E7683F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Examples of Futures Contracts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779588"/>
            <a:ext cx="8074025" cy="4083050"/>
          </a:xfrm>
        </p:spPr>
        <p:txBody>
          <a:bodyPr lIns="90488" tIns="44450" rIns="90488" bIns="44450"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Agreement to:</a:t>
            </a:r>
          </a:p>
          <a:p>
            <a:pPr lvl="1" eaLnBrk="1" hangingPunct="1"/>
            <a:r>
              <a:rPr lang="en-US" altLang="en-US" dirty="0"/>
              <a:t>Buy 100 oz. of gold @ US$1300/oz. in December </a:t>
            </a:r>
          </a:p>
          <a:p>
            <a:pPr lvl="1" eaLnBrk="1" hangingPunct="1"/>
            <a:r>
              <a:rPr lang="en-US" altLang="en-US" dirty="0"/>
              <a:t>Sell £62,500 @ 1.4500 US$/£ in March</a:t>
            </a:r>
          </a:p>
          <a:p>
            <a:pPr lvl="1" eaLnBrk="1" hangingPunct="1"/>
            <a:r>
              <a:rPr lang="en-US" altLang="en-US" dirty="0"/>
              <a:t>Sell 1,000 bbl. of oil @ US$50/bbl. in April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E1FD26E-3466-41D9-B910-F70552CFBEE5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253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Gill Sans MT" panose="020B0502020104020203" pitchFamily="34" charset="0"/>
            </a:endParaRPr>
          </a:p>
        </p:txBody>
      </p:sp>
      <p:sp>
        <p:nvSpPr>
          <p:cNvPr id="2253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35C1A-CE73-F942-BE72-382ED2A3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DAC2-5659-4466-8B40-6927B95986E0}" type="slidenum">
              <a:rPr lang="en-US" altLang="en-US" smtClean="0"/>
              <a:pPr/>
              <a:t>21</a:t>
            </a:fld>
            <a:endParaRPr lang="en-US" altLang="en-US"/>
          </a:p>
        </p:txBody>
      </p:sp>
      <p:pic>
        <p:nvPicPr>
          <p:cNvPr id="4" name="Picture 3" descr="A screenshot of a chart&#10;&#10;Description automatically generated">
            <a:extLst>
              <a:ext uri="{FF2B5EF4-FFF2-40B4-BE49-F238E27FC236}">
                <a16:creationId xmlns:a16="http://schemas.microsoft.com/office/drawing/2014/main" id="{68C71639-915E-69B1-B16B-EABE5D3EB1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6" y="1371600"/>
            <a:ext cx="8458947" cy="479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91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09600"/>
            <a:ext cx="6945313" cy="1447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Options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call option is an option to buy a certain asset by a certain date for a certain price (the strike price)</a:t>
            </a:r>
          </a:p>
          <a:p>
            <a:pPr eaLnBrk="1" hangingPunct="1"/>
            <a:r>
              <a:rPr lang="en-US" altLang="en-US"/>
              <a:t>A put option is an option to sell a certain asset by a certain date for a certain price (the strike price)</a:t>
            </a:r>
            <a:endParaRPr lang="en-US" altLang="en-US" i="1"/>
          </a:p>
          <a:p>
            <a:pPr eaLnBrk="1" hangingPunct="1"/>
            <a:endParaRPr lang="en-US" altLang="en-US"/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03DB6C7-305E-4CA6-B6EA-6DCE2A1BF40B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American </a:t>
            </a: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vs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European Options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American option can be exercised at any time during its life</a:t>
            </a:r>
          </a:p>
          <a:p>
            <a:pPr eaLnBrk="1" hangingPunct="1"/>
            <a:r>
              <a:rPr lang="en-US" altLang="en-US"/>
              <a:t>A European option can be exercised only at maturity </a:t>
            </a: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9AF12ED-86B5-4F29-A2EC-BB2A3114F3C2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chemeClr val="tx2">
                    <a:satMod val="130000"/>
                  </a:schemeClr>
                </a:solidFill>
              </a:rPr>
              <a:t>Google Call Option Prices from CBOE (May 3, 2016; Stock Price is bid 695.86, offer 696.25);</a:t>
            </a:r>
            <a:r>
              <a:rPr lang="en-US" sz="2000" dirty="0">
                <a:solidFill>
                  <a:schemeClr val="tx2">
                    <a:satMod val="130000"/>
                  </a:schemeClr>
                </a:solidFill>
              </a:rPr>
              <a:t> See Table 1.2 page 9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6A3BE32-41F1-4A98-A1A0-EC81DFB8F981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graphicFrame>
        <p:nvGraphicFramePr>
          <p:cNvPr id="5" name="Group 11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990007"/>
              </p:ext>
            </p:extLst>
          </p:nvPr>
        </p:nvGraphicFramePr>
        <p:xfrm>
          <a:off x="1066800" y="2244725"/>
          <a:ext cx="6781801" cy="3274863"/>
        </p:xfrm>
        <a:graphic>
          <a:graphicData uri="http://schemas.openxmlformats.org/drawingml/2006/table">
            <a:tbl>
              <a:tblPr/>
              <a:tblGrid>
                <a:gridCol w="819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3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33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33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0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Strike Price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Jun 2016 Bid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Jun 2016 Offer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Sep 2016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Sep 2016 Offer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 2016 Bid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 2016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Offer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660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43.40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45.10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60.80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62.70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72.70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76.70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680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29.20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30.60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47.70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50.70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60.90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64.70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18.30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18.90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37.00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39.20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49.70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52.50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6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9.90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10.50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27.50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29.50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40.10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42.80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26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740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4.70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5.20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19.80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21.60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31.40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34.40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>
                <a:solidFill>
                  <a:schemeClr val="tx2">
                    <a:satMod val="130000"/>
                  </a:schemeClr>
                </a:solidFill>
              </a:rPr>
              <a:t>Google Put Option Prices from CBOE (May 3, 2016; Stock Price is bid 695.86, offer 696.25); See Table 1.3 page 9</a:t>
            </a:r>
            <a:endParaRPr lang="en-US" sz="2400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13E3AEB-C598-423F-B315-F9DC763D3EF9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graphicFrame>
        <p:nvGraphicFramePr>
          <p:cNvPr id="5" name="Group 11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5281640"/>
              </p:ext>
            </p:extLst>
          </p:nvPr>
        </p:nvGraphicFramePr>
        <p:xfrm>
          <a:off x="1066800" y="2244725"/>
          <a:ext cx="6781801" cy="3274863"/>
        </p:xfrm>
        <a:graphic>
          <a:graphicData uri="http://schemas.openxmlformats.org/drawingml/2006/table">
            <a:tbl>
              <a:tblPr/>
              <a:tblGrid>
                <a:gridCol w="819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3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33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33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0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Strike Price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Jun 2016 Bid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Jun 2016 Offer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Sep 2016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Sep 2016 Offer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 2016 Bid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 2016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Offer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660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7.50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8.20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24.20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26.20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35.60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38.10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680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13.30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14.00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31.90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33.80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43.40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46.00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21.70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23.00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40.80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42.70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52.40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55.20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6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33.10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34.80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51.10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53.20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62.60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65.20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26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740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47.70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49.60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63.10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65.20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74.10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76.70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Options </a:t>
            </a: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vs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Futures/Forwards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futures/forward contract gives the holder the obligation to buy or sell at a certain price</a:t>
            </a:r>
          </a:p>
          <a:p>
            <a:pPr eaLnBrk="1" hangingPunct="1"/>
            <a:r>
              <a:rPr lang="en-US" altLang="en-US"/>
              <a:t>An option gives the holder the right to buy or sell at a certain price</a:t>
            </a: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5E4935E-73E2-43D1-9632-A3B525A0312B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Types of Derivatives Traders</a:t>
            </a:r>
          </a:p>
        </p:txBody>
      </p:sp>
      <p:sp>
        <p:nvSpPr>
          <p:cNvPr id="33795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/>
              <a:t>Hedgers</a:t>
            </a:r>
          </a:p>
          <a:p>
            <a:r>
              <a:rPr lang="en-CA" altLang="en-US"/>
              <a:t>Speculators</a:t>
            </a:r>
          </a:p>
          <a:p>
            <a:r>
              <a:rPr lang="en-CA" altLang="en-US"/>
              <a:t>Arbitrageurs</a:t>
            </a:r>
            <a:endParaRPr lang="en-US" altLang="en-US"/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168592B-5F8F-4B05-88F5-838D0DA0F959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379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Gill Sans MT" panose="020B0502020104020203" pitchFamily="34" charset="0"/>
            </a:endParaRPr>
          </a:p>
        </p:txBody>
      </p:sp>
      <p:sp>
        <p:nvSpPr>
          <p:cNvPr id="3379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762000"/>
            <a:ext cx="7391400" cy="1143000"/>
          </a:xfrm>
        </p:spPr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Hedging Examples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(pages 11-13)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4819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2057400"/>
            <a:ext cx="8077200" cy="38862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 US company will pay £10 million for imports from Britain in 3 months and decides to hedge using a long position in a forward contract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An investor owns 1,000 Microsoft  shares currently worth $28 per share. A two-month put with a strike price of $27.50 costs $1. The investor decides to hedge by buying 10 contracts </a:t>
            </a: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0F9BEF4-B9A9-44F1-89D4-54B2E210EDE4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48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Value of Microsoft Shares with and without Hedging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(Fig 1.4, page 13)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F056AA5-F3B5-41BA-BF70-3BF005C76E93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600200" y="2286000"/>
          <a:ext cx="6096000" cy="3276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Why Derivatives Are Important</a:t>
            </a:r>
            <a:endParaRPr lang="en-US" alt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281488"/>
          </a:xfrm>
        </p:spPr>
        <p:txBody>
          <a:bodyPr/>
          <a:lstStyle/>
          <a:p>
            <a:r>
              <a:rPr lang="en-CA" altLang="en-US" sz="2400" dirty="0"/>
              <a:t>Derivatives play a key role in transferring risks in the economy</a:t>
            </a:r>
          </a:p>
          <a:p>
            <a:r>
              <a:rPr lang="en-CA" altLang="en-US" sz="2400" dirty="0"/>
              <a:t>The underlying assets include stocks, currencies, interest rates, commodities, debt instruments, electricity prices, insurance payouts, the weather, </a:t>
            </a:r>
            <a:r>
              <a:rPr lang="en-CA" altLang="en-US" sz="2400" dirty="0" err="1"/>
              <a:t>etc</a:t>
            </a:r>
            <a:endParaRPr lang="en-CA" altLang="en-US" sz="2400" dirty="0"/>
          </a:p>
          <a:p>
            <a:r>
              <a:rPr lang="en-CA" altLang="en-US" sz="2400" dirty="0"/>
              <a:t>Many financial transactions have embedded derivatives</a:t>
            </a:r>
          </a:p>
          <a:p>
            <a:r>
              <a:rPr lang="en-CA" altLang="en-US" sz="2400" dirty="0"/>
              <a:t>The real options approach to assessing  capital investment decisions has become widely accepted</a:t>
            </a:r>
          </a:p>
          <a:p>
            <a:pPr>
              <a:buFontTx/>
              <a:buNone/>
            </a:pPr>
            <a:endParaRPr lang="en-US" altLang="en-US" sz="2400" dirty="0"/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09D64D6-8F5F-45AD-A685-38AF9F4BCC7B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Speculation Example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6867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728788"/>
            <a:ext cx="8039100" cy="4103687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z="2400" dirty="0"/>
              <a:t>An investor with $2,000 to invest feels that a stock price will increase over the next 2 months. The current stock price is $20 and the price of a 2-month call option with a strike of 22.50 is $1</a:t>
            </a:r>
          </a:p>
          <a:p>
            <a:pPr eaLnBrk="1" hangingPunct="1"/>
            <a:r>
              <a:rPr lang="en-US" altLang="en-US" sz="2400" dirty="0"/>
              <a:t>What are the alternative strategies? </a:t>
            </a:r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C1B149D-9D05-48B8-9B99-C1486C18802E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687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Gill Sans MT" panose="020B0502020104020203" pitchFamily="34" charset="0"/>
            </a:endParaRPr>
          </a:p>
        </p:txBody>
      </p:sp>
      <p:sp>
        <p:nvSpPr>
          <p:cNvPr id="3687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0273-0560-20A4-4810-004A85C4E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Arbitrage with forward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9A44A-0C23-1545-7F2C-01CD7D30B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Today’s spot price of gold is $1,950.</a:t>
            </a:r>
          </a:p>
          <a:p>
            <a:r>
              <a:rPr lang="en-US" sz="2400" dirty="0"/>
              <a:t>Interest rates are 5%</a:t>
            </a:r>
          </a:p>
          <a:p>
            <a:r>
              <a:rPr lang="en-US" sz="2400" dirty="0"/>
              <a:t>We are offered a forward contract on gold with maturity 1 year, for $2,055.</a:t>
            </a:r>
          </a:p>
          <a:p>
            <a:pPr lvl="1"/>
            <a:r>
              <a:rPr lang="en-US" sz="2000" dirty="0"/>
              <a:t>Long position: on 17-Jan-25 we must pay $2,055 and receive 1 oz of gold</a:t>
            </a:r>
          </a:p>
          <a:p>
            <a:pPr lvl="1"/>
            <a:r>
              <a:rPr lang="en-US" sz="2000" dirty="0"/>
              <a:t>Short position: on 17-Jan-25 we must deliver 1 oz of gold and receive $2,055.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1892C-6AB5-4FC6-B4C6-D83E8256C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DAC2-5659-4466-8B40-6927B95986E0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64793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E2FC5-DFCB-2CB2-661F-918CEDE8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Arbitrage with forwards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AE3ED-F5C5-6311-4060-F3F9D306A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765" y="1905000"/>
            <a:ext cx="8305800" cy="4114800"/>
          </a:xfrm>
        </p:spPr>
        <p:txBody>
          <a:bodyPr/>
          <a:lstStyle/>
          <a:p>
            <a:r>
              <a:rPr lang="en-US" sz="2400" dirty="0"/>
              <a:t>Take a short position in the forward contract.</a:t>
            </a:r>
          </a:p>
          <a:p>
            <a:r>
              <a:rPr lang="en-US" sz="2400" dirty="0"/>
              <a:t>Borrow $1,950 from the bank and purchase 1 oz gold.</a:t>
            </a:r>
          </a:p>
          <a:p>
            <a:endParaRPr lang="en-US" sz="2400" dirty="0"/>
          </a:p>
          <a:p>
            <a:r>
              <a:rPr lang="en-US" sz="2400" dirty="0"/>
              <a:t>After 1Y, we owe the bank $1,950 + interest = $2,047.50 </a:t>
            </a:r>
          </a:p>
          <a:p>
            <a:r>
              <a:rPr lang="en-US" sz="2400" dirty="0"/>
              <a:t>Deliver the gold (we have the short side of the forward contract) and receive $2,055 </a:t>
            </a:r>
          </a:p>
          <a:p>
            <a:r>
              <a:rPr lang="en-US" sz="2400" dirty="0"/>
              <a:t>Pay the bank $2,047.50</a:t>
            </a:r>
          </a:p>
          <a:p>
            <a:pPr marL="0" indent="0">
              <a:buNone/>
            </a:pPr>
            <a:r>
              <a:rPr lang="en-US" sz="2400" u="sng" dirty="0"/>
              <a:t>Net profit </a:t>
            </a:r>
            <a:r>
              <a:rPr lang="en-US" sz="2400" dirty="0"/>
              <a:t>= $2.50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Conclusion: there is a “fair” forward price, which should not lead to arbitrage. More about this in lecture 4.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3B397-D1CB-E151-A254-D24E3378B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DAC2-5659-4466-8B40-6927B95986E0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3012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How Derivatives Are Traded</a:t>
            </a:r>
            <a:endParaRPr lang="en-US" altLang="en-US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/>
              <a:t>On exchanges such as the Chicago Board Options Exchange (CBOE)</a:t>
            </a:r>
          </a:p>
          <a:p>
            <a:r>
              <a:rPr lang="en-CA" altLang="en-US"/>
              <a:t>In the over-the-counter (OTC) market where traders working for banks, fund managers and corporate treasurers contact each other directly</a:t>
            </a:r>
            <a:endParaRPr lang="en-US" altLang="en-US"/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074F11D-CBA1-464E-99FE-39DBDD5F3112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7772400" cy="1143000"/>
          </a:xfrm>
        </p:spPr>
        <p:txBody>
          <a:bodyPr/>
          <a:lstStyle/>
          <a:p>
            <a:r>
              <a:rPr lang="en-CA" altLang="en-US"/>
              <a:t>The OTC Market Prior to 2008</a:t>
            </a:r>
            <a:endParaRPr lang="en-US" altLang="en-US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7772400" cy="4114800"/>
          </a:xfrm>
        </p:spPr>
        <p:txBody>
          <a:bodyPr/>
          <a:lstStyle/>
          <a:p>
            <a:r>
              <a:rPr lang="en-CA" altLang="en-US" sz="2400" dirty="0"/>
              <a:t>Largely unregulated </a:t>
            </a:r>
          </a:p>
          <a:p>
            <a:r>
              <a:rPr lang="en-CA" altLang="en-US" sz="2400" dirty="0"/>
              <a:t>Banks acted as market makers quoting bids and offers</a:t>
            </a:r>
          </a:p>
          <a:p>
            <a:r>
              <a:rPr lang="en-CA" altLang="en-US" sz="2400" dirty="0"/>
              <a:t>Master agreements usually defined how transactions between two parties would be handled</a:t>
            </a:r>
          </a:p>
          <a:p>
            <a:r>
              <a:rPr lang="en-CA" altLang="en-US" sz="2400" dirty="0"/>
              <a:t>But some transactions were cleared through central counterparties (CCPs). A CCP stands between the two sides to a transaction in the same way that an exchange does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2E29A46-9DE6-4ED2-961C-6BDED1491EF3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The Lehman Bankruptcy </a:t>
            </a:r>
            <a:endParaRPr lang="en-US" altLang="en-US" sz="2000" dirty="0"/>
          </a:p>
        </p:txBody>
      </p:sp>
      <p:sp>
        <p:nvSpPr>
          <p:cNvPr id="12291" name="Content Placeholder 4"/>
          <p:cNvSpPr>
            <a:spLocks noGrp="1"/>
          </p:cNvSpPr>
          <p:nvPr>
            <p:ph idx="1"/>
          </p:nvPr>
        </p:nvSpPr>
        <p:spPr>
          <a:xfrm>
            <a:off x="381000" y="2133600"/>
            <a:ext cx="7924800" cy="3733800"/>
          </a:xfrm>
        </p:spPr>
        <p:txBody>
          <a:bodyPr/>
          <a:lstStyle/>
          <a:p>
            <a:r>
              <a:rPr lang="en-CA" altLang="en-US" sz="2200" dirty="0"/>
              <a:t>Lehman’s filed for bankruptcy on September 15, 2008. This was the biggest bankruptcy in US history</a:t>
            </a:r>
          </a:p>
          <a:p>
            <a:r>
              <a:rPr lang="en-CA" altLang="en-US" sz="2200" dirty="0"/>
              <a:t>Lehman was an active participant in the OTC derivatives markets and got into financial difficulties because it took high risks and found it was unable to roll over its short-term funding</a:t>
            </a:r>
          </a:p>
          <a:p>
            <a:r>
              <a:rPr lang="en-CA" altLang="en-US" sz="2200" dirty="0"/>
              <a:t>It had hundreds of thousands of transactions outstanding with about 8,000 counterparties</a:t>
            </a:r>
          </a:p>
          <a:p>
            <a:r>
              <a:rPr lang="en-CA" altLang="en-US" sz="2200" dirty="0"/>
              <a:t>Unwinding these transactions has been challenging for both the Lehman liquidators and their counterparties </a:t>
            </a:r>
          </a:p>
        </p:txBody>
      </p:sp>
      <p:sp>
        <p:nvSpPr>
          <p:cNvPr id="1229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7A821C-E0E4-4DE8-B314-7C9D7B552016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Since 2008…</a:t>
            </a:r>
            <a:endParaRPr lang="en-US" altLang="en-US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sz="2200" dirty="0"/>
              <a:t>OTC market has become regulated. Objectives:</a:t>
            </a:r>
          </a:p>
          <a:p>
            <a:pPr lvl="1"/>
            <a:r>
              <a:rPr lang="en-CA" altLang="en-US" sz="2000" dirty="0"/>
              <a:t>Reduce systemic risk (see Business Snapshot 1.2, page 5)</a:t>
            </a:r>
          </a:p>
          <a:p>
            <a:pPr lvl="1"/>
            <a:r>
              <a:rPr lang="en-CA" altLang="en-US" sz="2000" dirty="0"/>
              <a:t>Increase transparency</a:t>
            </a:r>
          </a:p>
          <a:p>
            <a:r>
              <a:rPr lang="en-CA" altLang="en-US" sz="2200" dirty="0"/>
              <a:t>In the U.S and some other countries, standardized OTC products must be traded on swap execution facilities (SEFs) which are electronic platforms similar to exchanges</a:t>
            </a:r>
          </a:p>
          <a:p>
            <a:r>
              <a:rPr lang="en-CA" altLang="en-US" sz="2200" dirty="0"/>
              <a:t>Central Counterparties (CCPs) must be used to clear standardized transactions between financial institutions in most countries</a:t>
            </a:r>
          </a:p>
          <a:p>
            <a:r>
              <a:rPr lang="en-CA" altLang="en-US" sz="2200" dirty="0"/>
              <a:t>All trades must be reported to a central repository</a:t>
            </a:r>
            <a:endParaRPr lang="en-US" altLang="en-US" sz="2200" dirty="0"/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AFC8084-6C83-4671-8880-445B5A8D4D3D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28291"/>
            <a:ext cx="77724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130000"/>
                  </a:schemeClr>
                </a:solidFill>
              </a:rPr>
              <a:t>Size of OTC Derivatives Markets</a:t>
            </a:r>
            <a:endParaRPr lang="en-US" sz="2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37A427E-DCF9-47F0-818D-04220AAFE7E4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1179786" y="6106061"/>
            <a:ext cx="71739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Source: Bank for International Settlements.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9EE637-FF2F-6542-93CA-88AC1CEDF5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786" y="1676399"/>
            <a:ext cx="6821214" cy="43163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246063" y="930275"/>
            <a:ext cx="7772400" cy="822325"/>
          </a:xfrm>
        </p:spPr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How Derivatives are Used</a:t>
            </a:r>
          </a:p>
        </p:txBody>
      </p:sp>
      <p:sp>
        <p:nvSpPr>
          <p:cNvPr id="13315" name="Rectangle 5"/>
          <p:cNvSpPr>
            <a:spLocks noGrp="1" noChangeArrowheads="1"/>
          </p:cNvSpPr>
          <p:nvPr>
            <p:ph idx="1"/>
          </p:nvPr>
        </p:nvSpPr>
        <p:spPr>
          <a:xfrm>
            <a:off x="609600" y="1752600"/>
            <a:ext cx="6624637" cy="4103687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dirty="0"/>
              <a:t>To hedge risks</a:t>
            </a:r>
          </a:p>
          <a:p>
            <a:pPr eaLnBrk="1" hangingPunct="1"/>
            <a:r>
              <a:rPr lang="en-US" altLang="en-US" dirty="0"/>
              <a:t>To speculate (take a view on the future direction of the market)</a:t>
            </a:r>
          </a:p>
          <a:p>
            <a:pPr eaLnBrk="1" hangingPunct="1"/>
            <a:r>
              <a:rPr lang="en-US" altLang="en-US" dirty="0"/>
              <a:t>To lock in an arbitrage profit</a:t>
            </a:r>
          </a:p>
          <a:p>
            <a:pPr eaLnBrk="1" hangingPunct="1"/>
            <a:r>
              <a:rPr lang="en-US" altLang="en-US" dirty="0"/>
              <a:t>To change the nature of a liability</a:t>
            </a:r>
          </a:p>
          <a:p>
            <a:pPr eaLnBrk="1" hangingPunct="1"/>
            <a:r>
              <a:rPr lang="en-US" altLang="en-US" dirty="0"/>
              <a:t>To change the nature of an investment without incurring the costs of selling one portfolio and buying another</a:t>
            </a: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9AA1CE4-307D-427C-BE19-43A417A56DB7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331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Gill Sans MT" panose="020B0502020104020203" pitchFamily="34" charset="0"/>
            </a:endParaRPr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Global">
  <a:themeElements>
    <a:clrScheme name="Custom 5">
      <a:dk1>
        <a:srgbClr val="000000"/>
      </a:dk1>
      <a:lt1>
        <a:srgbClr val="FFFFFF"/>
      </a:lt1>
      <a:dk2>
        <a:srgbClr val="3A3015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5">
    <a:dk1>
      <a:srgbClr val="000000"/>
    </a:dk1>
    <a:lt1>
      <a:srgbClr val="FFFFFF"/>
    </a:lt1>
    <a:dk2>
      <a:srgbClr val="3A3015"/>
    </a:dk2>
    <a:lt2>
      <a:srgbClr val="FFFFFF"/>
    </a:lt2>
    <a:accent1>
      <a:srgbClr val="FFFFCC"/>
    </a:accent1>
    <a:accent2>
      <a:srgbClr val="B5E0E3"/>
    </a:accent2>
    <a:accent3>
      <a:srgbClr val="FFFFFF"/>
    </a:accent3>
    <a:accent4>
      <a:srgbClr val="000000"/>
    </a:accent4>
    <a:accent5>
      <a:srgbClr val="FFFFE2"/>
    </a:accent5>
    <a:accent6>
      <a:srgbClr val="A4CBCE"/>
    </a:accent6>
    <a:hlink>
      <a:srgbClr val="E5D093"/>
    </a:hlink>
    <a:folHlink>
      <a:srgbClr val="CCB374"/>
    </a:folHlink>
  </a:clrScheme>
  <a:fontScheme name="Global">
    <a:majorFont>
      <a:latin typeface="Times New Roman"/>
      <a:ea typeface=""/>
      <a:cs typeface=""/>
    </a:majorFont>
    <a:minorFont>
      <a:latin typeface="Tahom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PossibleOpeningChapterArtwork</Template>
  <TotalTime>223</TotalTime>
  <Words>1449</Words>
  <Application>Microsoft Office PowerPoint</Application>
  <PresentationFormat>On-screen Show (4:3)</PresentationFormat>
  <Paragraphs>271</Paragraphs>
  <Slides>32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Gill Sans MT</vt:lpstr>
      <vt:lpstr>Tahoma</vt:lpstr>
      <vt:lpstr>Times New Roman</vt:lpstr>
      <vt:lpstr>Wingdings</vt:lpstr>
      <vt:lpstr>Global</vt:lpstr>
      <vt:lpstr>Introduction to financial markets and derivatives</vt:lpstr>
      <vt:lpstr>What is a Derivative?</vt:lpstr>
      <vt:lpstr>Why Derivatives Are Important</vt:lpstr>
      <vt:lpstr>How Derivatives Are Traded</vt:lpstr>
      <vt:lpstr>The OTC Market Prior to 2008</vt:lpstr>
      <vt:lpstr>The Lehman Bankruptcy </vt:lpstr>
      <vt:lpstr>Since 2008…</vt:lpstr>
      <vt:lpstr>Size of OTC Derivatives Markets</vt:lpstr>
      <vt:lpstr>How Derivatives are Used</vt:lpstr>
      <vt:lpstr>Main types of derivatives</vt:lpstr>
      <vt:lpstr>Forward Contract</vt:lpstr>
      <vt:lpstr>Foreign Exchange Quotes for GBP, May 3, 2016 (See page 6)</vt:lpstr>
      <vt:lpstr>GBP/USD quotes today</vt:lpstr>
      <vt:lpstr>Terminology</vt:lpstr>
      <vt:lpstr>Example (pages 6-7)</vt:lpstr>
      <vt:lpstr>Profit from a Long Forward Position (K= delivery price=forward price at time contract is entered into)</vt:lpstr>
      <vt:lpstr>Profit from a Short Forward Position (K= delivery price=forward price at time contract is entered into)</vt:lpstr>
      <vt:lpstr>Futures Contracts (page 8)</vt:lpstr>
      <vt:lpstr>Exchanges Trading Futures</vt:lpstr>
      <vt:lpstr>Examples of Futures Contracts</vt:lpstr>
      <vt:lpstr>PowerPoint Presentation</vt:lpstr>
      <vt:lpstr>Options</vt:lpstr>
      <vt:lpstr>American vs European Options</vt:lpstr>
      <vt:lpstr>Google Call Option Prices from CBOE (May 3, 2016; Stock Price is bid 695.86, offer 696.25); See Table 1.2 page 9</vt:lpstr>
      <vt:lpstr>Google Put Option Prices from CBOE (May 3, 2016; Stock Price is bid 695.86, offer 696.25); See Table 1.3 page 9</vt:lpstr>
      <vt:lpstr>Options vs Futures/Forwards</vt:lpstr>
      <vt:lpstr>Types of Derivatives Traders</vt:lpstr>
      <vt:lpstr>Hedging Examples (pages 11-13)</vt:lpstr>
      <vt:lpstr>Value of Microsoft Shares with and without Hedging (Fig 1.4, page 13)</vt:lpstr>
      <vt:lpstr>Speculation Example </vt:lpstr>
      <vt:lpstr>Arbitrage with forward contracts</vt:lpstr>
      <vt:lpstr>Arbitrage with forwards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>Options, Futures, and Other Derivatives, 10e</dc:subject>
  <dc:creator>John C. Hull</dc:creator>
  <cp:keywords>Chapter1</cp:keywords>
  <dc:description>Copyright 2017 by John C. Hull. All Rights Reserved. Published 2017</dc:description>
  <cp:lastModifiedBy>Pavan Prakash</cp:lastModifiedBy>
  <cp:revision>108</cp:revision>
  <dcterms:created xsi:type="dcterms:W3CDTF">2008-05-28T22:27:59Z</dcterms:created>
  <dcterms:modified xsi:type="dcterms:W3CDTF">2024-09-11T16:26:37Z</dcterms:modified>
</cp:coreProperties>
</file>