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303" r:id="rId3"/>
    <p:sldId id="305" r:id="rId4"/>
    <p:sldId id="257" r:id="rId5"/>
    <p:sldId id="258" r:id="rId6"/>
    <p:sldId id="265" r:id="rId7"/>
  </p:sldIdLst>
  <p:sldSz cx="9144000" cy="5143500" type="screen16x9"/>
  <p:notesSz cx="6858000" cy="9144000"/>
  <p:embeddedFontLst>
    <p:embeddedFont>
      <p:font typeface="Neucha" panose="020B0604020202020204" charset="0"/>
      <p:regular r:id="rId9"/>
    </p:embeddedFont>
    <p:embeddedFont>
      <p:font typeface="Patrick Hand" panose="020F0502020204030204" pitchFamily="2" charset="0"/>
      <p:regular r:id="rId10"/>
    </p:embeddedFont>
    <p:embeddedFont>
      <p:font typeface="Roboto Condensed" panose="020F050202020403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95036E-72BD-4AF9-9687-26A7446511E3}">
  <a:tblStyle styleId="{6595036E-72BD-4AF9-9687-26A744651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6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88df9164e0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88df9164e0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88df9164e0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88df9164e0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sz="7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subTitle" idx="1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290954" flipH="1">
            <a:off x="8792626" y="3491026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rot="4044333" flipH="1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rot="1012302" flipH="1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rot="-2203129" flipH="1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 txBox="1">
            <a:spLocks noGrp="1"/>
          </p:cNvSpPr>
          <p:nvPr>
            <p:ph type="title" idx="2" hasCustomPrompt="1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avLst/>
              <a:gdLst/>
              <a:ahLst/>
              <a:cxnLst/>
              <a:rect l="l" t="t" r="r" b="b"/>
              <a:pathLst>
                <a:path w="474" h="568" extrusionOk="0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avLst/>
              <a:gdLst/>
              <a:ahLst/>
              <a:cxnLst/>
              <a:rect l="l" t="t" r="r" b="b"/>
              <a:pathLst>
                <a:path w="941" h="921" extrusionOk="0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avLst/>
              <a:gdLst/>
              <a:ahLst/>
              <a:cxnLst/>
              <a:rect l="l" t="t" r="r" b="b"/>
              <a:pathLst>
                <a:path w="2664" h="3910" extrusionOk="0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avLst/>
              <a:gdLst/>
              <a:ahLst/>
              <a:cxnLst/>
              <a:rect l="l" t="t" r="r" b="b"/>
              <a:pathLst>
                <a:path w="481" h="632" extrusionOk="0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avLst/>
              <a:gdLst/>
              <a:ahLst/>
              <a:cxnLst/>
              <a:rect l="l" t="t" r="r" b="b"/>
              <a:pathLst>
                <a:path w="3171" h="755" extrusionOk="0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avLst/>
              <a:gdLst/>
              <a:ahLst/>
              <a:cxnLst/>
              <a:rect l="l" t="t" r="r" b="b"/>
              <a:pathLst>
                <a:path w="3356" h="2767" extrusionOk="0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avLst/>
              <a:gdLst/>
              <a:ahLst/>
              <a:cxnLst/>
              <a:rect l="l" t="t" r="r" b="b"/>
              <a:pathLst>
                <a:path w="4523" h="2374" extrusionOk="0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avLst/>
              <a:gdLst/>
              <a:ahLst/>
              <a:cxnLst/>
              <a:rect l="l" t="t" r="r" b="b"/>
              <a:pathLst>
                <a:path w="744" h="3925" extrusionOk="0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avLst/>
              <a:gdLst/>
              <a:ahLst/>
              <a:cxnLst/>
              <a:rect l="l" t="t" r="r" b="b"/>
              <a:pathLst>
                <a:path w="1441" h="1011" extrusionOk="0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avLst/>
              <a:gdLst/>
              <a:ahLst/>
              <a:cxnLst/>
              <a:rect l="l" t="t" r="r" b="b"/>
              <a:pathLst>
                <a:path w="2311" h="2996" extrusionOk="0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avLst/>
              <a:gdLst/>
              <a:ahLst/>
              <a:cxnLst/>
              <a:rect l="l" t="t" r="r" b="b"/>
              <a:pathLst>
                <a:path w="1162" h="744" extrusionOk="0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avLst/>
              <a:gdLst/>
              <a:ahLst/>
              <a:cxnLst/>
              <a:rect l="l" t="t" r="r" b="b"/>
              <a:pathLst>
                <a:path w="4285" h="14408" extrusionOk="0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avLst/>
              <a:gdLst/>
              <a:ahLst/>
              <a:cxnLst/>
              <a:rect l="l" t="t" r="r" b="b"/>
              <a:pathLst>
                <a:path w="535" h="257" extrusionOk="0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avLst/>
              <a:gdLst/>
              <a:ahLst/>
              <a:cxnLst/>
              <a:rect l="l" t="t" r="r" b="b"/>
              <a:pathLst>
                <a:path w="512" h="314" extrusionOk="0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avLst/>
              <a:gdLst/>
              <a:ahLst/>
              <a:cxnLst/>
              <a:rect l="l" t="t" r="r" b="b"/>
              <a:pathLst>
                <a:path w="245" h="176" extrusionOk="0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avLst/>
              <a:gdLst/>
              <a:ahLst/>
              <a:cxnLst/>
              <a:rect l="l" t="t" r="r" b="b"/>
              <a:pathLst>
                <a:path w="686" h="256" extrusionOk="0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avLst/>
              <a:gdLst/>
              <a:ahLst/>
              <a:cxnLst/>
              <a:rect l="l" t="t" r="r" b="b"/>
              <a:pathLst>
                <a:path w="465" h="186" extrusionOk="0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avLst/>
              <a:gdLst/>
              <a:ahLst/>
              <a:cxnLst/>
              <a:rect l="l" t="t" r="r" b="b"/>
              <a:pathLst>
                <a:path w="407" h="244" extrusionOk="0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avLst/>
              <a:gdLst/>
              <a:ahLst/>
              <a:cxnLst/>
              <a:rect l="l" t="t" r="r" b="b"/>
              <a:pathLst>
                <a:path w="361" h="268" extrusionOk="0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avLst/>
              <a:gdLst/>
              <a:ahLst/>
              <a:cxnLst/>
              <a:rect l="l" t="t" r="r" b="b"/>
              <a:pathLst>
                <a:path w="628" h="2972" extrusionOk="0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avLst/>
              <a:gdLst/>
              <a:ahLst/>
              <a:cxnLst/>
              <a:rect l="l" t="t" r="r" b="b"/>
              <a:pathLst>
                <a:path w="8012" h="5968" extrusionOk="0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avLst/>
              <a:gdLst/>
              <a:ahLst/>
              <a:cxnLst/>
              <a:rect l="l" t="t" r="r" b="b"/>
              <a:pathLst>
                <a:path w="2740" h="2822" extrusionOk="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subTitle" idx="1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9" name="Google Shape;309;p5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310" name="Google Shape;310;p5"/>
          <p:cNvGrpSpPr/>
          <p:nvPr/>
        </p:nvGrpSpPr>
        <p:grpSpPr>
          <a:xfrm rot="-1403612" flipH="1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5"/>
          <p:cNvGrpSpPr/>
          <p:nvPr/>
        </p:nvGrpSpPr>
        <p:grpSpPr>
          <a:xfrm rot="1184074" flipH="1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avLst/>
            <a:gdLst/>
            <a:ahLst/>
            <a:cxnLst/>
            <a:rect l="l" t="t" r="r" b="b"/>
            <a:pathLst>
              <a:path w="7024" h="9879" extrusionOk="0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title" hasCustomPrompt="1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title" idx="5" hasCustomPrompt="1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0" name="Google Shape;400;p8"/>
          <p:cNvSpPr txBox="1">
            <a:spLocks noGrp="1"/>
          </p:cNvSpPr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8"/>
          <p:cNvSpPr txBox="1">
            <a:spLocks noGrp="1"/>
          </p:cNvSpPr>
          <p:nvPr>
            <p:ph type="title" idx="8" hasCustomPrompt="1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3" name="Google Shape;403;p8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4" name="Google Shape;404;p8"/>
          <p:cNvSpPr txBox="1">
            <a:spLocks noGrp="1"/>
          </p:cNvSpPr>
          <p:nvPr>
            <p:ph type="title" idx="14" hasCustomPrompt="1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6" name="Google Shape;406;p8"/>
          <p:cNvSpPr txBox="1">
            <a:spLocks noGrp="1"/>
          </p:cNvSpPr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8"/>
          <p:cNvSpPr txBox="1">
            <a:spLocks noGrp="1"/>
          </p:cNvSpPr>
          <p:nvPr>
            <p:ph type="title" idx="17" hasCustomPrompt="1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avLst/>
              <a:gdLst/>
              <a:ahLst/>
              <a:cxnLst/>
              <a:rect l="l" t="t" r="r" b="b"/>
              <a:pathLst>
                <a:path w="4049" h="2671" extrusionOk="0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avLst/>
              <a:gdLst/>
              <a:ahLst/>
              <a:cxnLst/>
              <a:rect l="l" t="t" r="r" b="b"/>
              <a:pathLst>
                <a:path w="883" h="808" extrusionOk="0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avLst/>
              <a:gdLst/>
              <a:ahLst/>
              <a:cxnLst/>
              <a:rect l="l" t="t" r="r" b="b"/>
              <a:pathLst>
                <a:path w="895" h="806" extrusionOk="0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avLst/>
              <a:gdLst/>
              <a:ahLst/>
              <a:cxnLst/>
              <a:rect l="l" t="t" r="r" b="b"/>
              <a:pathLst>
                <a:path w="895" h="804" extrusionOk="0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avLst/>
              <a:gdLst/>
              <a:ahLst/>
              <a:cxnLst/>
              <a:rect l="l" t="t" r="r" b="b"/>
              <a:pathLst>
                <a:path w="884" h="803" extrusionOk="0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avLst/>
              <a:gdLst/>
              <a:ahLst/>
              <a:cxnLst/>
              <a:rect l="l" t="t" r="r" b="b"/>
              <a:pathLst>
                <a:path w="883" h="809" extrusionOk="0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avLst/>
              <a:gdLst/>
              <a:ahLst/>
              <a:cxnLst/>
              <a:rect l="l" t="t" r="r" b="b"/>
              <a:pathLst>
                <a:path w="895" h="808" extrusionOk="0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avLst/>
              <a:gdLst/>
              <a:ahLst/>
              <a:cxnLst/>
              <a:rect l="l" t="t" r="r" b="b"/>
              <a:pathLst>
                <a:path w="884" h="808" extrusionOk="0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avLst/>
              <a:gdLst/>
              <a:ahLst/>
              <a:cxnLst/>
              <a:rect l="l" t="t" r="r" b="b"/>
              <a:pathLst>
                <a:path w="883" h="807" extrusionOk="0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avLst/>
              <a:gdLst/>
              <a:ahLst/>
              <a:cxnLst/>
              <a:rect l="l" t="t" r="r" b="b"/>
              <a:pathLst>
                <a:path w="2934" h="5906" extrusionOk="0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avLst/>
              <a:gdLst/>
              <a:ahLst/>
              <a:cxnLst/>
              <a:rect l="l" t="t" r="r" b="b"/>
              <a:pathLst>
                <a:path w="7988" h="9221" extrusionOk="0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avLst/>
            <a:gdLst/>
            <a:ahLst/>
            <a:cxnLst/>
            <a:rect l="l" t="t" r="r" b="b"/>
            <a:pathLst>
              <a:path w="35421" h="25285" extrusionOk="0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>
            <a:spLocks noGrp="1"/>
          </p:cNvSpPr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IG_NUMBER_1">
    <p:bg>
      <p:bgPr>
        <a:solidFill>
          <a:schemeClr val="accent1"/>
        </a:soli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70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>
            <a:spLocks noGrp="1"/>
          </p:cNvSpPr>
          <p:nvPr>
            <p:ph type="ctrTitle"/>
          </p:nvPr>
        </p:nvSpPr>
        <p:spPr>
          <a:xfrm>
            <a:off x="463826" y="2173357"/>
            <a:ext cx="8587409" cy="1351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Heart Disease Prediction </a:t>
            </a:r>
            <a:endParaRPr sz="6600" dirty="0"/>
          </a:p>
        </p:txBody>
      </p:sp>
      <p:sp>
        <p:nvSpPr>
          <p:cNvPr id="1679" name="Google Shape;1679;p32"/>
          <p:cNvSpPr txBox="1">
            <a:spLocks noGrp="1"/>
          </p:cNvSpPr>
          <p:nvPr>
            <p:ph type="subTitle" idx="1"/>
          </p:nvPr>
        </p:nvSpPr>
        <p:spPr>
          <a:xfrm>
            <a:off x="4498745" y="3331620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eucha" panose="020B0604020202020204" charset="0"/>
              </a:rPr>
              <a:t>Team Mates: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Neucha" panose="020B0604020202020204" charset="0"/>
              </a:rPr>
              <a:t>2103A52064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eucha" panose="020B0604020202020204" charset="0"/>
              </a:rPr>
              <a:t>2103A52014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Neucha" panose="020B0604020202020204" charset="0"/>
              </a:rPr>
              <a:t>2103A52</a:t>
            </a:r>
            <a:r>
              <a:rPr lang="en" dirty="0">
                <a:latin typeface="Neucha" panose="020B0604020202020204" charset="0"/>
              </a:rPr>
              <a:t>166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Neucha" panose="020B0604020202020204" charset="0"/>
              </a:rPr>
              <a:t>2103A52146</a:t>
            </a:r>
            <a:endParaRPr sz="1800" b="0" dirty="0">
              <a:latin typeface="Neucha" panose="020B0604020202020204" charset="0"/>
            </a:endParaRPr>
          </a:p>
        </p:txBody>
      </p:sp>
      <p:grpSp>
        <p:nvGrpSpPr>
          <p:cNvPr id="1680" name="Google Shape;1680;p32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</p:grpSpPr>
        <p:sp>
          <p:nvSpPr>
            <p:cNvPr id="1681" name="Google Shape;1681;p32"/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>
            <a:spLocks noGrp="1"/>
          </p:cNvSpPr>
          <p:nvPr>
            <p:ph type="ctrTitle"/>
          </p:nvPr>
        </p:nvSpPr>
        <p:spPr>
          <a:xfrm>
            <a:off x="463826" y="2173357"/>
            <a:ext cx="8587409" cy="1351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The appropriate algorithms used for heart disease prediction are neural networks ,decision trees and logistic regression.  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680" name="Google Shape;1680;p32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</p:grpSpPr>
        <p:sp>
          <p:nvSpPr>
            <p:cNvPr id="1681" name="Google Shape;1681;p32"/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83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01276-6DDA-02BD-944E-BC2503FA5C9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99052" y="1186898"/>
            <a:ext cx="7586870" cy="2769704"/>
          </a:xfrm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Building a heart disease prediction project using AI/ML involves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-collecting and pre-processing data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-selecting relevant features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-choosing the appropriate machine learning algorithm 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-training and evaluating the model and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-optimizing the model parameters..</a:t>
            </a:r>
          </a:p>
        </p:txBody>
      </p:sp>
    </p:spTree>
    <p:extLst>
      <p:ext uri="{BB962C8B-B14F-4D97-AF65-F5344CB8AC3E}">
        <p14:creationId xmlns:p14="http://schemas.microsoft.com/office/powerpoint/2010/main" val="23125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3"/>
          <p:cNvSpPr txBox="1">
            <a:spLocks noGrp="1"/>
          </p:cNvSpPr>
          <p:nvPr>
            <p:ph type="subTitle" idx="1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88" name="Google Shape;1688;p33"/>
          <p:cNvSpPr txBox="1">
            <a:spLocks noGrp="1"/>
          </p:cNvSpPr>
          <p:nvPr>
            <p:ph type="ctrTitle"/>
          </p:nvPr>
        </p:nvSpPr>
        <p:spPr>
          <a:xfrm>
            <a:off x="-377688" y="52509"/>
            <a:ext cx="2732191" cy="83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3834F-6069-B6CE-684C-59BFC697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734996"/>
            <a:ext cx="8686799" cy="42544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5507515" y="3071732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6" name="Google Shape;1706;p34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Disease</a:t>
            </a:r>
            <a:endParaRPr/>
          </a:p>
        </p:txBody>
      </p:sp>
      <p:sp>
        <p:nvSpPr>
          <p:cNvPr id="1712" name="Google Shape;1712;p34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sp>
        <p:nvSpPr>
          <p:cNvPr id="1715" name="Google Shape;1715;p34"/>
          <p:cNvSpPr txBox="1">
            <a:spLocks noGrp="1"/>
          </p:cNvSpPr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718" name="Google Shape;1718;p34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Pathology</a:t>
            </a:r>
            <a:endParaRPr/>
          </a:p>
        </p:txBody>
      </p:sp>
      <p:sp>
        <p:nvSpPr>
          <p:cNvPr id="1721" name="Google Shape;1721;p34"/>
          <p:cNvSpPr txBox="1">
            <a:spLocks noGrp="1"/>
          </p:cNvSpPr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34"/>
          <p:cNvSpPr txBox="1">
            <a:spLocks noGrp="1"/>
          </p:cNvSpPr>
          <p:nvPr>
            <p:ph type="title" idx="17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23" name="Google Shape;1723;p34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41"/>
          <p:cNvSpPr txBox="1">
            <a:spLocks noGrp="1"/>
          </p:cNvSpPr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 Picture is Worth a Thousand Words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146</Words>
  <Application>Microsoft Office PowerPoint</Application>
  <PresentationFormat>On-screen Show (16:9)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Neucha</vt:lpstr>
      <vt:lpstr>Roboto Condensed</vt:lpstr>
      <vt:lpstr>Patrick Hand</vt:lpstr>
      <vt:lpstr>Arial</vt:lpstr>
      <vt:lpstr>Heart Disease by Slidesgo</vt:lpstr>
      <vt:lpstr>Heart Disease Prediction </vt:lpstr>
      <vt:lpstr>The appropriate algorithms used for heart disease prediction are neural networks ,decision trees and logistic regression.  </vt:lpstr>
      <vt:lpstr>Building a heart disease prediction project using AI/ML involves -collecting and pre-processing data -selecting relevant features -choosing the appropriate machine learning algorithm  -training and evaluating the model and -optimizing the model parameters..</vt:lpstr>
      <vt:lpstr>Dataset:</vt:lpstr>
      <vt:lpstr>Table of Contents</vt:lpstr>
      <vt:lpstr>A Picture is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Abhinandana Polepally</dc:creator>
  <cp:lastModifiedBy>Pavan Raj Koduru</cp:lastModifiedBy>
  <cp:revision>3</cp:revision>
  <dcterms:modified xsi:type="dcterms:W3CDTF">2025-01-08T16:22:47Z</dcterms:modified>
</cp:coreProperties>
</file>