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16"/>
  </p:notesMasterIdLst>
  <p:sldIdLst>
    <p:sldId id="258" r:id="rId2"/>
    <p:sldId id="257" r:id="rId3"/>
    <p:sldId id="259" r:id="rId4"/>
    <p:sldId id="260" r:id="rId5"/>
    <p:sldId id="261" r:id="rId6"/>
    <p:sldId id="263" r:id="rId7"/>
    <p:sldId id="271" r:id="rId8"/>
    <p:sldId id="276" r:id="rId9"/>
    <p:sldId id="277" r:id="rId10"/>
    <p:sldId id="265" r:id="rId11"/>
    <p:sldId id="262" r:id="rId12"/>
    <p:sldId id="267" r:id="rId13"/>
    <p:sldId id="266"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943" autoAdjust="0"/>
  </p:normalViewPr>
  <p:slideViewPr>
    <p:cSldViewPr snapToGrid="0">
      <p:cViewPr varScale="1">
        <p:scale>
          <a:sx n="77" d="100"/>
          <a:sy n="77" d="100"/>
        </p:scale>
        <p:origin x="30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E33A20-7013-48DF-B652-B227487133ED}" type="datetimeFigureOut">
              <a:rPr lang="en-IN" smtClean="0"/>
              <a:t>20-07-2022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ADD9C-2012-4B91-8BBB-59C9D9C1FA3B}" type="slidenum">
              <a:rPr lang="en-IN" smtClean="0"/>
              <a:t>‹#›</a:t>
            </a:fld>
            <a:endParaRPr lang="en-IN"/>
          </a:p>
        </p:txBody>
      </p:sp>
    </p:spTree>
    <p:extLst>
      <p:ext uri="{BB962C8B-B14F-4D97-AF65-F5344CB8AC3E}">
        <p14:creationId xmlns:p14="http://schemas.microsoft.com/office/powerpoint/2010/main" val="2575730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4AADD9C-2012-4B91-8BBB-59C9D9C1FA3B}" type="slidenum">
              <a:rPr lang="en-IN" smtClean="0"/>
              <a:t>2</a:t>
            </a:fld>
            <a:endParaRPr lang="en-IN"/>
          </a:p>
        </p:txBody>
      </p:sp>
    </p:spTree>
    <p:extLst>
      <p:ext uri="{BB962C8B-B14F-4D97-AF65-F5344CB8AC3E}">
        <p14:creationId xmlns:p14="http://schemas.microsoft.com/office/powerpoint/2010/main" val="15001629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F94F8AC-736C-45BF-B659-E05E81C91B4F}" type="datetimeFigureOut">
              <a:rPr lang="en-IN" smtClean="0"/>
              <a:t>20-07-2022</a:t>
            </a:fld>
            <a:endParaRPr lang="en-IN" dirty="0"/>
          </a:p>
        </p:txBody>
      </p:sp>
      <p:sp>
        <p:nvSpPr>
          <p:cNvPr id="5" name="Footer Placeholder 4"/>
          <p:cNvSpPr>
            <a:spLocks noGrp="1"/>
          </p:cNvSpPr>
          <p:nvPr>
            <p:ph type="ftr" sz="quarter" idx="11"/>
          </p:nvPr>
        </p:nvSpPr>
        <p:spPr>
          <a:xfrm>
            <a:off x="1876424" y="5410201"/>
            <a:ext cx="5124886" cy="365125"/>
          </a:xfrm>
        </p:spPr>
        <p:txBody>
          <a:bodyPr/>
          <a:lstStyle/>
          <a:p>
            <a:endParaRPr lang="en-IN" dirty="0"/>
          </a:p>
        </p:txBody>
      </p:sp>
      <p:sp>
        <p:nvSpPr>
          <p:cNvPr id="6" name="Slide Number Placeholder 5"/>
          <p:cNvSpPr>
            <a:spLocks noGrp="1"/>
          </p:cNvSpPr>
          <p:nvPr>
            <p:ph type="sldNum" sz="quarter" idx="12"/>
          </p:nvPr>
        </p:nvSpPr>
        <p:spPr>
          <a:xfrm>
            <a:off x="9896911" y="5410199"/>
            <a:ext cx="771089" cy="365125"/>
          </a:xfrm>
        </p:spPr>
        <p:txBody>
          <a:bodyPr/>
          <a:lstStyle/>
          <a:p>
            <a:fld id="{10E8E718-FA38-4FDE-AA4E-D12DB5D30F4C}" type="slidenum">
              <a:rPr lang="en-IN" smtClean="0"/>
              <a:t>‹#›</a:t>
            </a:fld>
            <a:endParaRPr lang="en-IN" dirty="0"/>
          </a:p>
        </p:txBody>
      </p:sp>
    </p:spTree>
    <p:extLst>
      <p:ext uri="{BB962C8B-B14F-4D97-AF65-F5344CB8AC3E}">
        <p14:creationId xmlns:p14="http://schemas.microsoft.com/office/powerpoint/2010/main" val="16460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94F8AC-736C-45BF-B659-E05E81C91B4F}" type="datetimeFigureOut">
              <a:rPr lang="en-IN" smtClean="0"/>
              <a:t>20-07-2022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0E8E718-FA38-4FDE-AA4E-D12DB5D30F4C}" type="slidenum">
              <a:rPr lang="en-IN" smtClean="0"/>
              <a:t>‹#›</a:t>
            </a:fld>
            <a:endParaRPr lang="en-IN" dirty="0"/>
          </a:p>
        </p:txBody>
      </p:sp>
    </p:spTree>
    <p:extLst>
      <p:ext uri="{BB962C8B-B14F-4D97-AF65-F5344CB8AC3E}">
        <p14:creationId xmlns:p14="http://schemas.microsoft.com/office/powerpoint/2010/main" val="2661836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94F8AC-736C-45BF-B659-E05E81C91B4F}" type="datetimeFigureOut">
              <a:rPr lang="en-IN" smtClean="0"/>
              <a:t>20-07-2022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0E8E718-FA38-4FDE-AA4E-D12DB5D30F4C}" type="slidenum">
              <a:rPr lang="en-IN" smtClean="0"/>
              <a:t>‹#›</a:t>
            </a:fld>
            <a:endParaRPr lang="en-IN" dirty="0"/>
          </a:p>
        </p:txBody>
      </p:sp>
    </p:spTree>
    <p:extLst>
      <p:ext uri="{BB962C8B-B14F-4D97-AF65-F5344CB8AC3E}">
        <p14:creationId xmlns:p14="http://schemas.microsoft.com/office/powerpoint/2010/main" val="3689330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94F8AC-736C-45BF-B659-E05E81C91B4F}" type="datetimeFigureOut">
              <a:rPr lang="en-IN" smtClean="0"/>
              <a:t>20-07-2022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0E8E718-FA38-4FDE-AA4E-D12DB5D30F4C}" type="slidenum">
              <a:rPr lang="en-IN" smtClean="0"/>
              <a:t>‹#›</a:t>
            </a:fld>
            <a:endParaRPr lang="en-IN"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55948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94F8AC-736C-45BF-B659-E05E81C91B4F}" type="datetimeFigureOut">
              <a:rPr lang="en-IN" smtClean="0"/>
              <a:t>20-07-2022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0E8E718-FA38-4FDE-AA4E-D12DB5D30F4C}" type="slidenum">
              <a:rPr lang="en-IN" smtClean="0"/>
              <a:t>‹#›</a:t>
            </a:fld>
            <a:endParaRPr lang="en-IN" dirty="0"/>
          </a:p>
        </p:txBody>
      </p:sp>
    </p:spTree>
    <p:extLst>
      <p:ext uri="{BB962C8B-B14F-4D97-AF65-F5344CB8AC3E}">
        <p14:creationId xmlns:p14="http://schemas.microsoft.com/office/powerpoint/2010/main" val="4126468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F94F8AC-736C-45BF-B659-E05E81C91B4F}" type="datetimeFigureOut">
              <a:rPr lang="en-IN" smtClean="0"/>
              <a:t>20-07-2022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0E8E718-FA38-4FDE-AA4E-D12DB5D30F4C}" type="slidenum">
              <a:rPr lang="en-IN" smtClean="0"/>
              <a:t>‹#›</a:t>
            </a:fld>
            <a:endParaRPr lang="en-IN" dirty="0"/>
          </a:p>
        </p:txBody>
      </p:sp>
    </p:spTree>
    <p:extLst>
      <p:ext uri="{BB962C8B-B14F-4D97-AF65-F5344CB8AC3E}">
        <p14:creationId xmlns:p14="http://schemas.microsoft.com/office/powerpoint/2010/main" val="18130685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F94F8AC-736C-45BF-B659-E05E81C91B4F}" type="datetimeFigureOut">
              <a:rPr lang="en-IN" smtClean="0"/>
              <a:t>20-07-2022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0E8E718-FA38-4FDE-AA4E-D12DB5D30F4C}" type="slidenum">
              <a:rPr lang="en-IN" smtClean="0"/>
              <a:t>‹#›</a:t>
            </a:fld>
            <a:endParaRPr lang="en-IN" dirty="0"/>
          </a:p>
        </p:txBody>
      </p:sp>
    </p:spTree>
    <p:extLst>
      <p:ext uri="{BB962C8B-B14F-4D97-AF65-F5344CB8AC3E}">
        <p14:creationId xmlns:p14="http://schemas.microsoft.com/office/powerpoint/2010/main" val="2824498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94F8AC-736C-45BF-B659-E05E81C91B4F}" type="datetimeFigureOut">
              <a:rPr lang="en-IN" smtClean="0"/>
              <a:t>20-07-2022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E8E718-FA38-4FDE-AA4E-D12DB5D30F4C}" type="slidenum">
              <a:rPr lang="en-IN" smtClean="0"/>
              <a:t>‹#›</a:t>
            </a:fld>
            <a:endParaRPr lang="en-IN" dirty="0"/>
          </a:p>
        </p:txBody>
      </p:sp>
    </p:spTree>
    <p:extLst>
      <p:ext uri="{BB962C8B-B14F-4D97-AF65-F5344CB8AC3E}">
        <p14:creationId xmlns:p14="http://schemas.microsoft.com/office/powerpoint/2010/main" val="569206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94F8AC-736C-45BF-B659-E05E81C91B4F}" type="datetimeFigureOut">
              <a:rPr lang="en-IN" smtClean="0"/>
              <a:t>20-07-2022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E8E718-FA38-4FDE-AA4E-D12DB5D30F4C}" type="slidenum">
              <a:rPr lang="en-IN" smtClean="0"/>
              <a:t>‹#›</a:t>
            </a:fld>
            <a:endParaRPr lang="en-IN" dirty="0"/>
          </a:p>
        </p:txBody>
      </p:sp>
    </p:spTree>
    <p:extLst>
      <p:ext uri="{BB962C8B-B14F-4D97-AF65-F5344CB8AC3E}">
        <p14:creationId xmlns:p14="http://schemas.microsoft.com/office/powerpoint/2010/main" val="1663326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94F8AC-736C-45BF-B659-E05E81C91B4F}" type="datetimeFigureOut">
              <a:rPr lang="en-IN" smtClean="0"/>
              <a:t>20-07-2022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E8E718-FA38-4FDE-AA4E-D12DB5D30F4C}" type="slidenum">
              <a:rPr lang="en-IN" smtClean="0"/>
              <a:t>‹#›</a:t>
            </a:fld>
            <a:endParaRPr lang="en-IN" dirty="0"/>
          </a:p>
        </p:txBody>
      </p:sp>
    </p:spTree>
    <p:extLst>
      <p:ext uri="{BB962C8B-B14F-4D97-AF65-F5344CB8AC3E}">
        <p14:creationId xmlns:p14="http://schemas.microsoft.com/office/powerpoint/2010/main" val="561959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94F8AC-736C-45BF-B659-E05E81C91B4F}" type="datetimeFigureOut">
              <a:rPr lang="en-IN" smtClean="0"/>
              <a:t>20-07-2022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E8E718-FA38-4FDE-AA4E-D12DB5D30F4C}" type="slidenum">
              <a:rPr lang="en-IN" smtClean="0"/>
              <a:t>‹#›</a:t>
            </a:fld>
            <a:endParaRPr lang="en-IN" dirty="0"/>
          </a:p>
        </p:txBody>
      </p:sp>
    </p:spTree>
    <p:extLst>
      <p:ext uri="{BB962C8B-B14F-4D97-AF65-F5344CB8AC3E}">
        <p14:creationId xmlns:p14="http://schemas.microsoft.com/office/powerpoint/2010/main" val="3785193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94F8AC-736C-45BF-B659-E05E81C91B4F}" type="datetimeFigureOut">
              <a:rPr lang="en-IN" smtClean="0"/>
              <a:t>20-07-2022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0E8E718-FA38-4FDE-AA4E-D12DB5D30F4C}" type="slidenum">
              <a:rPr lang="en-IN" smtClean="0"/>
              <a:t>‹#›</a:t>
            </a:fld>
            <a:endParaRPr lang="en-IN" dirty="0"/>
          </a:p>
        </p:txBody>
      </p:sp>
    </p:spTree>
    <p:extLst>
      <p:ext uri="{BB962C8B-B14F-4D97-AF65-F5344CB8AC3E}">
        <p14:creationId xmlns:p14="http://schemas.microsoft.com/office/powerpoint/2010/main" val="3393432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94F8AC-736C-45BF-B659-E05E81C91B4F}" type="datetimeFigureOut">
              <a:rPr lang="en-IN" smtClean="0"/>
              <a:t>20-07-2022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0E8E718-FA38-4FDE-AA4E-D12DB5D30F4C}" type="slidenum">
              <a:rPr lang="en-IN" smtClean="0"/>
              <a:t>‹#›</a:t>
            </a:fld>
            <a:endParaRPr lang="en-IN" dirty="0"/>
          </a:p>
        </p:txBody>
      </p:sp>
    </p:spTree>
    <p:extLst>
      <p:ext uri="{BB962C8B-B14F-4D97-AF65-F5344CB8AC3E}">
        <p14:creationId xmlns:p14="http://schemas.microsoft.com/office/powerpoint/2010/main" val="940258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94F8AC-736C-45BF-B659-E05E81C91B4F}" type="datetimeFigureOut">
              <a:rPr lang="en-IN" smtClean="0"/>
              <a:t>20-07-2022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0E8E718-FA38-4FDE-AA4E-D12DB5D30F4C}" type="slidenum">
              <a:rPr lang="en-IN" smtClean="0"/>
              <a:t>‹#›</a:t>
            </a:fld>
            <a:endParaRPr lang="en-IN" dirty="0"/>
          </a:p>
        </p:txBody>
      </p:sp>
    </p:spTree>
    <p:extLst>
      <p:ext uri="{BB962C8B-B14F-4D97-AF65-F5344CB8AC3E}">
        <p14:creationId xmlns:p14="http://schemas.microsoft.com/office/powerpoint/2010/main" val="3503175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94F8AC-736C-45BF-B659-E05E81C91B4F}" type="datetimeFigureOut">
              <a:rPr lang="en-IN" smtClean="0"/>
              <a:t>20-07-2022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0E8E718-FA38-4FDE-AA4E-D12DB5D30F4C}" type="slidenum">
              <a:rPr lang="en-IN" smtClean="0"/>
              <a:t>‹#›</a:t>
            </a:fld>
            <a:endParaRPr lang="en-IN" dirty="0"/>
          </a:p>
        </p:txBody>
      </p:sp>
    </p:spTree>
    <p:extLst>
      <p:ext uri="{BB962C8B-B14F-4D97-AF65-F5344CB8AC3E}">
        <p14:creationId xmlns:p14="http://schemas.microsoft.com/office/powerpoint/2010/main" val="345759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94F8AC-736C-45BF-B659-E05E81C91B4F}" type="datetimeFigureOut">
              <a:rPr lang="en-IN" smtClean="0"/>
              <a:t>20-07-2022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0E8E718-FA38-4FDE-AA4E-D12DB5D30F4C}" type="slidenum">
              <a:rPr lang="en-IN" smtClean="0"/>
              <a:t>‹#›</a:t>
            </a:fld>
            <a:endParaRPr lang="en-IN" dirty="0"/>
          </a:p>
        </p:txBody>
      </p:sp>
    </p:spTree>
    <p:extLst>
      <p:ext uri="{BB962C8B-B14F-4D97-AF65-F5344CB8AC3E}">
        <p14:creationId xmlns:p14="http://schemas.microsoft.com/office/powerpoint/2010/main" val="1960335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94F8AC-736C-45BF-B659-E05E81C91B4F}" type="datetimeFigureOut">
              <a:rPr lang="en-IN" smtClean="0"/>
              <a:t>20-07-2022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0E8E718-FA38-4FDE-AA4E-D12DB5D30F4C}" type="slidenum">
              <a:rPr lang="en-IN" smtClean="0"/>
              <a:t>‹#›</a:t>
            </a:fld>
            <a:endParaRPr lang="en-IN" dirty="0"/>
          </a:p>
        </p:txBody>
      </p:sp>
    </p:spTree>
    <p:extLst>
      <p:ext uri="{BB962C8B-B14F-4D97-AF65-F5344CB8AC3E}">
        <p14:creationId xmlns:p14="http://schemas.microsoft.com/office/powerpoint/2010/main" val="925876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F94F8AC-736C-45BF-B659-E05E81C91B4F}" type="datetimeFigureOut">
              <a:rPr lang="en-IN" smtClean="0"/>
              <a:t>20-07-2022</a:t>
            </a:fld>
            <a:endParaRPr lang="en-IN"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0E8E718-FA38-4FDE-AA4E-D12DB5D30F4C}" type="slidenum">
              <a:rPr lang="en-IN" smtClean="0"/>
              <a:t>‹#›</a:t>
            </a:fld>
            <a:endParaRPr lang="en-IN" dirty="0"/>
          </a:p>
        </p:txBody>
      </p:sp>
    </p:spTree>
    <p:extLst>
      <p:ext uri="{BB962C8B-B14F-4D97-AF65-F5344CB8AC3E}">
        <p14:creationId xmlns:p14="http://schemas.microsoft.com/office/powerpoint/2010/main" val="3548002894"/>
      </p:ext>
    </p:extLst>
  </p:cSld>
  <p:clrMap bg1="dk1" tx1="lt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BF3B5-3B33-46FB-8758-2791C33A7FE9}"/>
              </a:ext>
            </a:extLst>
          </p:cNvPr>
          <p:cNvSpPr>
            <a:spLocks noGrp="1"/>
          </p:cNvSpPr>
          <p:nvPr>
            <p:ph type="title"/>
          </p:nvPr>
        </p:nvSpPr>
        <p:spPr>
          <a:xfrm>
            <a:off x="1578278" y="3844356"/>
            <a:ext cx="9035443" cy="1980669"/>
          </a:xfrm>
        </p:spPr>
        <p:txBody>
          <a:bodyPr>
            <a:noAutofit/>
          </a:bodyPr>
          <a:lstStyle/>
          <a:p>
            <a:pPr algn="ctr"/>
            <a:r>
              <a:rPr lang="en-US" sz="40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IoT BASED HOME APPLIANCE CONTROL USING ANDROID APPLICATION</a:t>
            </a:r>
            <a:br>
              <a:rPr lang="en-IN" sz="40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24BDF99B-C339-124E-5F2B-247794D90F1C}"/>
              </a:ext>
            </a:extLst>
          </p:cNvPr>
          <p:cNvSpPr/>
          <p:nvPr/>
        </p:nvSpPr>
        <p:spPr>
          <a:xfrm>
            <a:off x="1064247" y="638914"/>
            <a:ext cx="9724137" cy="2400657"/>
          </a:xfrm>
          <a:prstGeom prst="rect">
            <a:avLst/>
          </a:prstGeom>
          <a:noFill/>
        </p:spPr>
        <p:txBody>
          <a:bodyPr wrap="none" lIns="91440" tIns="45720" rIns="91440" bIns="45720">
            <a:spAutoFit/>
          </a:bodyPr>
          <a:lstStyle/>
          <a:p>
            <a:pPr algn="ctr"/>
            <a:r>
              <a:rPr lang="en-US" sz="4800" u="sng" dirty="0">
                <a:ln w="9525">
                  <a:solidFill>
                    <a:schemeClr val="bg1"/>
                  </a:solidFill>
                  <a:prstDash val="solid"/>
                </a:ln>
                <a:solidFill>
                  <a:schemeClr val="bg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AITM Collage</a:t>
            </a:r>
          </a:p>
          <a:p>
            <a:pPr algn="ctr"/>
            <a:r>
              <a:rPr lang="en-US" sz="4800" u="sng" dirty="0">
                <a:ln w="9525">
                  <a:solidFill>
                    <a:schemeClr val="bg1"/>
                  </a:solidFill>
                  <a:prstDash val="solid"/>
                </a:ln>
                <a:solidFill>
                  <a:schemeClr val="bg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Dept of Electronics &amp; Communication</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19804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8B568-B161-4E56-B5CC-C9F6BB4AA930}"/>
              </a:ext>
            </a:extLst>
          </p:cNvPr>
          <p:cNvSpPr>
            <a:spLocks noGrp="1"/>
          </p:cNvSpPr>
          <p:nvPr>
            <p:ph type="title"/>
          </p:nvPr>
        </p:nvSpPr>
        <p:spPr>
          <a:xfrm>
            <a:off x="1640156" y="3073342"/>
            <a:ext cx="8911687" cy="1280890"/>
          </a:xfrm>
        </p:spPr>
        <p:txBody>
          <a:bodyPr>
            <a:normAutofit fontScale="90000"/>
          </a:bodyPr>
          <a:lstStyle/>
          <a:p>
            <a:pPr marL="457200" indent="-457200">
              <a:buFont typeface="Wingdings" panose="05000000000000000000" pitchFamily="2" charset="2"/>
              <a:buChar char="§"/>
            </a:pPr>
            <a:r>
              <a:rPr lang="en-US" sz="2800" b="1" dirty="0">
                <a:solidFill>
                  <a:schemeClr val="bg2">
                    <a:lumMod val="75000"/>
                  </a:schemeClr>
                </a:solidFill>
              </a:rPr>
              <a:t>Component Required</a:t>
            </a:r>
            <a:br>
              <a:rPr lang="en-US" sz="2800" dirty="0"/>
            </a:br>
            <a:br>
              <a:rPr lang="en-US" sz="2800" dirty="0"/>
            </a:br>
            <a:r>
              <a:rPr lang="en-US" sz="2400" dirty="0">
                <a:solidFill>
                  <a:schemeClr val="bg1"/>
                </a:solidFill>
              </a:rPr>
              <a:t>1.  Node MCU(esp8266)</a:t>
            </a:r>
            <a:br>
              <a:rPr lang="en-US" sz="2400" dirty="0">
                <a:solidFill>
                  <a:schemeClr val="bg1"/>
                </a:solidFill>
              </a:rPr>
            </a:br>
            <a:r>
              <a:rPr lang="en-US" sz="2400" dirty="0">
                <a:solidFill>
                  <a:schemeClr val="bg1"/>
                </a:solidFill>
              </a:rPr>
              <a:t>2.  4 Channel relay</a:t>
            </a:r>
            <a:br>
              <a:rPr lang="en-US" sz="2400" dirty="0">
                <a:solidFill>
                  <a:schemeClr val="bg1"/>
                </a:solidFill>
              </a:rPr>
            </a:br>
            <a:r>
              <a:rPr lang="en-US" sz="2400" dirty="0">
                <a:solidFill>
                  <a:schemeClr val="bg1"/>
                </a:solidFill>
              </a:rPr>
              <a:t>3.  Breadboard</a:t>
            </a:r>
            <a:br>
              <a:rPr lang="en-US" sz="2400" dirty="0">
                <a:solidFill>
                  <a:schemeClr val="bg1"/>
                </a:solidFill>
              </a:rPr>
            </a:br>
            <a:r>
              <a:rPr lang="en-US" sz="2400" dirty="0">
                <a:solidFill>
                  <a:schemeClr val="bg1"/>
                </a:solidFill>
              </a:rPr>
              <a:t>4.  Jumper wires</a:t>
            </a:r>
            <a:br>
              <a:rPr lang="en-US" sz="2400" dirty="0">
                <a:solidFill>
                  <a:schemeClr val="bg1"/>
                </a:solidFill>
              </a:rPr>
            </a:br>
            <a:r>
              <a:rPr lang="en-US" sz="2400" dirty="0">
                <a:solidFill>
                  <a:schemeClr val="bg1"/>
                </a:solidFill>
              </a:rPr>
              <a:t>5.  Connecting cable</a:t>
            </a:r>
            <a:br>
              <a:rPr lang="en-US" sz="2400" dirty="0">
                <a:solidFill>
                  <a:schemeClr val="bg1"/>
                </a:solidFill>
              </a:rPr>
            </a:br>
            <a:r>
              <a:rPr lang="en-US" sz="2400" dirty="0">
                <a:solidFill>
                  <a:schemeClr val="bg1"/>
                </a:solidFill>
              </a:rPr>
              <a:t>6.  AC fan </a:t>
            </a:r>
            <a:br>
              <a:rPr lang="en-US" sz="2400" dirty="0">
                <a:solidFill>
                  <a:schemeClr val="bg1"/>
                </a:solidFill>
              </a:rPr>
            </a:br>
            <a:r>
              <a:rPr lang="en-US" sz="2400" dirty="0">
                <a:solidFill>
                  <a:schemeClr val="bg1"/>
                </a:solidFill>
              </a:rPr>
              <a:t>7.  AC bulb</a:t>
            </a:r>
            <a:br>
              <a:rPr lang="en-US" sz="2400" dirty="0">
                <a:solidFill>
                  <a:schemeClr val="bg1"/>
                </a:solidFill>
              </a:rPr>
            </a:br>
            <a:r>
              <a:rPr lang="en-US" sz="2400" dirty="0">
                <a:solidFill>
                  <a:schemeClr val="bg1"/>
                </a:solidFill>
              </a:rPr>
              <a:t>8.  Bulb holder </a:t>
            </a:r>
            <a:br>
              <a:rPr lang="en-US" sz="2400" dirty="0">
                <a:solidFill>
                  <a:schemeClr val="bg1"/>
                </a:solidFill>
              </a:rPr>
            </a:br>
            <a:r>
              <a:rPr lang="en-US" sz="2400" dirty="0">
                <a:solidFill>
                  <a:schemeClr val="bg1"/>
                </a:solidFill>
              </a:rPr>
              <a:t>9.  Wire</a:t>
            </a:r>
            <a:br>
              <a:rPr lang="en-US" sz="2400" dirty="0">
                <a:solidFill>
                  <a:schemeClr val="bg1"/>
                </a:solidFill>
              </a:rPr>
            </a:br>
            <a:r>
              <a:rPr lang="en-US" sz="2400" dirty="0">
                <a:solidFill>
                  <a:schemeClr val="bg1"/>
                </a:solidFill>
              </a:rPr>
              <a:t>10. AC supply</a:t>
            </a:r>
            <a:br>
              <a:rPr lang="en-US" sz="2400" dirty="0">
                <a:solidFill>
                  <a:schemeClr val="bg1"/>
                </a:solidFill>
              </a:rPr>
            </a:br>
            <a:r>
              <a:rPr lang="en-US" sz="2400" dirty="0">
                <a:solidFill>
                  <a:schemeClr val="bg1"/>
                </a:solidFill>
              </a:rPr>
              <a:t>11. power supply</a:t>
            </a:r>
            <a:br>
              <a:rPr lang="en-US" sz="2800" dirty="0">
                <a:solidFill>
                  <a:schemeClr val="tx1"/>
                </a:solidFill>
              </a:rPr>
            </a:br>
            <a:br>
              <a:rPr lang="en-US" sz="2800" dirty="0">
                <a:solidFill>
                  <a:schemeClr val="tx1"/>
                </a:solidFill>
              </a:rPr>
            </a:br>
            <a:br>
              <a:rPr lang="en-US" sz="2800" dirty="0"/>
            </a:br>
            <a:br>
              <a:rPr lang="en-US" sz="2800" dirty="0"/>
            </a:br>
            <a:br>
              <a:rPr lang="en-US" sz="2800" dirty="0"/>
            </a:br>
            <a:endParaRPr lang="en-IN" sz="2800" dirty="0"/>
          </a:p>
        </p:txBody>
      </p:sp>
      <p:pic>
        <p:nvPicPr>
          <p:cNvPr id="5" name="Content Placeholder 4">
            <a:extLst>
              <a:ext uri="{FF2B5EF4-FFF2-40B4-BE49-F238E27FC236}">
                <a16:creationId xmlns:a16="http://schemas.microsoft.com/office/drawing/2014/main" id="{7B870880-BBC8-42C9-9BBD-558E39EE89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flipH="1">
            <a:off x="0" y="2219769"/>
            <a:ext cx="65948" cy="45719"/>
          </a:xfrm>
        </p:spPr>
      </p:pic>
    </p:spTree>
    <p:extLst>
      <p:ext uri="{BB962C8B-B14F-4D97-AF65-F5344CB8AC3E}">
        <p14:creationId xmlns:p14="http://schemas.microsoft.com/office/powerpoint/2010/main" val="20344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09113-2591-4151-A4D6-44CEB8FAB065}"/>
              </a:ext>
            </a:extLst>
          </p:cNvPr>
          <p:cNvSpPr>
            <a:spLocks noGrp="1"/>
          </p:cNvSpPr>
          <p:nvPr>
            <p:ph type="title"/>
          </p:nvPr>
        </p:nvSpPr>
        <p:spPr>
          <a:xfrm>
            <a:off x="1479406" y="0"/>
            <a:ext cx="8911687" cy="1280890"/>
          </a:xfrm>
        </p:spPr>
        <p:txBody>
          <a:bodyPr>
            <a:noAutofit/>
          </a:bodyPr>
          <a:lstStyle/>
          <a:p>
            <a:r>
              <a:rPr lang="en-IN" sz="2600" b="1" dirty="0">
                <a:solidFill>
                  <a:schemeClr val="bg1"/>
                </a:solidFill>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264EF54E-48BA-493B-B217-F97DCA6D6AD3}"/>
              </a:ext>
            </a:extLst>
          </p:cNvPr>
          <p:cNvSpPr>
            <a:spLocks noGrp="1"/>
          </p:cNvSpPr>
          <p:nvPr>
            <p:ph idx="1"/>
          </p:nvPr>
        </p:nvSpPr>
        <p:spPr>
          <a:xfrm>
            <a:off x="1459059" y="1082701"/>
            <a:ext cx="9263795" cy="2279021"/>
          </a:xfrm>
        </p:spPr>
        <p:txBody>
          <a:bodyPr>
            <a:normAutofit/>
          </a:bodyPr>
          <a:lstStyle/>
          <a:p>
            <a:pPr algn="just">
              <a:lnSpc>
                <a:spcPct val="107000"/>
              </a:lnSpc>
              <a:spcAft>
                <a:spcPts val="800"/>
              </a:spcAft>
              <a:buFont typeface="Wingdings" panose="05000000000000000000" pitchFamily="2" charset="2"/>
              <a:buChar char="§"/>
            </a:pPr>
            <a:r>
              <a:rPr lang="en-US" sz="1900" dirty="0">
                <a:solidFill>
                  <a:schemeClr val="bg1"/>
                </a:solidFill>
              </a:rPr>
              <a:t> Since It is wireless, it can be controlled from anywhere from the network. </a:t>
            </a:r>
          </a:p>
          <a:p>
            <a:pPr algn="just">
              <a:lnSpc>
                <a:spcPct val="107000"/>
              </a:lnSpc>
              <a:spcAft>
                <a:spcPts val="800"/>
              </a:spcAft>
              <a:buFont typeface="Wingdings" panose="05000000000000000000" pitchFamily="2" charset="2"/>
              <a:buChar char="§"/>
            </a:pPr>
            <a:r>
              <a:rPr lang="en-US" sz="1900" dirty="0">
                <a:solidFill>
                  <a:schemeClr val="bg1"/>
                </a:solidFill>
              </a:rPr>
              <a:t> Other devices up to 8 numbers can be added.</a:t>
            </a:r>
          </a:p>
          <a:p>
            <a:pPr algn="just">
              <a:lnSpc>
                <a:spcPct val="107000"/>
              </a:lnSpc>
              <a:spcAft>
                <a:spcPts val="800"/>
              </a:spcAft>
              <a:buFont typeface="Wingdings" panose="05000000000000000000" pitchFamily="2" charset="2"/>
              <a:buChar char="§"/>
            </a:pPr>
            <a:r>
              <a:rPr lang="en-US" sz="1900" dirty="0">
                <a:solidFill>
                  <a:schemeClr val="bg1"/>
                </a:solidFill>
              </a:rPr>
              <a:t>  Single point control for all the devices. </a:t>
            </a:r>
          </a:p>
          <a:p>
            <a:pPr algn="just">
              <a:lnSpc>
                <a:spcPct val="107000"/>
              </a:lnSpc>
              <a:spcAft>
                <a:spcPts val="800"/>
              </a:spcAft>
              <a:buFont typeface="Wingdings" panose="05000000000000000000" pitchFamily="2" charset="2"/>
              <a:buChar char="§"/>
            </a:pPr>
            <a:r>
              <a:rPr lang="en-US" sz="1900" dirty="0">
                <a:solidFill>
                  <a:schemeClr val="bg1"/>
                </a:solidFill>
              </a:rPr>
              <a:t> Can be accessed by anyone who has the authorization.</a:t>
            </a:r>
            <a:endParaRPr lang="en-IN" sz="19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
        <p:nvSpPr>
          <p:cNvPr id="7" name="TextBox 6">
            <a:extLst>
              <a:ext uri="{FF2B5EF4-FFF2-40B4-BE49-F238E27FC236}">
                <a16:creationId xmlns:a16="http://schemas.microsoft.com/office/drawing/2014/main" id="{AC34AC48-4027-33E7-24D8-CFDA741A0F01}"/>
              </a:ext>
            </a:extLst>
          </p:cNvPr>
          <p:cNvSpPr txBox="1"/>
          <p:nvPr/>
        </p:nvSpPr>
        <p:spPr>
          <a:xfrm>
            <a:off x="1479406" y="3496279"/>
            <a:ext cx="9263795" cy="2769989"/>
          </a:xfrm>
          <a:prstGeom prst="rect">
            <a:avLst/>
          </a:prstGeom>
          <a:noFill/>
        </p:spPr>
        <p:txBody>
          <a:bodyPr wrap="square">
            <a:spAutoFit/>
          </a:bodyPr>
          <a:lstStyle/>
          <a:p>
            <a:r>
              <a:rPr lang="en-US" sz="2800" b="1" dirty="0">
                <a:solidFill>
                  <a:schemeClr val="bg2">
                    <a:lumMod val="50000"/>
                  </a:schemeClr>
                </a:solidFill>
                <a:latin typeface="Times New Roman" panose="02020603050405020304" pitchFamily="18" charset="0"/>
                <a:cs typeface="Times New Roman" panose="02020603050405020304" pitchFamily="18" charset="0"/>
              </a:rPr>
              <a:t>DISADVANTAGES:</a:t>
            </a:r>
          </a:p>
          <a:p>
            <a:endParaRPr lang="en-US" sz="2800" dirty="0">
              <a:solidFill>
                <a:schemeClr val="bg2">
                  <a:lumMod val="50000"/>
                </a:schemeClr>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US" dirty="0">
                <a:solidFill>
                  <a:schemeClr val="bg1"/>
                </a:solidFill>
              </a:rPr>
              <a:t>Since it is IoT, Network availability is important. </a:t>
            </a:r>
          </a:p>
          <a:p>
            <a:pPr marL="457200" indent="-457200" algn="just">
              <a:buFont typeface="Wingdings" panose="05000000000000000000" pitchFamily="2" charset="2"/>
              <a:buChar char="§"/>
            </a:pPr>
            <a:endParaRPr lang="en-US" dirty="0">
              <a:solidFill>
                <a:schemeClr val="bg1"/>
              </a:solidFill>
            </a:endParaRPr>
          </a:p>
          <a:p>
            <a:pPr marL="457200" indent="-457200" algn="just">
              <a:buFont typeface="Wingdings" panose="05000000000000000000" pitchFamily="2" charset="2"/>
              <a:buChar char="§"/>
            </a:pPr>
            <a:r>
              <a:rPr lang="en-US" dirty="0">
                <a:solidFill>
                  <a:schemeClr val="bg1"/>
                </a:solidFill>
              </a:rPr>
              <a:t>After a certain range, other equipment to increase the range have to be added.</a:t>
            </a:r>
          </a:p>
          <a:p>
            <a:pPr algn="just"/>
            <a:endParaRPr lang="en-US" dirty="0">
              <a:solidFill>
                <a:schemeClr val="bg1"/>
              </a:solidFill>
            </a:endParaRPr>
          </a:p>
          <a:p>
            <a:pPr marL="457200" indent="-457200" algn="just">
              <a:buFont typeface="Wingdings" panose="05000000000000000000" pitchFamily="2" charset="2"/>
              <a:buChar char="§"/>
            </a:pPr>
            <a:r>
              <a:rPr lang="en-US" dirty="0">
                <a:solidFill>
                  <a:schemeClr val="bg1"/>
                </a:solidFill>
              </a:rPr>
              <a:t> Only authorized personal will be allowed to operate</a:t>
            </a:r>
            <a:endParaRPr lang="en-US" dirty="0">
              <a:solidFill>
                <a:schemeClr val="bg1"/>
              </a:solidFill>
              <a:latin typeface="Times New Roman" panose="02020603050405020304" pitchFamily="18" charset="0"/>
              <a:cs typeface="Times New Roman" panose="02020603050405020304" pitchFamily="18" charset="0"/>
            </a:endParaRPr>
          </a:p>
          <a:p>
            <a:endParaRPr lang="en-IN" sz="2800" dirty="0">
              <a:solidFill>
                <a:schemeClr val="bg2">
                  <a:lumMod val="50000"/>
                </a:schemeClr>
              </a:solidFill>
            </a:endParaRPr>
          </a:p>
        </p:txBody>
      </p:sp>
    </p:spTree>
    <p:extLst>
      <p:ext uri="{BB962C8B-B14F-4D97-AF65-F5344CB8AC3E}">
        <p14:creationId xmlns:p14="http://schemas.microsoft.com/office/powerpoint/2010/main" val="670036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C8DBCA-041E-406C-8254-25B72E5BE3B8}"/>
              </a:ext>
            </a:extLst>
          </p:cNvPr>
          <p:cNvSpPr txBox="1"/>
          <p:nvPr/>
        </p:nvSpPr>
        <p:spPr>
          <a:xfrm>
            <a:off x="934824" y="432696"/>
            <a:ext cx="10322352" cy="4401398"/>
          </a:xfrm>
          <a:prstGeom prst="rect">
            <a:avLst/>
          </a:prstGeom>
          <a:noFill/>
        </p:spPr>
        <p:txBody>
          <a:bodyPr wrap="square" rtlCol="0">
            <a:spAutoFit/>
          </a:bodyPr>
          <a:lstStyle/>
          <a:p>
            <a:pPr marL="581025" algn="just">
              <a:lnSpc>
                <a:spcPct val="107000"/>
              </a:lnSpc>
              <a:spcAft>
                <a:spcPts val="800"/>
              </a:spcAft>
            </a:pPr>
            <a:r>
              <a:rPr lang="en-IN" sz="4000" b="1"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5.POSSIBLE OUTCOMES:</a:t>
            </a:r>
          </a:p>
          <a:p>
            <a:pPr marL="923925" indent="-342900" algn="just">
              <a:lnSpc>
                <a:spcPct val="107000"/>
              </a:lnSpc>
              <a:spcAft>
                <a:spcPts val="800"/>
              </a:spcAft>
              <a:buFont typeface="Wingdings" panose="05000000000000000000" pitchFamily="2" charset="2"/>
              <a:buChar char="§"/>
            </a:pPr>
            <a:r>
              <a:rPr lang="en-US" dirty="0">
                <a:solidFill>
                  <a:schemeClr val="bg1"/>
                </a:solidFill>
              </a:rPr>
              <a:t> According to the proposed plan the final outcome of this paper leads to     the development of a home automation.</a:t>
            </a:r>
          </a:p>
          <a:p>
            <a:pPr marL="923925" indent="-342900" algn="just">
              <a:lnSpc>
                <a:spcPct val="107000"/>
              </a:lnSpc>
              <a:spcAft>
                <a:spcPts val="800"/>
              </a:spcAft>
              <a:buFont typeface="Wingdings" panose="05000000000000000000" pitchFamily="2" charset="2"/>
              <a:buChar char="§"/>
            </a:pPr>
            <a:r>
              <a:rPr lang="en-US" dirty="0">
                <a:solidFill>
                  <a:schemeClr val="bg1"/>
                </a:solidFill>
              </a:rPr>
              <a:t> Through this project, an automated system has been created so that we can easily control home appliances like as light, fan, AC, Water motor, Door lock, etc.</a:t>
            </a:r>
          </a:p>
          <a:p>
            <a:pPr marL="923925" indent="-342900" algn="just">
              <a:lnSpc>
                <a:spcPct val="107000"/>
              </a:lnSpc>
              <a:spcAft>
                <a:spcPts val="800"/>
              </a:spcAft>
              <a:buFont typeface="Wingdings" panose="05000000000000000000" pitchFamily="2" charset="2"/>
              <a:buChar char="§"/>
            </a:pPr>
            <a:r>
              <a:rPr lang="en-US" dirty="0">
                <a:solidFill>
                  <a:schemeClr val="bg1"/>
                </a:solidFill>
              </a:rPr>
              <a:t>When power is supplied to Arduino board, the room temperature and water level are displayed on the LCD display. </a:t>
            </a:r>
          </a:p>
          <a:p>
            <a:pPr marL="923925" indent="-342900">
              <a:lnSpc>
                <a:spcPct val="107000"/>
              </a:lnSpc>
              <a:spcAft>
                <a:spcPts val="800"/>
              </a:spcAft>
              <a:buFont typeface="Wingdings" panose="05000000000000000000" pitchFamily="2" charset="2"/>
              <a:buChar char="§"/>
            </a:pPr>
            <a:r>
              <a:rPr lang="en-US" dirty="0">
                <a:solidFill>
                  <a:schemeClr val="bg1"/>
                </a:solidFill>
              </a:rPr>
              <a:t>After giving power supply (5V), at first connect the Bluetooth module with android application. If we want light turn on just press the “Light On” button on the application then the light will turn on. It will work another light and fan also by pressing another button. If we want the door open or close, then press “Door” button in the application.</a:t>
            </a:r>
            <a:br>
              <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636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6D525-5CFA-4C48-B0C0-53C47D3752D0}"/>
              </a:ext>
            </a:extLst>
          </p:cNvPr>
          <p:cNvSpPr>
            <a:spLocks noGrp="1"/>
          </p:cNvSpPr>
          <p:nvPr>
            <p:ph type="title"/>
          </p:nvPr>
        </p:nvSpPr>
        <p:spPr>
          <a:xfrm>
            <a:off x="1740800" y="265089"/>
            <a:ext cx="8911687" cy="1280890"/>
          </a:xfrm>
        </p:spPr>
        <p:txBody>
          <a:bodyPr>
            <a:noAutofit/>
          </a:bodyPr>
          <a:lstStyle/>
          <a:p>
            <a:r>
              <a:rPr lang="en-IN" sz="4000" b="1"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6  . REFERENCES:</a:t>
            </a:r>
            <a:br>
              <a:rPr lang="en-US" sz="20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9E46C3-2AFB-4E7E-B944-DB8AAC046769}"/>
              </a:ext>
            </a:extLst>
          </p:cNvPr>
          <p:cNvSpPr>
            <a:spLocks noGrp="1"/>
          </p:cNvSpPr>
          <p:nvPr>
            <p:ph idx="1"/>
          </p:nvPr>
        </p:nvSpPr>
        <p:spPr>
          <a:xfrm>
            <a:off x="1740800" y="905534"/>
            <a:ext cx="8915400" cy="4823382"/>
          </a:xfrm>
        </p:spPr>
        <p:txBody>
          <a:bodyPr>
            <a:normAutofit fontScale="77500" lnSpcReduction="20000"/>
          </a:bodyPr>
          <a:lstStyle/>
          <a:p>
            <a:pPr marL="457200" algn="just">
              <a:lnSpc>
                <a:spcPct val="107000"/>
              </a:lnSpc>
              <a:buFont typeface="Wingdings" panose="05000000000000000000" pitchFamily="2" charset="2"/>
              <a:buChar char="§"/>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
            </a:pPr>
            <a:r>
              <a:rPr lang="en-IN" dirty="0">
                <a:solidFill>
                  <a:schemeClr val="bg1"/>
                </a:solidFill>
              </a:rPr>
              <a:t>N. </a:t>
            </a:r>
            <a:r>
              <a:rPr lang="en-IN" dirty="0" err="1">
                <a:solidFill>
                  <a:schemeClr val="bg1"/>
                </a:solidFill>
              </a:rPr>
              <a:t>Sriskanthan</a:t>
            </a:r>
            <a:r>
              <a:rPr lang="en-IN" dirty="0">
                <a:solidFill>
                  <a:schemeClr val="bg1"/>
                </a:solidFill>
              </a:rPr>
              <a:t> and Tan </a:t>
            </a:r>
            <a:r>
              <a:rPr lang="en-IN" dirty="0" err="1">
                <a:solidFill>
                  <a:schemeClr val="bg1"/>
                </a:solidFill>
              </a:rPr>
              <a:t>Karand</a:t>
            </a:r>
            <a:r>
              <a:rPr lang="en-IN" dirty="0">
                <a:solidFill>
                  <a:schemeClr val="bg1"/>
                </a:solidFill>
              </a:rPr>
              <a:t>. “Bluetooth Based Home Automation System”. Journal of Microprocessors and Microsystems, Vol. 26, pp.281289, 2002. </a:t>
            </a:r>
          </a:p>
          <a:p>
            <a:pPr algn="just">
              <a:buFont typeface="Wingdings" panose="05000000000000000000" pitchFamily="2" charset="2"/>
              <a:buChar char="§"/>
            </a:pPr>
            <a:r>
              <a:rPr lang="en-IN" dirty="0">
                <a:solidFill>
                  <a:schemeClr val="bg1"/>
                </a:solidFill>
              </a:rPr>
              <a:t> Muhammad Izhar Ramli, </a:t>
            </a:r>
            <a:r>
              <a:rPr lang="en-IN" dirty="0" err="1">
                <a:solidFill>
                  <a:schemeClr val="bg1"/>
                </a:solidFill>
              </a:rPr>
              <a:t>Mohd</a:t>
            </a:r>
            <a:r>
              <a:rPr lang="en-IN" dirty="0">
                <a:solidFill>
                  <a:schemeClr val="bg1"/>
                </a:solidFill>
              </a:rPr>
              <a:t> Helmy Abd Wahab, </a:t>
            </a:r>
            <a:r>
              <a:rPr lang="en-IN" dirty="0" err="1">
                <a:solidFill>
                  <a:schemeClr val="bg1"/>
                </a:solidFill>
              </a:rPr>
              <a:t>Nabihah</a:t>
            </a:r>
            <a:r>
              <a:rPr lang="en-IN" dirty="0">
                <a:solidFill>
                  <a:schemeClr val="bg1"/>
                </a:solidFill>
              </a:rPr>
              <a:t>, “TOWARDS SMART HOME: CONTROL ELECTRICAL DEVICES ONLINE” ,</a:t>
            </a:r>
            <a:r>
              <a:rPr lang="en-IN" dirty="0" err="1">
                <a:solidFill>
                  <a:schemeClr val="bg1"/>
                </a:solidFill>
              </a:rPr>
              <a:t>Nornabihah</a:t>
            </a:r>
            <a:r>
              <a:rPr lang="en-IN" dirty="0">
                <a:solidFill>
                  <a:schemeClr val="bg1"/>
                </a:solidFill>
              </a:rPr>
              <a:t> Ahmad International Conference on Science and Technology: Application in Industry and Education (2006).</a:t>
            </a:r>
          </a:p>
          <a:p>
            <a:pPr algn="just">
              <a:buFont typeface="Wingdings" panose="05000000000000000000" pitchFamily="2" charset="2"/>
              <a:buChar char="§"/>
            </a:pPr>
            <a:r>
              <a:rPr lang="en-IN" dirty="0">
                <a:solidFill>
                  <a:schemeClr val="bg1"/>
                </a:solidFill>
              </a:rPr>
              <a:t>A.K. Kasim, A. </a:t>
            </a:r>
            <a:r>
              <a:rPr lang="en-IN" dirty="0" err="1">
                <a:solidFill>
                  <a:schemeClr val="bg1"/>
                </a:solidFill>
              </a:rPr>
              <a:t>RaheemBluetooth</a:t>
            </a:r>
            <a:r>
              <a:rPr lang="en-IN" dirty="0">
                <a:solidFill>
                  <a:schemeClr val="bg1"/>
                </a:solidFill>
              </a:rPr>
              <a:t> based smart home automation system using Arduino UNO </a:t>
            </a:r>
            <a:r>
              <a:rPr lang="en-IN" dirty="0" err="1">
                <a:solidFill>
                  <a:schemeClr val="bg1"/>
                </a:solidFill>
              </a:rPr>
              <a:t>microcontrollerAl</a:t>
            </a:r>
            <a:r>
              <a:rPr lang="en-IN" dirty="0">
                <a:solidFill>
                  <a:schemeClr val="bg1"/>
                </a:solidFill>
              </a:rPr>
              <a:t>-Mansour J., 27 (2017), p. 139View Record in </a:t>
            </a:r>
            <a:r>
              <a:rPr lang="en-IN" dirty="0" err="1">
                <a:solidFill>
                  <a:schemeClr val="bg1"/>
                </a:solidFill>
              </a:rPr>
              <a:t>ScopusGoogle</a:t>
            </a:r>
            <a:r>
              <a:rPr lang="en-IN" dirty="0">
                <a:solidFill>
                  <a:schemeClr val="bg1"/>
                </a:solidFill>
              </a:rPr>
              <a:t> Scholar.</a:t>
            </a:r>
          </a:p>
          <a:p>
            <a:pPr algn="just">
              <a:buFont typeface="Wingdings" panose="05000000000000000000" pitchFamily="2" charset="2"/>
              <a:buChar char="§"/>
            </a:pPr>
            <a:r>
              <a:rPr lang="en-IN" dirty="0">
                <a:solidFill>
                  <a:schemeClr val="bg1"/>
                </a:solidFill>
              </a:rPr>
              <a:t>A.B.H. Amirah, H.I.I. Mohamad, K </a:t>
            </a:r>
            <a:r>
              <a:rPr lang="en-IN" dirty="0" err="1">
                <a:solidFill>
                  <a:schemeClr val="bg1"/>
                </a:solidFill>
              </a:rPr>
              <a:t>ChanBluetooth</a:t>
            </a:r>
            <a:r>
              <a:rPr lang="en-IN" dirty="0">
                <a:solidFill>
                  <a:schemeClr val="bg1"/>
                </a:solidFill>
              </a:rPr>
              <a:t> based home automation system using an android </a:t>
            </a:r>
            <a:r>
              <a:rPr lang="en-IN" dirty="0" err="1">
                <a:solidFill>
                  <a:schemeClr val="bg1"/>
                </a:solidFill>
              </a:rPr>
              <a:t>phoneJ</a:t>
            </a:r>
            <a:r>
              <a:rPr lang="en-IN" dirty="0">
                <a:solidFill>
                  <a:schemeClr val="bg1"/>
                </a:solidFill>
              </a:rPr>
              <a:t>. </a:t>
            </a:r>
            <a:r>
              <a:rPr lang="en-IN" dirty="0" err="1">
                <a:solidFill>
                  <a:schemeClr val="bg1"/>
                </a:solidFill>
              </a:rPr>
              <a:t>Teknologi</a:t>
            </a:r>
            <a:r>
              <a:rPr lang="en-IN" dirty="0">
                <a:solidFill>
                  <a:schemeClr val="bg1"/>
                </a:solidFill>
              </a:rPr>
              <a:t> (Sci. Eng.), 70 (2014), pp. 57-61Google Scholar</a:t>
            </a:r>
          </a:p>
          <a:p>
            <a:pPr algn="just">
              <a:buFont typeface="Wingdings" panose="05000000000000000000" pitchFamily="2" charset="2"/>
              <a:buChar char="§"/>
            </a:pPr>
            <a:r>
              <a:rPr lang="en-IN" dirty="0">
                <a:solidFill>
                  <a:schemeClr val="bg1"/>
                </a:solidFill>
              </a:rPr>
              <a:t>B. </a:t>
            </a:r>
            <a:r>
              <a:rPr lang="en-IN" dirty="0" err="1">
                <a:solidFill>
                  <a:schemeClr val="bg1"/>
                </a:solidFill>
              </a:rPr>
              <a:t>Yuksekkaya</a:t>
            </a:r>
            <a:r>
              <a:rPr lang="en-IN" dirty="0">
                <a:solidFill>
                  <a:schemeClr val="bg1"/>
                </a:solidFill>
              </a:rPr>
              <a:t>, A.A. </a:t>
            </a:r>
            <a:r>
              <a:rPr lang="en-IN" dirty="0" err="1">
                <a:solidFill>
                  <a:schemeClr val="bg1"/>
                </a:solidFill>
              </a:rPr>
              <a:t>Kayalar</a:t>
            </a:r>
            <a:r>
              <a:rPr lang="en-IN" dirty="0">
                <a:solidFill>
                  <a:schemeClr val="bg1"/>
                </a:solidFill>
              </a:rPr>
              <a:t>, M.B. </a:t>
            </a:r>
            <a:r>
              <a:rPr lang="en-IN" dirty="0" err="1">
                <a:solidFill>
                  <a:schemeClr val="bg1"/>
                </a:solidFill>
              </a:rPr>
              <a:t>Tosun</a:t>
            </a:r>
            <a:r>
              <a:rPr lang="en-IN" dirty="0">
                <a:solidFill>
                  <a:schemeClr val="bg1"/>
                </a:solidFill>
              </a:rPr>
              <a:t>, M.K. </a:t>
            </a:r>
            <a:r>
              <a:rPr lang="en-IN" dirty="0" err="1">
                <a:solidFill>
                  <a:schemeClr val="bg1"/>
                </a:solidFill>
              </a:rPr>
              <a:t>Ozcan</a:t>
            </a:r>
            <a:r>
              <a:rPr lang="en-IN" dirty="0">
                <a:solidFill>
                  <a:schemeClr val="bg1"/>
                </a:solidFill>
              </a:rPr>
              <a:t>, A.Z. </a:t>
            </a:r>
            <a:r>
              <a:rPr lang="en-IN" dirty="0" err="1">
                <a:solidFill>
                  <a:schemeClr val="bg1"/>
                </a:solidFill>
              </a:rPr>
              <a:t>AlkarA</a:t>
            </a:r>
            <a:r>
              <a:rPr lang="en-IN" dirty="0">
                <a:solidFill>
                  <a:schemeClr val="bg1"/>
                </a:solidFill>
              </a:rPr>
              <a:t> GSM, internet and speech controlled wireless interactive home automation </a:t>
            </a:r>
            <a:r>
              <a:rPr lang="en-IN" dirty="0" err="1">
                <a:solidFill>
                  <a:schemeClr val="bg1"/>
                </a:solidFill>
              </a:rPr>
              <a:t>systemIEEE</a:t>
            </a:r>
            <a:r>
              <a:rPr lang="en-IN" dirty="0">
                <a:solidFill>
                  <a:schemeClr val="bg1"/>
                </a:solidFill>
              </a:rPr>
              <a:t> Trans. Cons. </a:t>
            </a:r>
            <a:r>
              <a:rPr lang="en-IN" dirty="0" err="1">
                <a:solidFill>
                  <a:schemeClr val="bg1"/>
                </a:solidFill>
              </a:rPr>
              <a:t>Electr</a:t>
            </a:r>
            <a:r>
              <a:rPr lang="en-IN" dirty="0">
                <a:solidFill>
                  <a:schemeClr val="bg1"/>
                </a:solidFill>
              </a:rPr>
              <a:t>., 52 (3) (2006), pp. 837-843View Record in </a:t>
            </a:r>
            <a:r>
              <a:rPr lang="en-IN" dirty="0" err="1">
                <a:solidFill>
                  <a:schemeClr val="bg1"/>
                </a:solidFill>
              </a:rPr>
              <a:t>ScopusGoogle</a:t>
            </a:r>
            <a:r>
              <a:rPr lang="en-IN" dirty="0">
                <a:solidFill>
                  <a:schemeClr val="bg1"/>
                </a:solidFill>
              </a:rPr>
              <a:t> Scholar</a:t>
            </a:r>
          </a:p>
        </p:txBody>
      </p:sp>
    </p:spTree>
    <p:extLst>
      <p:ext uri="{BB962C8B-B14F-4D97-AF65-F5344CB8AC3E}">
        <p14:creationId xmlns:p14="http://schemas.microsoft.com/office/powerpoint/2010/main" val="1493805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175CF-037B-48EB-8BDF-D39DE22F14BD}"/>
              </a:ext>
            </a:extLst>
          </p:cNvPr>
          <p:cNvSpPr>
            <a:spLocks noGrp="1"/>
          </p:cNvSpPr>
          <p:nvPr>
            <p:ph type="title"/>
          </p:nvPr>
        </p:nvSpPr>
        <p:spPr>
          <a:xfrm>
            <a:off x="2378915" y="2997659"/>
            <a:ext cx="8911687" cy="1280890"/>
          </a:xfrm>
        </p:spPr>
        <p:txBody>
          <a:bodyPr>
            <a:noAutofit/>
          </a:bodyPr>
          <a:lstStyle/>
          <a:p>
            <a:r>
              <a:rPr lang="en-US" sz="9600" b="1" i="1" u="sng" dirty="0">
                <a:solidFill>
                  <a:schemeClr val="accent2">
                    <a:lumMod val="50000"/>
                  </a:schemeClr>
                </a:solidFill>
                <a:latin typeface="Times New Roman" panose="02020603050405020304" pitchFamily="18" charset="0"/>
                <a:cs typeface="Times New Roman" panose="02020603050405020304" pitchFamily="18" charset="0"/>
              </a:rPr>
              <a:t>THANK YOU</a:t>
            </a:r>
            <a:endParaRPr lang="en-IN" sz="9600" b="1" i="1" u="sng"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1850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7C5342-01CF-7B34-8B0F-1D53BBD24F3D}"/>
              </a:ext>
            </a:extLst>
          </p:cNvPr>
          <p:cNvSpPr/>
          <p:nvPr/>
        </p:nvSpPr>
        <p:spPr>
          <a:xfrm>
            <a:off x="3250659" y="116732"/>
            <a:ext cx="5690681" cy="646331"/>
          </a:xfrm>
          <a:prstGeom prst="rect">
            <a:avLst/>
          </a:prstGeom>
          <a:noFill/>
        </p:spPr>
        <p:txBody>
          <a:bodyPr wrap="square" lIns="91440" tIns="45720" rIns="91440" bIns="45720">
            <a:spAutoFit/>
          </a:bodyPr>
          <a:lstStyle/>
          <a:p>
            <a:pPr algn="ctr"/>
            <a:r>
              <a:rPr lang="en-US" sz="3600" dirty="0">
                <a:ln w="0"/>
                <a:solidFill>
                  <a:schemeClr val="bg1"/>
                </a:solidFill>
                <a:effectLst>
                  <a:outerShdw blurRad="38100" dist="19050" dir="2700000" algn="tl" rotWithShape="0">
                    <a:schemeClr val="dk1">
                      <a:alpha val="40000"/>
                    </a:schemeClr>
                  </a:outerShdw>
                </a:effectLst>
              </a:rPr>
              <a:t>Name of the Group Members</a:t>
            </a:r>
            <a:endParaRPr lang="en-US" sz="3600" b="0" cap="none" spc="0" dirty="0">
              <a:ln w="0"/>
              <a:solidFill>
                <a:schemeClr val="bg1"/>
              </a:solidFill>
              <a:effectLst>
                <a:outerShdw blurRad="38100" dist="19050" dir="2700000" algn="tl" rotWithShape="0">
                  <a:schemeClr val="dk1">
                    <a:alpha val="40000"/>
                  </a:schemeClr>
                </a:outerShdw>
              </a:effectLst>
            </a:endParaRPr>
          </a:p>
        </p:txBody>
      </p:sp>
      <p:graphicFrame>
        <p:nvGraphicFramePr>
          <p:cNvPr id="7" name="Table 6">
            <a:extLst>
              <a:ext uri="{FF2B5EF4-FFF2-40B4-BE49-F238E27FC236}">
                <a16:creationId xmlns:a16="http://schemas.microsoft.com/office/drawing/2014/main" id="{FAD1D857-E47C-C7D7-3478-C225552CCBC0}"/>
              </a:ext>
            </a:extLst>
          </p:cNvPr>
          <p:cNvGraphicFramePr>
            <a:graphicFrameLocks noGrp="1"/>
          </p:cNvGraphicFramePr>
          <p:nvPr>
            <p:extLst>
              <p:ext uri="{D42A27DB-BD31-4B8C-83A1-F6EECF244321}">
                <p14:modId xmlns:p14="http://schemas.microsoft.com/office/powerpoint/2010/main" val="2021117785"/>
              </p:ext>
            </p:extLst>
          </p:nvPr>
        </p:nvGraphicFramePr>
        <p:xfrm>
          <a:off x="4228287" y="914399"/>
          <a:ext cx="1867711" cy="518160"/>
        </p:xfrm>
        <a:graphic>
          <a:graphicData uri="http://schemas.openxmlformats.org/drawingml/2006/table">
            <a:tbl>
              <a:tblPr/>
              <a:tblGrid>
                <a:gridCol w="1867711">
                  <a:extLst>
                    <a:ext uri="{9D8B030D-6E8A-4147-A177-3AD203B41FA5}">
                      <a16:colId xmlns:a16="http://schemas.microsoft.com/office/drawing/2014/main" val="2666130255"/>
                    </a:ext>
                  </a:extLst>
                </a:gridCol>
              </a:tblGrid>
              <a:tr h="0">
                <a:tc>
                  <a:txBody>
                    <a:bodyPr/>
                    <a:lstStyle/>
                    <a:p>
                      <a:r>
                        <a:rPr lang="en-IN" sz="2800" dirty="0">
                          <a:solidFill>
                            <a:schemeClr val="bg1"/>
                          </a:solidFill>
                        </a:rPr>
                        <a:t>NAME</a:t>
                      </a:r>
                      <a:r>
                        <a:rPr lang="en-IN" dirty="0">
                          <a:solidFill>
                            <a:schemeClr val="bg1"/>
                          </a:solidFill>
                        </a:rPr>
                        <a:t>  </a:t>
                      </a:r>
                      <a:r>
                        <a:rPr lang="en-IN" dirty="0"/>
                        <a:t>                            </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82087620"/>
                  </a:ext>
                </a:extLst>
              </a:tr>
            </a:tbl>
          </a:graphicData>
        </a:graphic>
      </p:graphicFrame>
      <p:graphicFrame>
        <p:nvGraphicFramePr>
          <p:cNvPr id="8" name="Table 7">
            <a:extLst>
              <a:ext uri="{FF2B5EF4-FFF2-40B4-BE49-F238E27FC236}">
                <a16:creationId xmlns:a16="http://schemas.microsoft.com/office/drawing/2014/main" id="{7810A107-A577-E311-8DB9-BD85A1B85232}"/>
              </a:ext>
            </a:extLst>
          </p:cNvPr>
          <p:cNvGraphicFramePr>
            <a:graphicFrameLocks noGrp="1"/>
          </p:cNvGraphicFramePr>
          <p:nvPr>
            <p:extLst>
              <p:ext uri="{D42A27DB-BD31-4B8C-83A1-F6EECF244321}">
                <p14:modId xmlns:p14="http://schemas.microsoft.com/office/powerpoint/2010/main" val="2218539544"/>
              </p:ext>
            </p:extLst>
          </p:nvPr>
        </p:nvGraphicFramePr>
        <p:xfrm>
          <a:off x="6095999" y="914399"/>
          <a:ext cx="2529190" cy="518160"/>
        </p:xfrm>
        <a:graphic>
          <a:graphicData uri="http://schemas.openxmlformats.org/drawingml/2006/table">
            <a:tbl>
              <a:tblPr/>
              <a:tblGrid>
                <a:gridCol w="2529190">
                  <a:extLst>
                    <a:ext uri="{9D8B030D-6E8A-4147-A177-3AD203B41FA5}">
                      <a16:colId xmlns:a16="http://schemas.microsoft.com/office/drawing/2014/main" val="902583905"/>
                    </a:ext>
                  </a:extLst>
                </a:gridCol>
              </a:tblGrid>
              <a:tr h="0">
                <a:tc>
                  <a:txBody>
                    <a:bodyPr/>
                    <a:lstStyle/>
                    <a:p>
                      <a:r>
                        <a:rPr lang="en-IN" sz="2800" dirty="0">
                          <a:solidFill>
                            <a:schemeClr val="bg1"/>
                          </a:solidFill>
                        </a:rPr>
                        <a:t>USN</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194841100"/>
                  </a:ext>
                </a:extLst>
              </a:tr>
            </a:tbl>
          </a:graphicData>
        </a:graphic>
      </p:graphicFrame>
      <p:graphicFrame>
        <p:nvGraphicFramePr>
          <p:cNvPr id="9" name="Table 8">
            <a:extLst>
              <a:ext uri="{FF2B5EF4-FFF2-40B4-BE49-F238E27FC236}">
                <a16:creationId xmlns:a16="http://schemas.microsoft.com/office/drawing/2014/main" id="{463CED3E-8BDC-2958-DFBE-349A162B29E0}"/>
              </a:ext>
            </a:extLst>
          </p:cNvPr>
          <p:cNvGraphicFramePr>
            <a:graphicFrameLocks noGrp="1"/>
          </p:cNvGraphicFramePr>
          <p:nvPr>
            <p:extLst>
              <p:ext uri="{D42A27DB-BD31-4B8C-83A1-F6EECF244321}">
                <p14:modId xmlns:p14="http://schemas.microsoft.com/office/powerpoint/2010/main" val="2944832745"/>
              </p:ext>
            </p:extLst>
          </p:nvPr>
        </p:nvGraphicFramePr>
        <p:xfrm>
          <a:off x="4228287" y="1432559"/>
          <a:ext cx="1867711" cy="457200"/>
        </p:xfrm>
        <a:graphic>
          <a:graphicData uri="http://schemas.openxmlformats.org/drawingml/2006/table">
            <a:tbl>
              <a:tblPr/>
              <a:tblGrid>
                <a:gridCol w="1867711">
                  <a:extLst>
                    <a:ext uri="{9D8B030D-6E8A-4147-A177-3AD203B41FA5}">
                      <a16:colId xmlns:a16="http://schemas.microsoft.com/office/drawing/2014/main" val="1325442981"/>
                    </a:ext>
                  </a:extLst>
                </a:gridCol>
              </a:tblGrid>
              <a:tr h="437976">
                <a:tc>
                  <a:txBody>
                    <a:bodyPr/>
                    <a:lstStyle/>
                    <a:p>
                      <a:r>
                        <a:rPr lang="en-IN" sz="2400" dirty="0">
                          <a:solidFill>
                            <a:schemeClr val="bg1"/>
                          </a:solidFill>
                        </a:rPr>
                        <a:t>Rahul S </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482543461"/>
                  </a:ext>
                </a:extLst>
              </a:tr>
            </a:tbl>
          </a:graphicData>
        </a:graphic>
      </p:graphicFrame>
      <p:graphicFrame>
        <p:nvGraphicFramePr>
          <p:cNvPr id="10" name="Table 9">
            <a:extLst>
              <a:ext uri="{FF2B5EF4-FFF2-40B4-BE49-F238E27FC236}">
                <a16:creationId xmlns:a16="http://schemas.microsoft.com/office/drawing/2014/main" id="{B65B2635-49BD-5E2A-7072-BFAA8A047D0D}"/>
              </a:ext>
            </a:extLst>
          </p:cNvPr>
          <p:cNvGraphicFramePr>
            <a:graphicFrameLocks noGrp="1"/>
          </p:cNvGraphicFramePr>
          <p:nvPr>
            <p:extLst>
              <p:ext uri="{D42A27DB-BD31-4B8C-83A1-F6EECF244321}">
                <p14:modId xmlns:p14="http://schemas.microsoft.com/office/powerpoint/2010/main" val="2467738559"/>
              </p:ext>
            </p:extLst>
          </p:nvPr>
        </p:nvGraphicFramePr>
        <p:xfrm>
          <a:off x="6099247" y="1446363"/>
          <a:ext cx="2529190" cy="457200"/>
        </p:xfrm>
        <a:graphic>
          <a:graphicData uri="http://schemas.openxmlformats.org/drawingml/2006/table">
            <a:tbl>
              <a:tblPr/>
              <a:tblGrid>
                <a:gridCol w="2529190">
                  <a:extLst>
                    <a:ext uri="{9D8B030D-6E8A-4147-A177-3AD203B41FA5}">
                      <a16:colId xmlns:a16="http://schemas.microsoft.com/office/drawing/2014/main" val="505994268"/>
                    </a:ext>
                  </a:extLst>
                </a:gridCol>
              </a:tblGrid>
              <a:tr h="221791">
                <a:tc>
                  <a:txBody>
                    <a:bodyPr/>
                    <a:lstStyle/>
                    <a:p>
                      <a:r>
                        <a:rPr lang="en-IN" sz="2400" dirty="0">
                          <a:solidFill>
                            <a:schemeClr val="bg1"/>
                          </a:solidFill>
                        </a:rPr>
                        <a:t>2AG19EC018</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803733580"/>
                  </a:ext>
                </a:extLst>
              </a:tr>
            </a:tbl>
          </a:graphicData>
        </a:graphic>
      </p:graphicFrame>
      <p:graphicFrame>
        <p:nvGraphicFramePr>
          <p:cNvPr id="11" name="Table 10">
            <a:extLst>
              <a:ext uri="{FF2B5EF4-FFF2-40B4-BE49-F238E27FC236}">
                <a16:creationId xmlns:a16="http://schemas.microsoft.com/office/drawing/2014/main" id="{93549BF8-0D98-EAB4-4768-8EFCE1A26890}"/>
              </a:ext>
            </a:extLst>
          </p:cNvPr>
          <p:cNvGraphicFramePr>
            <a:graphicFrameLocks noGrp="1"/>
          </p:cNvGraphicFramePr>
          <p:nvPr>
            <p:extLst>
              <p:ext uri="{D42A27DB-BD31-4B8C-83A1-F6EECF244321}">
                <p14:modId xmlns:p14="http://schemas.microsoft.com/office/powerpoint/2010/main" val="592295565"/>
              </p:ext>
            </p:extLst>
          </p:nvPr>
        </p:nvGraphicFramePr>
        <p:xfrm>
          <a:off x="4228288" y="1889759"/>
          <a:ext cx="1864466" cy="457200"/>
        </p:xfrm>
        <a:graphic>
          <a:graphicData uri="http://schemas.openxmlformats.org/drawingml/2006/table">
            <a:tbl>
              <a:tblPr/>
              <a:tblGrid>
                <a:gridCol w="1864466">
                  <a:extLst>
                    <a:ext uri="{9D8B030D-6E8A-4147-A177-3AD203B41FA5}">
                      <a16:colId xmlns:a16="http://schemas.microsoft.com/office/drawing/2014/main" val="1088088132"/>
                    </a:ext>
                  </a:extLst>
                </a:gridCol>
              </a:tblGrid>
              <a:tr h="0">
                <a:tc>
                  <a:txBody>
                    <a:bodyPr/>
                    <a:lstStyle/>
                    <a:p>
                      <a:r>
                        <a:rPr lang="en-IN" sz="2400" dirty="0">
                          <a:solidFill>
                            <a:schemeClr val="bg1"/>
                          </a:solidFill>
                        </a:rPr>
                        <a:t>Ashish B</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978477272"/>
                  </a:ext>
                </a:extLst>
              </a:tr>
            </a:tbl>
          </a:graphicData>
        </a:graphic>
      </p:graphicFrame>
      <p:graphicFrame>
        <p:nvGraphicFramePr>
          <p:cNvPr id="12" name="Table 11">
            <a:extLst>
              <a:ext uri="{FF2B5EF4-FFF2-40B4-BE49-F238E27FC236}">
                <a16:creationId xmlns:a16="http://schemas.microsoft.com/office/drawing/2014/main" id="{854F22EA-8633-F4BC-6D48-9B445210D432}"/>
              </a:ext>
            </a:extLst>
          </p:cNvPr>
          <p:cNvGraphicFramePr>
            <a:graphicFrameLocks noGrp="1"/>
          </p:cNvGraphicFramePr>
          <p:nvPr>
            <p:extLst>
              <p:ext uri="{D42A27DB-BD31-4B8C-83A1-F6EECF244321}">
                <p14:modId xmlns:p14="http://schemas.microsoft.com/office/powerpoint/2010/main" val="1302476660"/>
              </p:ext>
            </p:extLst>
          </p:nvPr>
        </p:nvGraphicFramePr>
        <p:xfrm>
          <a:off x="6099247" y="1889759"/>
          <a:ext cx="2529189" cy="457200"/>
        </p:xfrm>
        <a:graphic>
          <a:graphicData uri="http://schemas.openxmlformats.org/drawingml/2006/table">
            <a:tbl>
              <a:tblPr/>
              <a:tblGrid>
                <a:gridCol w="2529189">
                  <a:extLst>
                    <a:ext uri="{9D8B030D-6E8A-4147-A177-3AD203B41FA5}">
                      <a16:colId xmlns:a16="http://schemas.microsoft.com/office/drawing/2014/main" val="1150343585"/>
                    </a:ext>
                  </a:extLst>
                </a:gridCol>
              </a:tblGrid>
              <a:tr h="457200">
                <a:tc>
                  <a:txBody>
                    <a:bodyPr/>
                    <a:lstStyle/>
                    <a:p>
                      <a:r>
                        <a:rPr lang="en-IN" sz="2400" dirty="0">
                          <a:solidFill>
                            <a:schemeClr val="bg1"/>
                          </a:solidFill>
                        </a:rPr>
                        <a:t>2AG19EC005</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790789312"/>
                  </a:ext>
                </a:extLst>
              </a:tr>
            </a:tbl>
          </a:graphicData>
        </a:graphic>
      </p:graphicFrame>
      <p:graphicFrame>
        <p:nvGraphicFramePr>
          <p:cNvPr id="13" name="Table 12">
            <a:extLst>
              <a:ext uri="{FF2B5EF4-FFF2-40B4-BE49-F238E27FC236}">
                <a16:creationId xmlns:a16="http://schemas.microsoft.com/office/drawing/2014/main" id="{EACAB3FD-6CC4-7AEA-6CAB-9451A3A45805}"/>
              </a:ext>
            </a:extLst>
          </p:cNvPr>
          <p:cNvGraphicFramePr>
            <a:graphicFrameLocks noGrp="1"/>
          </p:cNvGraphicFramePr>
          <p:nvPr>
            <p:extLst>
              <p:ext uri="{D42A27DB-BD31-4B8C-83A1-F6EECF244321}">
                <p14:modId xmlns:p14="http://schemas.microsoft.com/office/powerpoint/2010/main" val="1968354916"/>
              </p:ext>
            </p:extLst>
          </p:nvPr>
        </p:nvGraphicFramePr>
        <p:xfrm>
          <a:off x="4228287" y="2346959"/>
          <a:ext cx="1864466" cy="457200"/>
        </p:xfrm>
        <a:graphic>
          <a:graphicData uri="http://schemas.openxmlformats.org/drawingml/2006/table">
            <a:tbl>
              <a:tblPr/>
              <a:tblGrid>
                <a:gridCol w="1864466">
                  <a:extLst>
                    <a:ext uri="{9D8B030D-6E8A-4147-A177-3AD203B41FA5}">
                      <a16:colId xmlns:a16="http://schemas.microsoft.com/office/drawing/2014/main" val="4145687587"/>
                    </a:ext>
                  </a:extLst>
                </a:gridCol>
              </a:tblGrid>
              <a:tr h="0">
                <a:tc>
                  <a:txBody>
                    <a:bodyPr/>
                    <a:lstStyle/>
                    <a:p>
                      <a:r>
                        <a:rPr lang="en-IN" sz="2400" dirty="0">
                          <a:solidFill>
                            <a:schemeClr val="bg1"/>
                          </a:solidFill>
                        </a:rPr>
                        <a:t>Pavan G</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323283541"/>
                  </a:ext>
                </a:extLst>
              </a:tr>
            </a:tbl>
          </a:graphicData>
        </a:graphic>
      </p:graphicFrame>
      <p:graphicFrame>
        <p:nvGraphicFramePr>
          <p:cNvPr id="14" name="Table 13">
            <a:extLst>
              <a:ext uri="{FF2B5EF4-FFF2-40B4-BE49-F238E27FC236}">
                <a16:creationId xmlns:a16="http://schemas.microsoft.com/office/drawing/2014/main" id="{CDDE2749-B3B8-7355-BBA7-C92BC8EC10CA}"/>
              </a:ext>
            </a:extLst>
          </p:cNvPr>
          <p:cNvGraphicFramePr>
            <a:graphicFrameLocks noGrp="1"/>
          </p:cNvGraphicFramePr>
          <p:nvPr>
            <p:extLst>
              <p:ext uri="{D42A27DB-BD31-4B8C-83A1-F6EECF244321}">
                <p14:modId xmlns:p14="http://schemas.microsoft.com/office/powerpoint/2010/main" val="2356651721"/>
              </p:ext>
            </p:extLst>
          </p:nvPr>
        </p:nvGraphicFramePr>
        <p:xfrm>
          <a:off x="6099247" y="2357475"/>
          <a:ext cx="2522696" cy="457200"/>
        </p:xfrm>
        <a:graphic>
          <a:graphicData uri="http://schemas.openxmlformats.org/drawingml/2006/table">
            <a:tbl>
              <a:tblPr/>
              <a:tblGrid>
                <a:gridCol w="2522696">
                  <a:extLst>
                    <a:ext uri="{9D8B030D-6E8A-4147-A177-3AD203B41FA5}">
                      <a16:colId xmlns:a16="http://schemas.microsoft.com/office/drawing/2014/main" val="3034910388"/>
                    </a:ext>
                  </a:extLst>
                </a:gridCol>
              </a:tblGrid>
              <a:tr h="446684">
                <a:tc>
                  <a:txBody>
                    <a:bodyPr/>
                    <a:lstStyle/>
                    <a:p>
                      <a:r>
                        <a:rPr lang="en-IN" sz="2400" dirty="0">
                          <a:solidFill>
                            <a:schemeClr val="bg1"/>
                          </a:solidFill>
                        </a:rPr>
                        <a:t>2AG19EC014</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440470163"/>
                  </a:ext>
                </a:extLst>
              </a:tr>
            </a:tbl>
          </a:graphicData>
        </a:graphic>
      </p:graphicFrame>
      <p:graphicFrame>
        <p:nvGraphicFramePr>
          <p:cNvPr id="15" name="Table 14">
            <a:extLst>
              <a:ext uri="{FF2B5EF4-FFF2-40B4-BE49-F238E27FC236}">
                <a16:creationId xmlns:a16="http://schemas.microsoft.com/office/drawing/2014/main" id="{DC952496-35F8-C930-18D4-6FC748550D4D}"/>
              </a:ext>
            </a:extLst>
          </p:cNvPr>
          <p:cNvGraphicFramePr>
            <a:graphicFrameLocks noGrp="1"/>
          </p:cNvGraphicFramePr>
          <p:nvPr>
            <p:extLst>
              <p:ext uri="{D42A27DB-BD31-4B8C-83A1-F6EECF244321}">
                <p14:modId xmlns:p14="http://schemas.microsoft.com/office/powerpoint/2010/main" val="2121403906"/>
              </p:ext>
            </p:extLst>
          </p:nvPr>
        </p:nvGraphicFramePr>
        <p:xfrm>
          <a:off x="1451042" y="4450081"/>
          <a:ext cx="2955588" cy="518160"/>
        </p:xfrm>
        <a:graphic>
          <a:graphicData uri="http://schemas.openxmlformats.org/drawingml/2006/table">
            <a:tbl>
              <a:tblPr/>
              <a:tblGrid>
                <a:gridCol w="2955588">
                  <a:extLst>
                    <a:ext uri="{9D8B030D-6E8A-4147-A177-3AD203B41FA5}">
                      <a16:colId xmlns:a16="http://schemas.microsoft.com/office/drawing/2014/main" val="2029985261"/>
                    </a:ext>
                  </a:extLst>
                </a:gridCol>
              </a:tblGrid>
              <a:tr h="518160">
                <a:tc>
                  <a:txBody>
                    <a:bodyPr/>
                    <a:lstStyle/>
                    <a:p>
                      <a:r>
                        <a:rPr lang="en-IN" sz="2800" dirty="0">
                          <a:solidFill>
                            <a:schemeClr val="bg1"/>
                          </a:solidFill>
                        </a:rPr>
                        <a:t>Name of the Guide</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670330569"/>
                  </a:ext>
                </a:extLst>
              </a:tr>
            </a:tbl>
          </a:graphicData>
        </a:graphic>
      </p:graphicFrame>
      <p:graphicFrame>
        <p:nvGraphicFramePr>
          <p:cNvPr id="16" name="Table 15">
            <a:extLst>
              <a:ext uri="{FF2B5EF4-FFF2-40B4-BE49-F238E27FC236}">
                <a16:creationId xmlns:a16="http://schemas.microsoft.com/office/drawing/2014/main" id="{2F9551A8-51E3-78AB-9949-F3A7CC106687}"/>
              </a:ext>
            </a:extLst>
          </p:cNvPr>
          <p:cNvGraphicFramePr>
            <a:graphicFrameLocks noGrp="1"/>
          </p:cNvGraphicFramePr>
          <p:nvPr>
            <p:extLst>
              <p:ext uri="{D42A27DB-BD31-4B8C-83A1-F6EECF244321}">
                <p14:modId xmlns:p14="http://schemas.microsoft.com/office/powerpoint/2010/main" val="501568934"/>
              </p:ext>
            </p:extLst>
          </p:nvPr>
        </p:nvGraphicFramePr>
        <p:xfrm>
          <a:off x="1451042" y="4968241"/>
          <a:ext cx="2955587" cy="518160"/>
        </p:xfrm>
        <a:graphic>
          <a:graphicData uri="http://schemas.openxmlformats.org/drawingml/2006/table">
            <a:tbl>
              <a:tblPr/>
              <a:tblGrid>
                <a:gridCol w="2955587">
                  <a:extLst>
                    <a:ext uri="{9D8B030D-6E8A-4147-A177-3AD203B41FA5}">
                      <a16:colId xmlns:a16="http://schemas.microsoft.com/office/drawing/2014/main" val="179619415"/>
                    </a:ext>
                  </a:extLst>
                </a:gridCol>
              </a:tblGrid>
              <a:tr h="0">
                <a:tc>
                  <a:txBody>
                    <a:bodyPr/>
                    <a:lstStyle/>
                    <a:p>
                      <a:r>
                        <a:rPr lang="en-IN" sz="2800" b="1" dirty="0" err="1">
                          <a:solidFill>
                            <a:schemeClr val="bg1"/>
                          </a:solidFill>
                        </a:rPr>
                        <a:t>Prof.Goutam</a:t>
                      </a:r>
                      <a:r>
                        <a:rPr lang="en-IN" sz="2800" b="1" dirty="0">
                          <a:solidFill>
                            <a:schemeClr val="bg1"/>
                          </a:solidFill>
                        </a:rPr>
                        <a:t> K</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137330941"/>
                  </a:ext>
                </a:extLst>
              </a:tr>
            </a:tbl>
          </a:graphicData>
        </a:graphic>
      </p:graphicFrame>
      <p:graphicFrame>
        <p:nvGraphicFramePr>
          <p:cNvPr id="17" name="Table 16">
            <a:extLst>
              <a:ext uri="{FF2B5EF4-FFF2-40B4-BE49-F238E27FC236}">
                <a16:creationId xmlns:a16="http://schemas.microsoft.com/office/drawing/2014/main" id="{4E9037D4-6BE7-F822-6DD8-3B4545C2E444}"/>
              </a:ext>
            </a:extLst>
          </p:cNvPr>
          <p:cNvGraphicFramePr>
            <a:graphicFrameLocks noGrp="1"/>
          </p:cNvGraphicFramePr>
          <p:nvPr>
            <p:extLst>
              <p:ext uri="{D42A27DB-BD31-4B8C-83A1-F6EECF244321}">
                <p14:modId xmlns:p14="http://schemas.microsoft.com/office/powerpoint/2010/main" val="2904163312"/>
              </p:ext>
            </p:extLst>
          </p:nvPr>
        </p:nvGraphicFramePr>
        <p:xfrm>
          <a:off x="7372097" y="4436278"/>
          <a:ext cx="3189050" cy="518160"/>
        </p:xfrm>
        <a:graphic>
          <a:graphicData uri="http://schemas.openxmlformats.org/drawingml/2006/table">
            <a:tbl>
              <a:tblPr/>
              <a:tblGrid>
                <a:gridCol w="3189050">
                  <a:extLst>
                    <a:ext uri="{9D8B030D-6E8A-4147-A177-3AD203B41FA5}">
                      <a16:colId xmlns:a16="http://schemas.microsoft.com/office/drawing/2014/main" val="248708833"/>
                    </a:ext>
                  </a:extLst>
                </a:gridCol>
              </a:tblGrid>
              <a:tr h="518160">
                <a:tc>
                  <a:txBody>
                    <a:bodyPr/>
                    <a:lstStyle/>
                    <a:p>
                      <a:r>
                        <a:rPr lang="en-IN" sz="2800" dirty="0">
                          <a:solidFill>
                            <a:schemeClr val="bg1"/>
                          </a:solidFill>
                        </a:rPr>
                        <a:t>Project Co-Ordinator</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4022630527"/>
                  </a:ext>
                </a:extLst>
              </a:tr>
            </a:tbl>
          </a:graphicData>
        </a:graphic>
      </p:graphicFrame>
      <p:graphicFrame>
        <p:nvGraphicFramePr>
          <p:cNvPr id="18" name="Table 17">
            <a:extLst>
              <a:ext uri="{FF2B5EF4-FFF2-40B4-BE49-F238E27FC236}">
                <a16:creationId xmlns:a16="http://schemas.microsoft.com/office/drawing/2014/main" id="{0C83B6CB-96B3-228F-0E5D-C966EDAAC5A4}"/>
              </a:ext>
            </a:extLst>
          </p:cNvPr>
          <p:cNvGraphicFramePr>
            <a:graphicFrameLocks noGrp="1"/>
          </p:cNvGraphicFramePr>
          <p:nvPr>
            <p:extLst>
              <p:ext uri="{D42A27DB-BD31-4B8C-83A1-F6EECF244321}">
                <p14:modId xmlns:p14="http://schemas.microsoft.com/office/powerpoint/2010/main" val="2643106720"/>
              </p:ext>
            </p:extLst>
          </p:nvPr>
        </p:nvGraphicFramePr>
        <p:xfrm>
          <a:off x="7372097" y="4968241"/>
          <a:ext cx="3189050" cy="518160"/>
        </p:xfrm>
        <a:graphic>
          <a:graphicData uri="http://schemas.openxmlformats.org/drawingml/2006/table">
            <a:tbl>
              <a:tblPr/>
              <a:tblGrid>
                <a:gridCol w="3189050">
                  <a:extLst>
                    <a:ext uri="{9D8B030D-6E8A-4147-A177-3AD203B41FA5}">
                      <a16:colId xmlns:a16="http://schemas.microsoft.com/office/drawing/2014/main" val="191979239"/>
                    </a:ext>
                  </a:extLst>
                </a:gridCol>
              </a:tblGrid>
              <a:tr h="457200">
                <a:tc>
                  <a:txBody>
                    <a:bodyPr/>
                    <a:lstStyle/>
                    <a:p>
                      <a:r>
                        <a:rPr lang="en-IN" sz="2800" b="1" dirty="0" err="1">
                          <a:solidFill>
                            <a:schemeClr val="bg1"/>
                          </a:solidFill>
                        </a:rPr>
                        <a:t>Prof.Sriram</a:t>
                      </a:r>
                      <a:r>
                        <a:rPr lang="en-IN" sz="2800" b="1" dirty="0">
                          <a:solidFill>
                            <a:schemeClr val="bg1"/>
                          </a:solidFill>
                        </a:rPr>
                        <a:t> K</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545146598"/>
                  </a:ext>
                </a:extLst>
              </a:tr>
            </a:tbl>
          </a:graphicData>
        </a:graphic>
      </p:graphicFrame>
    </p:spTree>
    <p:extLst>
      <p:ext uri="{BB962C8B-B14F-4D97-AF65-F5344CB8AC3E}">
        <p14:creationId xmlns:p14="http://schemas.microsoft.com/office/powerpoint/2010/main" val="2225263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94C9E-1800-464E-94A3-B54B63E29B86}"/>
              </a:ext>
            </a:extLst>
          </p:cNvPr>
          <p:cNvSpPr>
            <a:spLocks noGrp="1"/>
          </p:cNvSpPr>
          <p:nvPr>
            <p:ph type="title"/>
          </p:nvPr>
        </p:nvSpPr>
        <p:spPr/>
        <p:txBody>
          <a:bodyPr>
            <a:normAutofit/>
          </a:bodyPr>
          <a:lstStyle/>
          <a:p>
            <a:r>
              <a:rPr lang="en-US" b="1" u="sng" dirty="0">
                <a:solidFill>
                  <a:schemeClr val="accent2">
                    <a:lumMod val="50000"/>
                  </a:schemeClr>
                </a:solidFill>
                <a:effectLst/>
                <a:latin typeface="Times New Roman" panose="02020603050405020304" pitchFamily="18" charset="0"/>
                <a:ea typeface="Calibri" panose="020F0502020204030204" pitchFamily="34" charset="0"/>
              </a:rPr>
              <a:t>CONTENT</a:t>
            </a:r>
            <a:endParaRPr lang="en-IN" dirty="0">
              <a:solidFill>
                <a:schemeClr val="accent2">
                  <a:lumMod val="50000"/>
                </a:schemeClr>
              </a:solidFill>
            </a:endParaRPr>
          </a:p>
        </p:txBody>
      </p:sp>
      <p:sp>
        <p:nvSpPr>
          <p:cNvPr id="3" name="Content Placeholder 2">
            <a:extLst>
              <a:ext uri="{FF2B5EF4-FFF2-40B4-BE49-F238E27FC236}">
                <a16:creationId xmlns:a16="http://schemas.microsoft.com/office/drawing/2014/main" id="{33724914-98BF-4A06-BFDD-A92C8F35991B}"/>
              </a:ext>
            </a:extLst>
          </p:cNvPr>
          <p:cNvSpPr>
            <a:spLocks noGrp="1"/>
          </p:cNvSpPr>
          <p:nvPr>
            <p:ph idx="1"/>
          </p:nvPr>
        </p:nvSpPr>
        <p:spPr>
          <a:xfrm>
            <a:off x="2589212" y="1614791"/>
            <a:ext cx="8915400" cy="4844375"/>
          </a:xfrm>
        </p:spPr>
        <p:txBody>
          <a:bodyPr>
            <a:normAutofit/>
          </a:bodyPr>
          <a:lstStyle/>
          <a:p>
            <a:pPr marL="0" lvl="0" indent="0" algn="just">
              <a:lnSpc>
                <a:spcPct val="107000"/>
              </a:lnSpc>
              <a:spcAft>
                <a:spcPts val="1125"/>
              </a:spcAft>
              <a:buNone/>
              <a:tabLst>
                <a:tab pos="269875" algn="l"/>
              </a:tabLst>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1125"/>
              </a:spcAft>
              <a:buFont typeface="+mj-lt"/>
              <a:buAutoNum type="arabicPeriod"/>
              <a:tabLst>
                <a:tab pos="269875" algn="l"/>
              </a:tabLst>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1125"/>
              </a:spcAft>
              <a:buFont typeface="+mj-lt"/>
              <a:buAutoNum type="arabicPeriod"/>
              <a:tabLst>
                <a:tab pos="269875" algn="l"/>
              </a:tabLst>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Literature survey</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1125"/>
              </a:spcAft>
              <a:buFont typeface="+mj-lt"/>
              <a:buAutoNum type="arabicPeriod"/>
              <a:tabLst>
                <a:tab pos="269875" algn="l"/>
              </a:tabLst>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Objectives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1125"/>
              </a:spcAft>
              <a:buFont typeface="+mj-lt"/>
              <a:buAutoNum type="arabicPeriod"/>
              <a:tabLst>
                <a:tab pos="269875" algn="l"/>
              </a:tabLst>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Methodology</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1125"/>
              </a:spcAft>
              <a:buFont typeface="+mj-lt"/>
              <a:buAutoNum type="arabicPeriod"/>
              <a:tabLst>
                <a:tab pos="269875" algn="l"/>
              </a:tabLst>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Possible outcomes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1125"/>
              </a:spcAft>
              <a:buFont typeface="+mj-lt"/>
              <a:buAutoNum type="arabicPeriod"/>
              <a:tabLst>
                <a:tab pos="269875" algn="l"/>
              </a:tabLst>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References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50021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A352-FCA5-4030-BEBF-4266B881E2EB}"/>
              </a:ext>
            </a:extLst>
          </p:cNvPr>
          <p:cNvSpPr>
            <a:spLocks noGrp="1"/>
          </p:cNvSpPr>
          <p:nvPr>
            <p:ph type="title"/>
          </p:nvPr>
        </p:nvSpPr>
        <p:spPr/>
        <p:txBody>
          <a:bodyPr>
            <a:noAutofit/>
          </a:bodyPr>
          <a:lstStyle/>
          <a:p>
            <a:r>
              <a:rPr lang="en-IN" sz="4000" b="1"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ABSTRACT:</a:t>
            </a:r>
            <a:br>
              <a:rPr lang="en-IN" sz="40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40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B20D29-9814-4678-A608-582BB8749156}"/>
              </a:ext>
            </a:extLst>
          </p:cNvPr>
          <p:cNvSpPr>
            <a:spLocks noGrp="1"/>
          </p:cNvSpPr>
          <p:nvPr>
            <p:ph idx="1"/>
          </p:nvPr>
        </p:nvSpPr>
        <p:spPr>
          <a:xfrm>
            <a:off x="1401435" y="1584489"/>
            <a:ext cx="8915400" cy="4729264"/>
          </a:xfrm>
        </p:spPr>
        <p:txBody>
          <a:bodyPr>
            <a:normAutofit fontScale="92500" lnSpcReduction="20000"/>
          </a:bodyPr>
          <a:lstStyle/>
          <a:p>
            <a:pPr algn="just">
              <a:buFont typeface="Wingdings" panose="05000000000000000000" pitchFamily="2" charset="2"/>
              <a:buChar char="§"/>
            </a:pPr>
            <a:r>
              <a:rPr lang="en-US" dirty="0">
                <a:solidFill>
                  <a:schemeClr val="bg1"/>
                </a:solidFill>
              </a:rPr>
              <a:t>This system is designed to assist and provide support in order to fulfill the needs of elderly and disabled in home. Automation of the surrounding environment of a modern human being allows increasing his work efficiency and comfort.</a:t>
            </a:r>
          </a:p>
          <a:p>
            <a:pPr algn="just">
              <a:buFont typeface="Wingdings" panose="05000000000000000000" pitchFamily="2" charset="2"/>
              <a:buChar char="§"/>
            </a:pPr>
            <a:r>
              <a:rPr lang="en-US" sz="2000" dirty="0">
                <a:solidFill>
                  <a:schemeClr val="bg1"/>
                </a:solidFill>
              </a:rPr>
              <a:t>There has been a significant development in the area of an individual’s routine tasks and those can be automated. In the present times, we can find most of the people clinging to their mobile phones and smart devices throughout the day.</a:t>
            </a:r>
          </a:p>
          <a:p>
            <a:pPr algn="just">
              <a:buFont typeface="Wingdings" panose="05000000000000000000" pitchFamily="2" charset="2"/>
              <a:buChar char="§"/>
            </a:pPr>
            <a:r>
              <a:rPr lang="en-US" sz="2000" dirty="0">
                <a:solidFill>
                  <a:schemeClr val="bg1"/>
                </a:solidFill>
              </a:rPr>
              <a:t>Hence with the help of his companion – a mobile phone, some daily household tasks can be accomplished by personifying the use of the mobile phone. Analyzing the current smart phone market, most users are opting for Android based phones.</a:t>
            </a:r>
          </a:p>
          <a:p>
            <a:pPr algn="just">
              <a:buFont typeface="Wingdings" panose="05000000000000000000" pitchFamily="2" charset="2"/>
              <a:buChar char="§"/>
            </a:pPr>
            <a:r>
              <a:rPr lang="en-US" sz="2000" dirty="0">
                <a:solidFill>
                  <a:schemeClr val="bg1"/>
                </a:solidFill>
              </a:rPr>
              <a:t>Home Automation System (HAS) has been designed for mobile phones having Android platform to automate an Bluetooth interfaced Arduino which controls a number of home appliances like lights, fans, bulbs and many more using on/off relay.</a:t>
            </a:r>
          </a:p>
          <a:p>
            <a:pPr>
              <a:buFont typeface="Wingdings" panose="05000000000000000000" pitchFamily="2" charset="2"/>
              <a:buChar char="§"/>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258342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DFFB-0A38-43C9-9AF0-71B1C52C4F3B}"/>
              </a:ext>
            </a:extLst>
          </p:cNvPr>
          <p:cNvSpPr>
            <a:spLocks noGrp="1"/>
          </p:cNvSpPr>
          <p:nvPr>
            <p:ph type="title"/>
          </p:nvPr>
        </p:nvSpPr>
        <p:spPr/>
        <p:txBody>
          <a:bodyPr>
            <a:normAutofit/>
          </a:bodyPr>
          <a:lstStyle/>
          <a:p>
            <a:pPr marL="342900" indent="-342900">
              <a:buFont typeface="+mj-lt"/>
              <a:buAutoNum type="arabicPeriod"/>
            </a:pPr>
            <a:r>
              <a:rPr lang="en-IN" sz="4000" b="1"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INTRODUCTION: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A28AFCE-5967-4A26-AACC-1A82132386F3}"/>
              </a:ext>
            </a:extLst>
          </p:cNvPr>
          <p:cNvSpPr>
            <a:spLocks noGrp="1"/>
          </p:cNvSpPr>
          <p:nvPr>
            <p:ph idx="1"/>
          </p:nvPr>
        </p:nvSpPr>
        <p:spPr>
          <a:xfrm>
            <a:off x="1552263" y="1603757"/>
            <a:ext cx="8915400" cy="4482353"/>
          </a:xfrm>
        </p:spPr>
        <p:txBody>
          <a:bodyPr>
            <a:noAutofit/>
          </a:bodyPr>
          <a:lstStyle/>
          <a:p>
            <a:pPr algn="just">
              <a:buFont typeface="Wingdings" panose="05000000000000000000" pitchFamily="2" charset="2"/>
              <a:buChar char="§"/>
            </a:pPr>
            <a:r>
              <a:rPr lang="en-US" sz="1600" dirty="0"/>
              <a:t> </a:t>
            </a:r>
            <a:r>
              <a:rPr lang="en-US" sz="1900" dirty="0">
                <a:solidFill>
                  <a:schemeClr val="bg1"/>
                </a:solidFill>
              </a:rPr>
              <a:t>Today’s homes require sophistication control in its different gadgets which are basically electronic appliances. This has revolutionized the area of home automation with respect to an increased level of affordability and simplicity through the integration of home appliances with smart phone and tablet connectivity.</a:t>
            </a:r>
          </a:p>
          <a:p>
            <a:pPr algn="just">
              <a:buFont typeface="Wingdings" panose="05000000000000000000" pitchFamily="2" charset="2"/>
              <a:buChar char="§"/>
            </a:pPr>
            <a:r>
              <a:rPr lang="en-US" sz="1900" dirty="0">
                <a:solidFill>
                  <a:schemeClr val="bg1"/>
                </a:solidFill>
              </a:rPr>
              <a:t> Smart phones are already feature-perfect and can be made to communicate to any other devices in an ad hoc network with a connectivity options like Bluetooth. With the advent of mobile phones, Mobile applications development has seen a major outbreak.</a:t>
            </a:r>
          </a:p>
          <a:p>
            <a:pPr algn="just">
              <a:buFont typeface="Wingdings" panose="05000000000000000000" pitchFamily="2" charset="2"/>
              <a:buChar char="§"/>
            </a:pPr>
            <a:r>
              <a:rPr lang="en-US" sz="1900" dirty="0">
                <a:solidFill>
                  <a:schemeClr val="bg1"/>
                </a:solidFill>
              </a:rPr>
              <a:t> Utilizing the opportunity of automating tasks for a smart home, mobile phone commonly found in normal household can be joined in a temporary network inside a home with the electronic equipment.</a:t>
            </a:r>
          </a:p>
          <a:p>
            <a:pPr algn="just">
              <a:buFont typeface="Wingdings" panose="05000000000000000000" pitchFamily="2" charset="2"/>
              <a:buChar char="§"/>
            </a:pPr>
            <a:r>
              <a:rPr lang="en-US" sz="1900" dirty="0">
                <a:solidFill>
                  <a:schemeClr val="bg1"/>
                </a:solidFill>
              </a:rPr>
              <a:t>Android, by Google Inc. provides the platform for the development of the mobile applications for the Android devices. </a:t>
            </a:r>
          </a:p>
        </p:txBody>
      </p:sp>
    </p:spTree>
    <p:extLst>
      <p:ext uri="{BB962C8B-B14F-4D97-AF65-F5344CB8AC3E}">
        <p14:creationId xmlns:p14="http://schemas.microsoft.com/office/powerpoint/2010/main" val="266969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23A112-2AE9-E00A-1FEB-D9FA5C2EA1B7}"/>
              </a:ext>
            </a:extLst>
          </p:cNvPr>
          <p:cNvSpPr txBox="1"/>
          <p:nvPr/>
        </p:nvSpPr>
        <p:spPr>
          <a:xfrm>
            <a:off x="1560414" y="581781"/>
            <a:ext cx="8919881" cy="5509200"/>
          </a:xfrm>
          <a:prstGeom prst="rect">
            <a:avLst/>
          </a:prstGeom>
          <a:noFill/>
        </p:spPr>
        <p:txBody>
          <a:bodyPr wrap="square">
            <a:spAutoFit/>
          </a:bodyPr>
          <a:lstStyle/>
          <a:p>
            <a:r>
              <a:rPr lang="en-IN" sz="4000" b="1"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2.LITERATURE SURVEY:</a:t>
            </a:r>
          </a:p>
          <a:p>
            <a:pPr algn="just"/>
            <a:endParaRPr lang="en-IN" sz="4000" b="1" dirty="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1900" dirty="0">
                <a:solidFill>
                  <a:schemeClr val="bg1"/>
                </a:solidFill>
              </a:rPr>
              <a:t>In Bluetooth based home automation system the home appliances are connected to the Arduino BT board at input output ports using relay.</a:t>
            </a:r>
          </a:p>
          <a:p>
            <a:pPr marL="342900" indent="-342900" algn="just">
              <a:buFont typeface="Wingdings" panose="05000000000000000000" pitchFamily="2" charset="2"/>
              <a:buChar char="§"/>
            </a:pPr>
            <a:endParaRPr lang="en-US" sz="1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
            </a:pPr>
            <a:r>
              <a:rPr lang="en-US" sz="1900" dirty="0">
                <a:solidFill>
                  <a:schemeClr val="bg1"/>
                </a:solidFill>
              </a:rPr>
              <a:t>The program of Arduino BT board is based on high level interactive C language of microcontrollers; the connection is made via Bluetooth. The password protection is provided so only authorized user is allowed to access the appliances. </a:t>
            </a:r>
          </a:p>
          <a:p>
            <a:pPr marL="342900" indent="-342900" algn="just">
              <a:buFont typeface="Wingdings" panose="05000000000000000000" pitchFamily="2" charset="2"/>
              <a:buChar char="§"/>
            </a:pPr>
            <a:endParaRPr lang="en-US" sz="1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
            </a:pPr>
            <a:r>
              <a:rPr lang="en-US" sz="1900" dirty="0">
                <a:solidFill>
                  <a:schemeClr val="bg1"/>
                </a:solidFill>
              </a:rPr>
              <a:t>The Bluetooth connection is established between Arduino BT board and phone for wireless communication. In this system the python script is used and it can install on any of the Symbian OS environment, it is portable</a:t>
            </a:r>
          </a:p>
          <a:p>
            <a:pPr marL="342900" indent="-342900" algn="just">
              <a:buFont typeface="Wingdings" panose="05000000000000000000" pitchFamily="2" charset="2"/>
              <a:buChar char="§"/>
            </a:pPr>
            <a:endParaRPr lang="en-US" sz="1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
            </a:pPr>
            <a:r>
              <a:rPr lang="en-US" sz="1900" dirty="0">
                <a:solidFill>
                  <a:schemeClr val="bg1"/>
                </a:solidFill>
              </a:rPr>
              <a:t>One circuit is designed and implemented for receiving the feedback from the phone, which indicate the status of the device</a:t>
            </a:r>
            <a:br>
              <a:rPr lang="en-IN" sz="1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en-IN" sz="1900" dirty="0">
              <a:solidFill>
                <a:schemeClr val="bg1"/>
              </a:solidFill>
            </a:endParaRPr>
          </a:p>
        </p:txBody>
      </p:sp>
    </p:spTree>
    <p:extLst>
      <p:ext uri="{BB962C8B-B14F-4D97-AF65-F5344CB8AC3E}">
        <p14:creationId xmlns:p14="http://schemas.microsoft.com/office/powerpoint/2010/main" val="3555796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AE20-C307-4B5D-8BC6-607758679B50}"/>
              </a:ext>
            </a:extLst>
          </p:cNvPr>
          <p:cNvSpPr>
            <a:spLocks noGrp="1"/>
          </p:cNvSpPr>
          <p:nvPr>
            <p:ph type="title"/>
          </p:nvPr>
        </p:nvSpPr>
        <p:spPr>
          <a:xfrm>
            <a:off x="1464074" y="555186"/>
            <a:ext cx="8917055" cy="1280890"/>
          </a:xfrm>
        </p:spPr>
        <p:txBody>
          <a:bodyPr/>
          <a:lstStyle/>
          <a:p>
            <a:r>
              <a:rPr lang="en-IN" sz="3600" b="1"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3.OBJECTIVE</a:t>
            </a:r>
            <a:r>
              <a:rPr lang="en-US" sz="3600" b="1"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S</a:t>
            </a:r>
            <a:r>
              <a:rPr lang="en-IN" sz="3600" b="1"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36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F2F3891-7967-4DE3-B6A4-2407193A19E0}"/>
              </a:ext>
            </a:extLst>
          </p:cNvPr>
          <p:cNvSpPr>
            <a:spLocks noGrp="1"/>
          </p:cNvSpPr>
          <p:nvPr>
            <p:ph idx="1"/>
          </p:nvPr>
        </p:nvSpPr>
        <p:spPr>
          <a:xfrm>
            <a:off x="1464074" y="1592285"/>
            <a:ext cx="10261761" cy="5265715"/>
          </a:xfrm>
        </p:spPr>
        <p:txBody>
          <a:bodyPr>
            <a:noAutofit/>
          </a:bodyPr>
          <a:lstStyle/>
          <a:p>
            <a:pPr algn="just">
              <a:buFont typeface="Wingdings" panose="05000000000000000000" pitchFamily="2" charset="2"/>
              <a:buChar char="§"/>
            </a:pPr>
            <a:r>
              <a:rPr lang="en-US" sz="1900" dirty="0">
                <a:solidFill>
                  <a:schemeClr val="bg1"/>
                </a:solidFill>
              </a:rPr>
              <a:t>The main objective of this project is to develop a home automation system using an Arduino board with Bluetooth being remotely controlled by any Android OS smart phone. As technology is advancing so houses are also getting smarter.</a:t>
            </a:r>
          </a:p>
          <a:p>
            <a:pPr algn="just">
              <a:buFont typeface="Wingdings" panose="05000000000000000000" pitchFamily="2" charset="2"/>
              <a:buChar char="§"/>
            </a:pPr>
            <a:endParaRPr lang="en-US" sz="1900" dirty="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900" dirty="0">
                <a:solidFill>
                  <a:schemeClr val="bg1"/>
                </a:solidFill>
              </a:rPr>
              <a:t>The objective of this project is to implement a low cost, reliable and scalable home automations system that can be used to remotely switch on or off any house hold applications.</a:t>
            </a:r>
            <a:endParaRPr lang="en-US" sz="1900" dirty="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1900" dirty="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900" dirty="0">
                <a:solidFill>
                  <a:schemeClr val="bg1"/>
                </a:solidFill>
              </a:rPr>
              <a:t>Using micro controller to achieve hardware simplicity low cost short messaging service for feedback and voice </a:t>
            </a:r>
            <a:r>
              <a:rPr lang="en-US" sz="1900" dirty="0" err="1">
                <a:solidFill>
                  <a:schemeClr val="bg1"/>
                </a:solidFill>
              </a:rPr>
              <a:t>dail</a:t>
            </a:r>
            <a:r>
              <a:rPr lang="en-US" sz="1900" dirty="0">
                <a:solidFill>
                  <a:schemeClr val="bg1"/>
                </a:solidFill>
              </a:rPr>
              <a:t> from any phase to toggle the switch state.</a:t>
            </a:r>
          </a:p>
          <a:p>
            <a:pPr marL="0" indent="0" algn="just">
              <a:buNone/>
            </a:pPr>
            <a:endParaRPr lang="en-US" sz="1900" dirty="0">
              <a:solidFill>
                <a:schemeClr val="bg1"/>
              </a:solidFill>
            </a:endParaRPr>
          </a:p>
          <a:p>
            <a:pPr algn="just">
              <a:buFont typeface="Wingdings" panose="05000000000000000000" pitchFamily="2" charset="2"/>
              <a:buChar char="§"/>
            </a:pPr>
            <a:r>
              <a:rPr lang="en-US" sz="1900" dirty="0">
                <a:solidFill>
                  <a:schemeClr val="bg1"/>
                </a:solidFill>
              </a:rPr>
              <a:t>One of the objectives of this project is also to get us a smart automation and low-cost project.</a:t>
            </a:r>
          </a:p>
        </p:txBody>
      </p:sp>
    </p:spTree>
    <p:extLst>
      <p:ext uri="{BB962C8B-B14F-4D97-AF65-F5344CB8AC3E}">
        <p14:creationId xmlns:p14="http://schemas.microsoft.com/office/powerpoint/2010/main" val="527869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472089-1C7E-C0E5-553C-EBE3F96AB34F}"/>
              </a:ext>
            </a:extLst>
          </p:cNvPr>
          <p:cNvSpPr txBox="1"/>
          <p:nvPr/>
        </p:nvSpPr>
        <p:spPr>
          <a:xfrm>
            <a:off x="1410486" y="286347"/>
            <a:ext cx="9829800" cy="1938992"/>
          </a:xfrm>
          <a:prstGeom prst="rect">
            <a:avLst/>
          </a:prstGeom>
          <a:noFill/>
        </p:spPr>
        <p:txBody>
          <a:bodyPr wrap="square">
            <a:spAutoFit/>
          </a:bodyPr>
          <a:lstStyle/>
          <a:p>
            <a:r>
              <a:rPr lang="en-IN" sz="4000" b="1"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4.METHODOLOGY:</a:t>
            </a:r>
          </a:p>
          <a:p>
            <a:br>
              <a:rPr lang="en-IN" sz="4000" b="1"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4000" dirty="0"/>
          </a:p>
        </p:txBody>
      </p:sp>
      <p:pic>
        <p:nvPicPr>
          <p:cNvPr id="6" name="Picture 5">
            <a:extLst>
              <a:ext uri="{FF2B5EF4-FFF2-40B4-BE49-F238E27FC236}">
                <a16:creationId xmlns:a16="http://schemas.microsoft.com/office/drawing/2014/main" id="{853C8B01-95C7-4FF8-7B8E-1F9619E687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7499" y="4120385"/>
            <a:ext cx="2416399" cy="2416399"/>
          </a:xfrm>
          <a:prstGeom prst="rect">
            <a:avLst/>
          </a:prstGeom>
        </p:spPr>
      </p:pic>
      <p:sp>
        <p:nvSpPr>
          <p:cNvPr id="7" name="Rectangle 6">
            <a:extLst>
              <a:ext uri="{FF2B5EF4-FFF2-40B4-BE49-F238E27FC236}">
                <a16:creationId xmlns:a16="http://schemas.microsoft.com/office/drawing/2014/main" id="{9308E3FA-421E-C94B-5923-9AD11D3DB842}"/>
              </a:ext>
            </a:extLst>
          </p:cNvPr>
          <p:cNvSpPr/>
          <p:nvPr/>
        </p:nvSpPr>
        <p:spPr>
          <a:xfrm>
            <a:off x="2036190" y="2063598"/>
            <a:ext cx="1348033" cy="82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solidFill>
                  <a:schemeClr val="bg1"/>
                </a:solidFill>
              </a:rPr>
              <a:t>Power supply</a:t>
            </a:r>
            <a:endParaRPr lang="en-IN" sz="1900" dirty="0">
              <a:solidFill>
                <a:schemeClr val="bg1"/>
              </a:solidFill>
            </a:endParaRPr>
          </a:p>
        </p:txBody>
      </p:sp>
      <p:cxnSp>
        <p:nvCxnSpPr>
          <p:cNvPr id="9" name="Straight Arrow Connector 8">
            <a:extLst>
              <a:ext uri="{FF2B5EF4-FFF2-40B4-BE49-F238E27FC236}">
                <a16:creationId xmlns:a16="http://schemas.microsoft.com/office/drawing/2014/main" id="{CA1F504F-AA47-18A0-9608-7B156CF27DED}"/>
              </a:ext>
            </a:extLst>
          </p:cNvPr>
          <p:cNvCxnSpPr>
            <a:cxnSpLocks/>
          </p:cNvCxnSpPr>
          <p:nvPr/>
        </p:nvCxnSpPr>
        <p:spPr>
          <a:xfrm>
            <a:off x="3384223" y="2439798"/>
            <a:ext cx="1121790" cy="0"/>
          </a:xfrm>
          <a:prstGeom prst="straightConnector1">
            <a:avLst/>
          </a:prstGeom>
          <a:ln w="508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8CECB86-9F96-F265-4E72-56A8CA73DDE4}"/>
              </a:ext>
            </a:extLst>
          </p:cNvPr>
          <p:cNvSpPr/>
          <p:nvPr/>
        </p:nvSpPr>
        <p:spPr>
          <a:xfrm>
            <a:off x="4506013" y="2049764"/>
            <a:ext cx="1819373" cy="82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solidFill>
                  <a:schemeClr val="bg1"/>
                </a:solidFill>
              </a:rPr>
              <a:t>Node MCU</a:t>
            </a:r>
            <a:endParaRPr lang="en-IN" sz="1900" dirty="0">
              <a:solidFill>
                <a:schemeClr val="bg1"/>
              </a:solidFill>
            </a:endParaRPr>
          </a:p>
        </p:txBody>
      </p:sp>
      <p:sp>
        <p:nvSpPr>
          <p:cNvPr id="14" name="Arrow: Up-Down 13">
            <a:extLst>
              <a:ext uri="{FF2B5EF4-FFF2-40B4-BE49-F238E27FC236}">
                <a16:creationId xmlns:a16="http://schemas.microsoft.com/office/drawing/2014/main" id="{8C66978F-72E4-C7DC-864A-3A43879C6EC4}"/>
              </a:ext>
            </a:extLst>
          </p:cNvPr>
          <p:cNvSpPr/>
          <p:nvPr/>
        </p:nvSpPr>
        <p:spPr>
          <a:xfrm>
            <a:off x="5132894" y="2883730"/>
            <a:ext cx="565607" cy="1236655"/>
          </a:xfrm>
          <a:prstGeom prst="upDownArrow">
            <a:avLst>
              <a:gd name="adj1" fmla="val 70571"/>
              <a:gd name="adj2"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15">
            <a:extLst>
              <a:ext uri="{FF2B5EF4-FFF2-40B4-BE49-F238E27FC236}">
                <a16:creationId xmlns:a16="http://schemas.microsoft.com/office/drawing/2014/main" id="{5D4ECC09-66E1-4FD3-1AAA-DBEF16BFD2FB}"/>
              </a:ext>
            </a:extLst>
          </p:cNvPr>
          <p:cNvCxnSpPr/>
          <p:nvPr/>
        </p:nvCxnSpPr>
        <p:spPr>
          <a:xfrm>
            <a:off x="6975835" y="223415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3CD57D0-79C9-D647-29D2-8987DAE06A23}"/>
              </a:ext>
            </a:extLst>
          </p:cNvPr>
          <p:cNvCxnSpPr>
            <a:cxnSpLocks/>
          </p:cNvCxnSpPr>
          <p:nvPr/>
        </p:nvCxnSpPr>
        <p:spPr>
          <a:xfrm flipV="1">
            <a:off x="6278252" y="2207969"/>
            <a:ext cx="1423447" cy="16757"/>
          </a:xfrm>
          <a:prstGeom prst="line">
            <a:avLst/>
          </a:prstGeom>
          <a:ln w="44450">
            <a:solidFill>
              <a:schemeClr val="bg1"/>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9EB208C9-D115-B020-8A4F-D7EC54F3C1B4}"/>
              </a:ext>
            </a:extLst>
          </p:cNvPr>
          <p:cNvCxnSpPr>
            <a:cxnSpLocks/>
          </p:cNvCxnSpPr>
          <p:nvPr/>
        </p:nvCxnSpPr>
        <p:spPr>
          <a:xfrm>
            <a:off x="7701699" y="1651787"/>
            <a:ext cx="0" cy="556182"/>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B83037F-9E3E-D334-7768-066ABE0D68B0}"/>
              </a:ext>
            </a:extLst>
          </p:cNvPr>
          <p:cNvCxnSpPr>
            <a:cxnSpLocks/>
          </p:cNvCxnSpPr>
          <p:nvPr/>
        </p:nvCxnSpPr>
        <p:spPr>
          <a:xfrm>
            <a:off x="7701699" y="1648559"/>
            <a:ext cx="744717" cy="0"/>
          </a:xfrm>
          <a:prstGeom prst="straightConnector1">
            <a:avLst/>
          </a:prstGeom>
          <a:ln w="444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3299147-1BFE-2017-0FA2-D2C951BEF482}"/>
              </a:ext>
            </a:extLst>
          </p:cNvPr>
          <p:cNvCxnSpPr>
            <a:cxnSpLocks/>
          </p:cNvCxnSpPr>
          <p:nvPr/>
        </p:nvCxnSpPr>
        <p:spPr>
          <a:xfrm flipV="1">
            <a:off x="6297105" y="2451278"/>
            <a:ext cx="2234152" cy="16932"/>
          </a:xfrm>
          <a:prstGeom prst="straightConnector1">
            <a:avLst/>
          </a:prstGeom>
          <a:ln w="444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037094A-107A-938C-CD60-B243ED31A9DC}"/>
              </a:ext>
            </a:extLst>
          </p:cNvPr>
          <p:cNvCxnSpPr>
            <a:cxnSpLocks/>
          </p:cNvCxnSpPr>
          <p:nvPr/>
        </p:nvCxnSpPr>
        <p:spPr>
          <a:xfrm>
            <a:off x="6325386" y="2718588"/>
            <a:ext cx="1432874" cy="0"/>
          </a:xfrm>
          <a:prstGeom prst="line">
            <a:avLst/>
          </a:prstGeom>
          <a:ln w="44450"/>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B9D6BD3-07DD-C959-D932-F11B31E6DA98}"/>
              </a:ext>
            </a:extLst>
          </p:cNvPr>
          <p:cNvCxnSpPr>
            <a:cxnSpLocks/>
          </p:cNvCxnSpPr>
          <p:nvPr/>
        </p:nvCxnSpPr>
        <p:spPr>
          <a:xfrm>
            <a:off x="7758260" y="2718588"/>
            <a:ext cx="0" cy="556182"/>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3F30790-506C-ABAE-4B56-5508D1A2B46A}"/>
              </a:ext>
            </a:extLst>
          </p:cNvPr>
          <p:cNvCxnSpPr>
            <a:cxnSpLocks/>
          </p:cNvCxnSpPr>
          <p:nvPr/>
        </p:nvCxnSpPr>
        <p:spPr>
          <a:xfrm>
            <a:off x="7758260" y="3274770"/>
            <a:ext cx="744717" cy="0"/>
          </a:xfrm>
          <a:prstGeom prst="straightConnector1">
            <a:avLst/>
          </a:prstGeom>
          <a:ln w="444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B4A3780-2A8A-45BF-D35A-21739E1BCA20}"/>
              </a:ext>
            </a:extLst>
          </p:cNvPr>
          <p:cNvSpPr/>
          <p:nvPr/>
        </p:nvSpPr>
        <p:spPr>
          <a:xfrm>
            <a:off x="8502976" y="1412889"/>
            <a:ext cx="1696825" cy="471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STREET LIGHT</a:t>
            </a:r>
            <a:endParaRPr lang="en-IN" dirty="0"/>
          </a:p>
        </p:txBody>
      </p:sp>
      <p:sp>
        <p:nvSpPr>
          <p:cNvPr id="37" name="Rectangle 36">
            <a:extLst>
              <a:ext uri="{FF2B5EF4-FFF2-40B4-BE49-F238E27FC236}">
                <a16:creationId xmlns:a16="http://schemas.microsoft.com/office/drawing/2014/main" id="{7DDCA6F3-A1E0-F47C-86BD-C9B9FC314CD7}"/>
              </a:ext>
            </a:extLst>
          </p:cNvPr>
          <p:cNvSpPr/>
          <p:nvPr/>
        </p:nvSpPr>
        <p:spPr>
          <a:xfrm>
            <a:off x="8502975" y="2185274"/>
            <a:ext cx="1696817" cy="4996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a:t>
            </a:r>
            <a:endParaRPr lang="en-IN" dirty="0"/>
          </a:p>
        </p:txBody>
      </p:sp>
      <p:sp>
        <p:nvSpPr>
          <p:cNvPr id="38" name="Rectangle 37">
            <a:extLst>
              <a:ext uri="{FF2B5EF4-FFF2-40B4-BE49-F238E27FC236}">
                <a16:creationId xmlns:a16="http://schemas.microsoft.com/office/drawing/2014/main" id="{F3ED59E8-66EF-3791-41BC-2EBEFA69CB98}"/>
              </a:ext>
            </a:extLst>
          </p:cNvPr>
          <p:cNvSpPr/>
          <p:nvPr/>
        </p:nvSpPr>
        <p:spPr>
          <a:xfrm>
            <a:off x="8517117" y="3002436"/>
            <a:ext cx="1682674" cy="4996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a:t>
            </a:r>
            <a:endParaRPr lang="en-IN" dirty="0"/>
          </a:p>
        </p:txBody>
      </p:sp>
      <p:sp>
        <p:nvSpPr>
          <p:cNvPr id="40" name="TextBox 39">
            <a:extLst>
              <a:ext uri="{FF2B5EF4-FFF2-40B4-BE49-F238E27FC236}">
                <a16:creationId xmlns:a16="http://schemas.microsoft.com/office/drawing/2014/main" id="{6B80BF77-35FD-544B-0B47-431A850CF42B}"/>
              </a:ext>
            </a:extLst>
          </p:cNvPr>
          <p:cNvSpPr txBox="1"/>
          <p:nvPr/>
        </p:nvSpPr>
        <p:spPr>
          <a:xfrm flipH="1">
            <a:off x="1479538" y="1151279"/>
            <a:ext cx="2727961" cy="523220"/>
          </a:xfrm>
          <a:prstGeom prst="rect">
            <a:avLst/>
          </a:prstGeom>
          <a:noFill/>
        </p:spPr>
        <p:txBody>
          <a:bodyPr wrap="square" rtlCol="0">
            <a:spAutoFit/>
          </a:bodyPr>
          <a:lstStyle/>
          <a:p>
            <a:pPr marL="342900" indent="-342900">
              <a:buFont typeface="Wingdings" panose="05000000000000000000" pitchFamily="2" charset="2"/>
              <a:buChar char="§"/>
            </a:pPr>
            <a:r>
              <a:rPr lang="en-US" sz="2800" b="1" i="1" dirty="0">
                <a:solidFill>
                  <a:schemeClr val="bg2"/>
                </a:solidFill>
              </a:rPr>
              <a:t>Block Diagram</a:t>
            </a:r>
            <a:endParaRPr lang="en-IN" sz="2800" b="1" i="1" dirty="0">
              <a:solidFill>
                <a:schemeClr val="bg2"/>
              </a:solidFill>
            </a:endParaRPr>
          </a:p>
        </p:txBody>
      </p:sp>
    </p:spTree>
    <p:extLst>
      <p:ext uri="{BB962C8B-B14F-4D97-AF65-F5344CB8AC3E}">
        <p14:creationId xmlns:p14="http://schemas.microsoft.com/office/powerpoint/2010/main" val="2306539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139F8C-93AB-711E-CF56-A640DEC82E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7768" y="282633"/>
            <a:ext cx="6666808" cy="6126479"/>
          </a:xfrm>
          <a:prstGeom prst="rect">
            <a:avLst/>
          </a:prstGeom>
        </p:spPr>
      </p:pic>
    </p:spTree>
    <p:extLst>
      <p:ext uri="{BB962C8B-B14F-4D97-AF65-F5344CB8AC3E}">
        <p14:creationId xmlns:p14="http://schemas.microsoft.com/office/powerpoint/2010/main" val="26937125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373</TotalTime>
  <Words>1162</Words>
  <Application>Microsoft Office PowerPoint</Application>
  <PresentationFormat>Widescreen</PresentationFormat>
  <Paragraphs>86</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Tw Cen MT</vt:lpstr>
      <vt:lpstr>Wingdings</vt:lpstr>
      <vt:lpstr>Circuit</vt:lpstr>
      <vt:lpstr> IoT BASED HOME APPLIANCE CONTROL USING ANDROID APPLICATION </vt:lpstr>
      <vt:lpstr>PowerPoint Presentation</vt:lpstr>
      <vt:lpstr>CONTENT</vt:lpstr>
      <vt:lpstr>ABSTRACT: </vt:lpstr>
      <vt:lpstr>INTRODUCTION: </vt:lpstr>
      <vt:lpstr>PowerPoint Presentation</vt:lpstr>
      <vt:lpstr>3.OBJECTIVES: </vt:lpstr>
      <vt:lpstr>PowerPoint Presentation</vt:lpstr>
      <vt:lpstr>PowerPoint Presentation</vt:lpstr>
      <vt:lpstr>Component Required  1.  Node MCU(esp8266) 2.  4 Channel relay 3.  Breadboard 4.  Jumper wires 5.  Connecting cable 6.  AC fan  7.  AC bulb 8.  Bulb holder  9.  Wire 10. AC supply 11. power supply     </vt:lpstr>
      <vt:lpstr>Advantages:</vt:lpstr>
      <vt:lpstr>PowerPoint Presentation</vt:lpstr>
      <vt:lpstr>6  . 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GESTURE CONTROLLED  ROBOT</dc:title>
  <dc:creator>Trupti Kulkarni</dc:creator>
  <cp:lastModifiedBy>Mahesh Mundas</cp:lastModifiedBy>
  <cp:revision>8</cp:revision>
  <dcterms:created xsi:type="dcterms:W3CDTF">2022-05-22T11:07:58Z</dcterms:created>
  <dcterms:modified xsi:type="dcterms:W3CDTF">2022-07-19T18:38:24Z</dcterms:modified>
</cp:coreProperties>
</file>