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59" r:id="rId6"/>
    <p:sldId id="260" r:id="rId7"/>
    <p:sldId id="267" r:id="rId8"/>
    <p:sldId id="270" r:id="rId9"/>
    <p:sldId id="281" r:id="rId10"/>
    <p:sldId id="273" r:id="rId11"/>
    <p:sldId id="274" r:id="rId12"/>
    <p:sldId id="275" r:id="rId13"/>
    <p:sldId id="279" r:id="rId14"/>
    <p:sldId id="262" r:id="rId15"/>
    <p:sldId id="282"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20-10-2021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PAVAN M REDDY</a:t>
            </a:r>
          </a:p>
          <a:p>
            <a:pPr algn="l"/>
            <a:r>
              <a:rPr lang="en-US" sz="1800" dirty="0"/>
              <a:t> </a:t>
            </a:r>
            <a:r>
              <a:rPr lang="en-US" sz="1800" dirty="0" smtClean="0"/>
              <a:t>          ALAP HASSAN</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Bivariate Analysis</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 y="1329964"/>
            <a:ext cx="5692085" cy="25142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67" y="4117086"/>
            <a:ext cx="5692085" cy="2425030"/>
          </a:xfrm>
          <a:prstGeom prst="rect">
            <a:avLst/>
          </a:prstGeom>
        </p:spPr>
      </p:pic>
      <p:sp>
        <p:nvSpPr>
          <p:cNvPr id="6" name="TextBox 5"/>
          <p:cNvSpPr txBox="1"/>
          <p:nvPr/>
        </p:nvSpPr>
        <p:spPr>
          <a:xfrm>
            <a:off x="6828552" y="1751465"/>
            <a:ext cx="476770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good observation here for the mid-range loan amount. For mid range loan amount, the customer is more </a:t>
            </a:r>
            <a:r>
              <a:rPr lang="en-US" dirty="0" err="1"/>
              <a:t>likey</a:t>
            </a:r>
            <a:r>
              <a:rPr lang="en-US" dirty="0"/>
              <a:t> to default for a longer term(60 months) as opposed to shorter term(36 months)</a:t>
            </a:r>
          </a:p>
        </p:txBody>
      </p:sp>
      <p:sp>
        <p:nvSpPr>
          <p:cNvPr id="7" name="TextBox 6"/>
          <p:cNvSpPr txBox="1"/>
          <p:nvPr/>
        </p:nvSpPr>
        <p:spPr>
          <a:xfrm>
            <a:off x="6828552" y="4416344"/>
            <a:ext cx="47677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People with high income are less likely to default if the interest rate is low. For Above average income and Low income, the chances of default remains the same</a:t>
            </a:r>
          </a:p>
        </p:txBody>
      </p:sp>
    </p:spTree>
    <p:extLst>
      <p:ext uri="{BB962C8B-B14F-4D97-AF65-F5344CB8AC3E}">
        <p14:creationId xmlns:p14="http://schemas.microsoft.com/office/powerpoint/2010/main" val="2178684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Bivariate Analysis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4" y="1388153"/>
            <a:ext cx="5653976" cy="24523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44" y="4071941"/>
            <a:ext cx="5915463" cy="2520197"/>
          </a:xfrm>
          <a:prstGeom prst="rect">
            <a:avLst/>
          </a:prstGeom>
        </p:spPr>
      </p:pic>
      <p:sp>
        <p:nvSpPr>
          <p:cNvPr id="5" name="TextBox 4"/>
          <p:cNvSpPr txBox="1"/>
          <p:nvPr/>
        </p:nvSpPr>
        <p:spPr>
          <a:xfrm>
            <a:off x="6828552" y="1751465"/>
            <a:ext cx="4767703"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for a longer term(60 months), if the interest rate is higher(MID HIGH to HIGH), the chances of default goes up</a:t>
            </a:r>
          </a:p>
        </p:txBody>
      </p:sp>
      <p:sp>
        <p:nvSpPr>
          <p:cNvPr id="6" name="TextBox 5"/>
          <p:cNvSpPr txBox="1"/>
          <p:nvPr/>
        </p:nvSpPr>
        <p:spPr>
          <a:xfrm>
            <a:off x="6828552" y="4416344"/>
            <a:ext cx="47677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likely hood to default drastically decreases for high income customers when grade is A,B,C. For the rest, there is little to no change</a:t>
            </a:r>
          </a:p>
        </p:txBody>
      </p:sp>
    </p:spTree>
    <p:extLst>
      <p:ext uri="{BB962C8B-B14F-4D97-AF65-F5344CB8AC3E}">
        <p14:creationId xmlns:p14="http://schemas.microsoft.com/office/powerpoint/2010/main" val="4285755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Bivariate Analysis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68" y="2369126"/>
            <a:ext cx="6350427" cy="2705507"/>
          </a:xfrm>
          <a:prstGeom prst="rect">
            <a:avLst/>
          </a:prstGeom>
        </p:spPr>
      </p:pic>
      <p:sp>
        <p:nvSpPr>
          <p:cNvPr id="4" name="TextBox 3"/>
          <p:cNvSpPr txBox="1"/>
          <p:nvPr/>
        </p:nvSpPr>
        <p:spPr>
          <a:xfrm>
            <a:off x="7144436" y="3121714"/>
            <a:ext cx="476770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People </a:t>
            </a:r>
            <a:r>
              <a:rPr lang="en-US" dirty="0"/>
              <a:t>with employment time of 1 to 5 years with a high annual income are less </a:t>
            </a:r>
            <a:r>
              <a:rPr lang="en-US" dirty="0" err="1"/>
              <a:t>likey</a:t>
            </a:r>
            <a:r>
              <a:rPr lang="en-US" dirty="0"/>
              <a:t> to default. The rest are fairly independent on annual income</a:t>
            </a:r>
          </a:p>
        </p:txBody>
      </p:sp>
    </p:spTree>
    <p:extLst>
      <p:ext uri="{BB962C8B-B14F-4D97-AF65-F5344CB8AC3E}">
        <p14:creationId xmlns:p14="http://schemas.microsoft.com/office/powerpoint/2010/main" val="78980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t>
            </a:r>
            <a:r>
              <a:rPr lang="en-IN" b="1" dirty="0" smtClean="0"/>
              <a:t>Analysis (Other Factors)</a:t>
            </a:r>
            <a:endParaRPr lang="en-IN" sz="2800" dirty="0"/>
          </a:p>
        </p:txBody>
      </p:sp>
      <p:sp>
        <p:nvSpPr>
          <p:cNvPr id="7" name="TextBox 6"/>
          <p:cNvSpPr txBox="1"/>
          <p:nvPr/>
        </p:nvSpPr>
        <p:spPr>
          <a:xfrm>
            <a:off x="523702" y="2149922"/>
            <a:ext cx="6120418"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also took a look at many other variables such as State, Home Ownership, </a:t>
            </a:r>
            <a:r>
              <a:rPr lang="en-US" dirty="0"/>
              <a:t>S</a:t>
            </a:r>
            <a:r>
              <a:rPr lang="en-US" dirty="0" smtClean="0"/>
              <a:t>ub Grade, Open Acc. and Total Acc.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Although some variables like home ownership and subgrade showed a pattern in the Univariate Analysis, they did not prove useful in Bivariate analysis. Hence, dropping them</a:t>
            </a:r>
          </a:p>
        </p:txBody>
      </p:sp>
    </p:spTree>
    <p:extLst>
      <p:ext uri="{BB962C8B-B14F-4D97-AF65-F5344CB8AC3E}">
        <p14:creationId xmlns:p14="http://schemas.microsoft.com/office/powerpoint/2010/main" val="1871903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smtClean="0"/>
              <a:t>CONCLUSIONS</a:t>
            </a:r>
            <a:endParaRPr lang="en-IN" sz="2800" dirty="0"/>
          </a:p>
        </p:txBody>
      </p:sp>
      <p:sp>
        <p:nvSpPr>
          <p:cNvPr id="5" name="Rectangle 4"/>
          <p:cNvSpPr/>
          <p:nvPr/>
        </p:nvSpPr>
        <p:spPr>
          <a:xfrm>
            <a:off x="1136469" y="1616387"/>
            <a:ext cx="10501349" cy="4247317"/>
          </a:xfrm>
          <a:prstGeom prst="rect">
            <a:avLst/>
          </a:prstGeom>
        </p:spPr>
        <p:txBody>
          <a:bodyPr wrap="square">
            <a:spAutoFit/>
          </a:bodyPr>
          <a:lstStyle/>
          <a:p>
            <a:pPr marL="285750" indent="-285750">
              <a:buFont typeface="Arial" panose="020B0604020202020204" pitchFamily="34" charset="0"/>
              <a:buChar char="•"/>
            </a:pPr>
            <a:r>
              <a:rPr lang="en-IN" dirty="0"/>
              <a:t>We will split the variable into </a:t>
            </a:r>
            <a:endParaRPr lang="en-IN" dirty="0" smtClean="0"/>
          </a:p>
          <a:p>
            <a:pPr marL="285750" indent="-285750">
              <a:buFont typeface="Arial" panose="020B0604020202020204" pitchFamily="34" charset="0"/>
              <a:buChar char="•"/>
            </a:pPr>
            <a:endParaRPr lang="en-IN" dirty="0"/>
          </a:p>
          <a:p>
            <a:r>
              <a:rPr lang="en-IN" dirty="0" smtClean="0"/>
              <a:t>		-</a:t>
            </a:r>
            <a:r>
              <a:rPr lang="en-IN" b="1" dirty="0"/>
              <a:t>Customer </a:t>
            </a:r>
            <a:r>
              <a:rPr lang="en-IN" b="1" dirty="0" smtClean="0"/>
              <a:t>Factors</a:t>
            </a:r>
          </a:p>
          <a:p>
            <a:r>
              <a:rPr lang="en-IN" dirty="0" smtClean="0"/>
              <a:t>			Employment </a:t>
            </a:r>
            <a:r>
              <a:rPr lang="en-IN" dirty="0"/>
              <a:t>Length, </a:t>
            </a:r>
            <a:endParaRPr lang="en-IN" dirty="0" smtClean="0"/>
          </a:p>
          <a:p>
            <a:r>
              <a:rPr lang="en-IN" dirty="0"/>
              <a:t>	</a:t>
            </a:r>
            <a:r>
              <a:rPr lang="en-IN" dirty="0" smtClean="0"/>
              <a:t>		Annual Income</a:t>
            </a:r>
          </a:p>
          <a:p>
            <a:r>
              <a:rPr lang="en-IN" dirty="0"/>
              <a:t>	</a:t>
            </a:r>
            <a:r>
              <a:rPr lang="en-IN" dirty="0" smtClean="0"/>
              <a:t>		Verification </a:t>
            </a:r>
            <a:r>
              <a:rPr lang="en-IN" dirty="0"/>
              <a:t>Status</a:t>
            </a:r>
          </a:p>
          <a:p>
            <a:r>
              <a:rPr lang="en-IN" dirty="0" smtClean="0"/>
              <a:t>		-</a:t>
            </a:r>
            <a:r>
              <a:rPr lang="en-IN" b="1" dirty="0"/>
              <a:t>Loan </a:t>
            </a:r>
            <a:r>
              <a:rPr lang="en-IN" b="1" dirty="0" smtClean="0"/>
              <a:t>Factors</a:t>
            </a:r>
          </a:p>
          <a:p>
            <a:r>
              <a:rPr lang="en-IN" dirty="0"/>
              <a:t>	</a:t>
            </a:r>
            <a:r>
              <a:rPr lang="en-IN" dirty="0" smtClean="0"/>
              <a:t>		Loan Amount</a:t>
            </a:r>
          </a:p>
          <a:p>
            <a:r>
              <a:rPr lang="en-IN" dirty="0"/>
              <a:t>	</a:t>
            </a:r>
            <a:r>
              <a:rPr lang="en-IN" dirty="0" smtClean="0"/>
              <a:t>		Interest </a:t>
            </a:r>
            <a:r>
              <a:rPr lang="en-IN" dirty="0"/>
              <a:t>Rate, </a:t>
            </a:r>
            <a:r>
              <a:rPr lang="en-IN" dirty="0" smtClean="0"/>
              <a:t>Term</a:t>
            </a:r>
          </a:p>
          <a:p>
            <a:r>
              <a:rPr lang="en-IN" dirty="0"/>
              <a:t>	</a:t>
            </a:r>
            <a:r>
              <a:rPr lang="en-IN" dirty="0" smtClean="0"/>
              <a:t>		Loan Status</a:t>
            </a:r>
          </a:p>
          <a:p>
            <a:r>
              <a:rPr lang="en-IN" dirty="0"/>
              <a:t>	</a:t>
            </a:r>
            <a:r>
              <a:rPr lang="en-IN" dirty="0" smtClean="0"/>
              <a:t>		Grade</a:t>
            </a:r>
            <a:endParaRPr lang="en-IN" dirty="0"/>
          </a:p>
          <a:p>
            <a:endParaRPr lang="en-IN" dirty="0"/>
          </a:p>
          <a:p>
            <a:endParaRPr lang="en-IN" dirty="0"/>
          </a:p>
          <a:p>
            <a:pPr marL="285750" indent="-285750">
              <a:buFont typeface="Arial" panose="020B0604020202020204" pitchFamily="34" charset="0"/>
              <a:buChar char="•"/>
            </a:pPr>
            <a:r>
              <a:rPr lang="en-IN" dirty="0"/>
              <a:t>We can predict whether a customer will default by analysing customer Factors against Loan Factors</a:t>
            </a:r>
          </a:p>
          <a:p>
            <a:endParaRPr lang="en-IN"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smtClean="0"/>
              <a:t>CONCLUSIONS</a:t>
            </a:r>
            <a:endParaRPr lang="en-IN" sz="2800" dirty="0"/>
          </a:p>
        </p:txBody>
      </p:sp>
      <p:sp>
        <p:nvSpPr>
          <p:cNvPr id="5" name="Rectangle 4"/>
          <p:cNvSpPr/>
          <p:nvPr/>
        </p:nvSpPr>
        <p:spPr>
          <a:xfrm>
            <a:off x="1136469" y="1616387"/>
            <a:ext cx="10501349" cy="3693319"/>
          </a:xfrm>
          <a:prstGeom prst="rect">
            <a:avLst/>
          </a:prstGeom>
        </p:spPr>
        <p:txBody>
          <a:bodyPr wrap="square">
            <a:spAutoFit/>
          </a:bodyPr>
          <a:lstStyle/>
          <a:p>
            <a:pPr marL="285750" indent="-285750">
              <a:buFont typeface="Arial" panose="020B0604020202020204" pitchFamily="34" charset="0"/>
              <a:buChar char="•"/>
            </a:pPr>
            <a:r>
              <a:rPr lang="en-US" dirty="0" smtClean="0"/>
              <a:t>Strictly Based on Univariate Analysis, we can Draw the following Conclusions</a:t>
            </a:r>
          </a:p>
          <a:p>
            <a:pPr marL="742950" lvl="1" indent="-285750">
              <a:buFont typeface="Arial" panose="020B0604020202020204" pitchFamily="34" charset="0"/>
              <a:buChar char="•"/>
            </a:pPr>
            <a:r>
              <a:rPr lang="en-US" dirty="0" smtClean="0"/>
              <a:t>As the </a:t>
            </a:r>
            <a:r>
              <a:rPr lang="en-US" dirty="0"/>
              <a:t>loan amount increases, the </a:t>
            </a:r>
            <a:r>
              <a:rPr lang="en-US" dirty="0" smtClean="0"/>
              <a:t>likelihood </a:t>
            </a:r>
            <a:r>
              <a:rPr lang="en-US" dirty="0"/>
              <a:t>of default </a:t>
            </a:r>
            <a:r>
              <a:rPr lang="en-US" dirty="0" smtClean="0"/>
              <a:t>increases</a:t>
            </a:r>
          </a:p>
          <a:p>
            <a:pPr marL="742950" lvl="1" indent="-285750">
              <a:buFont typeface="Arial" panose="020B0604020202020204" pitchFamily="34" charset="0"/>
              <a:buChar char="•"/>
            </a:pPr>
            <a:r>
              <a:rPr lang="en-US" dirty="0" smtClean="0"/>
              <a:t>For </a:t>
            </a:r>
            <a:r>
              <a:rPr lang="en-US" dirty="0"/>
              <a:t>low income, the likely hood </a:t>
            </a:r>
            <a:r>
              <a:rPr lang="en-US" dirty="0" smtClean="0"/>
              <a:t>of default </a:t>
            </a:r>
            <a:r>
              <a:rPr lang="en-US" dirty="0"/>
              <a:t>is very high, but for Above average income, the </a:t>
            </a:r>
            <a:r>
              <a:rPr lang="en-US" dirty="0" smtClean="0"/>
              <a:t>likelihood </a:t>
            </a:r>
            <a:r>
              <a:rPr lang="en-US" dirty="0"/>
              <a:t>of default is slightly </a:t>
            </a:r>
            <a:r>
              <a:rPr lang="en-US" dirty="0" smtClean="0"/>
              <a:t>lower and </a:t>
            </a:r>
            <a:r>
              <a:rPr lang="en-US" dirty="0"/>
              <a:t>for high income, the </a:t>
            </a:r>
            <a:r>
              <a:rPr lang="en-US" dirty="0" smtClean="0"/>
              <a:t>likelihood </a:t>
            </a:r>
            <a:r>
              <a:rPr lang="en-US" dirty="0"/>
              <a:t>of default is significantly </a:t>
            </a:r>
            <a:r>
              <a:rPr lang="en-US" dirty="0" smtClean="0"/>
              <a:t>lower</a:t>
            </a:r>
          </a:p>
          <a:p>
            <a:pPr marL="742950" lvl="1" indent="-285750">
              <a:buFont typeface="Arial" panose="020B0604020202020204" pitchFamily="34" charset="0"/>
              <a:buChar char="•"/>
            </a:pPr>
            <a:r>
              <a:rPr lang="en-US" dirty="0"/>
              <a:t>A</a:t>
            </a:r>
            <a:r>
              <a:rPr lang="en-US" dirty="0" smtClean="0"/>
              <a:t>s </a:t>
            </a:r>
            <a:r>
              <a:rPr lang="en-US" dirty="0"/>
              <a:t>the time(term) increases, the </a:t>
            </a:r>
            <a:r>
              <a:rPr lang="en-US" dirty="0" smtClean="0"/>
              <a:t>likelihood </a:t>
            </a:r>
            <a:r>
              <a:rPr lang="en-US" dirty="0"/>
              <a:t>of default </a:t>
            </a:r>
            <a:r>
              <a:rPr lang="en-US" dirty="0" smtClean="0"/>
              <a:t>increases</a:t>
            </a:r>
          </a:p>
          <a:p>
            <a:pPr marL="742950" lvl="1" indent="-285750">
              <a:buFont typeface="Arial" panose="020B0604020202020204" pitchFamily="34" charset="0"/>
              <a:buChar char="•"/>
            </a:pPr>
            <a:r>
              <a:rPr lang="en-US" dirty="0" smtClean="0"/>
              <a:t>People </a:t>
            </a:r>
            <a:r>
              <a:rPr lang="en-US" dirty="0"/>
              <a:t>who have been employed for less than 10 years are less likely to default that those who have been employed for over 10 </a:t>
            </a:r>
            <a:r>
              <a:rPr lang="en-US" dirty="0" smtClean="0"/>
              <a:t>years</a:t>
            </a:r>
          </a:p>
          <a:p>
            <a:pPr marL="742950" lvl="1" indent="-285750">
              <a:buFont typeface="Arial" panose="020B0604020202020204" pitchFamily="34" charset="0"/>
              <a:buChar char="•"/>
            </a:pPr>
            <a:r>
              <a:rPr lang="en-US" dirty="0"/>
              <a:t>As the grade goes up, the likely hood of default increases </a:t>
            </a:r>
            <a:r>
              <a:rPr lang="en-US" dirty="0" err="1"/>
              <a:t>greately</a:t>
            </a:r>
            <a:r>
              <a:rPr lang="en-US" dirty="0" smtClean="0"/>
              <a:t>.</a:t>
            </a:r>
          </a:p>
          <a:p>
            <a:pPr marL="742950" lvl="1" indent="-285750">
              <a:buFont typeface="Arial" panose="020B0604020202020204" pitchFamily="34" charset="0"/>
              <a:buChar char="•"/>
            </a:pPr>
            <a:r>
              <a:rPr lang="en-US" dirty="0"/>
              <a:t>Income sources that are not verified are less likely to default. The fact that the default rate of Verified income is higher could be due to faulty verification as the source verified does not have a significant default </a:t>
            </a:r>
            <a:r>
              <a:rPr lang="en-US" dirty="0" smtClean="0"/>
              <a:t>rate</a:t>
            </a:r>
          </a:p>
          <a:p>
            <a:pPr marL="742950" lvl="1" indent="-285750">
              <a:buFont typeface="Arial" panose="020B0604020202020204" pitchFamily="34" charset="0"/>
              <a:buChar char="•"/>
            </a:pPr>
            <a:r>
              <a:rPr lang="en-US" dirty="0"/>
              <a:t>A</a:t>
            </a:r>
            <a:r>
              <a:rPr lang="en-US" dirty="0" smtClean="0"/>
              <a:t>s </a:t>
            </a:r>
            <a:r>
              <a:rPr lang="en-US" dirty="0"/>
              <a:t>the interest rate increases, the chances of default increase </a:t>
            </a:r>
            <a:r>
              <a:rPr lang="en-US" dirty="0" smtClean="0"/>
              <a:t>dramatically.</a:t>
            </a:r>
          </a:p>
          <a:p>
            <a:pPr marL="742950" lvl="1" indent="-285750">
              <a:buFont typeface="Arial" panose="020B0604020202020204" pitchFamily="34" charset="0"/>
              <a:buChar char="•"/>
            </a:pPr>
            <a:r>
              <a:rPr lang="en-US" dirty="0"/>
              <a:t>People with low </a:t>
            </a:r>
            <a:r>
              <a:rPr lang="en-US" dirty="0" smtClean="0"/>
              <a:t>DTI </a:t>
            </a:r>
            <a:r>
              <a:rPr lang="en-US" dirty="0"/>
              <a:t>are less likely to </a:t>
            </a:r>
            <a:r>
              <a:rPr lang="en-US" dirty="0" smtClean="0"/>
              <a:t>default.</a:t>
            </a:r>
          </a:p>
        </p:txBody>
      </p:sp>
    </p:spTree>
    <p:extLst>
      <p:ext uri="{BB962C8B-B14F-4D97-AF65-F5344CB8AC3E}">
        <p14:creationId xmlns:p14="http://schemas.microsoft.com/office/powerpoint/2010/main" val="202516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smtClean="0"/>
              <a:t>CONCLUSIONS</a:t>
            </a:r>
            <a:endParaRPr lang="en-IN" sz="2800" dirty="0"/>
          </a:p>
        </p:txBody>
      </p:sp>
      <p:sp>
        <p:nvSpPr>
          <p:cNvPr id="5" name="Rectangle 4"/>
          <p:cNvSpPr/>
          <p:nvPr/>
        </p:nvSpPr>
        <p:spPr>
          <a:xfrm>
            <a:off x="1136469" y="1616387"/>
            <a:ext cx="10501349" cy="4247317"/>
          </a:xfrm>
          <a:prstGeom prst="rect">
            <a:avLst/>
          </a:prstGeom>
        </p:spPr>
        <p:txBody>
          <a:bodyPr wrap="square">
            <a:spAutoFit/>
          </a:bodyPr>
          <a:lstStyle/>
          <a:p>
            <a:pPr marL="285750" indent="-285750">
              <a:buFont typeface="Arial" panose="020B0604020202020204" pitchFamily="34" charset="0"/>
              <a:buChar char="•"/>
            </a:pPr>
            <a:r>
              <a:rPr lang="en-US" dirty="0" smtClean="0"/>
              <a:t>Based on Bivariate analysis, we can draw the following Conclusions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When </a:t>
            </a:r>
            <a:r>
              <a:rPr lang="en-IN" dirty="0"/>
              <a:t>an application is made, we need to look at the </a:t>
            </a:r>
            <a:r>
              <a:rPr lang="en-IN" b="1" dirty="0"/>
              <a:t>Loan amount, Interest Rate, Term</a:t>
            </a:r>
            <a:r>
              <a:rPr lang="en-IN" dirty="0"/>
              <a:t> and </a:t>
            </a:r>
            <a:r>
              <a:rPr lang="en-IN" b="1" dirty="0"/>
              <a:t>Grade</a:t>
            </a:r>
            <a:r>
              <a:rPr lang="en-IN" dirty="0"/>
              <a:t>.</a:t>
            </a:r>
          </a:p>
          <a:p>
            <a:r>
              <a:rPr lang="en-IN" dirty="0" smtClean="0"/>
              <a:t>	-We </a:t>
            </a:r>
            <a:r>
              <a:rPr lang="en-IN" dirty="0"/>
              <a:t>know that for a </a:t>
            </a:r>
            <a:r>
              <a:rPr lang="en-IN" b="1" dirty="0"/>
              <a:t>longer term(60 months)</a:t>
            </a:r>
            <a:r>
              <a:rPr lang="en-IN" dirty="0"/>
              <a:t> loan, if the interest rate is </a:t>
            </a:r>
            <a:r>
              <a:rPr lang="en-IN" b="1" dirty="0"/>
              <a:t>higher(MID HIGH to HIGH)</a:t>
            </a:r>
            <a:r>
              <a:rPr lang="en-IN" dirty="0"/>
              <a:t>, </a:t>
            </a:r>
            <a:r>
              <a:rPr lang="en-IN" dirty="0" smtClean="0"/>
              <a:t>		the </a:t>
            </a:r>
            <a:r>
              <a:rPr lang="en-IN" dirty="0"/>
              <a:t>chances of default goes up. Therefore providing short term loans for a higher amount.</a:t>
            </a:r>
          </a:p>
          <a:p>
            <a:endParaRPr lang="en-IN" dirty="0"/>
          </a:p>
          <a:p>
            <a:pPr marL="285750" indent="-285750">
              <a:buFont typeface="Arial" panose="020B0604020202020204" pitchFamily="34" charset="0"/>
              <a:buChar char="•"/>
            </a:pPr>
            <a:r>
              <a:rPr lang="en-IN" dirty="0"/>
              <a:t>When a </a:t>
            </a:r>
            <a:r>
              <a:rPr lang="en-IN" b="1" dirty="0"/>
              <a:t>high interest loan </a:t>
            </a:r>
            <a:r>
              <a:rPr lang="en-IN" dirty="0"/>
              <a:t>is to be given out, we can take a look at how it is depended on </a:t>
            </a:r>
            <a:r>
              <a:rPr lang="en-IN" b="1" dirty="0"/>
              <a:t>Annual </a:t>
            </a:r>
            <a:r>
              <a:rPr lang="en-IN" b="1" dirty="0" smtClean="0"/>
              <a:t>Income</a:t>
            </a:r>
          </a:p>
          <a:p>
            <a:r>
              <a:rPr lang="en-IN" dirty="0" smtClean="0"/>
              <a:t>  	-People with </a:t>
            </a:r>
            <a:r>
              <a:rPr lang="en-IN" b="1" dirty="0" smtClean="0"/>
              <a:t>high income </a:t>
            </a:r>
            <a:r>
              <a:rPr lang="en-IN" dirty="0" smtClean="0"/>
              <a:t>are less likely to default if the </a:t>
            </a:r>
            <a:r>
              <a:rPr lang="en-IN" b="1" dirty="0" smtClean="0"/>
              <a:t>interest rate is low</a:t>
            </a:r>
            <a:r>
              <a:rPr lang="en-IN" dirty="0" smtClean="0"/>
              <a:t>. For Above average income 		and Low income, the chances of default remains the same.</a:t>
            </a:r>
          </a:p>
          <a:p>
            <a:r>
              <a:rPr lang="en-IN" dirty="0" smtClean="0"/>
              <a:t>	-We </a:t>
            </a:r>
            <a:r>
              <a:rPr lang="en-IN" dirty="0"/>
              <a:t>can make the same type of argument for </a:t>
            </a:r>
            <a:r>
              <a:rPr lang="en-IN" b="1" dirty="0"/>
              <a:t>Grade</a:t>
            </a:r>
            <a:r>
              <a:rPr lang="en-IN" dirty="0"/>
              <a:t>, but if we take a closer look, the grade is highly </a:t>
            </a:r>
            <a:r>
              <a:rPr lang="en-IN" dirty="0" smtClean="0"/>
              <a:t>		correlated </a:t>
            </a:r>
            <a:r>
              <a:rPr lang="en-IN" dirty="0"/>
              <a:t>with interest rate. This would mean that a higher grade like </a:t>
            </a:r>
            <a:r>
              <a:rPr lang="en-IN" b="1" dirty="0"/>
              <a:t>G has higher interest rate</a:t>
            </a:r>
            <a:r>
              <a:rPr lang="en-IN" dirty="0"/>
              <a:t>.</a:t>
            </a:r>
          </a:p>
          <a:p>
            <a:endParaRPr lang="en-IN" dirty="0"/>
          </a:p>
          <a:p>
            <a:pPr marL="285750" indent="-285750">
              <a:buFont typeface="Arial" panose="020B0604020202020204" pitchFamily="34" charset="0"/>
              <a:buChar char="•"/>
            </a:pPr>
            <a:r>
              <a:rPr lang="en-IN" dirty="0"/>
              <a:t>Also looking at the customer details.</a:t>
            </a:r>
          </a:p>
          <a:p>
            <a:r>
              <a:rPr lang="en-IN" dirty="0" smtClean="0"/>
              <a:t>	-People </a:t>
            </a:r>
            <a:r>
              <a:rPr lang="en-IN" dirty="0"/>
              <a:t>with </a:t>
            </a:r>
            <a:r>
              <a:rPr lang="en-IN" b="1" dirty="0"/>
              <a:t>employment time of 1 to 5 years </a:t>
            </a:r>
            <a:r>
              <a:rPr lang="en-IN" dirty="0"/>
              <a:t>with a </a:t>
            </a:r>
            <a:r>
              <a:rPr lang="en-IN" b="1" dirty="0"/>
              <a:t>high annual income </a:t>
            </a:r>
            <a:r>
              <a:rPr lang="en-IN" dirty="0"/>
              <a:t>are less </a:t>
            </a:r>
            <a:r>
              <a:rPr lang="en-IN" dirty="0" smtClean="0"/>
              <a:t>likely </a:t>
            </a:r>
            <a:r>
              <a:rPr lang="en-IN" dirty="0"/>
              <a:t>to default. The </a:t>
            </a:r>
            <a:r>
              <a:rPr lang="en-IN" dirty="0" smtClean="0"/>
              <a:t>	rest 	are </a:t>
            </a:r>
            <a:r>
              <a:rPr lang="en-IN" dirty="0"/>
              <a:t>fairly independent on annual income. It would be a safer bet to pick these </a:t>
            </a:r>
            <a:r>
              <a:rPr lang="en-IN" dirty="0" smtClean="0"/>
              <a:t>customers.</a:t>
            </a:r>
            <a:endParaRPr lang="en-IN" dirty="0"/>
          </a:p>
        </p:txBody>
      </p:sp>
    </p:spTree>
    <p:extLst>
      <p:ext uri="{BB962C8B-B14F-4D97-AF65-F5344CB8AC3E}">
        <p14:creationId xmlns:p14="http://schemas.microsoft.com/office/powerpoint/2010/main" val="3564937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smtClean="0"/>
              <a:t>We have been provided with the data of customers who have defaulted and those who have paid off their loans. Using this data we have to perform an analysis to predict whether the customer will default or pay their loans.</a:t>
            </a:r>
          </a:p>
          <a:p>
            <a:endParaRPr lang="en-US" sz="1600" dirty="0" smtClean="0"/>
          </a:p>
          <a:p>
            <a:r>
              <a:rPr lang="en-US" sz="1600" dirty="0" smtClean="0"/>
              <a:t>We need to find the driving </a:t>
            </a:r>
            <a:r>
              <a:rPr lang="en-US" sz="1600" dirty="0"/>
              <a:t>factors </a:t>
            </a:r>
            <a:r>
              <a:rPr lang="en-US" sz="1600" dirty="0" smtClean="0"/>
              <a:t>behind </a:t>
            </a:r>
            <a:r>
              <a:rPr lang="en-US" sz="1600" dirty="0"/>
              <a:t>loan default, i.e. the variables which are strong indicators of default</a:t>
            </a:r>
            <a:r>
              <a:rPr lang="en-US" sz="1600" dirty="0" smtClean="0"/>
              <a:t>.</a:t>
            </a:r>
          </a:p>
          <a:p>
            <a:endParaRPr lang="en-US" sz="1600" dirty="0" smtClean="0"/>
          </a:p>
          <a:p>
            <a:r>
              <a:rPr lang="en-US" sz="1600" dirty="0" smtClean="0"/>
              <a:t>We need to find out how these factors are interdependent or whether they are independent.</a:t>
            </a:r>
          </a:p>
          <a:p>
            <a:endParaRPr lang="en-US" sz="1600" dirty="0" smtClean="0"/>
          </a:p>
          <a:p>
            <a:endParaRPr lang="en-US" sz="1600" dirty="0"/>
          </a:p>
          <a:p>
            <a:endParaRPr lang="en-IN" sz="1600" dirty="0"/>
          </a:p>
        </p:txBody>
      </p:sp>
      <p:sp>
        <p:nvSpPr>
          <p:cNvPr id="5" name="Title 1"/>
          <p:cNvSpPr>
            <a:spLocks noGrp="1"/>
          </p:cNvSpPr>
          <p:nvPr>
            <p:ph type="title"/>
          </p:nvPr>
        </p:nvSpPr>
        <p:spPr>
          <a:xfrm>
            <a:off x="1136469" y="640080"/>
            <a:ext cx="9313817" cy="856138"/>
          </a:xfrm>
        </p:spPr>
        <p:txBody>
          <a:bodyPr/>
          <a:lstStyle/>
          <a:p>
            <a:r>
              <a:rPr lang="en-IN" b="1"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sp>
        <p:nvSpPr>
          <p:cNvPr id="30" name="Rounded Rectangle 29"/>
          <p:cNvSpPr/>
          <p:nvPr/>
        </p:nvSpPr>
        <p:spPr>
          <a:xfrm>
            <a:off x="1455320" y="1601857"/>
            <a:ext cx="2177934" cy="581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Files</a:t>
            </a:r>
            <a:endParaRPr lang="en-IN" dirty="0"/>
          </a:p>
        </p:txBody>
      </p:sp>
      <p:sp>
        <p:nvSpPr>
          <p:cNvPr id="31" name="Rounded Rectangle 30"/>
          <p:cNvSpPr/>
          <p:nvPr/>
        </p:nvSpPr>
        <p:spPr>
          <a:xfrm>
            <a:off x="1455320" y="2652031"/>
            <a:ext cx="2177934" cy="1011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 Unnecessary</a:t>
            </a:r>
            <a:endParaRPr lang="en-US" dirty="0"/>
          </a:p>
          <a:p>
            <a:pPr algn="ctr"/>
            <a:r>
              <a:rPr lang="en-US" dirty="0" smtClean="0"/>
              <a:t>Columns</a:t>
            </a:r>
          </a:p>
        </p:txBody>
      </p:sp>
      <p:sp>
        <p:nvSpPr>
          <p:cNvPr id="32" name="Rounded Rectangle 31"/>
          <p:cNvSpPr/>
          <p:nvPr/>
        </p:nvSpPr>
        <p:spPr>
          <a:xfrm>
            <a:off x="1455320" y="4131695"/>
            <a:ext cx="2177934" cy="1069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Up data.</a:t>
            </a:r>
          </a:p>
          <a:p>
            <a:pPr algn="ctr"/>
            <a:r>
              <a:rPr lang="en-US" dirty="0"/>
              <a:t>Convert necessary</a:t>
            </a:r>
          </a:p>
          <a:p>
            <a:pPr algn="ctr"/>
            <a:r>
              <a:rPr lang="en-US" dirty="0" smtClean="0"/>
              <a:t>Datatypes, Remove Outliers</a:t>
            </a:r>
            <a:endParaRPr lang="en-US" dirty="0"/>
          </a:p>
        </p:txBody>
      </p:sp>
      <p:sp>
        <p:nvSpPr>
          <p:cNvPr id="33" name="Rounded Rectangle 32"/>
          <p:cNvSpPr/>
          <p:nvPr/>
        </p:nvSpPr>
        <p:spPr>
          <a:xfrm>
            <a:off x="1455320" y="5542089"/>
            <a:ext cx="2177934"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if any columns are very highly correlated</a:t>
            </a:r>
            <a:endParaRPr lang="en-IN" dirty="0"/>
          </a:p>
        </p:txBody>
      </p:sp>
      <p:sp>
        <p:nvSpPr>
          <p:cNvPr id="34" name="Rounded Rectangle 33"/>
          <p:cNvSpPr/>
          <p:nvPr/>
        </p:nvSpPr>
        <p:spPr>
          <a:xfrm>
            <a:off x="4821975" y="5542089"/>
            <a:ext cx="2177934"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Keep only one of the highly correlated Variables</a:t>
            </a:r>
            <a:endParaRPr lang="en-IN" dirty="0"/>
          </a:p>
        </p:txBody>
      </p:sp>
      <p:sp>
        <p:nvSpPr>
          <p:cNvPr id="35" name="Rounded Rectangle 34"/>
          <p:cNvSpPr/>
          <p:nvPr/>
        </p:nvSpPr>
        <p:spPr>
          <a:xfrm>
            <a:off x="4821975" y="4131695"/>
            <a:ext cx="2177934" cy="1069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Categorize Necessary Continuous Variables</a:t>
            </a:r>
            <a:endParaRPr lang="en-IN" dirty="0"/>
          </a:p>
        </p:txBody>
      </p:sp>
      <p:sp>
        <p:nvSpPr>
          <p:cNvPr id="36" name="Rounded Rectangle 35"/>
          <p:cNvSpPr/>
          <p:nvPr/>
        </p:nvSpPr>
        <p:spPr>
          <a:xfrm>
            <a:off x="4821975" y="2652032"/>
            <a:ext cx="2177934" cy="1011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Univariate Analysis</a:t>
            </a:r>
            <a:endParaRPr lang="en-IN" dirty="0"/>
          </a:p>
        </p:txBody>
      </p:sp>
      <p:sp>
        <p:nvSpPr>
          <p:cNvPr id="37" name="Rounded Rectangle 36"/>
          <p:cNvSpPr/>
          <p:nvPr/>
        </p:nvSpPr>
        <p:spPr>
          <a:xfrm>
            <a:off x="4821975" y="1496218"/>
            <a:ext cx="2177934" cy="793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 Univariate Analysis Graphs</a:t>
            </a:r>
            <a:endParaRPr lang="en-IN" dirty="0"/>
          </a:p>
        </p:txBody>
      </p:sp>
      <p:sp>
        <p:nvSpPr>
          <p:cNvPr id="38" name="Rounded Rectangle 37"/>
          <p:cNvSpPr/>
          <p:nvPr/>
        </p:nvSpPr>
        <p:spPr>
          <a:xfrm>
            <a:off x="8296696" y="1496218"/>
            <a:ext cx="2177934" cy="793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Important Variables form Univariate Analysis</a:t>
            </a:r>
            <a:endParaRPr lang="en-IN" dirty="0"/>
          </a:p>
        </p:txBody>
      </p:sp>
      <p:sp>
        <p:nvSpPr>
          <p:cNvPr id="39" name="Rounded Rectangle 38"/>
          <p:cNvSpPr/>
          <p:nvPr/>
        </p:nvSpPr>
        <p:spPr>
          <a:xfrm>
            <a:off x="8296696" y="2652030"/>
            <a:ext cx="2177934" cy="1011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Bivariate Analysis</a:t>
            </a:r>
            <a:endParaRPr lang="en-IN" dirty="0"/>
          </a:p>
        </p:txBody>
      </p:sp>
      <p:sp>
        <p:nvSpPr>
          <p:cNvPr id="40" name="Rounded Rectangle 39"/>
          <p:cNvSpPr/>
          <p:nvPr/>
        </p:nvSpPr>
        <p:spPr>
          <a:xfrm>
            <a:off x="8296696" y="4131694"/>
            <a:ext cx="2177934" cy="1069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 Bivariate Analysis</a:t>
            </a:r>
            <a:endParaRPr lang="en-IN" dirty="0"/>
          </a:p>
        </p:txBody>
      </p:sp>
      <p:sp>
        <p:nvSpPr>
          <p:cNvPr id="41" name="Rounded Rectangle 40"/>
          <p:cNvSpPr/>
          <p:nvPr/>
        </p:nvSpPr>
        <p:spPr>
          <a:xfrm>
            <a:off x="8296696" y="5542089"/>
            <a:ext cx="2177934"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Draw Conclusions and Predictions</a:t>
            </a:r>
            <a:endParaRPr lang="en-IN" dirty="0"/>
          </a:p>
        </p:txBody>
      </p:sp>
      <p:sp>
        <p:nvSpPr>
          <p:cNvPr id="42" name="Down Arrow 41"/>
          <p:cNvSpPr/>
          <p:nvPr/>
        </p:nvSpPr>
        <p:spPr>
          <a:xfrm>
            <a:off x="2357250" y="2183747"/>
            <a:ext cx="374073" cy="468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a:off x="2303218" y="3663411"/>
            <a:ext cx="428105" cy="468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own Arrow 43"/>
          <p:cNvSpPr/>
          <p:nvPr/>
        </p:nvSpPr>
        <p:spPr>
          <a:xfrm>
            <a:off x="2328155" y="5201266"/>
            <a:ext cx="374073" cy="340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own Arrow 44"/>
          <p:cNvSpPr/>
          <p:nvPr/>
        </p:nvSpPr>
        <p:spPr>
          <a:xfrm rot="10800000">
            <a:off x="5723904" y="5201267"/>
            <a:ext cx="374073" cy="340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Down Arrow 45"/>
          <p:cNvSpPr/>
          <p:nvPr/>
        </p:nvSpPr>
        <p:spPr>
          <a:xfrm rot="10800000">
            <a:off x="5715592" y="3663411"/>
            <a:ext cx="374073" cy="46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own Arrow 46"/>
          <p:cNvSpPr/>
          <p:nvPr/>
        </p:nvSpPr>
        <p:spPr>
          <a:xfrm rot="10800000">
            <a:off x="5715590" y="2289386"/>
            <a:ext cx="374073" cy="362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Down Arrow 47"/>
          <p:cNvSpPr/>
          <p:nvPr/>
        </p:nvSpPr>
        <p:spPr>
          <a:xfrm>
            <a:off x="9198626" y="2311207"/>
            <a:ext cx="374073" cy="319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Down Arrow 48"/>
          <p:cNvSpPr/>
          <p:nvPr/>
        </p:nvSpPr>
        <p:spPr>
          <a:xfrm>
            <a:off x="9198625" y="3668605"/>
            <a:ext cx="374073" cy="463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Down Arrow 49"/>
          <p:cNvSpPr/>
          <p:nvPr/>
        </p:nvSpPr>
        <p:spPr>
          <a:xfrm>
            <a:off x="9198624" y="5201266"/>
            <a:ext cx="374073" cy="340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a:off x="3633254" y="5924474"/>
            <a:ext cx="1188721" cy="315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ight Arrow 51"/>
          <p:cNvSpPr/>
          <p:nvPr/>
        </p:nvSpPr>
        <p:spPr>
          <a:xfrm>
            <a:off x="6999909" y="1739985"/>
            <a:ext cx="1296787" cy="315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to </a:t>
            </a:r>
            <a:r>
              <a:rPr lang="en-IN" b="1" dirty="0"/>
              <a:t>R</a:t>
            </a:r>
            <a:r>
              <a:rPr lang="en-IN" b="1" dirty="0" smtClean="0"/>
              <a:t>ead Plots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120" y="1068149"/>
            <a:ext cx="5484149" cy="4874799"/>
          </a:xfrm>
          <a:prstGeom prst="rect">
            <a:avLst/>
          </a:prstGeom>
        </p:spPr>
      </p:pic>
      <p:sp>
        <p:nvSpPr>
          <p:cNvPr id="5" name="TextBox 4"/>
          <p:cNvSpPr txBox="1"/>
          <p:nvPr/>
        </p:nvSpPr>
        <p:spPr>
          <a:xfrm>
            <a:off x="523702" y="2149922"/>
            <a:ext cx="6120418"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top plots contain the normalized values(Percentages) of Defaulters and Non-Defaulters individually.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bottom plot contains the percentage Defaulters and Non-Defaulters for a certain variable side-by-side. For Example: At Low Loan Amount, 60% of all defaulters were from Low Loan Amount and 70% of all Non-Defaulters were from Low Loan Amount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79064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Univariate Analysis</a:t>
            </a:r>
            <a:endParaRPr lang="en-IN"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069" y="1221971"/>
            <a:ext cx="4941308" cy="439227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61" y="1221971"/>
            <a:ext cx="4816187" cy="4281054"/>
          </a:xfrm>
          <a:prstGeom prst="rect">
            <a:avLst/>
          </a:prstGeom>
        </p:spPr>
      </p:pic>
      <p:sp>
        <p:nvSpPr>
          <p:cNvPr id="9" name="TextBox 8"/>
          <p:cNvSpPr txBox="1"/>
          <p:nvPr/>
        </p:nvSpPr>
        <p:spPr>
          <a:xfrm>
            <a:off x="852069" y="5715584"/>
            <a:ext cx="55071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as the loan amount increases, the </a:t>
            </a:r>
            <a:r>
              <a:rPr lang="en-US" dirty="0" smtClean="0"/>
              <a:t>likelihood </a:t>
            </a:r>
            <a:r>
              <a:rPr lang="en-US" dirty="0"/>
              <a:t>of default increases</a:t>
            </a:r>
          </a:p>
        </p:txBody>
      </p:sp>
      <p:sp>
        <p:nvSpPr>
          <p:cNvPr id="10" name="TextBox 9"/>
          <p:cNvSpPr txBox="1"/>
          <p:nvPr/>
        </p:nvSpPr>
        <p:spPr>
          <a:xfrm>
            <a:off x="6359236" y="5715584"/>
            <a:ext cx="55071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as the time(term) increases, the </a:t>
            </a:r>
            <a:r>
              <a:rPr lang="en-US" dirty="0" smtClean="0"/>
              <a:t>likelihood </a:t>
            </a:r>
            <a:r>
              <a:rPr lang="en-US" dirty="0"/>
              <a:t>of default increases</a:t>
            </a:r>
          </a:p>
        </p:txBody>
      </p:sp>
      <p:sp>
        <p:nvSpPr>
          <p:cNvPr id="11" name="TextBox 10"/>
          <p:cNvSpPr txBox="1"/>
          <p:nvPr/>
        </p:nvSpPr>
        <p:spPr>
          <a:xfrm>
            <a:off x="3605652" y="3673424"/>
            <a:ext cx="1897373"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smtClean="0"/>
              <a:t>LOW</a:t>
            </a:r>
            <a:r>
              <a:rPr lang="en-US" sz="1200" dirty="0" smtClean="0"/>
              <a:t> – 0-12000 </a:t>
            </a:r>
          </a:p>
          <a:p>
            <a:pPr marL="285750" indent="-285750">
              <a:buFont typeface="Arial" panose="020B0604020202020204" pitchFamily="34" charset="0"/>
              <a:buChar char="•"/>
            </a:pPr>
            <a:r>
              <a:rPr lang="en-US" sz="1200" b="1" dirty="0" smtClean="0"/>
              <a:t>MID</a:t>
            </a:r>
            <a:r>
              <a:rPr lang="en-US" sz="1200" dirty="0" smtClean="0"/>
              <a:t> –  12000-24000</a:t>
            </a:r>
          </a:p>
          <a:p>
            <a:pPr marL="285750" indent="-285750">
              <a:buFont typeface="Arial" panose="020B0604020202020204" pitchFamily="34" charset="0"/>
              <a:buChar char="•"/>
            </a:pPr>
            <a:r>
              <a:rPr lang="en-US" sz="1200" b="1" dirty="0" smtClean="0"/>
              <a:t>HIGH</a:t>
            </a:r>
            <a:r>
              <a:rPr lang="en-US" sz="1200" dirty="0" smtClean="0"/>
              <a:t> – 24000+</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199" y="847440"/>
            <a:ext cx="5214113" cy="46347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85" y="1001647"/>
            <a:ext cx="4661188" cy="4143279"/>
          </a:xfrm>
          <a:prstGeom prst="rect">
            <a:avLst/>
          </a:prstGeom>
        </p:spPr>
      </p:pic>
      <p:sp>
        <p:nvSpPr>
          <p:cNvPr id="9" name="TextBox 8"/>
          <p:cNvSpPr txBox="1"/>
          <p:nvPr/>
        </p:nvSpPr>
        <p:spPr>
          <a:xfrm>
            <a:off x="574985" y="5229493"/>
            <a:ext cx="55071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see an interesting observation here. People who have been employed for less than 10 years are less likely to default that those who have been employed for over 10 years</a:t>
            </a:r>
          </a:p>
        </p:txBody>
      </p:sp>
      <p:sp>
        <p:nvSpPr>
          <p:cNvPr id="10" name="TextBox 9"/>
          <p:cNvSpPr txBox="1"/>
          <p:nvPr/>
        </p:nvSpPr>
        <p:spPr>
          <a:xfrm>
            <a:off x="6224199" y="5229493"/>
            <a:ext cx="55071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the grade goes up, the likely hood of default increases </a:t>
            </a:r>
            <a:r>
              <a:rPr lang="en-US" dirty="0" smtClean="0"/>
              <a:t>greatly. </a:t>
            </a:r>
            <a:r>
              <a:rPr lang="en-US" dirty="0"/>
              <a:t>Here, Grade A, B are the only once where the chances of default is lower than the non-default.</a:t>
            </a:r>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85" y="1219217"/>
            <a:ext cx="4511560" cy="4010276"/>
          </a:xfrm>
          <a:prstGeom prst="rect">
            <a:avLst/>
          </a:prstGeom>
        </p:spPr>
      </p:pic>
      <p:sp>
        <p:nvSpPr>
          <p:cNvPr id="7" name="TextBox 6"/>
          <p:cNvSpPr txBox="1"/>
          <p:nvPr/>
        </p:nvSpPr>
        <p:spPr>
          <a:xfrm>
            <a:off x="574985" y="5229493"/>
            <a:ext cx="55071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Income sources that are not verified are less likely to default. The fact that the default rate of Verified income is higher could be due to faulty verification as the source </a:t>
            </a:r>
            <a:r>
              <a:rPr lang="en-US" dirty="0" smtClean="0"/>
              <a:t>verified </a:t>
            </a:r>
            <a:r>
              <a:rPr lang="en-US" dirty="0"/>
              <a:t>does not have a significant default rate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2152" y="214744"/>
            <a:ext cx="5462847" cy="5462847"/>
          </a:xfrm>
          <a:prstGeom prst="rect">
            <a:avLst/>
          </a:prstGeom>
        </p:spPr>
      </p:pic>
      <p:sp>
        <p:nvSpPr>
          <p:cNvPr id="9" name="TextBox 8"/>
          <p:cNvSpPr txBox="1"/>
          <p:nvPr/>
        </p:nvSpPr>
        <p:spPr>
          <a:xfrm>
            <a:off x="6082152" y="5677591"/>
            <a:ext cx="550716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see certain Purposes like Debt Consolidation, Small Business, Other have a significantly high default chance.</a:t>
            </a:r>
            <a:endParaRPr lang="en-US"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87" y="860331"/>
            <a:ext cx="5333490" cy="53334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054" y="860331"/>
            <a:ext cx="5339998" cy="5339998"/>
          </a:xfrm>
          <a:prstGeom prst="rect">
            <a:avLst/>
          </a:prstGeom>
        </p:spPr>
      </p:pic>
      <p:sp>
        <p:nvSpPr>
          <p:cNvPr id="5" name="TextBox 4"/>
          <p:cNvSpPr txBox="1"/>
          <p:nvPr/>
        </p:nvSpPr>
        <p:spPr>
          <a:xfrm>
            <a:off x="459887" y="5830997"/>
            <a:ext cx="55071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clearly see that as the interest rate increases, the chances of default increase dramatically.</a:t>
            </a:r>
          </a:p>
        </p:txBody>
      </p:sp>
      <p:sp>
        <p:nvSpPr>
          <p:cNvPr id="6" name="TextBox 5"/>
          <p:cNvSpPr txBox="1"/>
          <p:nvPr/>
        </p:nvSpPr>
        <p:spPr>
          <a:xfrm>
            <a:off x="6140731" y="5834772"/>
            <a:ext cx="5507167"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with low </a:t>
            </a:r>
            <a:r>
              <a:rPr lang="en-US" dirty="0" smtClean="0"/>
              <a:t>DTI </a:t>
            </a:r>
            <a:r>
              <a:rPr lang="en-US" dirty="0"/>
              <a:t>are less likely to </a:t>
            </a:r>
            <a:r>
              <a:rPr lang="en-US" dirty="0" smtClean="0"/>
              <a:t>default.</a:t>
            </a:r>
            <a:endParaRPr lang="en-US" dirty="0"/>
          </a:p>
        </p:txBody>
      </p:sp>
      <p:sp>
        <p:nvSpPr>
          <p:cNvPr id="7" name="Rectangle 6"/>
          <p:cNvSpPr/>
          <p:nvPr/>
        </p:nvSpPr>
        <p:spPr>
          <a:xfrm>
            <a:off x="3902727" y="1496218"/>
            <a:ext cx="2064327" cy="830997"/>
          </a:xfrm>
          <a:prstGeom prst="rect">
            <a:avLst/>
          </a:prstGeom>
        </p:spPr>
        <p:txBody>
          <a:bodyPr wrap="square">
            <a:spAutoFit/>
          </a:bodyPr>
          <a:lstStyle/>
          <a:p>
            <a:pPr marL="285750" indent="-285750">
              <a:buFont typeface="Arial" panose="020B0604020202020204" pitchFamily="34" charset="0"/>
              <a:buChar char="•"/>
            </a:pPr>
            <a:r>
              <a:rPr lang="en-US" sz="1200" b="1" dirty="0" smtClean="0"/>
              <a:t>LOW</a:t>
            </a:r>
            <a:r>
              <a:rPr lang="en-US" sz="1200" dirty="0" smtClean="0"/>
              <a:t> – 0-10</a:t>
            </a:r>
          </a:p>
          <a:p>
            <a:pPr marL="285750" indent="-285750">
              <a:buFont typeface="Arial" panose="020B0604020202020204" pitchFamily="34" charset="0"/>
              <a:buChar char="•"/>
            </a:pPr>
            <a:r>
              <a:rPr lang="en-US" sz="1200" b="1" dirty="0" smtClean="0"/>
              <a:t>MID LOW</a:t>
            </a:r>
            <a:r>
              <a:rPr lang="en-US" sz="1200" dirty="0" smtClean="0"/>
              <a:t> –  10-15</a:t>
            </a:r>
          </a:p>
          <a:p>
            <a:pPr marL="285750" indent="-285750">
              <a:buFont typeface="Arial" panose="020B0604020202020204" pitchFamily="34" charset="0"/>
              <a:buChar char="•"/>
            </a:pPr>
            <a:r>
              <a:rPr lang="en-US" sz="1200" b="1" dirty="0" smtClean="0"/>
              <a:t>MID HIGH</a:t>
            </a:r>
            <a:r>
              <a:rPr lang="en-US" sz="1200" dirty="0" smtClean="0"/>
              <a:t> –  15-20</a:t>
            </a:r>
          </a:p>
          <a:p>
            <a:pPr marL="285750" indent="-285750">
              <a:buFont typeface="Arial" panose="020B0604020202020204" pitchFamily="34" charset="0"/>
              <a:buChar char="•"/>
            </a:pPr>
            <a:r>
              <a:rPr lang="en-US" sz="1200" b="1" dirty="0" smtClean="0"/>
              <a:t>HIGH</a:t>
            </a:r>
            <a:r>
              <a:rPr lang="en-US" sz="1200" dirty="0" smtClean="0"/>
              <a:t> – 20+</a:t>
            </a:r>
            <a:endParaRPr lang="en-US" sz="1200" dirty="0"/>
          </a:p>
        </p:txBody>
      </p:sp>
      <p:sp>
        <p:nvSpPr>
          <p:cNvPr id="8" name="Rectangle 7"/>
          <p:cNvSpPr/>
          <p:nvPr/>
        </p:nvSpPr>
        <p:spPr>
          <a:xfrm>
            <a:off x="9595411" y="1496217"/>
            <a:ext cx="2064327" cy="646331"/>
          </a:xfrm>
          <a:prstGeom prst="rect">
            <a:avLst/>
          </a:prstGeom>
        </p:spPr>
        <p:txBody>
          <a:bodyPr wrap="square">
            <a:spAutoFit/>
          </a:bodyPr>
          <a:lstStyle/>
          <a:p>
            <a:pPr marL="285750" indent="-285750">
              <a:buFont typeface="Arial" panose="020B0604020202020204" pitchFamily="34" charset="0"/>
              <a:buChar char="•"/>
            </a:pPr>
            <a:r>
              <a:rPr lang="en-US" sz="1200" b="1" dirty="0" smtClean="0"/>
              <a:t>LOW</a:t>
            </a:r>
            <a:r>
              <a:rPr lang="en-US" sz="1200" dirty="0" smtClean="0"/>
              <a:t> – 0-10</a:t>
            </a:r>
          </a:p>
          <a:p>
            <a:pPr marL="285750" indent="-285750">
              <a:buFont typeface="Arial" panose="020B0604020202020204" pitchFamily="34" charset="0"/>
              <a:buChar char="•"/>
            </a:pPr>
            <a:r>
              <a:rPr lang="en-US" sz="1200" b="1" dirty="0" smtClean="0"/>
              <a:t>MID</a:t>
            </a:r>
            <a:r>
              <a:rPr lang="en-US" sz="1200" dirty="0" smtClean="0"/>
              <a:t> –  10-20</a:t>
            </a:r>
          </a:p>
          <a:p>
            <a:pPr marL="285750" indent="-285750">
              <a:buFont typeface="Arial" panose="020B0604020202020204" pitchFamily="34" charset="0"/>
              <a:buChar char="•"/>
            </a:pPr>
            <a:r>
              <a:rPr lang="en-US" sz="1200" b="1" dirty="0" smtClean="0"/>
              <a:t>HIGH</a:t>
            </a:r>
            <a:r>
              <a:rPr lang="en-US" sz="1200" dirty="0" smtClean="0"/>
              <a:t> – 20+</a:t>
            </a:r>
            <a:endParaRPr lang="en-US" sz="1200" dirty="0"/>
          </a:p>
        </p:txBody>
      </p:sp>
    </p:spTree>
    <p:extLst>
      <p:ext uri="{BB962C8B-B14F-4D97-AF65-F5344CB8AC3E}">
        <p14:creationId xmlns:p14="http://schemas.microsoft.com/office/powerpoint/2010/main" val="276351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sp>
        <p:nvSpPr>
          <p:cNvPr id="5" name="TextBox 4"/>
          <p:cNvSpPr txBox="1"/>
          <p:nvPr/>
        </p:nvSpPr>
        <p:spPr>
          <a:xfrm>
            <a:off x="459885" y="5526966"/>
            <a:ext cx="550716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the income of the customer increases, the likelihood of Default decreases.</a:t>
            </a:r>
            <a:endParaRPr lang="en-US" dirty="0"/>
          </a:p>
        </p:txBody>
      </p:sp>
      <p:sp>
        <p:nvSpPr>
          <p:cNvPr id="10" name="TextBox 9"/>
          <p:cNvSpPr txBox="1"/>
          <p:nvPr/>
        </p:nvSpPr>
        <p:spPr>
          <a:xfrm>
            <a:off x="3213470" y="3698362"/>
            <a:ext cx="2489061"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smtClean="0"/>
              <a:t>LOW</a:t>
            </a:r>
            <a:r>
              <a:rPr lang="en-US" sz="1200" dirty="0" smtClean="0"/>
              <a:t> – 0-32000 </a:t>
            </a:r>
          </a:p>
          <a:p>
            <a:pPr marL="285750" indent="-285750">
              <a:buFont typeface="Arial" panose="020B0604020202020204" pitchFamily="34" charset="0"/>
              <a:buChar char="•"/>
            </a:pPr>
            <a:r>
              <a:rPr lang="en-US" sz="1200" b="1" dirty="0" smtClean="0"/>
              <a:t>Above Average</a:t>
            </a:r>
            <a:r>
              <a:rPr lang="en-US" sz="1200" dirty="0" smtClean="0"/>
              <a:t> –  32000-80000</a:t>
            </a:r>
          </a:p>
          <a:p>
            <a:pPr marL="285750" indent="-285750">
              <a:buFont typeface="Arial" panose="020B0604020202020204" pitchFamily="34" charset="0"/>
              <a:buChar char="•"/>
            </a:pPr>
            <a:r>
              <a:rPr lang="en-US" sz="1200" b="1" dirty="0" smtClean="0"/>
              <a:t>HIGH</a:t>
            </a:r>
            <a:r>
              <a:rPr lang="en-US" sz="1200" dirty="0" smtClean="0"/>
              <a:t> – 80000+</a:t>
            </a:r>
          </a:p>
          <a:p>
            <a:pPr marL="285750" indent="-285750">
              <a:buFont typeface="Arial" panose="020B0604020202020204" pitchFamily="34" charset="0"/>
              <a:buChar char="•"/>
            </a:pPr>
            <a:endParaRPr lang="en-US" sz="12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75" y="1242716"/>
            <a:ext cx="4661189" cy="4143279"/>
          </a:xfrm>
          <a:prstGeom prst="rect">
            <a:avLst/>
          </a:prstGeom>
        </p:spPr>
      </p:pic>
    </p:spTree>
    <p:extLst>
      <p:ext uri="{BB962C8B-B14F-4D97-AF65-F5344CB8AC3E}">
        <p14:creationId xmlns:p14="http://schemas.microsoft.com/office/powerpoint/2010/main" val="1777737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TotalTime>
  <Words>910</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INVESTMENT ASSIGNMENT  SUBMISSION </vt:lpstr>
      <vt:lpstr>Abstract</vt:lpstr>
      <vt:lpstr> &lt;Problem solving methodology&gt;</vt:lpstr>
      <vt:lpstr>How to Read Plots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Univariate Analysis (Other Factors)</vt:lpstr>
      <vt:lpstr>CONCLUSIONS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44</cp:revision>
  <dcterms:created xsi:type="dcterms:W3CDTF">2016-06-09T08:16:28Z</dcterms:created>
  <dcterms:modified xsi:type="dcterms:W3CDTF">2021-10-20T00:56:13Z</dcterms:modified>
</cp:coreProperties>
</file>