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20-09-2021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</a:t>
            </a:r>
            <a:r>
              <a:rPr lang="en-IN" sz="1800" dirty="0" smtClean="0"/>
              <a:t>: PAVAN M REDDY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Based on the Requirements of Spark Funds</a:t>
            </a:r>
          </a:p>
          <a:p>
            <a:r>
              <a:rPr lang="en-US" sz="1400" dirty="0" smtClean="0"/>
              <a:t>Investment amount of $5 – $15 Million.</a:t>
            </a:r>
          </a:p>
          <a:p>
            <a:r>
              <a:rPr lang="en-US" sz="1400" dirty="0" smtClean="0"/>
              <a:t>In Investment friendly countries when most investments are occurring.</a:t>
            </a:r>
          </a:p>
          <a:p>
            <a:r>
              <a:rPr lang="en-US" sz="1400" dirty="0" smtClean="0"/>
              <a:t>In Sectors where most investments are occurring.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b="1" dirty="0" smtClean="0"/>
              <a:t>I have found that </a:t>
            </a:r>
          </a:p>
          <a:p>
            <a:r>
              <a:rPr lang="en-US" sz="1400" dirty="0" smtClean="0"/>
              <a:t>Venture Investment is the most suitable type of Investment.</a:t>
            </a:r>
          </a:p>
          <a:p>
            <a:r>
              <a:rPr lang="en-US" sz="1400" dirty="0" smtClean="0"/>
              <a:t>The USA, Great Britain and Canada are the most investment friendly countries.</a:t>
            </a:r>
          </a:p>
          <a:p>
            <a:r>
              <a:rPr lang="en-US" sz="1400" dirty="0" smtClean="0"/>
              <a:t>Others, </a:t>
            </a:r>
            <a:r>
              <a:rPr lang="en-US" sz="1400" dirty="0" err="1" smtClean="0"/>
              <a:t>Cleantech</a:t>
            </a:r>
            <a:r>
              <a:rPr lang="en-US" sz="1400" dirty="0" smtClean="0"/>
              <a:t>/Semiconductor and SFAA(Social, Finance, Advertising and Analytics) are the best sectors to invest in.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Spark Funds wants to invest $5 - $15 Million. They have provided us with data and some </a:t>
            </a:r>
            <a:r>
              <a:rPr lang="en-US" sz="2000" dirty="0" err="1" smtClean="0"/>
              <a:t>requiredments</a:t>
            </a:r>
            <a:r>
              <a:rPr lang="en-US" sz="2000" dirty="0" smtClean="0"/>
              <a:t> based on which they could make a decision on where to invest their money. They want to know the following: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1800" dirty="0" smtClean="0"/>
              <a:t>The best investment type for them.</a:t>
            </a:r>
          </a:p>
          <a:p>
            <a:r>
              <a:rPr lang="en-US" sz="1800" dirty="0" smtClean="0"/>
              <a:t>The most suitable countries for them to invest in.</a:t>
            </a:r>
          </a:p>
          <a:p>
            <a:r>
              <a:rPr lang="en-US" sz="1800" dirty="0" smtClean="0"/>
              <a:t>The best sectors to invest in.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This presentation will take you through the analysis that will help Spark Funds make a decision on where they would want to invest their money</a:t>
            </a:r>
            <a:endParaRPr lang="en-US" sz="2000" b="1" dirty="0" smtClean="0"/>
          </a:p>
          <a:p>
            <a:endParaRPr lang="en-IN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455320" y="1601857"/>
            <a:ext cx="2177934" cy="581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Files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455320" y="2652031"/>
            <a:ext cx="2177934" cy="1011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Casefold</a:t>
            </a:r>
            <a:r>
              <a:rPr lang="en-US" dirty="0" smtClean="0"/>
              <a:t> permalink to match unique ids of both </a:t>
            </a:r>
            <a:r>
              <a:rPr lang="en-US" dirty="0" err="1" smtClean="0"/>
              <a:t>dataframes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455320" y="4131695"/>
            <a:ext cx="2177934" cy="1069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companies and rounds 2 </a:t>
            </a:r>
            <a:r>
              <a:rPr lang="en-US" dirty="0" err="1" smtClean="0"/>
              <a:t>dataframes</a:t>
            </a:r>
            <a:r>
              <a:rPr lang="en-US" dirty="0" smtClean="0"/>
              <a:t> into </a:t>
            </a:r>
            <a:r>
              <a:rPr lang="en-US" dirty="0" err="1" smtClean="0"/>
              <a:t>master_frame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455320" y="5542089"/>
            <a:ext cx="2177934" cy="108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the representative value of the 4 investment types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821975" y="5542089"/>
            <a:ext cx="2177934" cy="108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the appropriate investment type for Spark Funds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821975" y="4131695"/>
            <a:ext cx="2177934" cy="1069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 frame with only the required investment types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821975" y="2652032"/>
            <a:ext cx="2177934" cy="101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 frame grouped by countries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4821975" y="1496218"/>
            <a:ext cx="2177934" cy="79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the top 9 countries by total investment 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8296696" y="1496218"/>
            <a:ext cx="2177934" cy="79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the top 3 countries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8296696" y="2652030"/>
            <a:ext cx="2177934" cy="1011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 primary category from </a:t>
            </a:r>
            <a:r>
              <a:rPr lang="en-US" dirty="0" err="1" smtClean="0"/>
              <a:t>category_list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8296696" y="4131694"/>
            <a:ext cx="2177934" cy="1069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primary category to primary sector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8296696" y="5542089"/>
            <a:ext cx="2177934" cy="108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the 3 sector with most number of investments for the top 3 countries</a:t>
            </a:r>
            <a:endParaRPr lang="en-IN" dirty="0"/>
          </a:p>
        </p:txBody>
      </p:sp>
      <p:sp>
        <p:nvSpPr>
          <p:cNvPr id="19" name="Down Arrow 18"/>
          <p:cNvSpPr/>
          <p:nvPr/>
        </p:nvSpPr>
        <p:spPr>
          <a:xfrm>
            <a:off x="2357250" y="2183747"/>
            <a:ext cx="374073" cy="468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2303218" y="3663411"/>
            <a:ext cx="428105" cy="468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>
            <a:off x="2328155" y="5201266"/>
            <a:ext cx="374073" cy="340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wn Arrow 21"/>
          <p:cNvSpPr/>
          <p:nvPr/>
        </p:nvSpPr>
        <p:spPr>
          <a:xfrm rot="10800000">
            <a:off x="5723904" y="5201267"/>
            <a:ext cx="374073" cy="340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wn Arrow 22"/>
          <p:cNvSpPr/>
          <p:nvPr/>
        </p:nvSpPr>
        <p:spPr>
          <a:xfrm rot="10800000">
            <a:off x="5715592" y="3663411"/>
            <a:ext cx="374073" cy="468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own Arrow 23"/>
          <p:cNvSpPr/>
          <p:nvPr/>
        </p:nvSpPr>
        <p:spPr>
          <a:xfrm rot="10800000">
            <a:off x="5715590" y="2289386"/>
            <a:ext cx="374073" cy="362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24"/>
          <p:cNvSpPr/>
          <p:nvPr/>
        </p:nvSpPr>
        <p:spPr>
          <a:xfrm>
            <a:off x="9198626" y="2311207"/>
            <a:ext cx="374073" cy="319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Down Arrow 25"/>
          <p:cNvSpPr/>
          <p:nvPr/>
        </p:nvSpPr>
        <p:spPr>
          <a:xfrm>
            <a:off x="9198625" y="3668605"/>
            <a:ext cx="374073" cy="463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26"/>
          <p:cNvSpPr/>
          <p:nvPr/>
        </p:nvSpPr>
        <p:spPr>
          <a:xfrm>
            <a:off x="9198624" y="5201266"/>
            <a:ext cx="374073" cy="340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3633254" y="5924474"/>
            <a:ext cx="1188721" cy="315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6999909" y="1739985"/>
            <a:ext cx="1296787" cy="315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FINDING THE MOST SUITABLE TYPE OF INVESTMENT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1600" b="1" dirty="0" smtClean="0"/>
              <a:t>Representative Amounts for different investments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As Spark Funds want to invest $5 - $15 Million, t</a:t>
            </a:r>
            <a:r>
              <a:rPr lang="en-US" sz="1600" b="1" dirty="0" smtClean="0"/>
              <a:t>he most suitable investment type </a:t>
            </a:r>
            <a:r>
              <a:rPr lang="en-US" sz="1600" b="1" dirty="0" smtClean="0"/>
              <a:t>is </a:t>
            </a:r>
            <a:r>
              <a:rPr lang="en-US" sz="1600" b="1" dirty="0" smtClean="0"/>
              <a:t>Venture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93390"/>
              </p:ext>
            </p:extLst>
          </p:nvPr>
        </p:nvGraphicFramePr>
        <p:xfrm>
          <a:off x="404949" y="309995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679237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6641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Investment Type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69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051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47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equity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580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FINDING THE MOST SUITABLE </a:t>
            </a:r>
            <a:r>
              <a:rPr lang="en-US" sz="2000" b="1" dirty="0" smtClean="0"/>
              <a:t>COUNTRY FOR INVESTMENT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1600" b="1" dirty="0" smtClean="0"/>
              <a:t>9 of the most invested countries are: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Since Spark Funds wants to invest in English Speaking Countries, the best options are:</a:t>
            </a:r>
          </a:p>
          <a:p>
            <a:pPr marL="0" indent="0">
              <a:buNone/>
            </a:pPr>
            <a:endParaRPr lang="en-US" sz="1600" b="1" dirty="0" smtClean="0"/>
          </a:p>
          <a:p>
            <a:r>
              <a:rPr lang="en-US" sz="1600" dirty="0" smtClean="0"/>
              <a:t>USA</a:t>
            </a:r>
          </a:p>
          <a:p>
            <a:r>
              <a:rPr lang="en-US" sz="1600" dirty="0" smtClean="0"/>
              <a:t>Britain</a:t>
            </a:r>
          </a:p>
          <a:p>
            <a:r>
              <a:rPr lang="en-US" sz="1600" dirty="0" smtClean="0"/>
              <a:t>Canada</a:t>
            </a:r>
          </a:p>
          <a:p>
            <a:pPr marL="0" indent="0">
              <a:buNone/>
            </a:pPr>
            <a:endParaRPr lang="en-US" sz="1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436857"/>
              </p:ext>
            </p:extLst>
          </p:nvPr>
        </p:nvGraphicFramePr>
        <p:xfrm>
          <a:off x="404949" y="3113732"/>
          <a:ext cx="8127999" cy="1112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74423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9330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9951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Israel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1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Canada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Germany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Britain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France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Japan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0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FINDING THE </a:t>
            </a:r>
            <a:r>
              <a:rPr lang="en-US" sz="2000" b="1" dirty="0" smtClean="0"/>
              <a:t>BEST SECTORS FOR INVESTMENT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1600" b="1" dirty="0" smtClean="0"/>
              <a:t>Since Spark Funds wants to invest in the most invested sectors by number, these are the best possible options: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87313"/>
              </p:ext>
            </p:extLst>
          </p:nvPr>
        </p:nvGraphicFramePr>
        <p:xfrm>
          <a:off x="404949" y="3211716"/>
          <a:ext cx="11168742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571">
                  <a:extLst>
                    <a:ext uri="{9D8B030D-6E8A-4147-A177-3AD203B41FA5}">
                      <a16:colId xmlns:a16="http://schemas.microsoft.com/office/drawing/2014/main" val="326740452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4183370012"/>
                    </a:ext>
                  </a:extLst>
                </a:gridCol>
                <a:gridCol w="2613759">
                  <a:extLst>
                    <a:ext uri="{9D8B030D-6E8A-4147-A177-3AD203B41FA5}">
                      <a16:colId xmlns:a16="http://schemas.microsoft.com/office/drawing/2014/main" val="3073912875"/>
                    </a:ext>
                  </a:extLst>
                </a:gridCol>
                <a:gridCol w="1109155">
                  <a:extLst>
                    <a:ext uri="{9D8B030D-6E8A-4147-A177-3AD203B41FA5}">
                      <a16:colId xmlns:a16="http://schemas.microsoft.com/office/drawing/2014/main" val="1441773445"/>
                    </a:ext>
                  </a:extLst>
                </a:gridCol>
                <a:gridCol w="2606634">
                  <a:extLst>
                    <a:ext uri="{9D8B030D-6E8A-4147-A177-3AD203B41FA5}">
                      <a16:colId xmlns:a16="http://schemas.microsoft.com/office/drawing/2014/main" val="1873868015"/>
                    </a:ext>
                  </a:extLst>
                </a:gridCol>
                <a:gridCol w="1116280">
                  <a:extLst>
                    <a:ext uri="{9D8B030D-6E8A-4147-A177-3AD203B41FA5}">
                      <a16:colId xmlns:a16="http://schemas.microsoft.com/office/drawing/2014/main" val="3240165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Investments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BRITAIN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Investments</a:t>
                      </a:r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CANADA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Investments</a:t>
                      </a:r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8243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507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Cleantech</a:t>
                      </a:r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Semiconductors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329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8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Cleantech</a:t>
                      </a:r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Semiconductors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7849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Cleantech</a:t>
                      </a:r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Semiconductors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326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46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Social, Finance, Analytics, Advertising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5156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Social, Finance, Analytics, Advertising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Social, Finance, Analytics, Advertising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91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5256018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/>
              <a:t>PLOT TO SHOW THE REPRESENTATIVE AMOUNT OF THE 4 INVESTMENT TYPES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The 4 investment types are</a:t>
            </a:r>
          </a:p>
          <a:p>
            <a:r>
              <a:rPr lang="en-US" sz="1800" dirty="0" smtClean="0"/>
              <a:t>Venture</a:t>
            </a:r>
          </a:p>
          <a:p>
            <a:r>
              <a:rPr lang="en-US" sz="1800" dirty="0" smtClean="0"/>
              <a:t>Seed</a:t>
            </a:r>
          </a:p>
          <a:p>
            <a:r>
              <a:rPr lang="en-US" sz="1800" dirty="0" smtClean="0"/>
              <a:t>Angel</a:t>
            </a:r>
          </a:p>
          <a:p>
            <a:r>
              <a:rPr lang="en-US" sz="1800" dirty="0" smtClean="0"/>
              <a:t>Private Equity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377" y="1424626"/>
            <a:ext cx="5631926" cy="52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5020294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/>
              <a:t>PLOT OF THE VENTURE INVESTMENT IN THE TOP 9 MOST INVESTED COUNTRIES.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We can pick the top 3 English speaking countries</a:t>
            </a:r>
          </a:p>
          <a:p>
            <a:r>
              <a:rPr lang="en-US" sz="1800" dirty="0" smtClean="0"/>
              <a:t>USA</a:t>
            </a:r>
          </a:p>
          <a:p>
            <a:r>
              <a:rPr lang="en-US" sz="1800" dirty="0" smtClean="0"/>
              <a:t>Great Britain</a:t>
            </a:r>
          </a:p>
          <a:p>
            <a:r>
              <a:rPr lang="en-US" sz="1800" dirty="0" smtClean="0"/>
              <a:t>Canada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243" y="742833"/>
            <a:ext cx="6148448" cy="57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4832069" cy="43442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 smtClean="0"/>
              <a:t>PLOT OF THE NO. OF INVESTMENTS IN </a:t>
            </a:r>
            <a:r>
              <a:rPr lang="en-US" sz="1800" b="1" dirty="0" smtClean="0"/>
              <a:t>EACH OF THE TOP 3 SECTORS IN THE TOP 3 COUNTRIES.</a:t>
            </a:r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Top 3 Sectors in the Top 3 Countries</a:t>
            </a:r>
          </a:p>
          <a:p>
            <a:r>
              <a:rPr lang="en-US" sz="1800" dirty="0" smtClean="0"/>
              <a:t>Others</a:t>
            </a:r>
          </a:p>
          <a:p>
            <a:r>
              <a:rPr lang="en-US" sz="1800" dirty="0" err="1" smtClean="0"/>
              <a:t>Cleantech</a:t>
            </a:r>
            <a:r>
              <a:rPr lang="en-US" sz="1800" dirty="0" smtClean="0"/>
              <a:t>/Semiconductor</a:t>
            </a:r>
          </a:p>
          <a:p>
            <a:r>
              <a:rPr lang="en-US" sz="1800" dirty="0" smtClean="0"/>
              <a:t>SFAA(Social</a:t>
            </a:r>
            <a:r>
              <a:rPr lang="en-US" sz="1800" dirty="0"/>
              <a:t>, Finance, Advertising and Analytics)</a:t>
            </a:r>
            <a:endParaRPr lang="en-US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41" y="889461"/>
            <a:ext cx="6019650" cy="56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565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ASSIGNMENT  SUBMISSION </vt:lpstr>
      <vt:lpstr> &lt;Abstract&gt;</vt:lpstr>
      <vt:lpstr> &lt;Problem solving methodology&gt;</vt:lpstr>
      <vt:lpstr> &lt;Analysis&gt;</vt:lpstr>
      <vt:lpstr> &lt;Analysis&gt;</vt:lpstr>
      <vt:lpstr> &lt;Analysis&gt;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Windows User</cp:lastModifiedBy>
  <cp:revision>33</cp:revision>
  <dcterms:created xsi:type="dcterms:W3CDTF">2016-06-09T08:16:28Z</dcterms:created>
  <dcterms:modified xsi:type="dcterms:W3CDTF">2021-09-20T11:17:22Z</dcterms:modified>
</cp:coreProperties>
</file>