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7"/>
  </p:notesMasterIdLst>
  <p:sldIdLst>
    <p:sldId id="256" r:id="rId2"/>
    <p:sldId id="257" r:id="rId3"/>
    <p:sldId id="264" r:id="rId4"/>
    <p:sldId id="268" r:id="rId5"/>
    <p:sldId id="272" r:id="rId6"/>
    <p:sldId id="273" r:id="rId7"/>
    <p:sldId id="258" r:id="rId8"/>
    <p:sldId id="259" r:id="rId9"/>
    <p:sldId id="270" r:id="rId10"/>
    <p:sldId id="260" r:id="rId11"/>
    <p:sldId id="261" r:id="rId12"/>
    <p:sldId id="265" r:id="rId13"/>
    <p:sldId id="266" r:id="rId14"/>
    <p:sldId id="267"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05:58:20.55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06:40:38.06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07:54:10.96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0:18:20.972"/>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EC040-D036-471A-97FE-73216FDD9A84}"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58F39-D5D1-4D1F-B695-FF0F924E178A}" type="slidenum">
              <a:rPr lang="en-US" smtClean="0"/>
              <a:t>‹#›</a:t>
            </a:fld>
            <a:endParaRPr lang="en-US"/>
          </a:p>
        </p:txBody>
      </p:sp>
    </p:spTree>
    <p:extLst>
      <p:ext uri="{BB962C8B-B14F-4D97-AF65-F5344CB8AC3E}">
        <p14:creationId xmlns:p14="http://schemas.microsoft.com/office/powerpoint/2010/main" val="118627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58F39-D5D1-4D1F-B695-FF0F924E178A}" type="slidenum">
              <a:rPr lang="en-US" smtClean="0"/>
              <a:t>1</a:t>
            </a:fld>
            <a:endParaRPr lang="en-US"/>
          </a:p>
        </p:txBody>
      </p:sp>
    </p:spTree>
    <p:extLst>
      <p:ext uri="{BB962C8B-B14F-4D97-AF65-F5344CB8AC3E}">
        <p14:creationId xmlns:p14="http://schemas.microsoft.com/office/powerpoint/2010/main" val="101282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58F39-D5D1-4D1F-B695-FF0F924E178A}" type="slidenum">
              <a:rPr lang="en-US" smtClean="0"/>
              <a:t>11</a:t>
            </a:fld>
            <a:endParaRPr lang="en-US"/>
          </a:p>
        </p:txBody>
      </p:sp>
    </p:spTree>
    <p:extLst>
      <p:ext uri="{BB962C8B-B14F-4D97-AF65-F5344CB8AC3E}">
        <p14:creationId xmlns:p14="http://schemas.microsoft.com/office/powerpoint/2010/main" val="404085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6/24/2023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36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1066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7446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47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765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617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474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930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0679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00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6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6/24/2023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7294245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00000"/>
        </a:lnSpc>
        <a:spcBef>
          <a:spcPct val="0"/>
        </a:spcBef>
        <a:buNone/>
        <a:defRPr sz="4400" kern="1200" spc="5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8A7E4-6E29-1E1A-6E54-881251F832F1}"/>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5600" dirty="0"/>
              <a:t>Heart Disease Detection</a:t>
            </a:r>
          </a:p>
        </p:txBody>
      </p:sp>
      <p:sp>
        <p:nvSpPr>
          <p:cNvPr id="3" name="Subtitle 2">
            <a:extLst>
              <a:ext uri="{FF2B5EF4-FFF2-40B4-BE49-F238E27FC236}">
                <a16:creationId xmlns:a16="http://schemas.microsoft.com/office/drawing/2014/main" id="{BDAD0562-7460-F202-39F6-45667CD84BDF}"/>
              </a:ext>
            </a:extLst>
          </p:cNvPr>
          <p:cNvSpPr>
            <a:spLocks noGrp="1"/>
          </p:cNvSpPr>
          <p:nvPr>
            <p:ph type="subTitle" idx="1"/>
          </p:nvPr>
        </p:nvSpPr>
        <p:spPr>
          <a:xfrm>
            <a:off x="890339" y="4636008"/>
            <a:ext cx="3734014" cy="1572768"/>
          </a:xfrm>
        </p:spPr>
        <p:txBody>
          <a:bodyPr>
            <a:normAutofit/>
          </a:bodyPr>
          <a:lstStyle/>
          <a:p>
            <a:r>
              <a:rPr lang="en-US" dirty="0"/>
              <a:t>Using ECG Images</a:t>
            </a:r>
          </a:p>
        </p:txBody>
      </p:sp>
      <p:sp>
        <p:nvSpPr>
          <p:cNvPr id="45"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79A9F6"/>
          </a:solidFill>
          <a:ln w="38100" cap="rnd">
            <a:solidFill>
              <a:srgbClr val="79A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ardiogram">
            <a:extLst>
              <a:ext uri="{FF2B5EF4-FFF2-40B4-BE49-F238E27FC236}">
                <a16:creationId xmlns:a16="http://schemas.microsoft.com/office/drawing/2014/main" id="{55DA9201-6C55-48C3-7D96-F7C14ECDC943}"/>
              </a:ext>
            </a:extLst>
          </p:cNvPr>
          <p:cNvPicPr>
            <a:picLocks noChangeAspect="1"/>
          </p:cNvPicPr>
          <p:nvPr/>
        </p:nvPicPr>
        <p:blipFill rotWithShape="1">
          <a:blip r:embed="rId3"/>
          <a:srcRect l="13486" r="198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760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5C2016-C1FD-4938-5A50-5AB20431A008}"/>
              </a:ext>
            </a:extLst>
          </p:cNvPr>
          <p:cNvSpPr>
            <a:spLocks noGrp="1"/>
          </p:cNvSpPr>
          <p:nvPr>
            <p:ph idx="1"/>
          </p:nvPr>
        </p:nvSpPr>
        <p:spPr>
          <a:xfrm>
            <a:off x="630936" y="2660904"/>
            <a:ext cx="4818888" cy="3547872"/>
          </a:xfrm>
        </p:spPr>
        <p:txBody>
          <a:bodyPr anchor="t">
            <a:normAutofit/>
          </a:bodyPr>
          <a:lstStyle/>
          <a:p>
            <a:pPr>
              <a:lnSpc>
                <a:spcPct val="95000"/>
              </a:lnSpc>
            </a:pPr>
            <a:r>
              <a:rPr lang="en-US" sz="2000" dirty="0"/>
              <a:t>The algorithm initialization of weights by the neural network and add the bias to the hidden layer . In the hidden layer two operation are done . One is summation of input layer and weights and another one is activation function.</a:t>
            </a:r>
          </a:p>
          <a:p>
            <a:pPr>
              <a:lnSpc>
                <a:spcPct val="95000"/>
              </a:lnSpc>
            </a:pPr>
            <a:endParaRPr lang="en-US" sz="2400" dirty="0"/>
          </a:p>
          <a:p>
            <a:pPr>
              <a:lnSpc>
                <a:spcPct val="95000"/>
              </a:lnSpc>
            </a:pPr>
            <a:endParaRPr lang="en-US" sz="2400"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9" name="Picture 8" descr="A diagram of a function&#10;&#10;Description automatically generated with medium confidence">
            <a:extLst>
              <a:ext uri="{FF2B5EF4-FFF2-40B4-BE49-F238E27FC236}">
                <a16:creationId xmlns:a16="http://schemas.microsoft.com/office/drawing/2014/main" id="{58711514-EAD4-E5E9-6620-17BA0CC18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048" y="1381887"/>
            <a:ext cx="5458968" cy="4094226"/>
          </a:xfrm>
          <a:prstGeom prst="rect">
            <a:avLst/>
          </a:prstGeom>
        </p:spPr>
      </p:pic>
    </p:spTree>
    <p:extLst>
      <p:ext uri="{BB962C8B-B14F-4D97-AF65-F5344CB8AC3E}">
        <p14:creationId xmlns:p14="http://schemas.microsoft.com/office/powerpoint/2010/main" val="14221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7698B9"/>
          </a:solidFill>
          <a:ln w="38100" cap="rnd">
            <a:solidFill>
              <a:srgbClr val="7698B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4A8D55-92FA-1FBA-BB8E-739F42DFDD0A}"/>
              </a:ext>
            </a:extLst>
          </p:cNvPr>
          <p:cNvSpPr>
            <a:spLocks noGrp="1"/>
          </p:cNvSpPr>
          <p:nvPr>
            <p:ph idx="1"/>
          </p:nvPr>
        </p:nvSpPr>
        <p:spPr>
          <a:xfrm>
            <a:off x="630936" y="2807208"/>
            <a:ext cx="3429000" cy="3410712"/>
          </a:xfrm>
        </p:spPr>
        <p:txBody>
          <a:bodyPr anchor="t">
            <a:normAutofit/>
          </a:bodyPr>
          <a:lstStyle/>
          <a:p>
            <a:r>
              <a:rPr lang="en-US" sz="2000" dirty="0"/>
              <a:t>Your data was multiclass classification problem we considering the either sigmoid and SoftMax activation function</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16" name="Picture 15" descr="A diagram of a problem type&#10;&#10;Description automatically generated with medium confidence">
            <a:extLst>
              <a:ext uri="{FF2B5EF4-FFF2-40B4-BE49-F238E27FC236}">
                <a16:creationId xmlns:a16="http://schemas.microsoft.com/office/drawing/2014/main" id="{352F47CF-B6AF-316D-CE48-FFBE7901F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4296" y="1383773"/>
            <a:ext cx="6903720" cy="4090454"/>
          </a:xfrm>
          <a:prstGeom prst="rect">
            <a:avLst/>
          </a:prstGeom>
        </p:spPr>
      </p:pic>
    </p:spTree>
    <p:extLst>
      <p:ext uri="{BB962C8B-B14F-4D97-AF65-F5344CB8AC3E}">
        <p14:creationId xmlns:p14="http://schemas.microsoft.com/office/powerpoint/2010/main" val="1273052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D79141-B9EF-4360-C1F1-AAC3CB59383C}"/>
              </a:ext>
            </a:extLst>
          </p:cNvPr>
          <p:cNvSpPr>
            <a:spLocks noGrp="1"/>
          </p:cNvSpPr>
          <p:nvPr>
            <p:ph idx="1"/>
          </p:nvPr>
        </p:nvSpPr>
        <p:spPr>
          <a:xfrm>
            <a:off x="630936" y="2660904"/>
            <a:ext cx="4818888" cy="3547872"/>
          </a:xfrm>
        </p:spPr>
        <p:txBody>
          <a:bodyPr anchor="t">
            <a:normAutofit/>
          </a:bodyPr>
          <a:lstStyle/>
          <a:p>
            <a:pPr marL="0" indent="0">
              <a:lnSpc>
                <a:spcPct val="95000"/>
              </a:lnSpc>
              <a:buNone/>
            </a:pPr>
            <a:r>
              <a:rPr lang="en-US" sz="2000" dirty="0"/>
              <a:t>SoftMax Activation Function:- SoftMax classifiers give you probabilities for each class label. It’s range of 0 to 1 and assign the probabilities of each possible outcome. </a:t>
            </a:r>
          </a:p>
          <a:p>
            <a:pPr marL="0" indent="0">
              <a:lnSpc>
                <a:spcPct val="95000"/>
              </a:lnSpc>
              <a:buNone/>
            </a:pPr>
            <a:r>
              <a:rPr lang="en-US" sz="2000" dirty="0"/>
              <a:t>Loss Function:-After completed the forward propagation check the loss function (predicted value – actual value) or Gradient decent.</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Graphic 4">
            <a:extLst>
              <a:ext uri="{FF2B5EF4-FFF2-40B4-BE49-F238E27FC236}">
                <a16:creationId xmlns:a16="http://schemas.microsoft.com/office/drawing/2014/main" id="{FD8DE368-72BF-F748-47B9-B759FD4051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1665622"/>
            <a:ext cx="5458968" cy="3526755"/>
          </a:xfrm>
          <a:prstGeom prst="rect">
            <a:avLst/>
          </a:prstGeom>
        </p:spPr>
      </p:pic>
    </p:spTree>
    <p:extLst>
      <p:ext uri="{BB962C8B-B14F-4D97-AF65-F5344CB8AC3E}">
        <p14:creationId xmlns:p14="http://schemas.microsoft.com/office/powerpoint/2010/main" val="2092608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42656-63C0-F330-81FD-6A626FB7F932}"/>
              </a:ext>
            </a:extLst>
          </p:cNvPr>
          <p:cNvSpPr>
            <a:spLocks noGrp="1"/>
          </p:cNvSpPr>
          <p:nvPr>
            <p:ph idx="1"/>
          </p:nvPr>
        </p:nvSpPr>
        <p:spPr/>
        <p:txBody>
          <a:bodyPr>
            <a:normAutofit/>
          </a:bodyPr>
          <a:lstStyle/>
          <a:p>
            <a:r>
              <a:rPr lang="en-US" sz="2000" dirty="0"/>
              <a:t>The loss function should be minimum to zero and if loss function not minimum to zero we need to do the back propagation.</a:t>
            </a:r>
          </a:p>
          <a:p>
            <a:r>
              <a:rPr lang="en-US" sz="2000" dirty="0"/>
              <a:t>Back propagation update the weights of hidden layer to output layer and input layer to hidden layer.</a:t>
            </a:r>
          </a:p>
          <a:p>
            <a:r>
              <a:rPr lang="en-US" sz="2000" dirty="0"/>
              <a:t>By updating the weights formula</a:t>
            </a:r>
          </a:p>
        </p:txBody>
      </p:sp>
      <p:pic>
        <p:nvPicPr>
          <p:cNvPr id="5" name="Picture 4" descr="A picture containing text, font, white, diagram&#10;&#10;Description automatically generated">
            <a:extLst>
              <a:ext uri="{FF2B5EF4-FFF2-40B4-BE49-F238E27FC236}">
                <a16:creationId xmlns:a16="http://schemas.microsoft.com/office/drawing/2014/main" id="{D8CDDD68-2905-EB9D-6FDE-BF05E5373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994" y="4055364"/>
            <a:ext cx="2634424" cy="1368411"/>
          </a:xfrm>
          <a:prstGeom prst="rect">
            <a:avLst/>
          </a:prstGeom>
        </p:spPr>
      </p:pic>
    </p:spTree>
    <p:extLst>
      <p:ext uri="{BB962C8B-B14F-4D97-AF65-F5344CB8AC3E}">
        <p14:creationId xmlns:p14="http://schemas.microsoft.com/office/powerpoint/2010/main" val="207640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10649-ECE4-CBEF-5A13-8538396E676B}"/>
              </a:ext>
            </a:extLst>
          </p:cNvPr>
          <p:cNvSpPr>
            <a:spLocks noGrp="1"/>
          </p:cNvSpPr>
          <p:nvPr>
            <p:ph idx="1"/>
          </p:nvPr>
        </p:nvSpPr>
        <p:spPr/>
        <p:txBody>
          <a:bodyPr/>
          <a:lstStyle/>
          <a:p>
            <a:pPr marL="0" indent="0">
              <a:buNone/>
            </a:pPr>
            <a:r>
              <a:rPr lang="en-US" sz="2000" dirty="0"/>
              <a:t>W new = New weight</a:t>
            </a:r>
          </a:p>
          <a:p>
            <a:pPr marL="0" indent="0">
              <a:buNone/>
            </a:pPr>
            <a:r>
              <a:rPr lang="en-US" sz="2000" dirty="0"/>
              <a:t>W old = Old weight</a:t>
            </a:r>
          </a:p>
          <a:p>
            <a:pPr marL="0" indent="0">
              <a:buNone/>
            </a:pPr>
            <a:r>
              <a:rPr lang="el-GR" sz="2000" i="0" dirty="0">
                <a:effectLst/>
              </a:rPr>
              <a:t>α</a:t>
            </a:r>
            <a:r>
              <a:rPr lang="en-US" sz="2000" dirty="0"/>
              <a:t> =</a:t>
            </a:r>
            <a:r>
              <a:rPr lang="en-US" sz="2000" dirty="0">
                <a:solidFill>
                  <a:schemeClr val="tx1">
                    <a:lumMod val="50000"/>
                    <a:lumOff val="50000"/>
                  </a:schemeClr>
                </a:solidFill>
              </a:rPr>
              <a:t> </a:t>
            </a:r>
            <a:r>
              <a:rPr lang="en-US" sz="2000" dirty="0"/>
              <a:t>learning rate</a:t>
            </a:r>
          </a:p>
          <a:p>
            <a:pPr marL="0" indent="0">
              <a:buNone/>
            </a:pPr>
            <a:r>
              <a:rPr lang="en-US" sz="2000" dirty="0"/>
              <a:t>dj = derivative slope of the point.</a:t>
            </a:r>
          </a:p>
          <a:p>
            <a:pPr marL="0" indent="0">
              <a:buNone/>
            </a:pPr>
            <a:endParaRPr lang="en-US" sz="2000" dirty="0"/>
          </a:p>
          <a:p>
            <a:r>
              <a:rPr lang="en-US" sz="2000" dirty="0"/>
              <a:t>Model training: Splitting the data into training set and testing set . Train the model using the training set.</a:t>
            </a:r>
          </a:p>
          <a:p>
            <a:r>
              <a:rPr lang="en-US" sz="2000" dirty="0"/>
              <a:t>Model Evaluation: Evaluate the training set using the testing dataset and check the performance of the model accuracy and recall and f1score.</a:t>
            </a:r>
          </a:p>
          <a:p>
            <a:pPr marL="0" indent="0">
              <a:buNone/>
            </a:pPr>
            <a:endParaRPr lang="en-US" sz="2000"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148469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67DFF-54C9-0356-E0D3-77CC3E404CCA}"/>
              </a:ext>
            </a:extLst>
          </p:cNvPr>
          <p:cNvSpPr>
            <a:spLocks noGrp="1"/>
          </p:cNvSpPr>
          <p:nvPr>
            <p:ph idx="1"/>
          </p:nvPr>
        </p:nvSpPr>
        <p:spPr/>
        <p:txBody>
          <a:bodyPr>
            <a:normAutofit/>
          </a:bodyPr>
          <a:lstStyle/>
          <a:p>
            <a:r>
              <a:rPr lang="en-US" sz="2000" dirty="0"/>
              <a:t>Model-Tuning: Tuning the model for the better accuracy by using the hyperparameter and changing the optimizer.</a:t>
            </a:r>
          </a:p>
          <a:p>
            <a:r>
              <a:rPr lang="en-US" sz="2000" dirty="0"/>
              <a:t>Predictions on New Images: Once the model is trained and evaluated, it can be used to make predictions on new, unseen images. The model takes an input image, processes it, and assigns it to one of the predefined classes.</a:t>
            </a:r>
          </a:p>
          <a:p>
            <a:pPr marL="0" indent="0">
              <a:buNone/>
            </a:pPr>
            <a:endParaRPr lang="en-US" sz="2000" dirty="0"/>
          </a:p>
        </p:txBody>
      </p:sp>
    </p:spTree>
    <p:extLst>
      <p:ext uri="{BB962C8B-B14F-4D97-AF65-F5344CB8AC3E}">
        <p14:creationId xmlns:p14="http://schemas.microsoft.com/office/powerpoint/2010/main" val="392304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A8D7-D448-358F-CAB0-E347468CA7C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70AFA8A-7883-ED92-BDF8-5E93A08BEC5A}"/>
              </a:ext>
            </a:extLst>
          </p:cNvPr>
          <p:cNvSpPr>
            <a:spLocks noGrp="1"/>
          </p:cNvSpPr>
          <p:nvPr>
            <p:ph idx="1"/>
          </p:nvPr>
        </p:nvSpPr>
        <p:spPr/>
        <p:txBody>
          <a:bodyPr/>
          <a:lstStyle/>
          <a:p>
            <a:r>
              <a:rPr lang="en-US" dirty="0"/>
              <a:t>Heart disease is a prevalent and life-threatening condition that affects the millions of people worldwide</a:t>
            </a:r>
          </a:p>
          <a:p>
            <a:r>
              <a:rPr lang="en-US" dirty="0"/>
              <a:t>This abstract focuses on the Heart disease detection using  deep learning algorithms.</a:t>
            </a:r>
          </a:p>
        </p:txBody>
      </p:sp>
    </p:spTree>
    <p:extLst>
      <p:ext uri="{BB962C8B-B14F-4D97-AF65-F5344CB8AC3E}">
        <p14:creationId xmlns:p14="http://schemas.microsoft.com/office/powerpoint/2010/main" val="182460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AE13-2ACA-DDB3-FF21-3E242D27E37E}"/>
              </a:ext>
            </a:extLst>
          </p:cNvPr>
          <p:cNvSpPr>
            <a:spLocks noGrp="1"/>
          </p:cNvSpPr>
          <p:nvPr>
            <p:ph type="title"/>
          </p:nvPr>
        </p:nvSpPr>
        <p:spPr/>
        <p:txBody>
          <a:bodyPr/>
          <a:lstStyle/>
          <a:p>
            <a:r>
              <a:rPr lang="en-US" dirty="0"/>
              <a:t>Libraries Required</a:t>
            </a:r>
          </a:p>
        </p:txBody>
      </p:sp>
      <p:sp>
        <p:nvSpPr>
          <p:cNvPr id="3" name="Content Placeholder 2">
            <a:extLst>
              <a:ext uri="{FF2B5EF4-FFF2-40B4-BE49-F238E27FC236}">
                <a16:creationId xmlns:a16="http://schemas.microsoft.com/office/drawing/2014/main" id="{00B0460D-8C83-3FE8-57DA-064592ACA8FC}"/>
              </a:ext>
            </a:extLst>
          </p:cNvPr>
          <p:cNvSpPr>
            <a:spLocks noGrp="1"/>
          </p:cNvSpPr>
          <p:nvPr>
            <p:ph idx="1"/>
          </p:nvPr>
        </p:nvSpPr>
        <p:spPr/>
        <p:txBody>
          <a:bodyPr/>
          <a:lstStyle/>
          <a:p>
            <a:r>
              <a:rPr lang="en-US" dirty="0"/>
              <a:t>Importing the required libraries</a:t>
            </a:r>
          </a:p>
          <a:p>
            <a:pPr marL="0" indent="0">
              <a:buNone/>
            </a:pPr>
            <a:r>
              <a:rPr lang="en-US" dirty="0"/>
              <a:t>Numpy</a:t>
            </a:r>
          </a:p>
          <a:p>
            <a:pPr marL="0" indent="0">
              <a:buNone/>
            </a:pPr>
            <a:r>
              <a:rPr lang="en-US" dirty="0"/>
              <a:t>pandas</a:t>
            </a:r>
          </a:p>
          <a:p>
            <a:pPr marL="0" indent="0">
              <a:buNone/>
            </a:pPr>
            <a:r>
              <a:rPr lang="en-US" dirty="0"/>
              <a:t>Tensorflow. Keras</a:t>
            </a:r>
          </a:p>
          <a:p>
            <a:pPr marL="0" indent="0">
              <a:buNone/>
            </a:pPr>
            <a:r>
              <a:rPr lang="en-US" dirty="0"/>
              <a:t>Matplotlib</a:t>
            </a:r>
          </a:p>
          <a:p>
            <a:pPr marL="0" indent="0">
              <a:buNone/>
            </a:pPr>
            <a:r>
              <a:rPr lang="en-US" dirty="0"/>
              <a:t>Seaborn</a:t>
            </a:r>
          </a:p>
          <a:p>
            <a:pPr marL="0" indent="0">
              <a:buNone/>
            </a:pPr>
            <a:r>
              <a:rPr lang="en-US" dirty="0"/>
              <a:t>Scikit and SciPy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295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E5767E3-3888-4174-9538-132ACEBEB4FE}"/>
              </a:ext>
            </a:extLst>
          </p:cNvPr>
          <p:cNvSpPr/>
          <p:nvPr/>
        </p:nvSpPr>
        <p:spPr>
          <a:xfrm>
            <a:off x="884903" y="1406009"/>
            <a:ext cx="2418735" cy="9832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Collection</a:t>
            </a:r>
          </a:p>
        </p:txBody>
      </p:sp>
      <p:sp>
        <p:nvSpPr>
          <p:cNvPr id="9" name="Oval 8">
            <a:extLst>
              <a:ext uri="{FF2B5EF4-FFF2-40B4-BE49-F238E27FC236}">
                <a16:creationId xmlns:a16="http://schemas.microsoft.com/office/drawing/2014/main" id="{F97C22EB-E0C1-2CB0-F64A-4160F9C63FED}"/>
              </a:ext>
            </a:extLst>
          </p:cNvPr>
          <p:cNvSpPr/>
          <p:nvPr/>
        </p:nvSpPr>
        <p:spPr>
          <a:xfrm>
            <a:off x="4429432" y="1381432"/>
            <a:ext cx="2418735" cy="983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p>
        </p:txBody>
      </p:sp>
      <p:sp>
        <p:nvSpPr>
          <p:cNvPr id="14" name="Oval 13">
            <a:extLst>
              <a:ext uri="{FF2B5EF4-FFF2-40B4-BE49-F238E27FC236}">
                <a16:creationId xmlns:a16="http://schemas.microsoft.com/office/drawing/2014/main" id="{9CA2B569-D96D-3CBF-A1DA-A252648B93D2}"/>
              </a:ext>
            </a:extLst>
          </p:cNvPr>
          <p:cNvSpPr/>
          <p:nvPr/>
        </p:nvSpPr>
        <p:spPr>
          <a:xfrm>
            <a:off x="8052619" y="1406011"/>
            <a:ext cx="2418735" cy="983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Selection</a:t>
            </a:r>
          </a:p>
        </p:txBody>
      </p:sp>
      <p:sp>
        <p:nvSpPr>
          <p:cNvPr id="15" name="Oval 14">
            <a:extLst>
              <a:ext uri="{FF2B5EF4-FFF2-40B4-BE49-F238E27FC236}">
                <a16:creationId xmlns:a16="http://schemas.microsoft.com/office/drawing/2014/main" id="{5ACF35A3-43D6-B68B-AD03-2DA0B5503ACD}"/>
              </a:ext>
            </a:extLst>
          </p:cNvPr>
          <p:cNvSpPr/>
          <p:nvPr/>
        </p:nvSpPr>
        <p:spPr>
          <a:xfrm>
            <a:off x="8052619" y="3333133"/>
            <a:ext cx="2418735" cy="9832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Training</a:t>
            </a:r>
          </a:p>
        </p:txBody>
      </p:sp>
      <p:sp>
        <p:nvSpPr>
          <p:cNvPr id="16" name="Oval 15">
            <a:extLst>
              <a:ext uri="{FF2B5EF4-FFF2-40B4-BE49-F238E27FC236}">
                <a16:creationId xmlns:a16="http://schemas.microsoft.com/office/drawing/2014/main" id="{BBB8B7F3-2485-17C7-B88C-11F315677486}"/>
              </a:ext>
            </a:extLst>
          </p:cNvPr>
          <p:cNvSpPr/>
          <p:nvPr/>
        </p:nvSpPr>
        <p:spPr>
          <a:xfrm>
            <a:off x="4429432" y="3333133"/>
            <a:ext cx="2418735" cy="9832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Evaluation</a:t>
            </a:r>
          </a:p>
        </p:txBody>
      </p:sp>
      <p:sp>
        <p:nvSpPr>
          <p:cNvPr id="17" name="Oval 16">
            <a:extLst>
              <a:ext uri="{FF2B5EF4-FFF2-40B4-BE49-F238E27FC236}">
                <a16:creationId xmlns:a16="http://schemas.microsoft.com/office/drawing/2014/main" id="{1A187CA2-3F16-79AF-11E7-8BED6019D6F9}"/>
              </a:ext>
            </a:extLst>
          </p:cNvPr>
          <p:cNvSpPr/>
          <p:nvPr/>
        </p:nvSpPr>
        <p:spPr>
          <a:xfrm>
            <a:off x="884903" y="3333133"/>
            <a:ext cx="2418735" cy="9832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Tuning</a:t>
            </a:r>
          </a:p>
        </p:txBody>
      </p:sp>
      <p:sp>
        <p:nvSpPr>
          <p:cNvPr id="22" name="Oval 21">
            <a:extLst>
              <a:ext uri="{FF2B5EF4-FFF2-40B4-BE49-F238E27FC236}">
                <a16:creationId xmlns:a16="http://schemas.microsoft.com/office/drawing/2014/main" id="{7B9728BA-E67E-E520-DA10-695254EC80F9}"/>
              </a:ext>
            </a:extLst>
          </p:cNvPr>
          <p:cNvSpPr/>
          <p:nvPr/>
        </p:nvSpPr>
        <p:spPr>
          <a:xfrm>
            <a:off x="884903" y="5260258"/>
            <a:ext cx="2418735" cy="9832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a:t>
            </a:r>
          </a:p>
        </p:txBody>
      </p:sp>
      <p:cxnSp>
        <p:nvCxnSpPr>
          <p:cNvPr id="28" name="Straight Arrow Connector 27">
            <a:extLst>
              <a:ext uri="{FF2B5EF4-FFF2-40B4-BE49-F238E27FC236}">
                <a16:creationId xmlns:a16="http://schemas.microsoft.com/office/drawing/2014/main" id="{3ABD5082-2BCF-8B59-0CB7-7FCF65171D57}"/>
              </a:ext>
            </a:extLst>
          </p:cNvPr>
          <p:cNvCxnSpPr>
            <a:stCxn id="8" idx="6"/>
            <a:endCxn id="9" idx="2"/>
          </p:cNvCxnSpPr>
          <p:nvPr/>
        </p:nvCxnSpPr>
        <p:spPr>
          <a:xfrm flipV="1">
            <a:off x="3303638" y="1873044"/>
            <a:ext cx="1125794" cy="24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0979FEB-8E04-96F3-516E-4405368D7C28}"/>
              </a:ext>
            </a:extLst>
          </p:cNvPr>
          <p:cNvCxnSpPr>
            <a:stCxn id="9" idx="6"/>
            <a:endCxn id="14" idx="2"/>
          </p:cNvCxnSpPr>
          <p:nvPr/>
        </p:nvCxnSpPr>
        <p:spPr>
          <a:xfrm>
            <a:off x="6848167" y="1873044"/>
            <a:ext cx="1204452" cy="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F7AEA6F-4E63-2FD7-7C87-94A7F267827C}"/>
              </a:ext>
            </a:extLst>
          </p:cNvPr>
          <p:cNvCxnSpPr>
            <a:stCxn id="15" idx="2"/>
            <a:endCxn id="16" idx="6"/>
          </p:cNvCxnSpPr>
          <p:nvPr/>
        </p:nvCxnSpPr>
        <p:spPr>
          <a:xfrm flipH="1">
            <a:off x="6848167" y="3824746"/>
            <a:ext cx="12044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EFDC15-11BB-ABDB-E002-4164E4F5D3F6}"/>
              </a:ext>
            </a:extLst>
          </p:cNvPr>
          <p:cNvCxnSpPr>
            <a:stCxn id="16" idx="2"/>
            <a:endCxn id="17" idx="6"/>
          </p:cNvCxnSpPr>
          <p:nvPr/>
        </p:nvCxnSpPr>
        <p:spPr>
          <a:xfrm flipH="1">
            <a:off x="3303638" y="3824746"/>
            <a:ext cx="11257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DBD3512-BFE2-D00A-8B98-DE6823956663}"/>
              </a:ext>
            </a:extLst>
          </p:cNvPr>
          <p:cNvCxnSpPr>
            <a:stCxn id="17" idx="4"/>
            <a:endCxn id="22" idx="0"/>
          </p:cNvCxnSpPr>
          <p:nvPr/>
        </p:nvCxnSpPr>
        <p:spPr>
          <a:xfrm>
            <a:off x="2094271" y="4316359"/>
            <a:ext cx="0" cy="943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8AF739E7-ECE7-4862-9548-35776EF2F48E}"/>
              </a:ext>
            </a:extLst>
          </p:cNvPr>
          <p:cNvCxnSpPr>
            <a:stCxn id="14" idx="4"/>
            <a:endCxn id="15" idx="0"/>
          </p:cNvCxnSpPr>
          <p:nvPr/>
        </p:nvCxnSpPr>
        <p:spPr>
          <a:xfrm>
            <a:off x="9261987" y="2389235"/>
            <a:ext cx="0" cy="943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E4D1F492-9E40-AEF4-E417-D55156178BB9}"/>
              </a:ext>
            </a:extLst>
          </p:cNvPr>
          <p:cNvSpPr/>
          <p:nvPr/>
        </p:nvSpPr>
        <p:spPr>
          <a:xfrm>
            <a:off x="884903" y="245806"/>
            <a:ext cx="9665110" cy="589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Flow Diagram Of Heart Disease Detection</a:t>
            </a:r>
          </a:p>
        </p:txBody>
      </p:sp>
    </p:spTree>
    <p:extLst>
      <p:ext uri="{BB962C8B-B14F-4D97-AF65-F5344CB8AC3E}">
        <p14:creationId xmlns:p14="http://schemas.microsoft.com/office/powerpoint/2010/main" val="178380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83DE9E-9A6A-9591-DF30-0071A46D0DA9}"/>
              </a:ext>
            </a:extLst>
          </p:cNvPr>
          <p:cNvSpPr/>
          <p:nvPr/>
        </p:nvSpPr>
        <p:spPr>
          <a:xfrm>
            <a:off x="1268360" y="1101212"/>
            <a:ext cx="1936955" cy="993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ECG Image </a:t>
            </a:r>
          </a:p>
        </p:txBody>
      </p:sp>
      <p:sp>
        <p:nvSpPr>
          <p:cNvPr id="4" name="Rectangle 3">
            <a:extLst>
              <a:ext uri="{FF2B5EF4-FFF2-40B4-BE49-F238E27FC236}">
                <a16:creationId xmlns:a16="http://schemas.microsoft.com/office/drawing/2014/main" id="{8ABE7C2A-1792-E01E-96E1-F8F5D3A2A107}"/>
              </a:ext>
            </a:extLst>
          </p:cNvPr>
          <p:cNvSpPr/>
          <p:nvPr/>
        </p:nvSpPr>
        <p:spPr>
          <a:xfrm>
            <a:off x="4820264" y="1101212"/>
            <a:ext cx="1936955" cy="993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Convolution Layer</a:t>
            </a:r>
          </a:p>
        </p:txBody>
      </p:sp>
      <p:sp>
        <p:nvSpPr>
          <p:cNvPr id="5" name="Rectangle 4">
            <a:extLst>
              <a:ext uri="{FF2B5EF4-FFF2-40B4-BE49-F238E27FC236}">
                <a16:creationId xmlns:a16="http://schemas.microsoft.com/office/drawing/2014/main" id="{DF667278-FCB4-0901-6915-4C25BD50B418}"/>
              </a:ext>
            </a:extLst>
          </p:cNvPr>
          <p:cNvSpPr/>
          <p:nvPr/>
        </p:nvSpPr>
        <p:spPr>
          <a:xfrm>
            <a:off x="8445910" y="1101212"/>
            <a:ext cx="1936954" cy="993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Pooling Layer</a:t>
            </a:r>
          </a:p>
        </p:txBody>
      </p:sp>
      <p:sp>
        <p:nvSpPr>
          <p:cNvPr id="6" name="Rectangle 5">
            <a:extLst>
              <a:ext uri="{FF2B5EF4-FFF2-40B4-BE49-F238E27FC236}">
                <a16:creationId xmlns:a16="http://schemas.microsoft.com/office/drawing/2014/main" id="{99A37836-E10F-58FD-E09E-D04C25B7BB54}"/>
              </a:ext>
            </a:extLst>
          </p:cNvPr>
          <p:cNvSpPr/>
          <p:nvPr/>
        </p:nvSpPr>
        <p:spPr>
          <a:xfrm>
            <a:off x="4820263" y="2612921"/>
            <a:ext cx="1936955" cy="813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ReLU Activation function</a:t>
            </a:r>
          </a:p>
        </p:txBody>
      </p:sp>
      <p:sp>
        <p:nvSpPr>
          <p:cNvPr id="7" name="Rectangle 6">
            <a:extLst>
              <a:ext uri="{FF2B5EF4-FFF2-40B4-BE49-F238E27FC236}">
                <a16:creationId xmlns:a16="http://schemas.microsoft.com/office/drawing/2014/main" id="{49F7D84F-D20C-1C72-D666-01837E5E3CB0}"/>
              </a:ext>
            </a:extLst>
          </p:cNvPr>
          <p:cNvSpPr/>
          <p:nvPr/>
        </p:nvSpPr>
        <p:spPr>
          <a:xfrm>
            <a:off x="8445910" y="2590799"/>
            <a:ext cx="1936954" cy="8136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Flatting </a:t>
            </a:r>
          </a:p>
        </p:txBody>
      </p:sp>
      <p:cxnSp>
        <p:nvCxnSpPr>
          <p:cNvPr id="9" name="Straight Arrow Connector 8">
            <a:extLst>
              <a:ext uri="{FF2B5EF4-FFF2-40B4-BE49-F238E27FC236}">
                <a16:creationId xmlns:a16="http://schemas.microsoft.com/office/drawing/2014/main" id="{5E23A860-E33D-0E7E-3888-3AACB9294762}"/>
              </a:ext>
            </a:extLst>
          </p:cNvPr>
          <p:cNvCxnSpPr>
            <a:stCxn id="2" idx="3"/>
            <a:endCxn id="4" idx="1"/>
          </p:cNvCxnSpPr>
          <p:nvPr/>
        </p:nvCxnSpPr>
        <p:spPr>
          <a:xfrm>
            <a:off x="3205315" y="1597741"/>
            <a:ext cx="1614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6EE1FB-9ED4-F4A6-1D79-31FA5034EE27}"/>
              </a:ext>
            </a:extLst>
          </p:cNvPr>
          <p:cNvCxnSpPr>
            <a:stCxn id="4" idx="3"/>
            <a:endCxn id="5" idx="1"/>
          </p:cNvCxnSpPr>
          <p:nvPr/>
        </p:nvCxnSpPr>
        <p:spPr>
          <a:xfrm>
            <a:off x="6757219" y="1597741"/>
            <a:ext cx="1688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836D4FE-BB07-23AC-993A-C15EE04A03FD}"/>
              </a:ext>
            </a:extLst>
          </p:cNvPr>
          <p:cNvCxnSpPr>
            <a:stCxn id="6" idx="0"/>
            <a:endCxn id="4" idx="2"/>
          </p:cNvCxnSpPr>
          <p:nvPr/>
        </p:nvCxnSpPr>
        <p:spPr>
          <a:xfrm flipV="1">
            <a:off x="5788741" y="2094270"/>
            <a:ext cx="1" cy="518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19458B9-C6C9-E7C4-E3B5-317439A47E2E}"/>
              </a:ext>
            </a:extLst>
          </p:cNvPr>
          <p:cNvCxnSpPr>
            <a:stCxn id="7" idx="0"/>
            <a:endCxn id="5" idx="2"/>
          </p:cNvCxnSpPr>
          <p:nvPr/>
        </p:nvCxnSpPr>
        <p:spPr>
          <a:xfrm flipV="1">
            <a:off x="9414387" y="2094270"/>
            <a:ext cx="0" cy="496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C75F6FEE-FA2B-79CE-4E59-F445B3058414}"/>
              </a:ext>
            </a:extLst>
          </p:cNvPr>
          <p:cNvSpPr/>
          <p:nvPr/>
        </p:nvSpPr>
        <p:spPr>
          <a:xfrm>
            <a:off x="6317227" y="3923069"/>
            <a:ext cx="2128683" cy="993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Fully Connected Layer</a:t>
            </a:r>
          </a:p>
        </p:txBody>
      </p:sp>
      <p:cxnSp>
        <p:nvCxnSpPr>
          <p:cNvPr id="18" name="Connector: Elbow 17">
            <a:extLst>
              <a:ext uri="{FF2B5EF4-FFF2-40B4-BE49-F238E27FC236}">
                <a16:creationId xmlns:a16="http://schemas.microsoft.com/office/drawing/2014/main" id="{4A8ED997-7F7B-037A-B1CD-14615F6E85E2}"/>
              </a:ext>
            </a:extLst>
          </p:cNvPr>
          <p:cNvCxnSpPr>
            <a:cxnSpLocks/>
            <a:stCxn id="5" idx="3"/>
            <a:endCxn id="16" idx="3"/>
          </p:cNvCxnSpPr>
          <p:nvPr/>
        </p:nvCxnSpPr>
        <p:spPr>
          <a:xfrm flipH="1">
            <a:off x="8445910" y="1597741"/>
            <a:ext cx="1936954" cy="2821857"/>
          </a:xfrm>
          <a:prstGeom prst="bentConnector3">
            <a:avLst>
              <a:gd name="adj1" fmla="val -11802"/>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90C8660C-7B5A-A123-A4F8-763A1277F58A}"/>
              </a:ext>
            </a:extLst>
          </p:cNvPr>
          <p:cNvSpPr/>
          <p:nvPr/>
        </p:nvSpPr>
        <p:spPr>
          <a:xfrm>
            <a:off x="3205315" y="3923069"/>
            <a:ext cx="1838632" cy="993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Weight &amp; Bias</a:t>
            </a:r>
          </a:p>
        </p:txBody>
      </p:sp>
      <p:cxnSp>
        <p:nvCxnSpPr>
          <p:cNvPr id="44" name="Straight Arrow Connector 43">
            <a:extLst>
              <a:ext uri="{FF2B5EF4-FFF2-40B4-BE49-F238E27FC236}">
                <a16:creationId xmlns:a16="http://schemas.microsoft.com/office/drawing/2014/main" id="{F45DE4EA-89CE-2F94-9B68-E87686D30D7D}"/>
              </a:ext>
            </a:extLst>
          </p:cNvPr>
          <p:cNvCxnSpPr>
            <a:stCxn id="40" idx="3"/>
            <a:endCxn id="16" idx="1"/>
          </p:cNvCxnSpPr>
          <p:nvPr/>
        </p:nvCxnSpPr>
        <p:spPr>
          <a:xfrm>
            <a:off x="5043947" y="4419598"/>
            <a:ext cx="1273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6EF7026B-36E8-A3C9-FF40-7D50EC043B15}"/>
              </a:ext>
            </a:extLst>
          </p:cNvPr>
          <p:cNvSpPr/>
          <p:nvPr/>
        </p:nvSpPr>
        <p:spPr>
          <a:xfrm>
            <a:off x="6317227" y="5496230"/>
            <a:ext cx="2128683" cy="825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a:t>
            </a:r>
          </a:p>
        </p:txBody>
      </p:sp>
      <p:cxnSp>
        <p:nvCxnSpPr>
          <p:cNvPr id="55" name="Straight Arrow Connector 54">
            <a:extLst>
              <a:ext uri="{FF2B5EF4-FFF2-40B4-BE49-F238E27FC236}">
                <a16:creationId xmlns:a16="http://schemas.microsoft.com/office/drawing/2014/main" id="{06620921-0902-A1D8-D5C2-1B263F6929EC}"/>
              </a:ext>
            </a:extLst>
          </p:cNvPr>
          <p:cNvCxnSpPr>
            <a:stCxn id="16" idx="2"/>
            <a:endCxn id="53" idx="0"/>
          </p:cNvCxnSpPr>
          <p:nvPr/>
        </p:nvCxnSpPr>
        <p:spPr>
          <a:xfrm>
            <a:off x="7381569" y="4916127"/>
            <a:ext cx="0" cy="580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61BE42CD-A045-FC61-2F78-A23CF14D29C8}"/>
              </a:ext>
            </a:extLst>
          </p:cNvPr>
          <p:cNvSpPr/>
          <p:nvPr/>
        </p:nvSpPr>
        <p:spPr>
          <a:xfrm>
            <a:off x="1179871" y="275302"/>
            <a:ext cx="9606116" cy="5088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ECG Image Classification Project Architecture</a:t>
            </a:r>
          </a:p>
        </p:txBody>
      </p:sp>
    </p:spTree>
    <p:extLst>
      <p:ext uri="{BB962C8B-B14F-4D97-AF65-F5344CB8AC3E}">
        <p14:creationId xmlns:p14="http://schemas.microsoft.com/office/powerpoint/2010/main" val="177704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 screenshot, line, text&#10;&#10;Description automatically generated">
            <a:extLst>
              <a:ext uri="{FF2B5EF4-FFF2-40B4-BE49-F238E27FC236}">
                <a16:creationId xmlns:a16="http://schemas.microsoft.com/office/drawing/2014/main" id="{A89E6C1B-111E-9F41-12E6-729FBBBE7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6574"/>
            <a:ext cx="12192000" cy="4604851"/>
          </a:xfrm>
          <a:prstGeom prst="rect">
            <a:avLst/>
          </a:prstGeom>
        </p:spPr>
      </p:pic>
    </p:spTree>
    <p:extLst>
      <p:ext uri="{BB962C8B-B14F-4D97-AF65-F5344CB8AC3E}">
        <p14:creationId xmlns:p14="http://schemas.microsoft.com/office/powerpoint/2010/main" val="6057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5806E"/>
          </a:solidFill>
          <a:ln w="38100" cap="rnd">
            <a:solidFill>
              <a:srgbClr val="C580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A67E39-5D64-9ADA-51D8-8FCC28837011}"/>
              </a:ext>
            </a:extLst>
          </p:cNvPr>
          <p:cNvSpPr>
            <a:spLocks noGrp="1"/>
          </p:cNvSpPr>
          <p:nvPr>
            <p:ph idx="1"/>
          </p:nvPr>
        </p:nvSpPr>
        <p:spPr>
          <a:xfrm>
            <a:off x="640080" y="2708307"/>
            <a:ext cx="6894576" cy="3485260"/>
          </a:xfrm>
        </p:spPr>
        <p:txBody>
          <a:bodyPr>
            <a:normAutofit/>
          </a:bodyPr>
          <a:lstStyle/>
          <a:p>
            <a:pPr marL="0" indent="0">
              <a:lnSpc>
                <a:spcPct val="95000"/>
              </a:lnSpc>
              <a:buNone/>
            </a:pPr>
            <a:r>
              <a:rPr lang="en-US" sz="2000" dirty="0"/>
              <a:t>Here is an outline of the steps involved in ECG image classification.</a:t>
            </a:r>
          </a:p>
          <a:p>
            <a:pPr marL="0" indent="0">
              <a:lnSpc>
                <a:spcPct val="95000"/>
              </a:lnSpc>
              <a:buNone/>
            </a:pPr>
            <a:r>
              <a:rPr lang="en-US" sz="2000" dirty="0"/>
              <a:t>1.Data Collection: Gather a dataset of images relevant to the normal Heartrate person ECG images and abnormal Heartrate person ECG images.</a:t>
            </a:r>
          </a:p>
          <a:p>
            <a:pPr marL="0" indent="0">
              <a:lnSpc>
                <a:spcPct val="95000"/>
              </a:lnSpc>
              <a:buNone/>
            </a:pPr>
            <a:r>
              <a:rPr lang="en-US" sz="2000" dirty="0"/>
              <a:t>2.Data Preprocessing: Prepare the dataset for training by performing various preprocessing steps and Combine the normal person and abnormal person dataset and splitting the dataset into training and testing sets. </a:t>
            </a:r>
          </a:p>
        </p:txBody>
      </p:sp>
      <p:pic>
        <p:nvPicPr>
          <p:cNvPr id="5" name="Picture 4" descr="A picture of an electromagnetic radiation">
            <a:extLst>
              <a:ext uri="{FF2B5EF4-FFF2-40B4-BE49-F238E27FC236}">
                <a16:creationId xmlns:a16="http://schemas.microsoft.com/office/drawing/2014/main" id="{86F8D683-A05D-2732-98CB-D340BEC5E342}"/>
              </a:ext>
            </a:extLst>
          </p:cNvPr>
          <p:cNvPicPr>
            <a:picLocks noChangeAspect="1"/>
          </p:cNvPicPr>
          <p:nvPr/>
        </p:nvPicPr>
        <p:blipFill rotWithShape="1">
          <a:blip r:embed="rId2"/>
          <a:srcRect l="30769" r="29659" b="2"/>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93797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B5A8"/>
          </a:solidFill>
          <a:ln w="38100" cap="rnd">
            <a:solidFill>
              <a:srgbClr val="FFB5A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76B25-2D6C-D33B-829A-15892BA202D2}"/>
              </a:ext>
            </a:extLst>
          </p:cNvPr>
          <p:cNvSpPr>
            <a:spLocks noGrp="1"/>
          </p:cNvSpPr>
          <p:nvPr>
            <p:ph idx="1"/>
          </p:nvPr>
        </p:nvSpPr>
        <p:spPr>
          <a:xfrm>
            <a:off x="630936" y="2807208"/>
            <a:ext cx="3429000" cy="3410712"/>
          </a:xfrm>
        </p:spPr>
        <p:txBody>
          <a:bodyPr anchor="t">
            <a:normAutofit/>
          </a:bodyPr>
          <a:lstStyle/>
          <a:p>
            <a:r>
              <a:rPr lang="en-US" sz="2000" dirty="0"/>
              <a:t>Model selection: Selecting the deep learning model CNN. By consider CNN best for the image classification.</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descr="A diagram of a network">
            <a:extLst>
              <a:ext uri="{FF2B5EF4-FFF2-40B4-BE49-F238E27FC236}">
                <a16:creationId xmlns:a16="http://schemas.microsoft.com/office/drawing/2014/main" id="{4B4647E5-5957-BEAD-2F61-7271668C7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1168032"/>
            <a:ext cx="6903720" cy="4521936"/>
          </a:xfrm>
          <a:prstGeom prst="rect">
            <a:avLst/>
          </a:prstGeom>
        </p:spPr>
      </p:pic>
    </p:spTree>
    <p:extLst>
      <p:ext uri="{BB962C8B-B14F-4D97-AF65-F5344CB8AC3E}">
        <p14:creationId xmlns:p14="http://schemas.microsoft.com/office/powerpoint/2010/main" val="384673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E2CF-7266-E35E-2F11-6C02F6C995FD}"/>
              </a:ext>
            </a:extLst>
          </p:cNvPr>
          <p:cNvSpPr>
            <a:spLocks noGrp="1"/>
          </p:cNvSpPr>
          <p:nvPr>
            <p:ph idx="1"/>
          </p:nvPr>
        </p:nvSpPr>
        <p:spPr/>
        <p:txBody>
          <a:bodyPr>
            <a:normAutofit/>
          </a:bodyPr>
          <a:lstStyle/>
          <a:p>
            <a:r>
              <a:rPr lang="en-US" sz="2000" dirty="0"/>
              <a:t>Pooling Layer: -</a:t>
            </a:r>
            <a:r>
              <a:rPr lang="en-US" sz="2000" b="0" i="0" dirty="0">
                <a:effectLst/>
              </a:rPr>
              <a:t>Pooling layers are one of the building blocks of Convolutional Neural Networks. Where Convolutional layers</a:t>
            </a:r>
            <a:r>
              <a:rPr lang="en-US" sz="2000" b="1" i="0" dirty="0">
                <a:effectLst/>
              </a:rPr>
              <a:t> extract features</a:t>
            </a:r>
            <a:r>
              <a:rPr lang="en-US" sz="2000" b="0" i="0" dirty="0">
                <a:effectLst/>
              </a:rPr>
              <a:t> from images, Pooling layers </a:t>
            </a:r>
            <a:r>
              <a:rPr lang="en-US" sz="2000" b="1" i="0" dirty="0">
                <a:effectLst/>
              </a:rPr>
              <a:t>consolidate the features</a:t>
            </a:r>
            <a:r>
              <a:rPr lang="en-US" sz="2000" b="0" i="0" dirty="0">
                <a:effectLst/>
              </a:rPr>
              <a:t> learned by CNNs. Its purpose is to gradually shrink the representation’s spatial dimension to minimize the number of parameters and computations in the network.</a:t>
            </a:r>
          </a:p>
          <a:p>
            <a:r>
              <a:rPr lang="en-US" sz="2000" dirty="0"/>
              <a:t>Flatten Layer:-</a:t>
            </a:r>
            <a:r>
              <a:rPr lang="en-US" sz="2000" b="0" i="0" dirty="0">
                <a:effectLst/>
              </a:rPr>
              <a:t>Flattening is used to convert all the resultant 2-Dimensional arrays from pooled feature maps into a single long continuous linear vector. The flattened matrix is fed as input to the fully connected layer to classify the image.</a:t>
            </a:r>
            <a:endParaRPr lang="en-US" sz="2000" dirty="0"/>
          </a:p>
          <a:p>
            <a:pPr marL="0" indent="0">
              <a:buNone/>
            </a:pPr>
            <a:endParaRPr lang="en-US" sz="2000" b="0" i="0" dirty="0">
              <a:effectLst/>
            </a:endParaRPr>
          </a:p>
          <a:p>
            <a:endParaRPr lang="en-US" sz="2000" dirty="0"/>
          </a:p>
        </p:txBody>
      </p:sp>
    </p:spTree>
    <p:extLst>
      <p:ext uri="{BB962C8B-B14F-4D97-AF65-F5344CB8AC3E}">
        <p14:creationId xmlns:p14="http://schemas.microsoft.com/office/powerpoint/2010/main" val="235047582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1303</TotalTime>
  <Words>571</Words>
  <Application>Microsoft Office PowerPoint</Application>
  <PresentationFormat>Widescreen</PresentationFormat>
  <Paragraphs>56</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Yu Gothic</vt:lpstr>
      <vt:lpstr>Yu Gothic Medium</vt:lpstr>
      <vt:lpstr>Arial</vt:lpstr>
      <vt:lpstr>Calibri</vt:lpstr>
      <vt:lpstr>SketchyVTI</vt:lpstr>
      <vt:lpstr>Heart Disease Detection</vt:lpstr>
      <vt:lpstr>Abstract</vt:lpstr>
      <vt:lpstr>Libraries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dc:title>
  <dc:creator>Pavan Sai</dc:creator>
  <cp:lastModifiedBy>Pavan Sai</cp:lastModifiedBy>
  <cp:revision>17</cp:revision>
  <dcterms:created xsi:type="dcterms:W3CDTF">2023-06-20T14:53:55Z</dcterms:created>
  <dcterms:modified xsi:type="dcterms:W3CDTF">2023-06-24T09:07:25Z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2023-06-20T16:49:44Z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a41427f6-c8c4-4d10-9f90-49571dbb4d23</vt:lpwstr>
  </property>
  <property fmtid="{D5CDD505-2E9C-101B-9397-08002B2CF9AE}" pid="7" name="MSIP_Label_defa4170-0d19-0005-0004-bc88714345d2_ActionId">
    <vt:lpwstr>5eb742e6-f4a7-443a-a945-68137af658c6</vt:lpwstr>
  </property>
  <property fmtid="{D5CDD505-2E9C-101B-9397-08002B2CF9AE}" pid="8" name="MSIP_Label_defa4170-0d19-0005-0004-bc88714345d2_ContentBits">
    <vt:lpwstr>0</vt:lpwstr>
  </property>
</Properties>
</file>