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96" r:id="rId3"/>
    <p:sldId id="297" r:id="rId4"/>
    <p:sldId id="306" r:id="rId5"/>
    <p:sldId id="298" r:id="rId6"/>
    <p:sldId id="299" r:id="rId7"/>
    <p:sldId id="300" r:id="rId8"/>
    <p:sldId id="302" r:id="rId9"/>
    <p:sldId id="303" r:id="rId10"/>
    <p:sldId id="304" r:id="rId11"/>
    <p:sldId id="305" r:id="rId12"/>
  </p:sldIdLst>
  <p:sldSz cx="9144000" cy="5143500" type="screen16x9"/>
  <p:notesSz cx="6858000" cy="9144000"/>
  <p:embeddedFontLst>
    <p:embeddedFont>
      <p:font typeface="Mulish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9530A-6447-DDEE-B813-48AB3493D21C}" v="333" dt="2025-04-30T03:49:19.534"/>
    <p1510:client id="{D7134B1B-B032-2253-F2A7-0C2CDE2AAABC}" v="23" dt="2025-04-30T01:50:19.299"/>
    <p1510:client id="{DF9BDD3C-6AC0-4261-8E93-A9619DAF1C33}" v="4" dt="2025-04-29T14:24:12.308"/>
  </p1510:revLst>
</p1510:revInfo>
</file>

<file path=ppt/tableStyles.xml><?xml version="1.0" encoding="utf-8"?>
<a:tblStyleLst xmlns:a="http://schemas.openxmlformats.org/drawingml/2006/main" def="{99901F2E-43B4-4400-B4BE-EB1F89BE5F72}">
  <a:tblStyle styleId="{99901F2E-43B4-4400-B4BE-EB1F89BE5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A6F216-9185-4AC1-A259-72B0E17681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DB420-F11F-45E8-9C72-57C9BE7DD23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E166E0F-9BA8-42BA-89DE-70134F4B5EE4}">
      <dgm:prSet/>
      <dgm:spPr/>
      <dgm:t>
        <a:bodyPr/>
        <a:lstStyle/>
        <a:p>
          <a:pPr>
            <a:defRPr cap="all"/>
          </a:pPr>
          <a:r>
            <a:rPr lang="en-US" b="0" i="0"/>
            <a:t>Encrypted a disk using cryptsetup luksFormat</a:t>
          </a:r>
          <a:endParaRPr lang="en-US"/>
        </a:p>
      </dgm:t>
    </dgm:pt>
    <dgm:pt modelId="{F3C88D01-F006-4BD3-A519-C9FC73688160}" type="parTrans" cxnId="{9C594A58-E14E-4F73-915C-8877E4D9D57B}">
      <dgm:prSet/>
      <dgm:spPr/>
      <dgm:t>
        <a:bodyPr/>
        <a:lstStyle/>
        <a:p>
          <a:endParaRPr lang="en-US"/>
        </a:p>
      </dgm:t>
    </dgm:pt>
    <dgm:pt modelId="{C30AB1B1-FCC5-435F-AD3E-DA002136F82E}" type="sibTrans" cxnId="{9C594A58-E14E-4F73-915C-8877E4D9D57B}">
      <dgm:prSet/>
      <dgm:spPr/>
      <dgm:t>
        <a:bodyPr/>
        <a:lstStyle/>
        <a:p>
          <a:endParaRPr lang="en-US"/>
        </a:p>
      </dgm:t>
    </dgm:pt>
    <dgm:pt modelId="{CB0B3D08-142E-4E98-A77F-F002B5354F34}">
      <dgm:prSet/>
      <dgm:spPr/>
      <dgm:t>
        <a:bodyPr/>
        <a:lstStyle/>
        <a:p>
          <a:pPr>
            <a:defRPr cap="all"/>
          </a:pPr>
          <a:r>
            <a:rPr lang="en-US" b="0" i="0"/>
            <a:t>Created an initContainer to run cryptsetup open</a:t>
          </a:r>
          <a:endParaRPr lang="en-US"/>
        </a:p>
      </dgm:t>
    </dgm:pt>
    <dgm:pt modelId="{E382B477-8D96-47B8-81BD-396696F8038C}" type="parTrans" cxnId="{D91437E1-8D66-4799-8B12-1CDBCB96911A}">
      <dgm:prSet/>
      <dgm:spPr/>
      <dgm:t>
        <a:bodyPr/>
        <a:lstStyle/>
        <a:p>
          <a:endParaRPr lang="en-US"/>
        </a:p>
      </dgm:t>
    </dgm:pt>
    <dgm:pt modelId="{543031ED-9A08-443D-80E1-8FCE68A52E99}" type="sibTrans" cxnId="{D91437E1-8D66-4799-8B12-1CDBCB96911A}">
      <dgm:prSet/>
      <dgm:spPr/>
      <dgm:t>
        <a:bodyPr/>
        <a:lstStyle/>
        <a:p>
          <a:endParaRPr lang="en-US"/>
        </a:p>
      </dgm:t>
    </dgm:pt>
    <dgm:pt modelId="{2B8F19CD-80A4-490E-8FA2-656377BB2FB2}">
      <dgm:prSet/>
      <dgm:spPr/>
      <dgm:t>
        <a:bodyPr/>
        <a:lstStyle/>
        <a:p>
          <a:pPr>
            <a:defRPr cap="all"/>
          </a:pPr>
          <a:r>
            <a:rPr lang="en-US" b="0" i="0"/>
            <a:t>Volume was mounted using decrypted path</a:t>
          </a:r>
          <a:endParaRPr lang="en-US"/>
        </a:p>
      </dgm:t>
    </dgm:pt>
    <dgm:pt modelId="{B25B4B64-1633-415A-8284-0A176320727F}" type="parTrans" cxnId="{79A02AEA-39C3-4941-A62D-0F8E3329D763}">
      <dgm:prSet/>
      <dgm:spPr/>
      <dgm:t>
        <a:bodyPr/>
        <a:lstStyle/>
        <a:p>
          <a:endParaRPr lang="en-US"/>
        </a:p>
      </dgm:t>
    </dgm:pt>
    <dgm:pt modelId="{10A9696B-FD66-4AA0-97F2-5419D7335BC3}" type="sibTrans" cxnId="{79A02AEA-39C3-4941-A62D-0F8E3329D763}">
      <dgm:prSet/>
      <dgm:spPr/>
      <dgm:t>
        <a:bodyPr/>
        <a:lstStyle/>
        <a:p>
          <a:endParaRPr lang="en-US"/>
        </a:p>
      </dgm:t>
    </dgm:pt>
    <dgm:pt modelId="{B7F9DD40-68B2-4995-A1B6-0ED098FED3FB}" type="pres">
      <dgm:prSet presAssocID="{90CDB420-F11F-45E8-9C72-57C9BE7DD234}" presName="root" presStyleCnt="0">
        <dgm:presLayoutVars>
          <dgm:dir/>
          <dgm:resizeHandles val="exact"/>
        </dgm:presLayoutVars>
      </dgm:prSet>
      <dgm:spPr/>
    </dgm:pt>
    <dgm:pt modelId="{7AB489E6-3AEA-4A63-9480-569E193C55DE}" type="pres">
      <dgm:prSet presAssocID="{FE166E0F-9BA8-42BA-89DE-70134F4B5EE4}" presName="compNode" presStyleCnt="0"/>
      <dgm:spPr/>
    </dgm:pt>
    <dgm:pt modelId="{297657C0-4F32-480D-8546-69A8CA8DDA4E}" type="pres">
      <dgm:prSet presAssocID="{FE166E0F-9BA8-42BA-89DE-70134F4B5EE4}" presName="iconBgRect" presStyleLbl="bgShp" presStyleIdx="0" presStyleCnt="3"/>
      <dgm:spPr/>
    </dgm:pt>
    <dgm:pt modelId="{5A042206-7A98-49FA-A2D1-F931310D93D8}" type="pres">
      <dgm:prSet presAssocID="{FE166E0F-9BA8-42BA-89DE-70134F4B5E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33F8DDF-6322-4243-AA50-BC11F001354D}" type="pres">
      <dgm:prSet presAssocID="{FE166E0F-9BA8-42BA-89DE-70134F4B5EE4}" presName="spaceRect" presStyleCnt="0"/>
      <dgm:spPr/>
    </dgm:pt>
    <dgm:pt modelId="{B0D882AE-7074-4DA4-85F2-1803A86DF47E}" type="pres">
      <dgm:prSet presAssocID="{FE166E0F-9BA8-42BA-89DE-70134F4B5EE4}" presName="textRect" presStyleLbl="revTx" presStyleIdx="0" presStyleCnt="3">
        <dgm:presLayoutVars>
          <dgm:chMax val="1"/>
          <dgm:chPref val="1"/>
        </dgm:presLayoutVars>
      </dgm:prSet>
      <dgm:spPr/>
    </dgm:pt>
    <dgm:pt modelId="{C81159F1-1740-4A57-8FF2-DEDBB773BEF1}" type="pres">
      <dgm:prSet presAssocID="{C30AB1B1-FCC5-435F-AD3E-DA002136F82E}" presName="sibTrans" presStyleCnt="0"/>
      <dgm:spPr/>
    </dgm:pt>
    <dgm:pt modelId="{EB589905-16B5-4705-B421-C83BB6248D2A}" type="pres">
      <dgm:prSet presAssocID="{CB0B3D08-142E-4E98-A77F-F002B5354F34}" presName="compNode" presStyleCnt="0"/>
      <dgm:spPr/>
    </dgm:pt>
    <dgm:pt modelId="{9B5FD1E7-6AE4-4A7A-8B19-4CB17BC82C20}" type="pres">
      <dgm:prSet presAssocID="{CB0B3D08-142E-4E98-A77F-F002B5354F34}" presName="iconBgRect" presStyleLbl="bgShp" presStyleIdx="1" presStyleCnt="3"/>
      <dgm:spPr/>
    </dgm:pt>
    <dgm:pt modelId="{E68F4751-04A4-4FEC-BAE2-9F35C5E5685B}" type="pres">
      <dgm:prSet presAssocID="{CB0B3D08-142E-4E98-A77F-F002B5354F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000B806-D943-4134-9016-4CD598BF8A70}" type="pres">
      <dgm:prSet presAssocID="{CB0B3D08-142E-4E98-A77F-F002B5354F34}" presName="spaceRect" presStyleCnt="0"/>
      <dgm:spPr/>
    </dgm:pt>
    <dgm:pt modelId="{956F1534-2372-49F6-8FD5-201106C9042F}" type="pres">
      <dgm:prSet presAssocID="{CB0B3D08-142E-4E98-A77F-F002B5354F34}" presName="textRect" presStyleLbl="revTx" presStyleIdx="1" presStyleCnt="3">
        <dgm:presLayoutVars>
          <dgm:chMax val="1"/>
          <dgm:chPref val="1"/>
        </dgm:presLayoutVars>
      </dgm:prSet>
      <dgm:spPr/>
    </dgm:pt>
    <dgm:pt modelId="{62D82232-65BE-41EF-8CA4-4BF607CA7492}" type="pres">
      <dgm:prSet presAssocID="{543031ED-9A08-443D-80E1-8FCE68A52E99}" presName="sibTrans" presStyleCnt="0"/>
      <dgm:spPr/>
    </dgm:pt>
    <dgm:pt modelId="{23CDF550-9F9F-422D-8875-07F5A1D0A25B}" type="pres">
      <dgm:prSet presAssocID="{2B8F19CD-80A4-490E-8FA2-656377BB2FB2}" presName="compNode" presStyleCnt="0"/>
      <dgm:spPr/>
    </dgm:pt>
    <dgm:pt modelId="{756AD5C1-8347-4300-A824-1003E126928C}" type="pres">
      <dgm:prSet presAssocID="{2B8F19CD-80A4-490E-8FA2-656377BB2FB2}" presName="iconBgRect" presStyleLbl="bgShp" presStyleIdx="2" presStyleCnt="3"/>
      <dgm:spPr/>
    </dgm:pt>
    <dgm:pt modelId="{036D9EBC-B43C-43AD-99EA-5D4C3A93D523}" type="pres">
      <dgm:prSet presAssocID="{2B8F19CD-80A4-490E-8FA2-656377BB2F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7E37E4CE-CBF6-4F50-9C15-3080CC457B5E}" type="pres">
      <dgm:prSet presAssocID="{2B8F19CD-80A4-490E-8FA2-656377BB2FB2}" presName="spaceRect" presStyleCnt="0"/>
      <dgm:spPr/>
    </dgm:pt>
    <dgm:pt modelId="{5912DEF9-0F77-4F54-9B9E-A164629F027D}" type="pres">
      <dgm:prSet presAssocID="{2B8F19CD-80A4-490E-8FA2-656377BB2F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9E870A-4C34-4F8D-BE62-93CB525913D2}" type="presOf" srcId="{2B8F19CD-80A4-490E-8FA2-656377BB2FB2}" destId="{5912DEF9-0F77-4F54-9B9E-A164629F027D}" srcOrd="0" destOrd="0" presId="urn:microsoft.com/office/officeart/2018/5/layout/IconCircleLabelList"/>
    <dgm:cxn modelId="{9C594A58-E14E-4F73-915C-8877E4D9D57B}" srcId="{90CDB420-F11F-45E8-9C72-57C9BE7DD234}" destId="{FE166E0F-9BA8-42BA-89DE-70134F4B5EE4}" srcOrd="0" destOrd="0" parTransId="{F3C88D01-F006-4BD3-A519-C9FC73688160}" sibTransId="{C30AB1B1-FCC5-435F-AD3E-DA002136F82E}"/>
    <dgm:cxn modelId="{916FB17C-32D5-494D-B49E-7AD0341EB31A}" type="presOf" srcId="{CB0B3D08-142E-4E98-A77F-F002B5354F34}" destId="{956F1534-2372-49F6-8FD5-201106C9042F}" srcOrd="0" destOrd="0" presId="urn:microsoft.com/office/officeart/2018/5/layout/IconCircleLabelList"/>
    <dgm:cxn modelId="{4F7ECDD9-A43E-4422-AF9D-D33DD44EB41F}" type="presOf" srcId="{FE166E0F-9BA8-42BA-89DE-70134F4B5EE4}" destId="{B0D882AE-7074-4DA4-85F2-1803A86DF47E}" srcOrd="0" destOrd="0" presId="urn:microsoft.com/office/officeart/2018/5/layout/IconCircleLabelList"/>
    <dgm:cxn modelId="{ED87A3DC-52FF-4BAB-8809-6800E6D9E34A}" type="presOf" srcId="{90CDB420-F11F-45E8-9C72-57C9BE7DD234}" destId="{B7F9DD40-68B2-4995-A1B6-0ED098FED3FB}" srcOrd="0" destOrd="0" presId="urn:microsoft.com/office/officeart/2018/5/layout/IconCircleLabelList"/>
    <dgm:cxn modelId="{D91437E1-8D66-4799-8B12-1CDBCB96911A}" srcId="{90CDB420-F11F-45E8-9C72-57C9BE7DD234}" destId="{CB0B3D08-142E-4E98-A77F-F002B5354F34}" srcOrd="1" destOrd="0" parTransId="{E382B477-8D96-47B8-81BD-396696F8038C}" sibTransId="{543031ED-9A08-443D-80E1-8FCE68A52E99}"/>
    <dgm:cxn modelId="{79A02AEA-39C3-4941-A62D-0F8E3329D763}" srcId="{90CDB420-F11F-45E8-9C72-57C9BE7DD234}" destId="{2B8F19CD-80A4-490E-8FA2-656377BB2FB2}" srcOrd="2" destOrd="0" parTransId="{B25B4B64-1633-415A-8284-0A176320727F}" sibTransId="{10A9696B-FD66-4AA0-97F2-5419D7335BC3}"/>
    <dgm:cxn modelId="{EBAE2900-A325-41E0-A0E6-EFBBE049699F}" type="presParOf" srcId="{B7F9DD40-68B2-4995-A1B6-0ED098FED3FB}" destId="{7AB489E6-3AEA-4A63-9480-569E193C55DE}" srcOrd="0" destOrd="0" presId="urn:microsoft.com/office/officeart/2018/5/layout/IconCircleLabelList"/>
    <dgm:cxn modelId="{44F923B8-22E2-4E9A-9328-2DA1680BC85D}" type="presParOf" srcId="{7AB489E6-3AEA-4A63-9480-569E193C55DE}" destId="{297657C0-4F32-480D-8546-69A8CA8DDA4E}" srcOrd="0" destOrd="0" presId="urn:microsoft.com/office/officeart/2018/5/layout/IconCircleLabelList"/>
    <dgm:cxn modelId="{2406D51A-55FD-4247-B61D-83F7791B157C}" type="presParOf" srcId="{7AB489E6-3AEA-4A63-9480-569E193C55DE}" destId="{5A042206-7A98-49FA-A2D1-F931310D93D8}" srcOrd="1" destOrd="0" presId="urn:microsoft.com/office/officeart/2018/5/layout/IconCircleLabelList"/>
    <dgm:cxn modelId="{D6C2DC49-6071-45B3-8C0E-0F5DBFF4BA91}" type="presParOf" srcId="{7AB489E6-3AEA-4A63-9480-569E193C55DE}" destId="{433F8DDF-6322-4243-AA50-BC11F001354D}" srcOrd="2" destOrd="0" presId="urn:microsoft.com/office/officeart/2018/5/layout/IconCircleLabelList"/>
    <dgm:cxn modelId="{EA549856-0731-4339-BFCB-59E16FCB5F00}" type="presParOf" srcId="{7AB489E6-3AEA-4A63-9480-569E193C55DE}" destId="{B0D882AE-7074-4DA4-85F2-1803A86DF47E}" srcOrd="3" destOrd="0" presId="urn:microsoft.com/office/officeart/2018/5/layout/IconCircleLabelList"/>
    <dgm:cxn modelId="{DA8EF745-01F7-477E-94C7-CA1FDFB58524}" type="presParOf" srcId="{B7F9DD40-68B2-4995-A1B6-0ED098FED3FB}" destId="{C81159F1-1740-4A57-8FF2-DEDBB773BEF1}" srcOrd="1" destOrd="0" presId="urn:microsoft.com/office/officeart/2018/5/layout/IconCircleLabelList"/>
    <dgm:cxn modelId="{E99F10D6-C7CD-449A-A4CA-63FA695070DD}" type="presParOf" srcId="{B7F9DD40-68B2-4995-A1B6-0ED098FED3FB}" destId="{EB589905-16B5-4705-B421-C83BB6248D2A}" srcOrd="2" destOrd="0" presId="urn:microsoft.com/office/officeart/2018/5/layout/IconCircleLabelList"/>
    <dgm:cxn modelId="{24801F16-4144-4166-9795-50EB2330F91F}" type="presParOf" srcId="{EB589905-16B5-4705-B421-C83BB6248D2A}" destId="{9B5FD1E7-6AE4-4A7A-8B19-4CB17BC82C20}" srcOrd="0" destOrd="0" presId="urn:microsoft.com/office/officeart/2018/5/layout/IconCircleLabelList"/>
    <dgm:cxn modelId="{E66B6903-555F-4FFD-ACAF-0DDFEFB88CB4}" type="presParOf" srcId="{EB589905-16B5-4705-B421-C83BB6248D2A}" destId="{E68F4751-04A4-4FEC-BAE2-9F35C5E5685B}" srcOrd="1" destOrd="0" presId="urn:microsoft.com/office/officeart/2018/5/layout/IconCircleLabelList"/>
    <dgm:cxn modelId="{0488A55C-00AC-489E-804E-77BE631D0E91}" type="presParOf" srcId="{EB589905-16B5-4705-B421-C83BB6248D2A}" destId="{0000B806-D943-4134-9016-4CD598BF8A70}" srcOrd="2" destOrd="0" presId="urn:microsoft.com/office/officeart/2018/5/layout/IconCircleLabelList"/>
    <dgm:cxn modelId="{C3C90D76-B219-4894-A047-8A74C0615C8A}" type="presParOf" srcId="{EB589905-16B5-4705-B421-C83BB6248D2A}" destId="{956F1534-2372-49F6-8FD5-201106C9042F}" srcOrd="3" destOrd="0" presId="urn:microsoft.com/office/officeart/2018/5/layout/IconCircleLabelList"/>
    <dgm:cxn modelId="{B67323BB-4FC0-40D6-8725-4C0473ED716D}" type="presParOf" srcId="{B7F9DD40-68B2-4995-A1B6-0ED098FED3FB}" destId="{62D82232-65BE-41EF-8CA4-4BF607CA7492}" srcOrd="3" destOrd="0" presId="urn:microsoft.com/office/officeart/2018/5/layout/IconCircleLabelList"/>
    <dgm:cxn modelId="{923F1FBC-E0ED-4318-A568-115710CCFB03}" type="presParOf" srcId="{B7F9DD40-68B2-4995-A1B6-0ED098FED3FB}" destId="{23CDF550-9F9F-422D-8875-07F5A1D0A25B}" srcOrd="4" destOrd="0" presId="urn:microsoft.com/office/officeart/2018/5/layout/IconCircleLabelList"/>
    <dgm:cxn modelId="{005E4A67-504E-439B-BE28-6F0A84A308F3}" type="presParOf" srcId="{23CDF550-9F9F-422D-8875-07F5A1D0A25B}" destId="{756AD5C1-8347-4300-A824-1003E126928C}" srcOrd="0" destOrd="0" presId="urn:microsoft.com/office/officeart/2018/5/layout/IconCircleLabelList"/>
    <dgm:cxn modelId="{7AADC777-61F9-4B85-BBDB-778EAA5B41FE}" type="presParOf" srcId="{23CDF550-9F9F-422D-8875-07F5A1D0A25B}" destId="{036D9EBC-B43C-43AD-99EA-5D4C3A93D523}" srcOrd="1" destOrd="0" presId="urn:microsoft.com/office/officeart/2018/5/layout/IconCircleLabelList"/>
    <dgm:cxn modelId="{7D9D91D4-501F-4681-A320-3945FB4E4F78}" type="presParOf" srcId="{23CDF550-9F9F-422D-8875-07F5A1D0A25B}" destId="{7E37E4CE-CBF6-4F50-9C15-3080CC457B5E}" srcOrd="2" destOrd="0" presId="urn:microsoft.com/office/officeart/2018/5/layout/IconCircleLabelList"/>
    <dgm:cxn modelId="{54F7441C-0EE5-4FF8-AF55-F91943C64F1A}" type="presParOf" srcId="{23CDF550-9F9F-422D-8875-07F5A1D0A25B}" destId="{5912DEF9-0F77-4F54-9B9E-A164629F027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657C0-4F32-480D-8546-69A8CA8DDA4E}">
      <dsp:nvSpPr>
        <dsp:cNvPr id="0" name=""/>
        <dsp:cNvSpPr/>
      </dsp:nvSpPr>
      <dsp:spPr>
        <a:xfrm>
          <a:off x="528749" y="448200"/>
          <a:ext cx="1372500" cy="1372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2206-7A98-49FA-A2D1-F931310D93D8}">
      <dsp:nvSpPr>
        <dsp:cNvPr id="0" name=""/>
        <dsp:cNvSpPr/>
      </dsp:nvSpPr>
      <dsp:spPr>
        <a:xfrm>
          <a:off x="821250" y="740700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882AE-7074-4DA4-85F2-1803A86DF47E}">
      <dsp:nvSpPr>
        <dsp:cNvPr id="0" name=""/>
        <dsp:cNvSpPr/>
      </dsp:nvSpPr>
      <dsp:spPr>
        <a:xfrm>
          <a:off x="90000" y="22482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Encrypted a disk using cryptsetup luksFormat</a:t>
          </a:r>
          <a:endParaRPr lang="en-US" sz="1500" kern="1200"/>
        </a:p>
      </dsp:txBody>
      <dsp:txXfrm>
        <a:off x="90000" y="2248200"/>
        <a:ext cx="2250000" cy="720000"/>
      </dsp:txXfrm>
    </dsp:sp>
    <dsp:sp modelId="{9B5FD1E7-6AE4-4A7A-8B19-4CB17BC82C20}">
      <dsp:nvSpPr>
        <dsp:cNvPr id="0" name=""/>
        <dsp:cNvSpPr/>
      </dsp:nvSpPr>
      <dsp:spPr>
        <a:xfrm>
          <a:off x="3172500" y="448200"/>
          <a:ext cx="1372500" cy="1372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4751-04A4-4FEC-BAE2-9F35C5E5685B}">
      <dsp:nvSpPr>
        <dsp:cNvPr id="0" name=""/>
        <dsp:cNvSpPr/>
      </dsp:nvSpPr>
      <dsp:spPr>
        <a:xfrm>
          <a:off x="3465000" y="740700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F1534-2372-49F6-8FD5-201106C9042F}">
      <dsp:nvSpPr>
        <dsp:cNvPr id="0" name=""/>
        <dsp:cNvSpPr/>
      </dsp:nvSpPr>
      <dsp:spPr>
        <a:xfrm>
          <a:off x="2733750" y="22482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Created an initContainer to run cryptsetup open</a:t>
          </a:r>
          <a:endParaRPr lang="en-US" sz="1500" kern="1200"/>
        </a:p>
      </dsp:txBody>
      <dsp:txXfrm>
        <a:off x="2733750" y="2248200"/>
        <a:ext cx="2250000" cy="720000"/>
      </dsp:txXfrm>
    </dsp:sp>
    <dsp:sp modelId="{756AD5C1-8347-4300-A824-1003E126928C}">
      <dsp:nvSpPr>
        <dsp:cNvPr id="0" name=""/>
        <dsp:cNvSpPr/>
      </dsp:nvSpPr>
      <dsp:spPr>
        <a:xfrm>
          <a:off x="5816250" y="448200"/>
          <a:ext cx="1372500" cy="1372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D9EBC-B43C-43AD-99EA-5D4C3A93D523}">
      <dsp:nvSpPr>
        <dsp:cNvPr id="0" name=""/>
        <dsp:cNvSpPr/>
      </dsp:nvSpPr>
      <dsp:spPr>
        <a:xfrm>
          <a:off x="6108750" y="740700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2DEF9-0F77-4F54-9B9E-A164629F027D}">
      <dsp:nvSpPr>
        <dsp:cNvPr id="0" name=""/>
        <dsp:cNvSpPr/>
      </dsp:nvSpPr>
      <dsp:spPr>
        <a:xfrm>
          <a:off x="5377500" y="2248200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Volume was mounted using decrypted path</a:t>
          </a:r>
          <a:endParaRPr lang="en-US" sz="1500" kern="1200"/>
        </a:p>
      </dsp:txBody>
      <dsp:txXfrm>
        <a:off x="5377500" y="2248200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65228" y="-655012"/>
            <a:ext cx="10449222" cy="6575921"/>
            <a:chOff x="-765228" y="-655012"/>
            <a:chExt cx="10449222" cy="6575921"/>
          </a:xfrm>
        </p:grpSpPr>
        <p:sp>
          <p:nvSpPr>
            <p:cNvPr id="10" name="Google Shape;10;p2"/>
            <p:cNvSpPr/>
            <p:nvPr/>
          </p:nvSpPr>
          <p:spPr>
            <a:xfrm>
              <a:off x="8067025" y="4537175"/>
              <a:ext cx="727500" cy="72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07275" y="435925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7532615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3752630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8430766" y="2149401"/>
              <a:ext cx="949943" cy="1135012"/>
              <a:chOff x="8734066" y="3873451"/>
              <a:chExt cx="949943" cy="1135012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 flipH="1">
              <a:off x="86370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2143159" y="-655012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8234924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-765228" y="913643"/>
              <a:ext cx="1449083" cy="1038802"/>
              <a:chOff x="-278950" y="213525"/>
              <a:chExt cx="687225" cy="4926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flipH="1">
              <a:off x="-672510" y="413798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348308" y="4970071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3641371" y="4604001"/>
              <a:ext cx="926901" cy="444391"/>
              <a:chOff x="1733084" y="2586526"/>
              <a:chExt cx="926901" cy="444391"/>
            </a:xfrm>
          </p:grpSpPr>
          <p:sp>
            <p:nvSpPr>
              <p:cNvPr id="27" name="Google Shape;27;p2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1766550" y="1259050"/>
            <a:ext cx="5610900" cy="18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223588" y="3138900"/>
            <a:ext cx="4696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FE2A-D75A-3D11-31DF-F81C4414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F375-D1DB-CD1E-1551-BDC8FBB4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862B-B9BF-7262-9EEE-A26A027D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99C-2433-44A9-86FB-A7DF71AE0EB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D2E2-978A-6A5B-0BE5-A35EE4B5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E61E-FAAE-5787-BDBF-546599ED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759E-3426-4F02-9D92-6A1D880812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0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-439668" y="-788612"/>
            <a:ext cx="10352262" cy="6709521"/>
            <a:chOff x="-439668" y="-788612"/>
            <a:chExt cx="10352262" cy="6709521"/>
          </a:xfrm>
        </p:grpSpPr>
        <p:sp>
          <p:nvSpPr>
            <p:cNvPr id="50" name="Google Shape;50;p4"/>
            <p:cNvSpPr/>
            <p:nvPr/>
          </p:nvSpPr>
          <p:spPr>
            <a:xfrm flipH="1">
              <a:off x="-14284" y="4370175"/>
              <a:ext cx="727500" cy="72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 flipH="1">
              <a:off x="8112591" y="435925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400552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53;p4"/>
            <p:cNvGrpSpPr/>
            <p:nvPr/>
          </p:nvGrpSpPr>
          <p:grpSpPr>
            <a:xfrm flipH="1">
              <a:off x="-439668" y="-28011"/>
              <a:ext cx="949943" cy="1135012"/>
              <a:chOff x="8734066" y="3873451"/>
              <a:chExt cx="949943" cy="1135012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4"/>
            <p:cNvSpPr/>
            <p:nvPr/>
          </p:nvSpPr>
          <p:spPr>
            <a:xfrm>
              <a:off x="-134474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 flipH="1">
              <a:off x="5684680" y="-788612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4"/>
            <p:cNvGrpSpPr/>
            <p:nvPr/>
          </p:nvGrpSpPr>
          <p:grpSpPr>
            <a:xfrm flipH="1">
              <a:off x="8463511" y="913643"/>
              <a:ext cx="1449083" cy="1038802"/>
              <a:chOff x="-278950" y="213525"/>
              <a:chExt cx="687225" cy="492650"/>
            </a:xfrm>
          </p:grpSpPr>
          <p:sp>
            <p:nvSpPr>
              <p:cNvPr id="60" name="Google Shape;60;p4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4"/>
            <p:cNvSpPr/>
            <p:nvPr/>
          </p:nvSpPr>
          <p:spPr>
            <a:xfrm>
              <a:off x="7709627" y="40406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7739349" y="4858096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 flipH="1">
              <a:off x="4579095" y="4604001"/>
              <a:ext cx="926901" cy="444391"/>
              <a:chOff x="1733084" y="2586526"/>
              <a:chExt cx="926901" cy="444391"/>
            </a:xfrm>
          </p:grpSpPr>
          <p:sp>
            <p:nvSpPr>
              <p:cNvPr id="65" name="Google Shape;65;p4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713225" y="913763"/>
            <a:ext cx="3858600" cy="10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713225" y="1931438"/>
            <a:ext cx="38586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>
            <a:spLocks noGrp="1"/>
          </p:cNvSpPr>
          <p:nvPr>
            <p:ph type="pic" idx="2"/>
          </p:nvPr>
        </p:nvSpPr>
        <p:spPr>
          <a:xfrm>
            <a:off x="4930075" y="539500"/>
            <a:ext cx="3500700" cy="40644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4" name="Google Shape;104;p7"/>
          <p:cNvGrpSpPr/>
          <p:nvPr/>
        </p:nvGrpSpPr>
        <p:grpSpPr>
          <a:xfrm>
            <a:off x="-976878" y="-628189"/>
            <a:ext cx="10853605" cy="6450686"/>
            <a:chOff x="-976878" y="-628189"/>
            <a:chExt cx="10853605" cy="6450686"/>
          </a:xfrm>
        </p:grpSpPr>
        <p:sp>
          <p:nvSpPr>
            <p:cNvPr id="105" name="Google Shape;105;p7"/>
            <p:cNvSpPr/>
            <p:nvPr/>
          </p:nvSpPr>
          <p:spPr>
            <a:xfrm rot="-1718391">
              <a:off x="7688942" y="4108240"/>
              <a:ext cx="1994180" cy="1316911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 rot="-1718391">
              <a:off x="8466158" y="4989590"/>
              <a:ext cx="972858" cy="366505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95625" y="-265825"/>
              <a:ext cx="727500" cy="72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108" name="Google Shape;108;p7"/>
            <p:cNvGrpSpPr/>
            <p:nvPr/>
          </p:nvGrpSpPr>
          <p:grpSpPr>
            <a:xfrm>
              <a:off x="-976878" y="190443"/>
              <a:ext cx="1449083" cy="1038802"/>
              <a:chOff x="-278950" y="213525"/>
              <a:chExt cx="687225" cy="492650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" name="Google Shape;111;p7"/>
            <p:cNvSpPr/>
            <p:nvPr/>
          </p:nvSpPr>
          <p:spPr>
            <a:xfrm>
              <a:off x="-455267" y="428123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10800000" flipH="1">
              <a:off x="-810347" y="4125486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10800000" flipH="1">
              <a:off x="8097303" y="-628189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6" name="Google Shape;116;p8"/>
          <p:cNvGrpSpPr/>
          <p:nvPr/>
        </p:nvGrpSpPr>
        <p:grpSpPr>
          <a:xfrm>
            <a:off x="-929887" y="-189421"/>
            <a:ext cx="11070096" cy="6179711"/>
            <a:chOff x="-929887" y="-189421"/>
            <a:chExt cx="11070096" cy="6179711"/>
          </a:xfrm>
        </p:grpSpPr>
        <p:sp>
          <p:nvSpPr>
            <p:cNvPr id="117" name="Google Shape;117;p8"/>
            <p:cNvSpPr/>
            <p:nvPr/>
          </p:nvSpPr>
          <p:spPr>
            <a:xfrm rot="10800000" flipH="1">
              <a:off x="-387450" y="207118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118" name="Google Shape;118;p8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119" name="Google Shape;119;p8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" name="Google Shape;120;p8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121" name="Google Shape;121;p8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8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3" name="Google Shape;123;p8"/>
            <p:cNvSpPr/>
            <p:nvPr/>
          </p:nvSpPr>
          <p:spPr>
            <a:xfrm rot="8100000">
              <a:off x="-259656" y="100867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 rot="4447043">
              <a:off x="-1020788" y="4192593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 rot="10800000" flipH="1">
              <a:off x="7706240" y="4137586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-536628" y="-276514"/>
            <a:ext cx="10159125" cy="6197423"/>
            <a:chOff x="-536628" y="-276514"/>
            <a:chExt cx="10159125" cy="6197423"/>
          </a:xfrm>
        </p:grpSpPr>
        <p:sp>
          <p:nvSpPr>
            <p:cNvPr id="131" name="Google Shape;131;p9"/>
            <p:cNvSpPr/>
            <p:nvPr/>
          </p:nvSpPr>
          <p:spPr>
            <a:xfrm rot="10800000" flipH="1">
              <a:off x="-181548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6810502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-134462" y="46040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-536628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 rot="10800000">
              <a:off x="7826199" y="-24056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 rot="10800000">
              <a:off x="8523166" y="-160064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9"/>
            <p:cNvGrpSpPr/>
            <p:nvPr/>
          </p:nvGrpSpPr>
          <p:grpSpPr>
            <a:xfrm flipH="1">
              <a:off x="7989045" y="4604001"/>
              <a:ext cx="926901" cy="444391"/>
              <a:chOff x="1733084" y="2586526"/>
              <a:chExt cx="926901" cy="444391"/>
            </a:xfrm>
          </p:grpSpPr>
          <p:sp>
            <p:nvSpPr>
              <p:cNvPr id="138" name="Google Shape;138;p9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1"/>
          <p:cNvGrpSpPr/>
          <p:nvPr/>
        </p:nvGrpSpPr>
        <p:grpSpPr>
          <a:xfrm>
            <a:off x="-765228" y="-655012"/>
            <a:ext cx="10449222" cy="6575921"/>
            <a:chOff x="-765228" y="-655012"/>
            <a:chExt cx="10449222" cy="6575921"/>
          </a:xfrm>
        </p:grpSpPr>
        <p:sp>
          <p:nvSpPr>
            <p:cNvPr id="331" name="Google Shape;331;p21"/>
            <p:cNvSpPr/>
            <p:nvPr/>
          </p:nvSpPr>
          <p:spPr>
            <a:xfrm>
              <a:off x="8067025" y="4537175"/>
              <a:ext cx="727500" cy="72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307275" y="435925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 rot="10800000">
              <a:off x="7532615" y="-276514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 flipH="1">
              <a:off x="3752630" y="4603995"/>
              <a:ext cx="1994184" cy="131691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21"/>
            <p:cNvGrpSpPr/>
            <p:nvPr/>
          </p:nvGrpSpPr>
          <p:grpSpPr>
            <a:xfrm>
              <a:off x="8430766" y="2149401"/>
              <a:ext cx="949943" cy="1135012"/>
              <a:chOff x="8734066" y="3873451"/>
              <a:chExt cx="949943" cy="1135012"/>
            </a:xfrm>
          </p:grpSpPr>
          <p:sp>
            <p:nvSpPr>
              <p:cNvPr id="336" name="Google Shape;336;p21"/>
              <p:cNvSpPr/>
              <p:nvPr/>
            </p:nvSpPr>
            <p:spPr>
              <a:xfrm>
                <a:off x="8734066" y="4764590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8734066" y="431902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8734066" y="3873451"/>
                <a:ext cx="949943" cy="243873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3150" extrusionOk="0">
                    <a:moveTo>
                      <a:pt x="1" y="0"/>
                    </a:moveTo>
                    <a:lnTo>
                      <a:pt x="1" y="3150"/>
                    </a:lnTo>
                    <a:lnTo>
                      <a:pt x="12269" y="3150"/>
                    </a:lnTo>
                    <a:lnTo>
                      <a:pt x="1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21"/>
            <p:cNvSpPr/>
            <p:nvPr/>
          </p:nvSpPr>
          <p:spPr>
            <a:xfrm flipH="1">
              <a:off x="8637087" y="4764609"/>
              <a:ext cx="644754" cy="759026"/>
            </a:xfrm>
            <a:custGeom>
              <a:avLst/>
              <a:gdLst/>
              <a:ahLst/>
              <a:cxnLst/>
              <a:rect l="l" t="t" r="r" b="b"/>
              <a:pathLst>
                <a:path w="8328" h="9804" extrusionOk="0">
                  <a:moveTo>
                    <a:pt x="6158" y="1"/>
                  </a:moveTo>
                  <a:cubicBezTo>
                    <a:pt x="5613" y="1"/>
                    <a:pt x="4993" y="208"/>
                    <a:pt x="4337" y="619"/>
                  </a:cubicBezTo>
                  <a:cubicBezTo>
                    <a:pt x="2441" y="1823"/>
                    <a:pt x="907" y="3785"/>
                    <a:pt x="0" y="6127"/>
                  </a:cubicBezTo>
                  <a:lnTo>
                    <a:pt x="379" y="6275"/>
                  </a:lnTo>
                  <a:cubicBezTo>
                    <a:pt x="1253" y="4016"/>
                    <a:pt x="2737" y="2136"/>
                    <a:pt x="4551" y="982"/>
                  </a:cubicBezTo>
                  <a:cubicBezTo>
                    <a:pt x="4885" y="766"/>
                    <a:pt x="5537" y="410"/>
                    <a:pt x="6173" y="410"/>
                  </a:cubicBezTo>
                  <a:cubicBezTo>
                    <a:pt x="6511" y="410"/>
                    <a:pt x="6844" y="510"/>
                    <a:pt x="7124" y="784"/>
                  </a:cubicBezTo>
                  <a:cubicBezTo>
                    <a:pt x="7536" y="1180"/>
                    <a:pt x="7767" y="1922"/>
                    <a:pt x="7816" y="2961"/>
                  </a:cubicBezTo>
                  <a:cubicBezTo>
                    <a:pt x="7915" y="5236"/>
                    <a:pt x="7272" y="7512"/>
                    <a:pt x="6052" y="9260"/>
                  </a:cubicBezTo>
                  <a:cubicBezTo>
                    <a:pt x="5706" y="8946"/>
                    <a:pt x="5475" y="8353"/>
                    <a:pt x="5458" y="7693"/>
                  </a:cubicBezTo>
                  <a:lnTo>
                    <a:pt x="5046" y="7710"/>
                  </a:lnTo>
                  <a:cubicBezTo>
                    <a:pt x="5062" y="8600"/>
                    <a:pt x="5425" y="9392"/>
                    <a:pt x="6002" y="9721"/>
                  </a:cubicBezTo>
                  <a:lnTo>
                    <a:pt x="6151" y="9804"/>
                  </a:lnTo>
                  <a:lnTo>
                    <a:pt x="6266" y="9656"/>
                  </a:lnTo>
                  <a:cubicBezTo>
                    <a:pt x="7618" y="7842"/>
                    <a:pt x="8327" y="5385"/>
                    <a:pt x="8228" y="2928"/>
                  </a:cubicBezTo>
                  <a:cubicBezTo>
                    <a:pt x="8179" y="1790"/>
                    <a:pt x="7899" y="965"/>
                    <a:pt x="7404" y="487"/>
                  </a:cubicBezTo>
                  <a:cubicBezTo>
                    <a:pt x="7064" y="162"/>
                    <a:pt x="6640" y="1"/>
                    <a:pt x="6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 rot="10800000">
              <a:off x="2143159" y="-655012"/>
              <a:ext cx="1419728" cy="1285249"/>
            </a:xfrm>
            <a:custGeom>
              <a:avLst/>
              <a:gdLst/>
              <a:ahLst/>
              <a:cxnLst/>
              <a:rect l="l" t="t" r="r" b="b"/>
              <a:pathLst>
                <a:path w="18338" h="16601" extrusionOk="0">
                  <a:moveTo>
                    <a:pt x="8147" y="424"/>
                  </a:moveTo>
                  <a:cubicBezTo>
                    <a:pt x="8542" y="424"/>
                    <a:pt x="8922" y="655"/>
                    <a:pt x="9169" y="919"/>
                  </a:cubicBezTo>
                  <a:cubicBezTo>
                    <a:pt x="9499" y="1298"/>
                    <a:pt x="9680" y="1810"/>
                    <a:pt x="9845" y="2288"/>
                  </a:cubicBezTo>
                  <a:cubicBezTo>
                    <a:pt x="10571" y="4563"/>
                    <a:pt x="10933" y="6938"/>
                    <a:pt x="10950" y="9329"/>
                  </a:cubicBezTo>
                  <a:cubicBezTo>
                    <a:pt x="10950" y="9708"/>
                    <a:pt x="10917" y="10054"/>
                    <a:pt x="10868" y="10368"/>
                  </a:cubicBezTo>
                  <a:cubicBezTo>
                    <a:pt x="9120" y="8158"/>
                    <a:pt x="7866" y="5619"/>
                    <a:pt x="7207" y="2980"/>
                  </a:cubicBezTo>
                  <a:cubicBezTo>
                    <a:pt x="7091" y="2519"/>
                    <a:pt x="6976" y="1975"/>
                    <a:pt x="7058" y="1480"/>
                  </a:cubicBezTo>
                  <a:cubicBezTo>
                    <a:pt x="7141" y="1051"/>
                    <a:pt x="7438" y="573"/>
                    <a:pt x="7899" y="441"/>
                  </a:cubicBezTo>
                  <a:cubicBezTo>
                    <a:pt x="7982" y="424"/>
                    <a:pt x="8064" y="424"/>
                    <a:pt x="8147" y="424"/>
                  </a:cubicBezTo>
                  <a:close/>
                  <a:moveTo>
                    <a:pt x="8148" y="1"/>
                  </a:moveTo>
                  <a:cubicBezTo>
                    <a:pt x="8030" y="1"/>
                    <a:pt x="7913" y="15"/>
                    <a:pt x="7800" y="45"/>
                  </a:cubicBezTo>
                  <a:cubicBezTo>
                    <a:pt x="7240" y="194"/>
                    <a:pt x="6795" y="738"/>
                    <a:pt x="6663" y="1397"/>
                  </a:cubicBezTo>
                  <a:cubicBezTo>
                    <a:pt x="6547" y="1991"/>
                    <a:pt x="6679" y="2585"/>
                    <a:pt x="6795" y="3096"/>
                  </a:cubicBezTo>
                  <a:cubicBezTo>
                    <a:pt x="7504" y="5866"/>
                    <a:pt x="8856" y="8554"/>
                    <a:pt x="10736" y="10862"/>
                  </a:cubicBezTo>
                  <a:cubicBezTo>
                    <a:pt x="10571" y="11308"/>
                    <a:pt x="10323" y="11637"/>
                    <a:pt x="9977" y="11802"/>
                  </a:cubicBezTo>
                  <a:cubicBezTo>
                    <a:pt x="9788" y="11899"/>
                    <a:pt x="9577" y="11948"/>
                    <a:pt x="9347" y="11948"/>
                  </a:cubicBezTo>
                  <a:cubicBezTo>
                    <a:pt x="8795" y="11948"/>
                    <a:pt x="8128" y="11668"/>
                    <a:pt x="7372" y="11110"/>
                  </a:cubicBezTo>
                  <a:cubicBezTo>
                    <a:pt x="4437" y="8983"/>
                    <a:pt x="2013" y="6163"/>
                    <a:pt x="380" y="2947"/>
                  </a:cubicBezTo>
                  <a:lnTo>
                    <a:pt x="1" y="3145"/>
                  </a:lnTo>
                  <a:cubicBezTo>
                    <a:pt x="1683" y="6410"/>
                    <a:pt x="4140" y="9279"/>
                    <a:pt x="7141" y="11440"/>
                  </a:cubicBezTo>
                  <a:cubicBezTo>
                    <a:pt x="7967" y="12051"/>
                    <a:pt x="8708" y="12359"/>
                    <a:pt x="9347" y="12359"/>
                  </a:cubicBezTo>
                  <a:cubicBezTo>
                    <a:pt x="9639" y="12359"/>
                    <a:pt x="9910" y="12294"/>
                    <a:pt x="10158" y="12165"/>
                  </a:cubicBezTo>
                  <a:cubicBezTo>
                    <a:pt x="10538" y="11984"/>
                    <a:pt x="10835" y="11654"/>
                    <a:pt x="11032" y="11225"/>
                  </a:cubicBezTo>
                  <a:cubicBezTo>
                    <a:pt x="13011" y="13534"/>
                    <a:pt x="15468" y="15381"/>
                    <a:pt x="18156" y="16601"/>
                  </a:cubicBezTo>
                  <a:lnTo>
                    <a:pt x="18337" y="16238"/>
                  </a:lnTo>
                  <a:cubicBezTo>
                    <a:pt x="15649" y="15018"/>
                    <a:pt x="13193" y="13154"/>
                    <a:pt x="11263" y="10829"/>
                  </a:cubicBezTo>
                  <a:cubicBezTo>
                    <a:pt x="11230" y="10813"/>
                    <a:pt x="11214" y="10796"/>
                    <a:pt x="11197" y="10763"/>
                  </a:cubicBezTo>
                  <a:cubicBezTo>
                    <a:pt x="11313" y="10368"/>
                    <a:pt x="11362" y="9873"/>
                    <a:pt x="11362" y="9329"/>
                  </a:cubicBezTo>
                  <a:cubicBezTo>
                    <a:pt x="11346" y="6888"/>
                    <a:pt x="10966" y="4481"/>
                    <a:pt x="10224" y="2156"/>
                  </a:cubicBezTo>
                  <a:cubicBezTo>
                    <a:pt x="10060" y="1628"/>
                    <a:pt x="9862" y="1084"/>
                    <a:pt x="9466" y="639"/>
                  </a:cubicBezTo>
                  <a:cubicBezTo>
                    <a:pt x="9110" y="230"/>
                    <a:pt x="8617" y="1"/>
                    <a:pt x="81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 flipH="1">
              <a:off x="8234924" y="73091"/>
              <a:ext cx="1449070" cy="932834"/>
            </a:xfrm>
            <a:custGeom>
              <a:avLst/>
              <a:gdLst/>
              <a:ahLst/>
              <a:cxnLst/>
              <a:rect l="l" t="t" r="r" b="b"/>
              <a:pathLst>
                <a:path w="18717" h="12049" extrusionOk="0">
                  <a:moveTo>
                    <a:pt x="12714" y="4990"/>
                  </a:moveTo>
                  <a:cubicBezTo>
                    <a:pt x="13852" y="6326"/>
                    <a:pt x="14759" y="7843"/>
                    <a:pt x="15352" y="9476"/>
                  </a:cubicBezTo>
                  <a:cubicBezTo>
                    <a:pt x="15567" y="10069"/>
                    <a:pt x="15765" y="11273"/>
                    <a:pt x="15022" y="11586"/>
                  </a:cubicBezTo>
                  <a:cubicBezTo>
                    <a:pt x="14931" y="11623"/>
                    <a:pt x="14836" y="11639"/>
                    <a:pt x="14742" y="11639"/>
                  </a:cubicBezTo>
                  <a:cubicBezTo>
                    <a:pt x="14414" y="11639"/>
                    <a:pt x="14090" y="11441"/>
                    <a:pt x="13885" y="11224"/>
                  </a:cubicBezTo>
                  <a:cubicBezTo>
                    <a:pt x="13588" y="10877"/>
                    <a:pt x="13439" y="10449"/>
                    <a:pt x="13275" y="9937"/>
                  </a:cubicBezTo>
                  <a:cubicBezTo>
                    <a:pt x="12763" y="8321"/>
                    <a:pt x="12467" y="6953"/>
                    <a:pt x="12615" y="5568"/>
                  </a:cubicBezTo>
                  <a:cubicBezTo>
                    <a:pt x="12648" y="5370"/>
                    <a:pt x="12681" y="5188"/>
                    <a:pt x="12714" y="4990"/>
                  </a:cubicBezTo>
                  <a:close/>
                  <a:moveTo>
                    <a:pt x="4349" y="1"/>
                  </a:moveTo>
                  <a:cubicBezTo>
                    <a:pt x="3943" y="1"/>
                    <a:pt x="3554" y="43"/>
                    <a:pt x="3183" y="126"/>
                  </a:cubicBezTo>
                  <a:cubicBezTo>
                    <a:pt x="1732" y="456"/>
                    <a:pt x="165" y="1676"/>
                    <a:pt x="1" y="3375"/>
                  </a:cubicBezTo>
                  <a:lnTo>
                    <a:pt x="413" y="3407"/>
                  </a:lnTo>
                  <a:cubicBezTo>
                    <a:pt x="561" y="1907"/>
                    <a:pt x="1963" y="819"/>
                    <a:pt x="3265" y="538"/>
                  </a:cubicBezTo>
                  <a:cubicBezTo>
                    <a:pt x="3614" y="459"/>
                    <a:pt x="3981" y="420"/>
                    <a:pt x="4365" y="420"/>
                  </a:cubicBezTo>
                  <a:cubicBezTo>
                    <a:pt x="5343" y="420"/>
                    <a:pt x="6430" y="677"/>
                    <a:pt x="7602" y="1198"/>
                  </a:cubicBezTo>
                  <a:cubicBezTo>
                    <a:pt x="9400" y="1973"/>
                    <a:pt x="11049" y="3160"/>
                    <a:pt x="12384" y="4628"/>
                  </a:cubicBezTo>
                  <a:cubicBezTo>
                    <a:pt x="12302" y="4908"/>
                    <a:pt x="12252" y="5221"/>
                    <a:pt x="12203" y="5518"/>
                  </a:cubicBezTo>
                  <a:cubicBezTo>
                    <a:pt x="12021" y="7134"/>
                    <a:pt x="12467" y="8717"/>
                    <a:pt x="12879" y="10069"/>
                  </a:cubicBezTo>
                  <a:cubicBezTo>
                    <a:pt x="13044" y="10597"/>
                    <a:pt x="13225" y="11092"/>
                    <a:pt x="13588" y="11504"/>
                  </a:cubicBezTo>
                  <a:cubicBezTo>
                    <a:pt x="13852" y="11801"/>
                    <a:pt x="14280" y="12048"/>
                    <a:pt x="14742" y="12048"/>
                  </a:cubicBezTo>
                  <a:cubicBezTo>
                    <a:pt x="14874" y="12048"/>
                    <a:pt x="15022" y="12015"/>
                    <a:pt x="15171" y="11966"/>
                  </a:cubicBezTo>
                  <a:cubicBezTo>
                    <a:pt x="15616" y="11784"/>
                    <a:pt x="15880" y="11372"/>
                    <a:pt x="15946" y="10795"/>
                  </a:cubicBezTo>
                  <a:cubicBezTo>
                    <a:pt x="15995" y="10366"/>
                    <a:pt x="15913" y="9822"/>
                    <a:pt x="15732" y="9327"/>
                  </a:cubicBezTo>
                  <a:cubicBezTo>
                    <a:pt x="15105" y="7563"/>
                    <a:pt x="14099" y="5930"/>
                    <a:pt x="12846" y="4529"/>
                  </a:cubicBezTo>
                  <a:cubicBezTo>
                    <a:pt x="13225" y="3407"/>
                    <a:pt x="13967" y="2517"/>
                    <a:pt x="14891" y="2121"/>
                  </a:cubicBezTo>
                  <a:cubicBezTo>
                    <a:pt x="15198" y="1986"/>
                    <a:pt x="15547" y="1919"/>
                    <a:pt x="15903" y="1919"/>
                  </a:cubicBezTo>
                  <a:cubicBezTo>
                    <a:pt x="16328" y="1919"/>
                    <a:pt x="16763" y="2015"/>
                    <a:pt x="17150" y="2204"/>
                  </a:cubicBezTo>
                  <a:cubicBezTo>
                    <a:pt x="17743" y="2484"/>
                    <a:pt x="18172" y="2946"/>
                    <a:pt x="18320" y="3506"/>
                  </a:cubicBezTo>
                  <a:lnTo>
                    <a:pt x="18716" y="3391"/>
                  </a:lnTo>
                  <a:cubicBezTo>
                    <a:pt x="18535" y="2715"/>
                    <a:pt x="18024" y="2171"/>
                    <a:pt x="17315" y="1824"/>
                  </a:cubicBezTo>
                  <a:cubicBezTo>
                    <a:pt x="16870" y="1611"/>
                    <a:pt x="16383" y="1503"/>
                    <a:pt x="15904" y="1503"/>
                  </a:cubicBezTo>
                  <a:cubicBezTo>
                    <a:pt x="15494" y="1503"/>
                    <a:pt x="15091" y="1582"/>
                    <a:pt x="14726" y="1742"/>
                  </a:cubicBezTo>
                  <a:cubicBezTo>
                    <a:pt x="13753" y="2154"/>
                    <a:pt x="12961" y="3061"/>
                    <a:pt x="12533" y="4182"/>
                  </a:cubicBezTo>
                  <a:cubicBezTo>
                    <a:pt x="11180" y="2764"/>
                    <a:pt x="9548" y="1594"/>
                    <a:pt x="7767" y="819"/>
                  </a:cubicBezTo>
                  <a:cubicBezTo>
                    <a:pt x="6535" y="273"/>
                    <a:pt x="5387" y="1"/>
                    <a:pt x="4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21"/>
            <p:cNvGrpSpPr/>
            <p:nvPr/>
          </p:nvGrpSpPr>
          <p:grpSpPr>
            <a:xfrm>
              <a:off x="-765228" y="913643"/>
              <a:ext cx="1449083" cy="1038802"/>
              <a:chOff x="-278950" y="213525"/>
              <a:chExt cx="687225" cy="492650"/>
            </a:xfrm>
          </p:grpSpPr>
          <p:sp>
            <p:nvSpPr>
              <p:cNvPr id="343" name="Google Shape;343;p21"/>
              <p:cNvSpPr/>
              <p:nvPr/>
            </p:nvSpPr>
            <p:spPr>
              <a:xfrm>
                <a:off x="-278950" y="213525"/>
                <a:ext cx="687225" cy="49265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19706" extrusionOk="0">
                    <a:moveTo>
                      <a:pt x="1" y="1"/>
                    </a:moveTo>
                    <a:lnTo>
                      <a:pt x="1" y="19706"/>
                    </a:lnTo>
                    <a:lnTo>
                      <a:pt x="27489" y="19706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-278950" y="213525"/>
                <a:ext cx="687225" cy="66800"/>
              </a:xfrm>
              <a:custGeom>
                <a:avLst/>
                <a:gdLst/>
                <a:ahLst/>
                <a:cxnLst/>
                <a:rect l="l" t="t" r="r" b="b"/>
                <a:pathLst>
                  <a:path w="27489" h="2672" extrusionOk="0">
                    <a:moveTo>
                      <a:pt x="1" y="1"/>
                    </a:moveTo>
                    <a:lnTo>
                      <a:pt x="1" y="2672"/>
                    </a:lnTo>
                    <a:lnTo>
                      <a:pt x="27489" y="2672"/>
                    </a:lnTo>
                    <a:lnTo>
                      <a:pt x="27489" y="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5" name="Google Shape;345;p21"/>
            <p:cNvSpPr/>
            <p:nvPr/>
          </p:nvSpPr>
          <p:spPr>
            <a:xfrm flipH="1">
              <a:off x="-672510" y="4137986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 flipH="1">
              <a:off x="348308" y="4970071"/>
              <a:ext cx="972860" cy="366506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21"/>
            <p:cNvGrpSpPr/>
            <p:nvPr/>
          </p:nvGrpSpPr>
          <p:grpSpPr>
            <a:xfrm>
              <a:off x="3641371" y="4604001"/>
              <a:ext cx="926901" cy="444391"/>
              <a:chOff x="1733084" y="2586526"/>
              <a:chExt cx="926901" cy="444391"/>
            </a:xfrm>
          </p:grpSpPr>
          <p:sp>
            <p:nvSpPr>
              <p:cNvPr id="348" name="Google Shape;348;p21"/>
              <p:cNvSpPr/>
              <p:nvPr/>
            </p:nvSpPr>
            <p:spPr>
              <a:xfrm flipH="1">
                <a:off x="1736906" y="2590397"/>
                <a:ext cx="923079" cy="440520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5690" extrusionOk="0">
                    <a:moveTo>
                      <a:pt x="11642" y="0"/>
                    </a:moveTo>
                    <a:lnTo>
                      <a:pt x="6860" y="4502"/>
                    </a:lnTo>
                    <a:cubicBezTo>
                      <a:pt x="6452" y="4897"/>
                      <a:pt x="5971" y="5279"/>
                      <a:pt x="5490" y="5279"/>
                    </a:cubicBezTo>
                    <a:cubicBezTo>
                      <a:pt x="5408" y="5279"/>
                      <a:pt x="5326" y="5268"/>
                      <a:pt x="5244" y="5244"/>
                    </a:cubicBezTo>
                    <a:cubicBezTo>
                      <a:pt x="4849" y="5112"/>
                      <a:pt x="4618" y="4733"/>
                      <a:pt x="4370" y="4321"/>
                    </a:cubicBezTo>
                    <a:cubicBezTo>
                      <a:pt x="4156" y="3941"/>
                      <a:pt x="3909" y="3546"/>
                      <a:pt x="3529" y="3298"/>
                    </a:cubicBezTo>
                    <a:cubicBezTo>
                      <a:pt x="3276" y="3136"/>
                      <a:pt x="2997" y="3068"/>
                      <a:pt x="2718" y="3068"/>
                    </a:cubicBezTo>
                    <a:cubicBezTo>
                      <a:pt x="2233" y="3068"/>
                      <a:pt x="1748" y="3273"/>
                      <a:pt x="1402" y="3546"/>
                    </a:cubicBezTo>
                    <a:cubicBezTo>
                      <a:pt x="743" y="4057"/>
                      <a:pt x="248" y="4881"/>
                      <a:pt x="1" y="5343"/>
                    </a:cubicBezTo>
                    <a:lnTo>
                      <a:pt x="363" y="5541"/>
                    </a:lnTo>
                    <a:cubicBezTo>
                      <a:pt x="759" y="4815"/>
                      <a:pt x="1221" y="4205"/>
                      <a:pt x="1650" y="3875"/>
                    </a:cubicBezTo>
                    <a:cubicBezTo>
                      <a:pt x="1929" y="3650"/>
                      <a:pt x="2326" y="3480"/>
                      <a:pt x="2715" y="3480"/>
                    </a:cubicBezTo>
                    <a:cubicBezTo>
                      <a:pt x="2924" y="3480"/>
                      <a:pt x="3131" y="3529"/>
                      <a:pt x="3315" y="3644"/>
                    </a:cubicBezTo>
                    <a:cubicBezTo>
                      <a:pt x="3612" y="3842"/>
                      <a:pt x="3810" y="4172"/>
                      <a:pt x="4024" y="4518"/>
                    </a:cubicBezTo>
                    <a:cubicBezTo>
                      <a:pt x="4288" y="4980"/>
                      <a:pt x="4585" y="5475"/>
                      <a:pt x="5129" y="5640"/>
                    </a:cubicBezTo>
                    <a:cubicBezTo>
                      <a:pt x="5244" y="5673"/>
                      <a:pt x="5360" y="5689"/>
                      <a:pt x="5492" y="5689"/>
                    </a:cubicBezTo>
                    <a:cubicBezTo>
                      <a:pt x="6118" y="5689"/>
                      <a:pt x="6695" y="5227"/>
                      <a:pt x="7141" y="4799"/>
                    </a:cubicBezTo>
                    <a:lnTo>
                      <a:pt x="11923" y="297"/>
                    </a:lnTo>
                    <a:lnTo>
                      <a:pt x="116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 flipH="1">
                <a:off x="1733084" y="2586526"/>
                <a:ext cx="11109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551" extrusionOk="0">
                    <a:moveTo>
                      <a:pt x="1221" y="1"/>
                    </a:moveTo>
                    <a:lnTo>
                      <a:pt x="0" y="149"/>
                    </a:lnTo>
                    <a:lnTo>
                      <a:pt x="50" y="561"/>
                    </a:lnTo>
                    <a:lnTo>
                      <a:pt x="990" y="446"/>
                    </a:lnTo>
                    <a:lnTo>
                      <a:pt x="990" y="446"/>
                    </a:lnTo>
                    <a:lnTo>
                      <a:pt x="825" y="1485"/>
                    </a:lnTo>
                    <a:lnTo>
                      <a:pt x="1237" y="1551"/>
                    </a:lnTo>
                    <a:lnTo>
                      <a:pt x="1435" y="232"/>
                    </a:ln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2"/>
          <p:cNvGrpSpPr/>
          <p:nvPr/>
        </p:nvGrpSpPr>
        <p:grpSpPr>
          <a:xfrm>
            <a:off x="-929887" y="-779971"/>
            <a:ext cx="11070096" cy="6269525"/>
            <a:chOff x="-929887" y="-779971"/>
            <a:chExt cx="11070096" cy="6269525"/>
          </a:xfrm>
        </p:grpSpPr>
        <p:sp>
          <p:nvSpPr>
            <p:cNvPr id="352" name="Google Shape;352;p22"/>
            <p:cNvSpPr/>
            <p:nvPr/>
          </p:nvSpPr>
          <p:spPr>
            <a:xfrm>
              <a:off x="-387450" y="4275700"/>
              <a:ext cx="727500" cy="72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ulish"/>
                <a:ea typeface="Mulish"/>
                <a:cs typeface="Mulish"/>
                <a:sym typeface="Mulish"/>
              </a:endParaRPr>
            </a:p>
          </p:txBody>
        </p:sp>
        <p:grpSp>
          <p:nvGrpSpPr>
            <p:cNvPr id="353" name="Google Shape;353;p22"/>
            <p:cNvGrpSpPr/>
            <p:nvPr/>
          </p:nvGrpSpPr>
          <p:grpSpPr>
            <a:xfrm>
              <a:off x="8430784" y="142985"/>
              <a:ext cx="1709425" cy="1168292"/>
              <a:chOff x="8430784" y="142985"/>
              <a:chExt cx="1709425" cy="1168292"/>
            </a:xfrm>
          </p:grpSpPr>
          <p:sp>
            <p:nvSpPr>
              <p:cNvPr id="354" name="Google Shape;354;p22"/>
              <p:cNvSpPr/>
              <p:nvPr/>
            </p:nvSpPr>
            <p:spPr>
              <a:xfrm>
                <a:off x="8524134" y="223135"/>
                <a:ext cx="1616075" cy="1088142"/>
              </a:xfrm>
              <a:custGeom>
                <a:avLst/>
                <a:gdLst/>
                <a:ahLst/>
                <a:cxnLst/>
                <a:rect l="l" t="t" r="r" b="b"/>
                <a:pathLst>
                  <a:path w="80915" h="54482" extrusionOk="0">
                    <a:moveTo>
                      <a:pt x="1" y="0"/>
                    </a:moveTo>
                    <a:lnTo>
                      <a:pt x="1" y="54482"/>
                    </a:lnTo>
                    <a:lnTo>
                      <a:pt x="80915" y="54482"/>
                    </a:lnTo>
                    <a:lnTo>
                      <a:pt x="80915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5" name="Google Shape;355;p22"/>
              <p:cNvGrpSpPr/>
              <p:nvPr/>
            </p:nvGrpSpPr>
            <p:grpSpPr>
              <a:xfrm>
                <a:off x="8430784" y="142985"/>
                <a:ext cx="1616075" cy="1088142"/>
                <a:chOff x="2852550" y="3857175"/>
                <a:chExt cx="2022875" cy="1362050"/>
              </a:xfrm>
            </p:grpSpPr>
            <p:sp>
              <p:nvSpPr>
                <p:cNvPr id="356" name="Google Shape;356;p22"/>
                <p:cNvSpPr/>
                <p:nvPr/>
              </p:nvSpPr>
              <p:spPr>
                <a:xfrm>
                  <a:off x="2852550" y="3857175"/>
                  <a:ext cx="2022875" cy="136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4482" extrusionOk="0">
                      <a:moveTo>
                        <a:pt x="1" y="0"/>
                      </a:moveTo>
                      <a:lnTo>
                        <a:pt x="1" y="54482"/>
                      </a:lnTo>
                      <a:lnTo>
                        <a:pt x="80915" y="54482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2852550" y="3857175"/>
                  <a:ext cx="2022875" cy="1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5" h="5146" extrusionOk="0">
                      <a:moveTo>
                        <a:pt x="1" y="0"/>
                      </a:moveTo>
                      <a:lnTo>
                        <a:pt x="1" y="5145"/>
                      </a:lnTo>
                      <a:lnTo>
                        <a:pt x="80915" y="5145"/>
                      </a:lnTo>
                      <a:lnTo>
                        <a:pt x="8091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8" name="Google Shape;358;p22"/>
            <p:cNvSpPr/>
            <p:nvPr/>
          </p:nvSpPr>
          <p:spPr>
            <a:xfrm rot="2700000" flipH="1">
              <a:off x="-259656" y="4742940"/>
              <a:ext cx="972874" cy="366512"/>
            </a:xfrm>
            <a:custGeom>
              <a:avLst/>
              <a:gdLst/>
              <a:ahLst/>
              <a:cxnLst/>
              <a:rect l="l" t="t" r="r" b="b"/>
              <a:pathLst>
                <a:path w="12566" h="4734" extrusionOk="0">
                  <a:moveTo>
                    <a:pt x="6052" y="1"/>
                  </a:moveTo>
                  <a:cubicBezTo>
                    <a:pt x="3875" y="1"/>
                    <a:pt x="1830" y="1518"/>
                    <a:pt x="0" y="4519"/>
                  </a:cubicBezTo>
                  <a:lnTo>
                    <a:pt x="346" y="4733"/>
                  </a:lnTo>
                  <a:cubicBezTo>
                    <a:pt x="2111" y="1864"/>
                    <a:pt x="4024" y="413"/>
                    <a:pt x="6052" y="413"/>
                  </a:cubicBezTo>
                  <a:cubicBezTo>
                    <a:pt x="9515" y="413"/>
                    <a:pt x="12186" y="4684"/>
                    <a:pt x="12219" y="4733"/>
                  </a:cubicBezTo>
                  <a:lnTo>
                    <a:pt x="12565" y="4519"/>
                  </a:lnTo>
                  <a:cubicBezTo>
                    <a:pt x="12450" y="4321"/>
                    <a:pt x="9745" y="1"/>
                    <a:pt x="60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 flipH="1">
              <a:off x="7875515" y="4362861"/>
              <a:ext cx="1796299" cy="1126693"/>
            </a:xfrm>
            <a:custGeom>
              <a:avLst/>
              <a:gdLst/>
              <a:ahLst/>
              <a:cxnLst/>
              <a:rect l="l" t="t" r="r" b="b"/>
              <a:pathLst>
                <a:path w="23202" h="14553" extrusionOk="0">
                  <a:moveTo>
                    <a:pt x="6382" y="0"/>
                  </a:moveTo>
                  <a:cubicBezTo>
                    <a:pt x="4405" y="0"/>
                    <a:pt x="2469" y="1157"/>
                    <a:pt x="1402" y="2779"/>
                  </a:cubicBezTo>
                  <a:cubicBezTo>
                    <a:pt x="198" y="4626"/>
                    <a:pt x="0" y="6951"/>
                    <a:pt x="479" y="9078"/>
                  </a:cubicBezTo>
                  <a:cubicBezTo>
                    <a:pt x="973" y="11206"/>
                    <a:pt x="2078" y="12756"/>
                    <a:pt x="3348" y="14553"/>
                  </a:cubicBezTo>
                  <a:lnTo>
                    <a:pt x="21602" y="14553"/>
                  </a:lnTo>
                  <a:cubicBezTo>
                    <a:pt x="22822" y="13135"/>
                    <a:pt x="23201" y="11074"/>
                    <a:pt x="22492" y="9359"/>
                  </a:cubicBezTo>
                  <a:cubicBezTo>
                    <a:pt x="21800" y="7644"/>
                    <a:pt x="20019" y="6374"/>
                    <a:pt x="18122" y="6259"/>
                  </a:cubicBezTo>
                  <a:cubicBezTo>
                    <a:pt x="18043" y="6255"/>
                    <a:pt x="17963" y="6253"/>
                    <a:pt x="17884" y="6253"/>
                  </a:cubicBezTo>
                  <a:cubicBezTo>
                    <a:pt x="16050" y="6253"/>
                    <a:pt x="14232" y="7334"/>
                    <a:pt x="13489" y="8947"/>
                  </a:cubicBezTo>
                  <a:cubicBezTo>
                    <a:pt x="13093" y="7067"/>
                    <a:pt x="12664" y="5154"/>
                    <a:pt x="11708" y="3472"/>
                  </a:cubicBezTo>
                  <a:cubicBezTo>
                    <a:pt x="10735" y="1807"/>
                    <a:pt x="9119" y="355"/>
                    <a:pt x="7140" y="59"/>
                  </a:cubicBezTo>
                  <a:cubicBezTo>
                    <a:pt x="6888" y="19"/>
                    <a:pt x="6635" y="0"/>
                    <a:pt x="6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 rot="6352957" flipH="1">
              <a:off x="-1020788" y="-299199"/>
              <a:ext cx="1994199" cy="1316924"/>
            </a:xfrm>
            <a:custGeom>
              <a:avLst/>
              <a:gdLst/>
              <a:ahLst/>
              <a:cxnLst/>
              <a:rect l="l" t="t" r="r" b="b"/>
              <a:pathLst>
                <a:path w="25758" h="17010" extrusionOk="0">
                  <a:moveTo>
                    <a:pt x="13341" y="1"/>
                  </a:moveTo>
                  <a:cubicBezTo>
                    <a:pt x="11267" y="1"/>
                    <a:pt x="9193" y="735"/>
                    <a:pt x="7371" y="2202"/>
                  </a:cubicBezTo>
                  <a:cubicBezTo>
                    <a:pt x="3727" y="5137"/>
                    <a:pt x="297" y="10909"/>
                    <a:pt x="1" y="17010"/>
                  </a:cubicBezTo>
                  <a:lnTo>
                    <a:pt x="25757" y="17010"/>
                  </a:lnTo>
                  <a:cubicBezTo>
                    <a:pt x="25460" y="10909"/>
                    <a:pt x="22938" y="5121"/>
                    <a:pt x="19310" y="2202"/>
                  </a:cubicBezTo>
                  <a:cubicBezTo>
                    <a:pt x="17488" y="735"/>
                    <a:pt x="15414" y="1"/>
                    <a:pt x="13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●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○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sh"/>
              <a:buChar char="■"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7" r:id="rId8"/>
    <p:sldLayoutId id="2147483668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ctrTitle"/>
          </p:nvPr>
        </p:nvSpPr>
        <p:spPr>
          <a:xfrm>
            <a:off x="640080" y="1259100"/>
            <a:ext cx="7863840" cy="18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latin typeface="Aptos Display" panose="020B0004020202020204" pitchFamily="34" charset="0"/>
              </a:rPr>
              <a:t>Secure Data-in-Transit and Data-at-Rest in Containers</a:t>
            </a:r>
            <a:br>
              <a:rPr lang="en-US" sz="3200" b="0">
                <a:latin typeface="Aptos Display" panose="020B0004020202020204" pitchFamily="34" charset="0"/>
              </a:rPr>
            </a:br>
            <a:r>
              <a:rPr lang="en-US" sz="3200" b="0">
                <a:latin typeface="Aptos Display" panose="020B0004020202020204" pitchFamily="34" charset="0"/>
              </a:rPr>
              <a:t>Using Istio, LUKS, and </a:t>
            </a:r>
            <a:r>
              <a:rPr lang="en-US" sz="3200" b="0" err="1">
                <a:latin typeface="Aptos Display" panose="020B0004020202020204" pitchFamily="34" charset="0"/>
              </a:rPr>
              <a:t>HashiCorp</a:t>
            </a:r>
            <a:r>
              <a:rPr lang="en-US" sz="3200" b="0">
                <a:latin typeface="Aptos Display" panose="020B0004020202020204" pitchFamily="34" charset="0"/>
              </a:rPr>
              <a:t> Vault</a:t>
            </a:r>
            <a:endParaRPr sz="3200" b="0">
              <a:solidFill>
                <a:schemeClr val="dk2"/>
              </a:solidFill>
              <a:latin typeface="Aptos Display" panose="020B0004020202020204" pitchFamily="34" charset="0"/>
            </a:endParaRPr>
          </a:p>
        </p:txBody>
      </p:sp>
      <p:sp>
        <p:nvSpPr>
          <p:cNvPr id="372" name="Google Shape;372;p26"/>
          <p:cNvSpPr txBox="1">
            <a:spLocks noGrp="1"/>
          </p:cNvSpPr>
          <p:nvPr>
            <p:ph type="subTitle" idx="1"/>
          </p:nvPr>
        </p:nvSpPr>
        <p:spPr>
          <a:xfrm>
            <a:off x="1540616" y="3189921"/>
            <a:ext cx="6062768" cy="1388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err="1">
                <a:latin typeface="+mn-lt"/>
                <a:cs typeface="Arial"/>
              </a:rPr>
              <a:t>Balaga</a:t>
            </a:r>
            <a:r>
              <a:rPr lang="en-US">
                <a:latin typeface="+mn-lt"/>
                <a:cs typeface="Arial"/>
              </a:rPr>
              <a:t> Pavan Sai                            21114025</a:t>
            </a:r>
            <a:endParaRPr lang="en-US"/>
          </a:p>
          <a:p>
            <a:r>
              <a:rPr lang="en-US" err="1">
                <a:latin typeface="+mn-lt"/>
              </a:rPr>
              <a:t>Kanuru</a:t>
            </a:r>
            <a:r>
              <a:rPr lang="en-US">
                <a:latin typeface="+mn-lt"/>
              </a:rPr>
              <a:t> Mohith Kumar Reddy           21114047 </a:t>
            </a:r>
            <a:endParaRPr lang="en-US"/>
          </a:p>
          <a:p>
            <a:r>
              <a:rPr lang="en-US">
                <a:latin typeface="+mn-lt"/>
              </a:rPr>
              <a:t>Priyanshu Behera                            21114077</a:t>
            </a:r>
            <a:endParaRPr lang="en-IN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1352-B7FC-D68F-2ACB-8E37A5A0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0" y="604158"/>
            <a:ext cx="3858600" cy="1017600"/>
          </a:xfrm>
        </p:spPr>
        <p:txBody>
          <a:bodyPr wrap="square" anchor="b">
            <a:normAutofit/>
          </a:bodyPr>
          <a:lstStyle/>
          <a:p>
            <a:r>
              <a:rPr lang="en-IN"/>
              <a:t>Tech Stack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3BCF6DA-668F-0874-89AF-E6AA5A5703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3224" y="1931437"/>
            <a:ext cx="4152689" cy="260790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 b="1"/>
              <a:t>Istio</a:t>
            </a:r>
            <a:r>
              <a:rPr lang="en-US" altLang="en-US" sz="1600"/>
              <a:t> for </a:t>
            </a:r>
            <a:r>
              <a:rPr lang="en-US" altLang="en-US" sz="1600" err="1"/>
              <a:t>mTLS</a:t>
            </a:r>
            <a:r>
              <a:rPr lang="en-US" altLang="en-US" sz="1600"/>
              <a:t> and service mesh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 b="1"/>
              <a:t>LUKS</a:t>
            </a:r>
            <a:r>
              <a:rPr lang="en-US" altLang="en-US" sz="1600"/>
              <a:t> for volume encryption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 b="1" err="1"/>
              <a:t>HashiCorp</a:t>
            </a:r>
            <a:r>
              <a:rPr lang="en-US" altLang="en-US" sz="1600" b="1"/>
              <a:t> Vault</a:t>
            </a:r>
            <a:r>
              <a:rPr lang="en-US" altLang="en-US" sz="1600"/>
              <a:t> for secret management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 b="1" err="1"/>
              <a:t>Minikube</a:t>
            </a:r>
            <a:r>
              <a:rPr lang="en-US" altLang="en-US" sz="1600"/>
              <a:t> for container orchestration (local Kubernetes)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 b="1"/>
              <a:t>MongoDB</a:t>
            </a:r>
            <a:r>
              <a:rPr lang="en-US" altLang="en-US" sz="1600"/>
              <a:t> for database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 b="1"/>
              <a:t>Docker</a:t>
            </a:r>
            <a:r>
              <a:rPr lang="en-US" altLang="en-US" sz="1600"/>
              <a:t> for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18613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19F1-548C-376F-BC15-4F11240A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IN" sz="93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203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C8C7-5F0D-A0F8-E9B1-7F6ADFC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913763"/>
            <a:ext cx="3858600" cy="10176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DE936C-BF07-47B3-A0AC-CCEDB0DE4B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3225" y="1931438"/>
            <a:ext cx="3858600" cy="2298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rm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ts val="450"/>
              </a:spcAft>
              <a:buClrTx/>
              <a:buSzTx/>
            </a:pPr>
            <a:r>
              <a:rPr lang="en-US" altLang="en-US"/>
              <a:t>Encrypt </a:t>
            </a:r>
            <a:r>
              <a:rPr lang="en-US" altLang="en-US" b="1"/>
              <a:t>data-in-transit</a:t>
            </a:r>
            <a:r>
              <a:rPr lang="en-US" altLang="en-US"/>
              <a:t> between containers</a:t>
            </a:r>
          </a:p>
          <a:p>
            <a:pPr defTabSz="685800" eaLnBrk="0" fontAlgn="base" hangingPunct="0">
              <a:spcBef>
                <a:spcPct val="0"/>
              </a:spcBef>
              <a:spcAft>
                <a:spcPts val="450"/>
              </a:spcAft>
              <a:buClrTx/>
              <a:buSzTx/>
            </a:pPr>
            <a:r>
              <a:rPr lang="en-US" altLang="en-US"/>
              <a:t>Encrypt </a:t>
            </a:r>
            <a:r>
              <a:rPr lang="en-US" altLang="en-US" b="1"/>
              <a:t>data-at-rest</a:t>
            </a:r>
            <a:r>
              <a:rPr lang="en-US" altLang="en-US"/>
              <a:t> inside container volumes</a:t>
            </a:r>
          </a:p>
          <a:p>
            <a:pPr defTabSz="685800" eaLnBrk="0" fontAlgn="base" hangingPunct="0">
              <a:spcBef>
                <a:spcPct val="0"/>
              </a:spcBef>
              <a:spcAft>
                <a:spcPts val="450"/>
              </a:spcAft>
              <a:buClrTx/>
              <a:buSzTx/>
            </a:pPr>
            <a:r>
              <a:rPr lang="en-US" altLang="en-US"/>
              <a:t>Use secure </a:t>
            </a:r>
            <a:r>
              <a:rPr lang="en-US" altLang="en-US" b="1"/>
              <a:t>access management</a:t>
            </a:r>
            <a:r>
              <a:rPr lang="en-US" altLang="en-US"/>
              <a:t> for encryption keys</a:t>
            </a:r>
          </a:p>
        </p:txBody>
      </p:sp>
      <p:pic>
        <p:nvPicPr>
          <p:cNvPr id="3" name="Picture 5" descr="The State of Kubernetes Cloud Providers in 2019 | Presslabs">
            <a:extLst>
              <a:ext uri="{FF2B5EF4-FFF2-40B4-BE49-F238E27FC236}">
                <a16:creationId xmlns:a16="http://schemas.microsoft.com/office/drawing/2014/main" id="{8A1F8BEB-A905-2FA4-29D9-54278F0D1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3" r="11955" b="3"/>
          <a:stretch/>
        </p:blipFill>
        <p:spPr bwMode="auto">
          <a:xfrm>
            <a:off x="4930075" y="1330304"/>
            <a:ext cx="3500700" cy="2482791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3505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2998-02F0-F09C-7B00-0269B6E0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913763"/>
            <a:ext cx="3858600" cy="10176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Architecture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70EAB1-F0AB-7896-249E-3AB6E18137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3225" y="1931438"/>
            <a:ext cx="3858600" cy="2298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450"/>
              </a:spcAft>
            </a:pPr>
            <a:r>
              <a:rPr lang="en-US" altLang="en-US" b="1"/>
              <a:t>TLS Encryption</a:t>
            </a:r>
            <a:r>
              <a:rPr lang="en-US" altLang="en-US"/>
              <a:t> – Mutual TLS using Istio</a:t>
            </a:r>
          </a:p>
          <a:p>
            <a:pPr eaLnBrk="0" fontAlgn="base" hangingPunct="0">
              <a:spcBef>
                <a:spcPct val="0"/>
              </a:spcBef>
              <a:spcAft>
                <a:spcPts val="450"/>
              </a:spcAft>
            </a:pPr>
            <a:r>
              <a:rPr lang="en-US" altLang="en-US" b="1"/>
              <a:t>Volume Encryption</a:t>
            </a:r>
            <a:r>
              <a:rPr lang="en-US" altLang="en-US"/>
              <a:t> – LUKS for encrypted persistent volumes</a:t>
            </a:r>
          </a:p>
          <a:p>
            <a:pPr eaLnBrk="0" fontAlgn="base" hangingPunct="0">
              <a:spcBef>
                <a:spcPct val="0"/>
              </a:spcBef>
              <a:spcAft>
                <a:spcPts val="450"/>
              </a:spcAft>
            </a:pPr>
            <a:r>
              <a:rPr lang="en-US" altLang="en-US" b="1"/>
              <a:t>Access Management</a:t>
            </a:r>
            <a:r>
              <a:rPr lang="en-US" altLang="en-US"/>
              <a:t> – </a:t>
            </a:r>
            <a:r>
              <a:rPr lang="en-US" altLang="en-US" err="1"/>
              <a:t>HashiCorp</a:t>
            </a:r>
            <a:r>
              <a:rPr lang="en-US" altLang="en-US"/>
              <a:t> Vault for secure key handling</a:t>
            </a:r>
          </a:p>
        </p:txBody>
      </p:sp>
      <p:pic>
        <p:nvPicPr>
          <p:cNvPr id="3" name="Picture 3" descr="Which Managed Kubernetes Service is right for you: EKS, GKE or AKS?">
            <a:extLst>
              <a:ext uri="{FF2B5EF4-FFF2-40B4-BE49-F238E27FC236}">
                <a16:creationId xmlns:a16="http://schemas.microsoft.com/office/drawing/2014/main" id="{D3995037-B094-2DB2-989C-6FE2E0D34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3" r="23206" b="1"/>
          <a:stretch/>
        </p:blipFill>
        <p:spPr bwMode="auto">
          <a:xfrm>
            <a:off x="4930075" y="603009"/>
            <a:ext cx="3500700" cy="3937381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4465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8EC2-6713-2F95-5861-796C24A0E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Usecase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B1F0E-F91F-A320-A2A3-64433AD9E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Overview</a:t>
            </a:r>
            <a:r>
              <a:rPr lang="en-US"/>
              <a:t>:</a:t>
            </a:r>
          </a:p>
          <a:p>
            <a:r>
              <a:rPr lang="en-US"/>
              <a:t>Deployment of a simple web application to store user information, including name, email, and interests.</a:t>
            </a:r>
          </a:p>
          <a:p>
            <a:r>
              <a:rPr lang="en-US" b="1"/>
              <a:t>Architecture</a:t>
            </a:r>
            <a:r>
              <a:rPr lang="en-US"/>
              <a:t>:</a:t>
            </a:r>
          </a:p>
          <a:p>
            <a:r>
              <a:rPr lang="en-US" b="1"/>
              <a:t>Frontend</a:t>
            </a:r>
            <a:r>
              <a:rPr lang="en-US"/>
              <a:t>: Developed using HTML, CSS, and Node.js, hosted in a dedicated pod.</a:t>
            </a:r>
          </a:p>
          <a:p>
            <a:r>
              <a:rPr lang="en-US" b="1"/>
              <a:t>Backend</a:t>
            </a:r>
            <a:r>
              <a:rPr lang="en-US"/>
              <a:t>: Utilized MongoDB as the database, hosted in a separate pod.</a:t>
            </a:r>
          </a:p>
          <a:p>
            <a:r>
              <a:rPr lang="en-US" b="1"/>
              <a:t>Security</a:t>
            </a:r>
            <a:r>
              <a:rPr lang="en-US"/>
              <a:t>:</a:t>
            </a:r>
          </a:p>
          <a:p>
            <a:r>
              <a:rPr lang="en-US"/>
              <a:t>Demonstrates secure data transmission and storage through pod-based architecture.</a:t>
            </a:r>
          </a:p>
          <a:p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E6E8F07-3C0E-F2B3-AD6D-095BDDC17AD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393" r="1393"/>
          <a:stretch/>
        </p:blipFill>
        <p:spPr>
          <a:xfrm>
            <a:off x="4930075" y="596148"/>
            <a:ext cx="3500700" cy="3951104"/>
          </a:xfrm>
        </p:spPr>
      </p:pic>
    </p:spTree>
    <p:extLst>
      <p:ext uri="{BB962C8B-B14F-4D97-AF65-F5344CB8AC3E}">
        <p14:creationId xmlns:p14="http://schemas.microsoft.com/office/powerpoint/2010/main" val="26595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529C-0955-1111-8F86-743574BB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913763"/>
            <a:ext cx="3858600" cy="10176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TLS Encryption using Istio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B659DD-3EA9-3B71-82A1-4835CD816C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3225" y="1931438"/>
            <a:ext cx="3858600" cy="2298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/>
              <a:t>Mutual TLS (</a:t>
            </a:r>
            <a:r>
              <a:rPr lang="en-US" err="1"/>
              <a:t>mTLS</a:t>
            </a:r>
            <a:r>
              <a:rPr lang="en-US"/>
              <a:t>) secures all traffic between pods within the service mesh</a:t>
            </a:r>
            <a:endParaRPr lang="en-US" altLang="en-US"/>
          </a:p>
          <a:p>
            <a:endParaRPr lang="en-US"/>
          </a:p>
          <a:p>
            <a:r>
              <a:rPr lang="en-US"/>
              <a:t>Envoy sidecar proxies automatically inject TLS into each request</a:t>
            </a:r>
          </a:p>
          <a:p>
            <a:endParaRPr lang="en-US"/>
          </a:p>
          <a:p>
            <a:r>
              <a:rPr lang="en-US"/>
              <a:t>Istio handles certificate management and automates the TLS handshake</a:t>
            </a:r>
          </a:p>
          <a:p>
            <a:endParaRPr lang="en-US"/>
          </a:p>
          <a:p>
            <a:r>
              <a:rPr lang="en-US"/>
              <a:t>Uses TLS 1.2 or 1.3, with:</a:t>
            </a:r>
          </a:p>
          <a:p>
            <a:endParaRPr lang="en-US"/>
          </a:p>
          <a:p>
            <a:r>
              <a:rPr lang="en-US"/>
              <a:t>ECDHE for secure key exchange</a:t>
            </a:r>
          </a:p>
          <a:p>
            <a:endParaRPr lang="en-US"/>
          </a:p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/>
              <a:t>AES-128-GCM or AES-256-GCM for data encryption</a:t>
            </a:r>
          </a:p>
        </p:txBody>
      </p:sp>
      <p:pic>
        <p:nvPicPr>
          <p:cNvPr id="9" name="Picture 8" descr="A diagram of a service">
            <a:extLst>
              <a:ext uri="{FF2B5EF4-FFF2-40B4-BE49-F238E27FC236}">
                <a16:creationId xmlns:a16="http://schemas.microsoft.com/office/drawing/2014/main" id="{24A0186C-F86C-96D5-0AC1-C83862E8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075" y="1237058"/>
            <a:ext cx="3500700" cy="2669283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2891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B05B-85B5-7E75-BC1D-5B92600E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87359"/>
            <a:ext cx="7704000" cy="5727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Istio + </a:t>
            </a:r>
            <a:r>
              <a:rPr lang="en-IN" sz="2800" err="1"/>
              <a:t>mTLS</a:t>
            </a:r>
            <a:r>
              <a:rPr lang="en-IN" sz="2800"/>
              <a:t>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457560-B27D-CA4E-1912-17D4F433A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672855"/>
            <a:ext cx="4650986" cy="311561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/>
              <a:t>Enabled sidecar injection using label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/>
              <a:t>Applied </a:t>
            </a:r>
            <a:r>
              <a:rPr lang="en-US" altLang="en-US" sz="1600" err="1"/>
              <a:t>PeerAuthentication</a:t>
            </a:r>
            <a:r>
              <a:rPr lang="en-US" altLang="en-US" sz="1600"/>
              <a:t> and </a:t>
            </a:r>
            <a:r>
              <a:rPr lang="en-US" altLang="en-US" sz="1600" err="1"/>
              <a:t>DestinationRule</a:t>
            </a:r>
            <a:r>
              <a:rPr lang="en-US" altLang="en-US" sz="1600"/>
              <a:t> for </a:t>
            </a:r>
            <a:r>
              <a:rPr lang="en-US" altLang="en-US" sz="1600" err="1"/>
              <a:t>mTLS</a:t>
            </a:r>
            <a:endParaRPr lang="en-US" altLang="en-US" sz="1600"/>
          </a:p>
          <a:p>
            <a:pPr marL="0" indent="0" defTabSz="6858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altLang="en-US" sz="1600"/>
              <a:t>Verified encrypted traffic via </a:t>
            </a:r>
            <a:r>
              <a:rPr lang="en-US" altLang="en-US" sz="1600" err="1"/>
              <a:t>istioctl</a:t>
            </a:r>
            <a:r>
              <a:rPr lang="en-US" altLang="en-US" sz="1600"/>
              <a:t> </a:t>
            </a:r>
            <a:r>
              <a:rPr lang="en-US" altLang="en-US" sz="1600" err="1"/>
              <a:t>authn</a:t>
            </a:r>
            <a:r>
              <a:rPr lang="en-US" altLang="en-US" sz="1600"/>
              <a:t> </a:t>
            </a:r>
            <a:r>
              <a:rPr lang="en-US" altLang="en-US" sz="1600" err="1"/>
              <a:t>tls</a:t>
            </a:r>
            <a:r>
              <a:rPr lang="en-US" altLang="en-US" sz="1600"/>
              <a:t>-check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36442-E885-0474-31EA-1EF846620E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" t="33292" r="49580" b="28436"/>
          <a:stretch/>
        </p:blipFill>
        <p:spPr>
          <a:xfrm>
            <a:off x="5366085" y="1792706"/>
            <a:ext cx="2848725" cy="14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2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E97E-C42B-E730-A976-5FB11A74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29402"/>
            <a:ext cx="7704000" cy="5727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Volume Encryption Using LUKS</a:t>
            </a:r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62111F-2CE0-6C97-2EAE-6E6065F29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502102"/>
            <a:ext cx="3959172" cy="244635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/>
              <a:t>Disk is encrypted with LUKS using </a:t>
            </a:r>
            <a:r>
              <a:rPr lang="en-US" err="1"/>
              <a:t>cryptsetup</a:t>
            </a:r>
            <a:r>
              <a:rPr lang="en-US"/>
              <a:t> </a:t>
            </a:r>
            <a:r>
              <a:rPr lang="en-US" err="1"/>
              <a:t>luksFormat</a:t>
            </a:r>
          </a:p>
          <a:p>
            <a:endParaRPr lang="en-US"/>
          </a:p>
          <a:p>
            <a:r>
              <a:rPr lang="en-US" err="1"/>
              <a:t>InitContainer</a:t>
            </a:r>
            <a:r>
              <a:rPr lang="en-US"/>
              <a:t> runs </a:t>
            </a:r>
            <a:r>
              <a:rPr lang="en-US" err="1"/>
              <a:t>cryptsetup</a:t>
            </a:r>
            <a:r>
              <a:rPr lang="en-US"/>
              <a:t> open to decrypt the volume at startup</a:t>
            </a:r>
          </a:p>
          <a:p>
            <a:endParaRPr lang="en-US"/>
          </a:p>
          <a:p>
            <a:r>
              <a:rPr lang="en-US"/>
              <a:t>Volume is mounted only after successful decryption</a:t>
            </a:r>
          </a:p>
          <a:p>
            <a:endParaRPr lang="en-US"/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/>
              <a:t>Applications access the volume via the decrypted mount path</a:t>
            </a:r>
          </a:p>
        </p:txBody>
      </p:sp>
    </p:spTree>
    <p:extLst>
      <p:ext uri="{BB962C8B-B14F-4D97-AF65-F5344CB8AC3E}">
        <p14:creationId xmlns:p14="http://schemas.microsoft.com/office/powerpoint/2010/main" val="349306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05F3-4A4F-BAE9-DDA3-313A0475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/>
              <a:t>Using </a:t>
            </a:r>
            <a:r>
              <a:rPr lang="en-IN" sz="2800" err="1"/>
              <a:t>InitContainer</a:t>
            </a:r>
            <a:r>
              <a:rPr lang="en-IN" sz="2800"/>
              <a:t> with LUKS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E396A16-4D5A-436D-5A3C-8F25651C5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421182"/>
              </p:ext>
            </p:extLst>
          </p:nvPr>
        </p:nvGraphicFramePr>
        <p:xfrm>
          <a:off x="713225" y="1152475"/>
          <a:ext cx="77175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2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F166-AA7D-156C-94A0-DFD4F5E1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Secure Key Management with Vault</a:t>
            </a:r>
            <a:endParaRPr lang="en-IN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29844D-9BBB-7592-484C-6FD82327C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215752"/>
            <a:ext cx="7704000" cy="3416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/>
              <a:t>Passphrase stored in </a:t>
            </a:r>
            <a:r>
              <a:rPr lang="en-US" altLang="en-US" b="1" err="1"/>
              <a:t>HashiCorp</a:t>
            </a:r>
            <a:r>
              <a:rPr lang="en-US" altLang="en-US" b="1"/>
              <a:t> Vault</a:t>
            </a:r>
            <a:endParaRPr lang="en-US" altLang="en-US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/>
              <a:t>Pod retrieves it using Vault’s Kubernetes Auth method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/>
              <a:t>Access is tightly controlled via Vault policies</a:t>
            </a:r>
          </a:p>
        </p:txBody>
      </p:sp>
    </p:spTree>
    <p:extLst>
      <p:ext uri="{BB962C8B-B14F-4D97-AF65-F5344CB8AC3E}">
        <p14:creationId xmlns:p14="http://schemas.microsoft.com/office/powerpoint/2010/main" val="3862071461"/>
      </p:ext>
    </p:extLst>
  </p:cSld>
  <p:clrMapOvr>
    <a:masterClrMapping/>
  </p:clrMapOvr>
</p:sld>
</file>

<file path=ppt/theme/theme1.xml><?xml version="1.0" encoding="utf-8"?>
<a:theme xmlns:a="http://schemas.openxmlformats.org/drawingml/2006/main" name="MVP Roadmap Tool Pitch Deck by Slidesgo">
  <a:themeElements>
    <a:clrScheme name="Simple Light">
      <a:dk1>
        <a:srgbClr val="191919"/>
      </a:dk1>
      <a:lt1>
        <a:srgbClr val="FFFFFF"/>
      </a:lt1>
      <a:dk2>
        <a:srgbClr val="FF6978"/>
      </a:dk2>
      <a:lt2>
        <a:srgbClr val="2667FF"/>
      </a:lt2>
      <a:accent1>
        <a:srgbClr val="F3C98C"/>
      </a:accent1>
      <a:accent2>
        <a:srgbClr val="ACEAD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MVP Roadmap Tool Pitch Deck by Slidesgo</vt:lpstr>
      <vt:lpstr>Secure Data-in-Transit and Data-at-Rest in Containers Using Istio, LUKS, and HashiCorp Vault</vt:lpstr>
      <vt:lpstr>Problem Statement</vt:lpstr>
      <vt:lpstr>Architecture Overview</vt:lpstr>
      <vt:lpstr>Usecase</vt:lpstr>
      <vt:lpstr>TLS Encryption using Istio</vt:lpstr>
      <vt:lpstr>Istio + mTLS Setup</vt:lpstr>
      <vt:lpstr>Volume Encryption Using LUKS</vt:lpstr>
      <vt:lpstr>Using InitContainer with LUKS</vt:lpstr>
      <vt:lpstr>Secure Key Management with Vault</vt:lpstr>
      <vt:lpstr>Tech Stack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2025-04-30T04:36:20Z</dcterms:modified>
</cp:coreProperties>
</file>