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0" r:id="rId4"/>
    <p:sldId id="274" r:id="rId5"/>
    <p:sldId id="275" r:id="rId6"/>
    <p:sldId id="276" r:id="rId7"/>
    <p:sldId id="277"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DE72-7F42-E431-CFB9-93C2DBCB0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FA61D7-C645-9849-5A68-931151B43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7CF99-201E-CB47-8F23-8A58F1F1C73C}"/>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F4AF3DB3-5E06-53AA-AF9F-03971941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4FF5-E8B8-9A17-1414-F9EA92EEB905}"/>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84250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A2B6-9C0C-0501-128D-DD1D6B422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724DE-A6B2-A2CC-17C0-3DC981F00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FDFC9-6E31-0E44-74B8-5232E4D4BC37}"/>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1185038A-0BA6-029A-978D-D4DB32B68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C5A4A-5AEB-4DBA-6C44-6964F870F6FF}"/>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37197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04945-8D03-73AF-D8D9-A25365FFE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B43321-1E49-3C3E-221F-130E6C75E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9F246-D55C-7392-7A4D-DAD314CC9007}"/>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54D810BC-8DF3-8DDE-1D70-DE4C949A4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415D7-B4C3-2874-62DE-74412C046E1D}"/>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184274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F657-27C3-4B67-E815-A2E45248F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BB8E7-4213-2E4E-E54C-56F3916DB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19AAA-44E0-374D-DB2D-0265239BFAAE}"/>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E42F0337-F196-1DC2-9065-BBD02E5A9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19973-8ACC-2E8C-673B-CC6E94968B7E}"/>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278741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73E7-ECC1-D9C0-9348-3BB97DA27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59D97-E83C-D288-5BF4-E8A4758EC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3BFDC-F0BC-176A-3E18-DD9536309F22}"/>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600EE5A9-FA42-0610-7499-68ED00F1A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9F077-858A-C045-4353-207C8C1C8149}"/>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3009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DD9-0F65-BC67-5566-00D0D3099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57C45-4D46-06E6-1A64-6BFE14F741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AB177B-AE50-62B8-7C18-7A009C932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3A720-4640-93C1-5081-B4024CB3FE84}"/>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6" name="Footer Placeholder 5">
            <a:extLst>
              <a:ext uri="{FF2B5EF4-FFF2-40B4-BE49-F238E27FC236}">
                <a16:creationId xmlns:a16="http://schemas.microsoft.com/office/drawing/2014/main" id="{A2F39BDF-C337-9169-452F-460C355C8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16185-1CA6-38A1-DC63-CF9F414FE919}"/>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76164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17B-4BCC-6622-5302-84E61D47F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8AA0C5-0621-2EE3-3742-A6176251E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1955D-80EE-A50A-2E29-AF276983C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86F2A-D1F4-A8D0-5E4F-5BD71FFF0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425E5-4456-E04F-CB79-E4D8BE02A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A65D0-D076-3ADE-A986-28C11526EFF0}"/>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8" name="Footer Placeholder 7">
            <a:extLst>
              <a:ext uri="{FF2B5EF4-FFF2-40B4-BE49-F238E27FC236}">
                <a16:creationId xmlns:a16="http://schemas.microsoft.com/office/drawing/2014/main" id="{45A407AC-D943-1428-F976-2A160573B6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4DBC7-0117-7690-DC1A-1B0D0A64CA1A}"/>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212940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ED57-C09E-3E18-0FF3-C3673ADE9E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3FDBF-5CCE-5664-8184-D01A1949E063}"/>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4" name="Footer Placeholder 3">
            <a:extLst>
              <a:ext uri="{FF2B5EF4-FFF2-40B4-BE49-F238E27FC236}">
                <a16:creationId xmlns:a16="http://schemas.microsoft.com/office/drawing/2014/main" id="{ED50BD27-00C1-1E1C-2267-64BA942B2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A572A-A856-659C-F7DA-07E1F15EB8D7}"/>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269530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53A41-C285-4C25-6658-3C6B4F9A7C58}"/>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3" name="Footer Placeholder 2">
            <a:extLst>
              <a:ext uri="{FF2B5EF4-FFF2-40B4-BE49-F238E27FC236}">
                <a16:creationId xmlns:a16="http://schemas.microsoft.com/office/drawing/2014/main" id="{96A9C376-2D93-2F66-8416-E6B72E267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831CE-79B9-9C0E-9F63-628094D8C589}"/>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338056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3B25-862A-51E8-EEFF-94E8C513F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5F8088-580B-DBEC-05D8-8E81D8BE4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77CCC-F184-6BC3-D6E2-5F70416C0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306DB-AA59-2C95-42F0-4A92B0B8A25E}"/>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6" name="Footer Placeholder 5">
            <a:extLst>
              <a:ext uri="{FF2B5EF4-FFF2-40B4-BE49-F238E27FC236}">
                <a16:creationId xmlns:a16="http://schemas.microsoft.com/office/drawing/2014/main" id="{B0FBB230-C289-6FF7-F35A-04E013A12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FCD7A-1B0B-5F5B-B81E-1825C33D8641}"/>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268755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3D77-B2AA-017C-D03B-69BA9077B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CE4FDA-CACE-8B21-2C72-3AC237C19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3F1429-8034-5EA5-1BA2-E0AB5669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CC35E-A6BE-2749-8977-302A107FC31C}"/>
              </a:ext>
            </a:extLst>
          </p:cNvPr>
          <p:cNvSpPr>
            <a:spLocks noGrp="1"/>
          </p:cNvSpPr>
          <p:nvPr>
            <p:ph type="dt" sz="half" idx="10"/>
          </p:nvPr>
        </p:nvSpPr>
        <p:spPr/>
        <p:txBody>
          <a:bodyPr/>
          <a:lstStyle/>
          <a:p>
            <a:fld id="{8D1ED37C-E001-4378-AD5B-071BFB59342F}" type="datetimeFigureOut">
              <a:rPr lang="en-US" smtClean="0"/>
              <a:t>4/19/2024</a:t>
            </a:fld>
            <a:endParaRPr lang="en-US"/>
          </a:p>
        </p:txBody>
      </p:sp>
      <p:sp>
        <p:nvSpPr>
          <p:cNvPr id="6" name="Footer Placeholder 5">
            <a:extLst>
              <a:ext uri="{FF2B5EF4-FFF2-40B4-BE49-F238E27FC236}">
                <a16:creationId xmlns:a16="http://schemas.microsoft.com/office/drawing/2014/main" id="{0BA1C05E-4BF1-8B24-504F-CD8D0C8FF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804F9-692C-2C0B-630D-AC9CD4473871}"/>
              </a:ext>
            </a:extLst>
          </p:cNvPr>
          <p:cNvSpPr>
            <a:spLocks noGrp="1"/>
          </p:cNvSpPr>
          <p:nvPr>
            <p:ph type="sldNum" sz="quarter" idx="12"/>
          </p:nvPr>
        </p:nvSpPr>
        <p:spPr/>
        <p:txBody>
          <a:bodyPr/>
          <a:lstStyle/>
          <a:p>
            <a:fld id="{0148E746-CB90-408B-98BB-5A9C960012F5}" type="slidenum">
              <a:rPr lang="en-US" smtClean="0"/>
              <a:t>‹#›</a:t>
            </a:fld>
            <a:endParaRPr lang="en-US"/>
          </a:p>
        </p:txBody>
      </p:sp>
    </p:spTree>
    <p:extLst>
      <p:ext uri="{BB962C8B-B14F-4D97-AF65-F5344CB8AC3E}">
        <p14:creationId xmlns:p14="http://schemas.microsoft.com/office/powerpoint/2010/main" val="62646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6EC118-66D8-6F82-D557-32DAAE694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165F0-E328-095D-B2F5-B6E563AEA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37975-93D0-349A-B536-B1ABC45E1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ED37C-E001-4378-AD5B-071BFB59342F}" type="datetimeFigureOut">
              <a:rPr lang="en-US" smtClean="0"/>
              <a:t>4/19/2024</a:t>
            </a:fld>
            <a:endParaRPr lang="en-US"/>
          </a:p>
        </p:txBody>
      </p:sp>
      <p:sp>
        <p:nvSpPr>
          <p:cNvPr id="5" name="Footer Placeholder 4">
            <a:extLst>
              <a:ext uri="{FF2B5EF4-FFF2-40B4-BE49-F238E27FC236}">
                <a16:creationId xmlns:a16="http://schemas.microsoft.com/office/drawing/2014/main" id="{42CDECD3-B545-C29B-631C-6D174F4B0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F2C361-7493-F4C9-3A5E-BC431367B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8E746-CB90-408B-98BB-5A9C960012F5}" type="slidenum">
              <a:rPr lang="en-US" smtClean="0"/>
              <a:t>‹#›</a:t>
            </a:fld>
            <a:endParaRPr lang="en-US"/>
          </a:p>
        </p:txBody>
      </p:sp>
    </p:spTree>
    <p:extLst>
      <p:ext uri="{BB962C8B-B14F-4D97-AF65-F5344CB8AC3E}">
        <p14:creationId xmlns:p14="http://schemas.microsoft.com/office/powerpoint/2010/main" val="427440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D0E79F-4EA7-E338-4158-8A4C59ED74C1}"/>
              </a:ext>
            </a:extLst>
          </p:cNvPr>
          <p:cNvSpPr>
            <a:spLocks noGrp="1"/>
          </p:cNvSpPr>
          <p:nvPr>
            <p:ph type="subTitle" idx="1"/>
          </p:nvPr>
        </p:nvSpPr>
        <p:spPr>
          <a:xfrm>
            <a:off x="62622" y="1603437"/>
            <a:ext cx="11358880" cy="5504963"/>
          </a:xfrm>
        </p:spPr>
        <p:txBody>
          <a:bodyPr/>
          <a:lstStyle/>
          <a:p>
            <a:r>
              <a:rPr lang="en-US" sz="4800" b="1" dirty="0">
                <a:solidFill>
                  <a:srgbClr val="FF0000"/>
                </a:solidFill>
                <a:latin typeface="Times New Roman" pitchFamily="18" charset="0"/>
                <a:ea typeface="Calibri"/>
                <a:cs typeface="Times New Roman" pitchFamily="18" charset="0"/>
                <a:sym typeface="Calibri"/>
              </a:rPr>
              <a:t>“Bankruptcy Prevention</a:t>
            </a:r>
            <a:r>
              <a:rPr lang="en-US" sz="4800" b="1" i="0" u="none" strike="noStrike" cap="none" dirty="0">
                <a:solidFill>
                  <a:srgbClr val="FF0000"/>
                </a:solidFill>
                <a:latin typeface="Times New Roman" pitchFamily="18" charset="0"/>
                <a:ea typeface="Calibri"/>
                <a:cs typeface="Times New Roman" pitchFamily="18" charset="0"/>
                <a:sym typeface="Calibri"/>
              </a:rPr>
              <a:t>”</a:t>
            </a:r>
          </a:p>
          <a:p>
            <a:endParaRPr lang="en-US" sz="4800" b="1" dirty="0">
              <a:solidFill>
                <a:srgbClr val="FF0000"/>
              </a:solidFill>
              <a:latin typeface="Times New Roman" pitchFamily="18" charset="0"/>
              <a:ea typeface="Calibri"/>
              <a:cs typeface="Times New Roman" pitchFamily="18" charset="0"/>
              <a:sym typeface="Calibri"/>
            </a:endParaRPr>
          </a:p>
          <a:p>
            <a:endParaRPr lang="en-US" sz="4800" b="1" dirty="0">
              <a:solidFill>
                <a:srgbClr val="FF0000"/>
              </a:solidFill>
              <a:latin typeface="Times New Roman" pitchFamily="18" charset="0"/>
              <a:ea typeface="Calibri"/>
              <a:cs typeface="Times New Roman" pitchFamily="18" charset="0"/>
              <a:sym typeface="Calibri"/>
            </a:endParaRPr>
          </a:p>
          <a:p>
            <a:r>
              <a:rPr lang="en-US" sz="3600" b="1" dirty="0" err="1">
                <a:solidFill>
                  <a:schemeClr val="accent5">
                    <a:lumMod val="50000"/>
                  </a:schemeClr>
                </a:solidFill>
                <a:latin typeface="Times New Roman" pitchFamily="18" charset="0"/>
                <a:ea typeface="Calibri"/>
                <a:cs typeface="Times New Roman" pitchFamily="18" charset="0"/>
                <a:sym typeface="Calibri"/>
              </a:rPr>
              <a:t>ExcelR</a:t>
            </a:r>
            <a:r>
              <a:rPr lang="en-US" sz="3600" b="1" dirty="0">
                <a:solidFill>
                  <a:schemeClr val="accent5">
                    <a:lumMod val="50000"/>
                  </a:schemeClr>
                </a:solidFill>
                <a:latin typeface="Times New Roman" pitchFamily="18" charset="0"/>
                <a:ea typeface="Calibri"/>
                <a:cs typeface="Times New Roman" pitchFamily="18" charset="0"/>
                <a:sym typeface="Calibri"/>
              </a:rPr>
              <a:t> </a:t>
            </a:r>
            <a:r>
              <a:rPr lang="en-US" sz="3600" b="1" dirty="0" err="1">
                <a:solidFill>
                  <a:schemeClr val="accent5">
                    <a:lumMod val="50000"/>
                  </a:schemeClr>
                </a:solidFill>
                <a:latin typeface="Times New Roman" pitchFamily="18" charset="0"/>
                <a:ea typeface="Calibri"/>
                <a:cs typeface="Times New Roman" pitchFamily="18" charset="0"/>
                <a:sym typeface="Calibri"/>
              </a:rPr>
              <a:t>DataScience</a:t>
            </a:r>
            <a:r>
              <a:rPr lang="en-US" sz="3600" b="1" dirty="0">
                <a:solidFill>
                  <a:schemeClr val="accent5">
                    <a:lumMod val="50000"/>
                  </a:schemeClr>
                </a:solidFill>
                <a:latin typeface="Times New Roman" pitchFamily="18" charset="0"/>
                <a:ea typeface="Calibri"/>
                <a:cs typeface="Times New Roman" pitchFamily="18" charset="0"/>
                <a:sym typeface="Calibri"/>
              </a:rPr>
              <a:t> internship</a:t>
            </a:r>
            <a:br>
              <a:rPr lang="en-US" sz="4800" b="1" i="0" u="none" strike="noStrike" cap="none" dirty="0">
                <a:solidFill>
                  <a:srgbClr val="FF0000"/>
                </a:solidFill>
                <a:latin typeface="Times New Roman" pitchFamily="18" charset="0"/>
                <a:ea typeface="Calibri"/>
                <a:cs typeface="Times New Roman" pitchFamily="18" charset="0"/>
                <a:sym typeface="Calibri"/>
              </a:rPr>
            </a:br>
            <a:endParaRPr lang="en-US" sz="4800" b="1" i="0" u="none" strike="noStrike" cap="none" dirty="0">
              <a:solidFill>
                <a:srgbClr val="FF0000"/>
              </a:solidFill>
              <a:latin typeface="Times New Roman" pitchFamily="18" charset="0"/>
              <a:ea typeface="Calibri"/>
              <a:cs typeface="Times New Roman" pitchFamily="18" charset="0"/>
              <a:sym typeface="Calibri"/>
            </a:endParaRPr>
          </a:p>
        </p:txBody>
      </p:sp>
      <p:sp>
        <p:nvSpPr>
          <p:cNvPr id="5" name="Google Shape;118;p27">
            <a:extLst>
              <a:ext uri="{FF2B5EF4-FFF2-40B4-BE49-F238E27FC236}">
                <a16:creationId xmlns:a16="http://schemas.microsoft.com/office/drawing/2014/main" id="{70171722-6DBF-D28B-E6F0-ED6A83F24915}"/>
              </a:ext>
            </a:extLst>
          </p:cNvPr>
          <p:cNvSpPr/>
          <p:nvPr/>
        </p:nvSpPr>
        <p:spPr>
          <a:xfrm>
            <a:off x="609480" y="3762069"/>
            <a:ext cx="4190700" cy="1187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600" b="1" i="0" u="none" strike="noStrike" cap="none" dirty="0">
              <a:solidFill>
                <a:srgbClr val="000000"/>
              </a:solidFill>
              <a:latin typeface="Times New Roman" pitchFamily="18" charset="0"/>
              <a:cs typeface="Times New Roman" pitchFamily="18" charset="0"/>
              <a:sym typeface="Arial"/>
            </a:endParaRPr>
          </a:p>
        </p:txBody>
      </p:sp>
      <p:sp>
        <p:nvSpPr>
          <p:cNvPr id="7" name="Google Shape;119;p27">
            <a:extLst>
              <a:ext uri="{FF2B5EF4-FFF2-40B4-BE49-F238E27FC236}">
                <a16:creationId xmlns:a16="http://schemas.microsoft.com/office/drawing/2014/main" id="{4938D4D9-B686-56DE-0ADE-E2A778675EFD}"/>
              </a:ext>
            </a:extLst>
          </p:cNvPr>
          <p:cNvSpPr/>
          <p:nvPr/>
        </p:nvSpPr>
        <p:spPr>
          <a:xfrm>
            <a:off x="7040760" y="2576269"/>
            <a:ext cx="4927600" cy="1481981"/>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2060"/>
                </a:solidFill>
                <a:latin typeface="Times New Roman" pitchFamily="18" charset="0"/>
                <a:ea typeface="Calibri"/>
                <a:cs typeface="Times New Roman" pitchFamily="18" charset="0"/>
                <a:sym typeface="Calibri"/>
              </a:rPr>
              <a:t>Batch No. : </a:t>
            </a:r>
            <a:r>
              <a:rPr lang="en-US" sz="1800" b="1" i="0" u="none" strike="noStrike" cap="none" dirty="0">
                <a:latin typeface="Times New Roman" pitchFamily="18" charset="0"/>
                <a:ea typeface="Calibri"/>
                <a:cs typeface="Times New Roman" pitchFamily="18" charset="0"/>
                <a:sym typeface="Calibri"/>
              </a:rPr>
              <a:t>G10</a:t>
            </a:r>
            <a:endParaRPr lang="en-US" b="1" dirty="0">
              <a:latin typeface="Times New Roman" pitchFamily="18" charset="0"/>
              <a:cs typeface="Times New Roman" pitchFamily="18" charset="0"/>
              <a:sym typeface="Arial"/>
            </a:endParaRPr>
          </a:p>
        </p:txBody>
      </p:sp>
      <p:sp>
        <p:nvSpPr>
          <p:cNvPr id="9" name="Google Shape;121;p27">
            <a:extLst>
              <a:ext uri="{FF2B5EF4-FFF2-40B4-BE49-F238E27FC236}">
                <a16:creationId xmlns:a16="http://schemas.microsoft.com/office/drawing/2014/main" id="{E87125D6-4CC8-358F-0FEB-FFDAB04CB7A1}"/>
              </a:ext>
            </a:extLst>
          </p:cNvPr>
          <p:cNvSpPr txBox="1"/>
          <p:nvPr/>
        </p:nvSpPr>
        <p:spPr>
          <a:xfrm>
            <a:off x="0" y="5481579"/>
            <a:ext cx="12368200" cy="1214445"/>
          </a:xfrm>
          <a:prstGeom prst="rect">
            <a:avLst/>
          </a:prstGeom>
          <a:noFill/>
          <a:ln>
            <a:noFill/>
          </a:ln>
        </p:spPr>
        <p:txBody>
          <a:bodyPr spcFirstLastPara="1" wrap="square" lIns="90000" tIns="45000" rIns="90000" bIns="45000" anchor="t" anchorCtr="0">
            <a:noAutofit/>
          </a:bodyPr>
          <a:lstStyle/>
          <a:p>
            <a:pPr lvl="0" algn="ctr"/>
            <a:endParaRPr sz="28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0711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FC-1B54-FDF7-4D54-3EAD1AB3343F}"/>
              </a:ext>
            </a:extLst>
          </p:cNvPr>
          <p:cNvSpPr>
            <a:spLocks noGrp="1"/>
          </p:cNvSpPr>
          <p:nvPr>
            <p:ph type="title"/>
          </p:nvPr>
        </p:nvSpPr>
        <p:spPr>
          <a:xfrm>
            <a:off x="345440" y="106707"/>
            <a:ext cx="11521440" cy="84391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25120" y="528664"/>
            <a:ext cx="11521440" cy="6329336"/>
          </a:xfrm>
        </p:spPr>
        <p:txBody>
          <a:bodyPr>
            <a:noAutofit/>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This Project aims to create a tool that banks can use to make informed decisions about extending loans or credit to businesses. By leveraging historical data on companies' financial performance and external factors impacting their industries, the model can predict the likelihood of default or financial distress for a given borrower.</a:t>
            </a:r>
          </a:p>
          <a:p>
            <a:pPr>
              <a:lnSpc>
                <a:spcPct val="115000"/>
              </a:lnSpc>
            </a:pPr>
            <a:r>
              <a:rPr lang="en-IN" sz="1800" dirty="0">
                <a:effectLst/>
                <a:latin typeface="Arial" panose="020B0604020202020204" pitchFamily="34" charset="0"/>
                <a:ea typeface="Arial" panose="020B0604020202020204" pitchFamily="34" charset="0"/>
              </a:rPr>
              <a:t>The data file contains 7 features about 250 companies</a:t>
            </a:r>
          </a:p>
          <a:p>
            <a:pPr>
              <a:lnSpc>
                <a:spcPct val="115000"/>
              </a:lnSpc>
            </a:pPr>
            <a:r>
              <a:rPr lang="en-IN" sz="1800" dirty="0">
                <a:effectLst/>
                <a:latin typeface="Arial" panose="020B0604020202020204" pitchFamily="34" charset="0"/>
                <a:ea typeface="Arial" panose="020B0604020202020204" pitchFamily="34" charset="0"/>
              </a:rPr>
              <a:t>The data set includes the following variables:</a:t>
            </a:r>
          </a:p>
          <a:p>
            <a:pPr marL="0" indent="0">
              <a:lnSpc>
                <a:spcPct val="115000"/>
              </a:lnSpc>
              <a:buSzPts val="1000"/>
              <a:buNone/>
            </a:pPr>
            <a:r>
              <a:rPr lang="en-IN" sz="1800" b="1" dirty="0">
                <a:effectLst/>
                <a:latin typeface="Arial" panose="020B0604020202020204" pitchFamily="34" charset="0"/>
                <a:ea typeface="Arial" panose="020B0604020202020204" pitchFamily="34" charset="0"/>
              </a:rPr>
              <a:t>1. </a:t>
            </a:r>
            <a:r>
              <a:rPr lang="en-IN" sz="1800" b="1" dirty="0" err="1">
                <a:effectLst/>
                <a:latin typeface="Arial" panose="020B0604020202020204" pitchFamily="34" charset="0"/>
                <a:ea typeface="Arial" panose="020B0604020202020204" pitchFamily="34" charset="0"/>
              </a:rPr>
              <a:t>industrial_risk</a:t>
            </a:r>
            <a:r>
              <a:rPr lang="en-IN" sz="1800" b="1" dirty="0">
                <a:effectLst/>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0=low risk, 0.5=medium risk, 1=high risk.</a:t>
            </a:r>
          </a:p>
          <a:p>
            <a:pPr>
              <a:lnSpc>
                <a:spcPct val="115000"/>
              </a:lnSpc>
              <a:buSzPts val="1000"/>
            </a:pPr>
            <a:r>
              <a:rPr lang="en-IN" sz="1800" dirty="0">
                <a:effectLst/>
                <a:latin typeface="Segoe UI" panose="020B0502040204020203" pitchFamily="34" charset="0"/>
                <a:ea typeface="Arial" panose="020B0604020202020204" pitchFamily="34" charset="0"/>
              </a:rPr>
              <a:t>evaluates the level of risk associated with the industry in which the company operates. In terms of stability, market demand, and susceptibility to economic downturns.</a:t>
            </a:r>
          </a:p>
          <a:p>
            <a:pPr>
              <a:lnSpc>
                <a:spcPct val="115000"/>
              </a:lnSpc>
              <a:buSzPts val="1000"/>
            </a:pPr>
            <a:endParaRPr lang="en-IN" sz="800" dirty="0">
              <a:effectLst/>
              <a:latin typeface="Arial" panose="020B0604020202020204" pitchFamily="34" charset="0"/>
              <a:ea typeface="Arial" panose="020B0604020202020204" pitchFamily="34" charset="0"/>
            </a:endParaRPr>
          </a:p>
          <a:p>
            <a:pPr marL="0" lvl="0" indent="0">
              <a:lnSpc>
                <a:spcPct val="115000"/>
              </a:lnSpc>
              <a:buSzPts val="1000"/>
              <a:buNone/>
            </a:pPr>
            <a:r>
              <a:rPr lang="en-IN" sz="1800" b="1" dirty="0">
                <a:effectLst/>
                <a:latin typeface="Arial" panose="020B0604020202020204" pitchFamily="34" charset="0"/>
                <a:ea typeface="Arial" panose="020B0604020202020204" pitchFamily="34" charset="0"/>
              </a:rPr>
              <a:t>2. </a:t>
            </a:r>
            <a:r>
              <a:rPr lang="en-IN" sz="1800" b="1" dirty="0" err="1">
                <a:effectLst/>
                <a:latin typeface="Arial" panose="020B0604020202020204" pitchFamily="34" charset="0"/>
                <a:ea typeface="Arial" panose="020B0604020202020204" pitchFamily="34" charset="0"/>
              </a:rPr>
              <a:t>management_risk</a:t>
            </a:r>
            <a:r>
              <a:rPr lang="en-IN" sz="1800" b="1" dirty="0">
                <a:effectLst/>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0=low risk, 0.5=medium risk, 1=high risk.</a:t>
            </a:r>
          </a:p>
          <a:p>
            <a:pPr>
              <a:lnSpc>
                <a:spcPct val="115000"/>
              </a:lnSpc>
              <a:buSzPts val="1000"/>
            </a:pPr>
            <a:r>
              <a:rPr lang="en-IN" sz="1800" dirty="0">
                <a:effectLst/>
                <a:latin typeface="Segoe UI" panose="020B0502040204020203" pitchFamily="34" charset="0"/>
                <a:ea typeface="Arial" panose="020B0604020202020204" pitchFamily="34" charset="0"/>
              </a:rPr>
              <a:t>competence and effectiveness of the company's leadership in managing its operations. </a:t>
            </a:r>
          </a:p>
          <a:p>
            <a:pPr>
              <a:lnSpc>
                <a:spcPct val="115000"/>
              </a:lnSpc>
              <a:buSzPts val="1000"/>
            </a:pPr>
            <a:endParaRPr lang="en-IN" sz="800" dirty="0">
              <a:effectLst/>
              <a:latin typeface="Segoe UI" panose="020B0502040204020203" pitchFamily="34" charset="0"/>
              <a:ea typeface="Arial" panose="020B0604020202020204" pitchFamily="34" charset="0"/>
            </a:endParaRPr>
          </a:p>
          <a:p>
            <a:pPr marL="0" lvl="0" indent="0">
              <a:lnSpc>
                <a:spcPct val="115000"/>
              </a:lnSpc>
              <a:buSzPts val="1000"/>
              <a:buNone/>
            </a:pPr>
            <a:r>
              <a:rPr lang="en-IN" sz="1800" b="1" dirty="0">
                <a:latin typeface="Arial" panose="020B0604020202020204" pitchFamily="34" charset="0"/>
                <a:ea typeface="Arial" panose="020B0604020202020204" pitchFamily="34" charset="0"/>
              </a:rPr>
              <a:t>3</a:t>
            </a:r>
            <a:r>
              <a:rPr lang="en-IN" sz="1800" b="1" dirty="0">
                <a:effectLst/>
                <a:latin typeface="Arial" panose="020B0604020202020204" pitchFamily="34" charset="0"/>
                <a:ea typeface="Arial" panose="020B0604020202020204" pitchFamily="34" charset="0"/>
              </a:rPr>
              <a:t>. credibility: </a:t>
            </a:r>
            <a:r>
              <a:rPr lang="en-IN" sz="1800" dirty="0">
                <a:effectLst/>
                <a:latin typeface="Arial" panose="020B0604020202020204" pitchFamily="34" charset="0"/>
                <a:ea typeface="Arial" panose="020B0604020202020204" pitchFamily="34" charset="0"/>
              </a:rPr>
              <a:t>0=low credibility, 0.5=medium credibility, 1=high credibility.</a:t>
            </a:r>
          </a:p>
          <a:p>
            <a:pPr>
              <a:lnSpc>
                <a:spcPct val="115000"/>
              </a:lnSpc>
              <a:buSzPts val="1000"/>
            </a:pPr>
            <a:r>
              <a:rPr lang="en-IN" sz="1800" dirty="0">
                <a:effectLst/>
                <a:latin typeface="Segoe UI" panose="020B0502040204020203" pitchFamily="34" charset="0"/>
                <a:ea typeface="Arial" panose="020B0604020202020204" pitchFamily="34" charset="0"/>
              </a:rPr>
              <a:t>Credibility reflects the reputation and trustworthiness of the company in the eyes of investors, creditors, and other stakeholders. </a:t>
            </a:r>
            <a:endParaRPr lang="en-IN" sz="1800" dirty="0">
              <a:effectLst/>
              <a:latin typeface="Arial" panose="020B0604020202020204" pitchFamily="34" charset="0"/>
              <a:ea typeface="Arial" panose="020B0604020202020204" pitchFamily="34" charset="0"/>
            </a:endParaRPr>
          </a:p>
          <a:p>
            <a:pPr marL="0" indent="0">
              <a:lnSpc>
                <a:spcPct val="115000"/>
              </a:lnSpc>
              <a:buSzPts val="1000"/>
              <a:buNone/>
            </a:pPr>
            <a:endParaRPr lang="en-IN" sz="1800" dirty="0">
              <a:effectLst/>
              <a:latin typeface="Arial" panose="020B0604020202020204" pitchFamily="34" charset="0"/>
              <a:ea typeface="Arial" panose="020B0604020202020204" pitchFamily="34" charset="0"/>
            </a:endParaRPr>
          </a:p>
          <a:p>
            <a:pPr marL="0" lvl="0" indent="0">
              <a:lnSpc>
                <a:spcPct val="115000"/>
              </a:lnSpc>
              <a:buSzPts val="1000"/>
              <a:buNone/>
            </a:pPr>
            <a:endParaRPr lang="en-IN" sz="800" dirty="0">
              <a:effectLst/>
              <a:latin typeface="Arial" panose="020B0604020202020204" pitchFamily="34" charset="0"/>
              <a:ea typeface="Arial" panose="020B0604020202020204" pitchFamily="34" charset="0"/>
            </a:endParaRPr>
          </a:p>
          <a:p>
            <a:pPr marL="0" lvl="0" indent="0">
              <a:lnSpc>
                <a:spcPct val="115000"/>
              </a:lnSpc>
              <a:buSzPts val="1000"/>
              <a:buNone/>
            </a:pPr>
            <a:endParaRPr lang="en-IN" sz="1800" dirty="0">
              <a:effectLst/>
              <a:latin typeface="Arial" panose="020B0604020202020204" pitchFamily="34" charset="0"/>
              <a:ea typeface="Arial" panose="020B0604020202020204" pitchFamily="34" charset="0"/>
            </a:endParaRPr>
          </a:p>
          <a:p>
            <a:pPr marL="0" indent="0" algn="just">
              <a:lnSpc>
                <a:spcPct val="17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28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46BAD-0E8F-64D1-D54D-9870FE0A296B}"/>
              </a:ext>
            </a:extLst>
          </p:cNvPr>
          <p:cNvSpPr txBox="1"/>
          <p:nvPr/>
        </p:nvSpPr>
        <p:spPr>
          <a:xfrm>
            <a:off x="347869" y="417443"/>
            <a:ext cx="11251095" cy="5905335"/>
          </a:xfrm>
          <a:prstGeom prst="rect">
            <a:avLst/>
          </a:prstGeom>
          <a:noFill/>
        </p:spPr>
        <p:txBody>
          <a:bodyPr wrap="square">
            <a:spAutoFit/>
          </a:bodyPr>
          <a:lstStyle/>
          <a:p>
            <a:pPr marL="0" lvl="0" indent="0">
              <a:lnSpc>
                <a:spcPct val="115000"/>
              </a:lnSpc>
              <a:buSzPts val="1000"/>
              <a:buNone/>
            </a:pPr>
            <a:endParaRPr lang="en-IN" dirty="0">
              <a:latin typeface="Arial" panose="020B0604020202020204" pitchFamily="34" charset="0"/>
              <a:ea typeface="Arial" panose="020B0604020202020204" pitchFamily="34" charset="0"/>
            </a:endParaRPr>
          </a:p>
          <a:p>
            <a:pPr>
              <a:lnSpc>
                <a:spcPct val="115000"/>
              </a:lnSpc>
              <a:buSzPts val="1000"/>
            </a:pPr>
            <a:r>
              <a:rPr lang="en-IN" b="1" dirty="0">
                <a:latin typeface="Arial" panose="020B0604020202020204" pitchFamily="34" charset="0"/>
                <a:ea typeface="Arial" panose="020B0604020202020204" pitchFamily="34" charset="0"/>
              </a:rPr>
              <a:t>4</a:t>
            </a:r>
            <a:r>
              <a:rPr lang="en-IN" sz="1800" b="1" dirty="0">
                <a:effectLst/>
                <a:latin typeface="Arial" panose="020B0604020202020204" pitchFamily="34" charset="0"/>
                <a:ea typeface="Arial" panose="020B0604020202020204" pitchFamily="34" charset="0"/>
              </a:rPr>
              <a:t>. financial flexibility: </a:t>
            </a:r>
          </a:p>
          <a:p>
            <a:pPr>
              <a:lnSpc>
                <a:spcPct val="115000"/>
              </a:lnSpc>
              <a:buSzPts val="1000"/>
            </a:pPr>
            <a:endParaRPr lang="en-IN" sz="800" b="1" dirty="0">
              <a:effectLst/>
              <a:latin typeface="Arial" panose="020B0604020202020204" pitchFamily="34" charset="0"/>
              <a:ea typeface="Arial" panose="020B0604020202020204" pitchFamily="34" charset="0"/>
            </a:endParaRPr>
          </a:p>
          <a:p>
            <a:pPr>
              <a:lnSpc>
                <a:spcPct val="115000"/>
              </a:lnSpc>
              <a:buSzPts val="1000"/>
            </a:pPr>
            <a:r>
              <a:rPr lang="en-IN" sz="1800" dirty="0">
                <a:effectLst/>
                <a:latin typeface="Arial" panose="020B0604020202020204" pitchFamily="34" charset="0"/>
                <a:ea typeface="Arial" panose="020B0604020202020204" pitchFamily="34" charset="0"/>
              </a:rPr>
              <a:t>    0 = low flexibility, 0.5 = medium flexibility, 1 = high flexibility.                                        </a:t>
            </a:r>
          </a:p>
          <a:p>
            <a:pPr marL="285750" indent="-285750">
              <a:lnSpc>
                <a:spcPct val="115000"/>
              </a:lnSpc>
              <a:buSzPts val="1000"/>
              <a:buFont typeface="Arial" panose="020B0604020202020204" pitchFamily="34" charset="0"/>
              <a:buChar char="•"/>
            </a:pPr>
            <a:r>
              <a:rPr lang="en-IN" dirty="0">
                <a:latin typeface="Segoe UI" panose="020B0502040204020203" pitchFamily="34" charset="0"/>
                <a:ea typeface="Arial" panose="020B0604020202020204" pitchFamily="34" charset="0"/>
              </a:rPr>
              <a:t>M</a:t>
            </a:r>
            <a:r>
              <a:rPr lang="en-IN" sz="1800" dirty="0">
                <a:effectLst/>
                <a:latin typeface="Segoe UI" panose="020B0502040204020203" pitchFamily="34" charset="0"/>
                <a:ea typeface="Arial" panose="020B0604020202020204" pitchFamily="34" charset="0"/>
              </a:rPr>
              <a:t>easures the company's ability to manage its financial obligations and adapt to changing circumstances. A high level of financial flexibility suggests that the company has sufficient liquidity, access to capital, and manageable debt levels. </a:t>
            </a:r>
            <a:endParaRPr lang="en-IN" sz="1800" dirty="0">
              <a:effectLst/>
              <a:latin typeface="Arial" panose="020B0604020202020204" pitchFamily="34" charset="0"/>
              <a:ea typeface="Arial" panose="020B0604020202020204" pitchFamily="34" charset="0"/>
            </a:endParaRPr>
          </a:p>
          <a:p>
            <a:pPr marL="0" lvl="0" indent="0">
              <a:lnSpc>
                <a:spcPct val="115000"/>
              </a:lnSpc>
              <a:buSzPts val="1000"/>
              <a:buNone/>
            </a:pPr>
            <a:endParaRPr lang="en-IN" sz="1800" dirty="0">
              <a:effectLst/>
              <a:latin typeface="Arial" panose="020B0604020202020204" pitchFamily="34" charset="0"/>
              <a:ea typeface="Arial" panose="020B0604020202020204" pitchFamily="34" charset="0"/>
            </a:endParaRPr>
          </a:p>
          <a:p>
            <a:pPr marL="0" lvl="0" indent="0">
              <a:lnSpc>
                <a:spcPct val="115000"/>
              </a:lnSpc>
              <a:buSzPts val="1000"/>
              <a:buNone/>
            </a:pPr>
            <a:r>
              <a:rPr lang="en-IN" sz="1800" b="1" dirty="0">
                <a:effectLst/>
                <a:latin typeface="Arial" panose="020B0604020202020204" pitchFamily="34" charset="0"/>
                <a:ea typeface="Arial" panose="020B0604020202020204" pitchFamily="34" charset="0"/>
              </a:rPr>
              <a:t>5. competitiveness: </a:t>
            </a:r>
          </a:p>
          <a:p>
            <a:pPr marL="0" lvl="0" indent="0">
              <a:lnSpc>
                <a:spcPct val="115000"/>
              </a:lnSpc>
              <a:buSzPts val="1000"/>
              <a:buNone/>
            </a:pPr>
            <a:endParaRPr lang="en-IN" sz="800" b="1" dirty="0">
              <a:effectLst/>
              <a:latin typeface="Arial" panose="020B0604020202020204" pitchFamily="34" charset="0"/>
              <a:ea typeface="Arial" panose="020B0604020202020204" pitchFamily="34" charset="0"/>
            </a:endParaRPr>
          </a:p>
          <a:p>
            <a:pPr marL="0" lvl="0" indent="0">
              <a:lnSpc>
                <a:spcPct val="115000"/>
              </a:lnSpc>
              <a:buSzPts val="1000"/>
              <a:buNone/>
            </a:pPr>
            <a:r>
              <a:rPr lang="en-IN" sz="1800" b="1" dirty="0">
                <a:effectLst/>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0 = low competitiveness, 0.5 = medium competitiveness, 1 = high competitiveness.</a:t>
            </a:r>
            <a:endParaRPr lang="en-IN" dirty="0">
              <a:latin typeface="Arial" panose="020B0604020202020204" pitchFamily="34" charset="0"/>
              <a:ea typeface="Arial" panose="020B0604020202020204" pitchFamily="34" charset="0"/>
            </a:endParaRPr>
          </a:p>
          <a:p>
            <a:pPr marL="285750" lvl="0" indent="-285750">
              <a:lnSpc>
                <a:spcPct val="115000"/>
              </a:lnSpc>
              <a:buSzPts val="1000"/>
              <a:buFont typeface="Arial" panose="020B0604020202020204" pitchFamily="34" charset="0"/>
              <a:buChar char="•"/>
            </a:pPr>
            <a:r>
              <a:rPr lang="en-IN" dirty="0">
                <a:latin typeface="Segoe UI" panose="020B0502040204020203" pitchFamily="34" charset="0"/>
                <a:ea typeface="Arial" panose="020B0604020202020204" pitchFamily="34" charset="0"/>
              </a:rPr>
              <a:t>A</a:t>
            </a:r>
            <a:r>
              <a:rPr lang="en-IN" sz="1800" dirty="0">
                <a:effectLst/>
                <a:latin typeface="Segoe UI" panose="020B0502040204020203" pitchFamily="34" charset="0"/>
                <a:ea typeface="Arial" panose="020B0604020202020204" pitchFamily="34" charset="0"/>
              </a:rPr>
              <a:t>ssesses the company's ability to maintain market share, generate profits, and sustain growth in a competitive environment. </a:t>
            </a:r>
            <a:endParaRPr lang="en-IN" dirty="0">
              <a:latin typeface="Arial" panose="020B0604020202020204" pitchFamily="34" charset="0"/>
              <a:ea typeface="Arial" panose="020B0604020202020204" pitchFamily="34" charset="0"/>
            </a:endParaRPr>
          </a:p>
          <a:p>
            <a:pPr marL="0" lvl="0" indent="0">
              <a:lnSpc>
                <a:spcPct val="115000"/>
              </a:lnSpc>
              <a:buSzPts val="1000"/>
              <a:buNone/>
            </a:pPr>
            <a:endParaRPr lang="en-IN" sz="1800" dirty="0">
              <a:effectLst/>
              <a:latin typeface="Arial" panose="020B0604020202020204" pitchFamily="34" charset="0"/>
              <a:ea typeface="Arial" panose="020B0604020202020204" pitchFamily="34" charset="0"/>
            </a:endParaRPr>
          </a:p>
          <a:p>
            <a:pPr marL="0" lvl="0" indent="0">
              <a:lnSpc>
                <a:spcPct val="115000"/>
              </a:lnSpc>
              <a:buSzPts val="1000"/>
              <a:buNone/>
            </a:pPr>
            <a:r>
              <a:rPr lang="en-IN" sz="1800" b="1" dirty="0">
                <a:effectLst/>
                <a:latin typeface="Arial" panose="020B0604020202020204" pitchFamily="34" charset="0"/>
                <a:ea typeface="Arial" panose="020B0604020202020204" pitchFamily="34" charset="0"/>
              </a:rPr>
              <a:t>6. </a:t>
            </a:r>
            <a:r>
              <a:rPr lang="en-IN" sz="1800" b="1" dirty="0" err="1">
                <a:effectLst/>
                <a:latin typeface="Arial" panose="020B0604020202020204" pitchFamily="34" charset="0"/>
                <a:ea typeface="Arial" panose="020B0604020202020204" pitchFamily="34" charset="0"/>
              </a:rPr>
              <a:t>operating_risk</a:t>
            </a:r>
            <a:r>
              <a:rPr lang="en-IN" sz="1800" b="1" dirty="0">
                <a:effectLst/>
                <a:latin typeface="Arial" panose="020B0604020202020204" pitchFamily="34" charset="0"/>
                <a:ea typeface="Arial" panose="020B0604020202020204" pitchFamily="34" charset="0"/>
              </a:rPr>
              <a:t>:</a:t>
            </a:r>
          </a:p>
          <a:p>
            <a:pPr marL="0" lvl="0" indent="0">
              <a:lnSpc>
                <a:spcPct val="115000"/>
              </a:lnSpc>
              <a:buSzPts val="1000"/>
              <a:buNone/>
            </a:pPr>
            <a:endParaRPr lang="en-IN" sz="800" b="1" dirty="0">
              <a:effectLst/>
              <a:latin typeface="Arial" panose="020B0604020202020204" pitchFamily="34" charset="0"/>
              <a:ea typeface="Arial" panose="020B0604020202020204" pitchFamily="34" charset="0"/>
            </a:endParaRPr>
          </a:p>
          <a:p>
            <a:pPr marL="0" lvl="0" indent="0">
              <a:lnSpc>
                <a:spcPct val="115000"/>
              </a:lnSpc>
              <a:buSzPts val="1000"/>
              <a:buNone/>
            </a:pPr>
            <a:r>
              <a:rPr lang="en-IN" sz="1800" b="1" dirty="0">
                <a:effectLst/>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0 = low risk, 0.5 = medium risk, 1 = high risk.</a:t>
            </a:r>
          </a:p>
          <a:p>
            <a:pPr marL="285750" lvl="0" indent="-285750">
              <a:lnSpc>
                <a:spcPct val="115000"/>
              </a:lnSpc>
              <a:buSzPts val="1000"/>
              <a:buFont typeface="Arial" panose="020B0604020202020204" pitchFamily="34" charset="0"/>
              <a:buChar char="•"/>
            </a:pPr>
            <a:r>
              <a:rPr lang="en-IN" dirty="0">
                <a:latin typeface="Segoe UI" panose="020B0502040204020203" pitchFamily="34" charset="0"/>
                <a:ea typeface="Arial" panose="020B0604020202020204" pitchFamily="34" charset="0"/>
              </a:rPr>
              <a:t>R</a:t>
            </a:r>
            <a:r>
              <a:rPr lang="en-IN" sz="1800" dirty="0">
                <a:effectLst/>
                <a:latin typeface="Segoe UI" panose="020B0502040204020203" pitchFamily="34" charset="0"/>
                <a:ea typeface="Arial" panose="020B0604020202020204" pitchFamily="34" charset="0"/>
              </a:rPr>
              <a:t>efers to the potential for losses arising from operational failures, such as production disruptions, supply chain issues, or regulatory compliance failures.</a:t>
            </a:r>
            <a:endParaRPr lang="en-IN" sz="1800" dirty="0">
              <a:effectLst/>
              <a:latin typeface="Arial" panose="020B0604020202020204" pitchFamily="34" charset="0"/>
              <a:ea typeface="Arial" panose="020B0604020202020204" pitchFamily="34" charset="0"/>
            </a:endParaRPr>
          </a:p>
          <a:p>
            <a:pPr marL="0" lvl="0" indent="0">
              <a:lnSpc>
                <a:spcPct val="115000"/>
              </a:lnSpc>
              <a:buSzPts val="1000"/>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6992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FC-1B54-FDF7-4D54-3EAD1AB3343F}"/>
              </a:ext>
            </a:extLst>
          </p:cNvPr>
          <p:cNvSpPr>
            <a:spLocks noGrp="1"/>
          </p:cNvSpPr>
          <p:nvPr>
            <p:ph type="title"/>
          </p:nvPr>
        </p:nvSpPr>
        <p:spPr>
          <a:xfrm>
            <a:off x="335280" y="119972"/>
            <a:ext cx="11521440" cy="843915"/>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35280" y="963887"/>
            <a:ext cx="11521440" cy="5283835"/>
          </a:xfrm>
        </p:spPr>
        <p:txBody>
          <a:bodyPr>
            <a:normAutofit/>
          </a:bodyPr>
          <a:lstStyle/>
          <a:p>
            <a:pPr marL="0" indent="0">
              <a:lnSpc>
                <a:spcPct val="115000"/>
              </a:lnSpc>
              <a:buNone/>
            </a:pPr>
            <a:r>
              <a:rPr lang="en-IN" sz="1800" dirty="0">
                <a:effectLst/>
                <a:latin typeface="Arial" panose="020B0604020202020204" pitchFamily="34" charset="0"/>
                <a:ea typeface="Arial" panose="020B0604020202020204" pitchFamily="34" charset="0"/>
              </a:rPr>
              <a:t>This is a classification project, since the variable to predict is binary (bankruptcy or non-bankruptcy). The goal here is to model the probability that a business goes bankrupt from different features.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25D160-A2DB-9BDB-4201-F03517A1FF67}"/>
              </a:ext>
            </a:extLst>
          </p:cNvPr>
          <p:cNvPicPr>
            <a:picLocks noChangeAspect="1"/>
          </p:cNvPicPr>
          <p:nvPr/>
        </p:nvPicPr>
        <p:blipFill>
          <a:blip r:embed="rId2"/>
          <a:stretch>
            <a:fillRect/>
          </a:stretch>
        </p:blipFill>
        <p:spPr>
          <a:xfrm>
            <a:off x="1483942" y="2607913"/>
            <a:ext cx="8889500" cy="3217852"/>
          </a:xfrm>
          <a:prstGeom prst="rect">
            <a:avLst/>
          </a:prstGeom>
        </p:spPr>
      </p:pic>
      <p:sp>
        <p:nvSpPr>
          <p:cNvPr id="5" name="TextBox 4">
            <a:extLst>
              <a:ext uri="{FF2B5EF4-FFF2-40B4-BE49-F238E27FC236}">
                <a16:creationId xmlns:a16="http://schemas.microsoft.com/office/drawing/2014/main" id="{F6351649-D517-C840-084E-F4F93731D97F}"/>
              </a:ext>
            </a:extLst>
          </p:cNvPr>
          <p:cNvSpPr txBox="1"/>
          <p:nvPr/>
        </p:nvSpPr>
        <p:spPr>
          <a:xfrm>
            <a:off x="8497958" y="4954710"/>
            <a:ext cx="1729408" cy="369332"/>
          </a:xfrm>
          <a:prstGeom prst="rect">
            <a:avLst/>
          </a:prstGeom>
          <a:solidFill>
            <a:schemeClr val="bg1"/>
          </a:solidFill>
        </p:spPr>
        <p:txBody>
          <a:bodyPr wrap="square" rtlCol="0">
            <a:spAutoFit/>
          </a:bodyPr>
          <a:lstStyle/>
          <a:p>
            <a:r>
              <a:rPr lang="en-IN" b="1" dirty="0">
                <a:latin typeface="Times New Roman" panose="02020603050405020304" pitchFamily="18" charset="0"/>
                <a:cs typeface="Times New Roman" panose="02020603050405020304" pitchFamily="18" charset="0"/>
              </a:rPr>
              <a:t>Classification</a:t>
            </a:r>
          </a:p>
        </p:txBody>
      </p:sp>
      <p:sp>
        <p:nvSpPr>
          <p:cNvPr id="6" name="Rectangle 5">
            <a:extLst>
              <a:ext uri="{FF2B5EF4-FFF2-40B4-BE49-F238E27FC236}">
                <a16:creationId xmlns:a16="http://schemas.microsoft.com/office/drawing/2014/main" id="{50BFAF27-0D15-F733-29F7-176C0611D794}"/>
              </a:ext>
            </a:extLst>
          </p:cNvPr>
          <p:cNvSpPr/>
          <p:nvPr/>
        </p:nvSpPr>
        <p:spPr>
          <a:xfrm>
            <a:off x="1391478" y="2464904"/>
            <a:ext cx="1967948" cy="3360861"/>
          </a:xfrm>
          <a:prstGeom prst="rect">
            <a:avLst/>
          </a:prstGeom>
          <a:solidFill>
            <a:schemeClr val="bg1"/>
          </a:solid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7" name="TextBox 6">
            <a:extLst>
              <a:ext uri="{FF2B5EF4-FFF2-40B4-BE49-F238E27FC236}">
                <a16:creationId xmlns:a16="http://schemas.microsoft.com/office/drawing/2014/main" id="{A8C4A4F8-22A6-BA5A-A121-565094A7F9AD}"/>
              </a:ext>
            </a:extLst>
          </p:cNvPr>
          <p:cNvSpPr txBox="1"/>
          <p:nvPr/>
        </p:nvSpPr>
        <p:spPr>
          <a:xfrm>
            <a:off x="3359426" y="2042947"/>
            <a:ext cx="1298532" cy="646331"/>
          </a:xfrm>
          <a:prstGeom prst="rect">
            <a:avLst/>
          </a:prstGeom>
          <a:noFill/>
          <a:ln>
            <a:solidFill>
              <a:schemeClr val="tx1"/>
            </a:solidFill>
          </a:ln>
        </p:spPr>
        <p:txBody>
          <a:bodyPr wrap="square" rtlCol="0">
            <a:spAutoFit/>
          </a:bodyPr>
          <a:lstStyle/>
          <a:p>
            <a:r>
              <a:rPr lang="en-IN" b="1" dirty="0">
                <a:latin typeface="Times New Roman" panose="02020603050405020304" pitchFamily="18" charset="0"/>
                <a:cs typeface="Times New Roman" panose="02020603050405020304" pitchFamily="18" charset="0"/>
              </a:rPr>
              <a:t>Data Pre- processing</a:t>
            </a:r>
          </a:p>
        </p:txBody>
      </p:sp>
      <p:sp>
        <p:nvSpPr>
          <p:cNvPr id="10" name="TextBox 9">
            <a:extLst>
              <a:ext uri="{FF2B5EF4-FFF2-40B4-BE49-F238E27FC236}">
                <a16:creationId xmlns:a16="http://schemas.microsoft.com/office/drawing/2014/main" id="{DF60B94C-45BA-4EF4-8E4A-177335962770}"/>
              </a:ext>
            </a:extLst>
          </p:cNvPr>
          <p:cNvSpPr txBox="1"/>
          <p:nvPr/>
        </p:nvSpPr>
        <p:spPr>
          <a:xfrm>
            <a:off x="3506767" y="3472017"/>
            <a:ext cx="1003850" cy="646331"/>
          </a:xfrm>
          <a:prstGeom prst="rect">
            <a:avLst/>
          </a:prstGeom>
          <a:solidFill>
            <a:schemeClr val="bg1"/>
          </a:solidFill>
        </p:spPr>
        <p:txBody>
          <a:bodyPr wrap="square" rtlCol="0">
            <a:spAutoFit/>
          </a:bodyPr>
          <a:lstStyle/>
          <a:p>
            <a:r>
              <a:rPr lang="en-IN" b="1" dirty="0">
                <a:latin typeface="Times New Roman" panose="02020603050405020304" pitchFamily="18" charset="0"/>
                <a:cs typeface="Times New Roman" panose="02020603050405020304" pitchFamily="18" charset="0"/>
              </a:rPr>
              <a:t>EDA</a:t>
            </a:r>
          </a:p>
          <a:p>
            <a:endParaRPr lang="en-IN" b="1" dirty="0">
              <a:latin typeface="Times New Roman" panose="02020603050405020304" pitchFamily="18" charset="0"/>
              <a:cs typeface="Times New Roman" panose="02020603050405020304" pitchFamily="18" charset="0"/>
            </a:endParaRPr>
          </a:p>
        </p:txBody>
      </p:sp>
      <p:sp>
        <p:nvSpPr>
          <p:cNvPr id="11" name="Arrow: Down 10">
            <a:extLst>
              <a:ext uri="{FF2B5EF4-FFF2-40B4-BE49-F238E27FC236}">
                <a16:creationId xmlns:a16="http://schemas.microsoft.com/office/drawing/2014/main" id="{C55E85A4-9778-9A0D-B24B-B4341FCE5AB2}"/>
              </a:ext>
            </a:extLst>
          </p:cNvPr>
          <p:cNvSpPr/>
          <p:nvPr/>
        </p:nvSpPr>
        <p:spPr>
          <a:xfrm>
            <a:off x="3758998" y="2736679"/>
            <a:ext cx="406925" cy="56327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9718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FC-1B54-FDF7-4D54-3EAD1AB3343F}"/>
              </a:ext>
            </a:extLst>
          </p:cNvPr>
          <p:cNvSpPr>
            <a:spLocks noGrp="1"/>
          </p:cNvSpPr>
          <p:nvPr>
            <p:ph type="title"/>
          </p:nvPr>
        </p:nvSpPr>
        <p:spPr>
          <a:xfrm>
            <a:off x="345440" y="0"/>
            <a:ext cx="11521440" cy="843915"/>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45440" y="787082"/>
            <a:ext cx="11521440" cy="6070918"/>
          </a:xfrm>
        </p:spPr>
        <p:txBody>
          <a:bodyPr>
            <a:noAutofit/>
          </a:bodyPr>
          <a:lstStyle/>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Utilized for data pre-processing, EDA and model development due to its extensive libraries for machine learning and data analysis.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JavaScript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Used for front-end development to create an interactive user interface.</a:t>
            </a:r>
          </a:p>
          <a:p>
            <a:pPr marL="0" marR="0" indent="0">
              <a:lnSpc>
                <a:spcPct val="100000"/>
              </a:lnSpc>
              <a:spcBef>
                <a:spcPts val="0"/>
              </a:spcBef>
              <a:spcAft>
                <a:spcPts val="1000"/>
              </a:spcAft>
              <a:buNone/>
            </a:pP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Machine Learning Libraries: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Scikit-learn: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Employed for implementing the Random Forest algorithm.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Pandas:</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Utilized for data manipulation and preprocessing tasks.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NumPy:</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Used for numerical computations and array manipulation.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0000"/>
              </a:lnSpc>
              <a:spcBef>
                <a:spcPts val="0"/>
              </a:spcBef>
              <a:spcAft>
                <a:spcPts val="1000"/>
              </a:spcAft>
              <a:buNone/>
            </a:pP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Web Development Frameworks: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10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Flask:</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Employed for developing the back-end server to handle user requests, execute prediction algorithms, and serve recommendations.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40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FC-1B54-FDF7-4D54-3EAD1AB3343F}"/>
              </a:ext>
            </a:extLst>
          </p:cNvPr>
          <p:cNvSpPr>
            <a:spLocks noGrp="1"/>
          </p:cNvSpPr>
          <p:nvPr>
            <p:ph type="title"/>
          </p:nvPr>
        </p:nvSpPr>
        <p:spPr>
          <a:xfrm>
            <a:off x="345440" y="0"/>
            <a:ext cx="11521440" cy="843915"/>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45440" y="843915"/>
            <a:ext cx="11521440" cy="5283835"/>
          </a:xfrm>
        </p:spPr>
        <p:txBody>
          <a:bodyPr>
            <a:normAutofit/>
          </a:bodyPr>
          <a:lstStyle/>
          <a:p>
            <a:pPr marL="0" lvl="0" indent="0" algn="l" fontAlgn="base">
              <a:lnSpc>
                <a:spcPct val="107000"/>
              </a:lnSpc>
              <a:spcAft>
                <a:spcPts val="255"/>
              </a:spcAft>
              <a:buClr>
                <a:srgbClr val="000000"/>
              </a:buClr>
              <a:buSzPts val="1200"/>
              <a:buNone/>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Dataset Pre-processing: </a:t>
            </a:r>
            <a:r>
              <a:rPr lang="en-IN"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IN" sz="1800" dirty="0">
                <a:solidFill>
                  <a:srgbClr val="000000"/>
                </a:solidFill>
                <a:effectLst/>
                <a:latin typeface="Arial" panose="020B0604020202020204" pitchFamily="34" charset="0"/>
                <a:ea typeface="Arial" panose="020B0604020202020204" pitchFamily="34" charset="0"/>
              </a:rPr>
              <a:t>Initially the data looks like 0.5;0;0;0;0;1;bunkrupt so I used </a:t>
            </a:r>
            <a:endParaRPr lang="en-IN" sz="1800" dirty="0">
              <a:effectLst/>
              <a:latin typeface="Arial" panose="020B0604020202020204" pitchFamily="34" charset="0"/>
              <a:ea typeface="Arial" panose="020B0604020202020204" pitchFamily="34" charset="0"/>
            </a:endParaRPr>
          </a:p>
          <a:p>
            <a:pPr marL="457200">
              <a:lnSpc>
                <a:spcPct val="115000"/>
              </a:lnSpc>
            </a:pPr>
            <a:r>
              <a:rPr lang="en-IN" sz="1800" dirty="0">
                <a:solidFill>
                  <a:srgbClr val="000000"/>
                </a:solidFill>
                <a:effectLst/>
                <a:latin typeface="Arial" panose="020B0604020202020204" pitchFamily="34" charset="0"/>
                <a:ea typeface="Arial" panose="020B0604020202020204" pitchFamily="34" charset="0"/>
              </a:rPr>
              <a:t>Excel &gt; Data &gt; Text to column, to separate them into 7 different columns</a:t>
            </a:r>
          </a:p>
          <a:p>
            <a:pPr marL="457200">
              <a:lnSpc>
                <a:spcPct val="115000"/>
              </a:lnSpc>
            </a:pPr>
            <a:r>
              <a:rPr lang="en-IN" sz="1800" dirty="0">
                <a:solidFill>
                  <a:srgbClr val="000000"/>
                </a:solidFill>
                <a:latin typeface="Arial" panose="020B0604020202020204" pitchFamily="34" charset="0"/>
                <a:ea typeface="Arial" panose="020B0604020202020204" pitchFamily="34" charset="0"/>
              </a:rPr>
              <a:t>Using label encoding we converted output as </a:t>
            </a:r>
            <a:r>
              <a:rPr lang="en-IN" sz="1800" b="0" i="0" dirty="0">
                <a:effectLst/>
                <a:highlight>
                  <a:srgbClr val="FFFFFF"/>
                </a:highlight>
                <a:latin typeface="system-ui"/>
              </a:rPr>
              <a:t>0 = bankruptcy, 1 = non-bankruptcy</a:t>
            </a:r>
            <a:endParaRPr lang="en-IN"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04D136-58DF-7800-9DE3-BFAC95587638}"/>
              </a:ext>
            </a:extLst>
          </p:cNvPr>
          <p:cNvPicPr>
            <a:picLocks noChangeAspect="1"/>
          </p:cNvPicPr>
          <p:nvPr/>
        </p:nvPicPr>
        <p:blipFill>
          <a:blip r:embed="rId2"/>
          <a:stretch>
            <a:fillRect/>
          </a:stretch>
        </p:blipFill>
        <p:spPr>
          <a:xfrm>
            <a:off x="212647" y="2836173"/>
            <a:ext cx="11766706" cy="2902936"/>
          </a:xfrm>
          <a:prstGeom prst="rect">
            <a:avLst/>
          </a:prstGeom>
        </p:spPr>
      </p:pic>
    </p:spTree>
    <p:extLst>
      <p:ext uri="{BB962C8B-B14F-4D97-AF65-F5344CB8AC3E}">
        <p14:creationId xmlns:p14="http://schemas.microsoft.com/office/powerpoint/2010/main" val="48252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45440" y="92558"/>
            <a:ext cx="11521440" cy="6501282"/>
          </a:xfrm>
        </p:spPr>
        <p:txBody>
          <a:bodyPr>
            <a:noAutofit/>
          </a:bodyPr>
          <a:lstStyle/>
          <a:p>
            <a:pPr marL="0" marR="0" indent="0" algn="just">
              <a:lnSpc>
                <a:spcPct val="150000"/>
              </a:lnSpc>
              <a:spcBef>
                <a:spcPts val="0"/>
              </a:spcBef>
              <a:spcAft>
                <a:spcPts val="1000"/>
              </a:spcAft>
              <a:buNone/>
            </a:pPr>
            <a:r>
              <a:rPr lang="en-IN" sz="2000" b="1" dirty="0">
                <a:latin typeface="Times New Roman" panose="02020603050405020304" pitchFamily="18" charset="0"/>
                <a:ea typeface="Calibri" panose="020F0502020204030204" pitchFamily="34" charset="0"/>
                <a:cs typeface="Gautami" panose="020B0502040204020203" pitchFamily="34" charset="0"/>
              </a:rPr>
              <a:t>Exploratory Data Analysis</a:t>
            </a:r>
          </a:p>
          <a:p>
            <a:pPr algn="just">
              <a:lnSpc>
                <a:spcPct val="100000"/>
              </a:lnSpc>
              <a:spcBef>
                <a:spcPts val="0"/>
              </a:spcBef>
              <a:spcAft>
                <a:spcPts val="1000"/>
              </a:spcAft>
            </a:pPr>
            <a:r>
              <a:rPr lang="en-US" sz="2000" dirty="0">
                <a:latin typeface="Times New Roman" panose="02020603050405020304" pitchFamily="18" charset="0"/>
                <a:cs typeface="Times New Roman" panose="02020603050405020304" pitchFamily="18" charset="0"/>
              </a:rPr>
              <a:t>There are 250 rows and 7 columns and all the values are numeric of value 0 or 0.5 or 1.</a:t>
            </a:r>
          </a:p>
          <a:p>
            <a:pPr algn="just">
              <a:lnSpc>
                <a:spcPct val="100000"/>
              </a:lnSpc>
              <a:spcBef>
                <a:spcPts val="0"/>
              </a:spcBef>
              <a:spcAft>
                <a:spcPts val="1000"/>
              </a:spcAft>
            </a:pPr>
            <a:r>
              <a:rPr lang="en-US" sz="2000" dirty="0">
                <a:latin typeface="Times New Roman" panose="02020603050405020304" pitchFamily="18" charset="0"/>
                <a:cs typeface="Times New Roman" panose="02020603050405020304" pitchFamily="18" charset="0"/>
              </a:rPr>
              <a:t>Next we need to know if there are any relationships between data fields using correlation matrix.</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marL="0" marR="0" indent="0" algn="just">
              <a:lnSpc>
                <a:spcPct val="150000"/>
              </a:lnSpc>
              <a:spcBef>
                <a:spcPts val="0"/>
              </a:spcBef>
              <a:spcAft>
                <a:spcPts val="1000"/>
              </a:spcAft>
              <a:buNone/>
            </a:pPr>
            <a:endParaRPr lang="en-US" sz="2000" dirty="0">
              <a:latin typeface="Calibri" panose="020F0502020204030204" pitchFamily="34" charset="0"/>
              <a:ea typeface="Calibri" panose="020F0502020204030204" pitchFamily="34" charset="0"/>
              <a:cs typeface="Gautami" panose="020B0502040204020203" pitchFamily="34" charset="0"/>
            </a:endParaRPr>
          </a:p>
          <a:p>
            <a:pPr marL="0" marR="0" indent="0" algn="just">
              <a:lnSpc>
                <a:spcPct val="150000"/>
              </a:lnSpc>
              <a:spcBef>
                <a:spcPts val="0"/>
              </a:spcBef>
              <a:spcAft>
                <a:spcPts val="1000"/>
              </a:spcAft>
              <a:buNone/>
            </a:pP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marL="0" marR="0" indent="0" algn="just">
              <a:lnSpc>
                <a:spcPct val="150000"/>
              </a:lnSpc>
              <a:spcBef>
                <a:spcPts val="0"/>
              </a:spcBef>
              <a:spcAft>
                <a:spcPts val="1000"/>
              </a:spcAft>
              <a:buNone/>
            </a:pP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70000"/>
              </a:lnSpc>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5943DE-68D6-8AE6-0544-5525BEE436DC}"/>
              </a:ext>
            </a:extLst>
          </p:cNvPr>
          <p:cNvPicPr>
            <a:picLocks noChangeAspect="1"/>
          </p:cNvPicPr>
          <p:nvPr/>
        </p:nvPicPr>
        <p:blipFill>
          <a:blip r:embed="rId2"/>
          <a:stretch>
            <a:fillRect/>
          </a:stretch>
        </p:blipFill>
        <p:spPr>
          <a:xfrm>
            <a:off x="2395330" y="1506491"/>
            <a:ext cx="6311347" cy="5218847"/>
          </a:xfrm>
          <a:prstGeom prst="rect">
            <a:avLst/>
          </a:prstGeom>
        </p:spPr>
      </p:pic>
    </p:spTree>
    <p:extLst>
      <p:ext uri="{BB962C8B-B14F-4D97-AF65-F5344CB8AC3E}">
        <p14:creationId xmlns:p14="http://schemas.microsoft.com/office/powerpoint/2010/main" val="271558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64E8C-2852-ADEB-782D-EEC5B8C38A5F}"/>
              </a:ext>
            </a:extLst>
          </p:cNvPr>
          <p:cNvSpPr>
            <a:spLocks noGrp="1"/>
          </p:cNvSpPr>
          <p:nvPr>
            <p:ph idx="1"/>
          </p:nvPr>
        </p:nvSpPr>
        <p:spPr>
          <a:xfrm>
            <a:off x="345440" y="314960"/>
            <a:ext cx="11521440" cy="6278880"/>
          </a:xfrm>
        </p:spPr>
        <p:txBody>
          <a:bodyPr>
            <a:noAutofit/>
          </a:bodyPr>
          <a:lstStyle/>
          <a:p>
            <a:pPr marL="0" marR="0" indent="0" algn="just">
              <a:lnSpc>
                <a:spcPct val="150000"/>
              </a:lnSpc>
              <a:spcBef>
                <a:spcPts val="0"/>
              </a:spcBef>
              <a:spcAft>
                <a:spcPts val="1000"/>
              </a:spcAft>
              <a:buNone/>
            </a:pPr>
            <a:r>
              <a:rPr lang="en-IN" sz="2000" b="1" dirty="0">
                <a:effectLst/>
                <a:latin typeface="Times New Roman" panose="02020603050405020304" pitchFamily="18" charset="0"/>
                <a:ea typeface="Calibri" panose="020F0502020204030204" pitchFamily="34" charset="0"/>
                <a:cs typeface="Gautami" panose="020B0502040204020203" pitchFamily="34" charset="0"/>
              </a:rPr>
              <a:t>Model Development</a:t>
            </a: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80% of the data is used for training and 20% for testing the model.</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Implemented the Random Forest algorithm using the Scikit-learn library.</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Trained the model on the pre-processed dataset, optimizing hyperparameters such as the number of trees to improve the prediction accuracy.</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Evaluated the model's performance using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accuracy_score</a:t>
            </a:r>
            <a:r>
              <a:rPr lang="en-IN" sz="2000" dirty="0">
                <a:effectLst/>
                <a:latin typeface="Times New Roman" panose="02020603050405020304" pitchFamily="18" charset="0"/>
                <a:ea typeface="Calibri" panose="020F0502020204030204" pitchFamily="34" charset="0"/>
                <a:cs typeface="Gautami" panose="020B0502040204020203" pitchFamily="34" charset="0"/>
              </a:rPr>
              <a:t>, precision, recall.</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marL="0" marR="0" indent="0" algn="just">
              <a:lnSpc>
                <a:spcPct val="150000"/>
              </a:lnSpc>
              <a:spcBef>
                <a:spcPts val="0"/>
              </a:spcBef>
              <a:spcAft>
                <a:spcPts val="1000"/>
              </a:spcAft>
              <a:buNone/>
            </a:pPr>
            <a:r>
              <a:rPr lang="en-IN" sz="2000" b="1" dirty="0">
                <a:effectLst/>
                <a:latin typeface="Times New Roman" panose="02020603050405020304" pitchFamily="18" charset="0"/>
                <a:ea typeface="Calibri" panose="020F0502020204030204" pitchFamily="34" charset="0"/>
                <a:cs typeface="Gautami" panose="020B0502040204020203" pitchFamily="34" charset="0"/>
              </a:rPr>
              <a:t>Backend Development</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Developed a backend server using Flask or Django to handle user requests, execute prediction algorithms, and serve recommendations.</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Gautami" panose="020B0502040204020203" pitchFamily="34" charset="0"/>
              </a:rPr>
              <a:t>Integrated the trained Random Forest model with the backend server to enable bankruptcy predictions based on user input.</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09851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FC-1B54-FDF7-4D54-3EAD1AB3343F}"/>
              </a:ext>
            </a:extLst>
          </p:cNvPr>
          <p:cNvSpPr>
            <a:spLocks noGrp="1"/>
          </p:cNvSpPr>
          <p:nvPr>
            <p:ph type="title"/>
          </p:nvPr>
        </p:nvSpPr>
        <p:spPr>
          <a:xfrm>
            <a:off x="335280" y="305491"/>
            <a:ext cx="11521440" cy="843915"/>
          </a:xfrm>
        </p:spPr>
        <p:txBody>
          <a:bodyPr>
            <a:normAutofit/>
          </a:bodyPr>
          <a:lstStyle/>
          <a:p>
            <a:r>
              <a:rPr lang="en-US" sz="3100" b="1" dirty="0">
                <a:solidFill>
                  <a:srgbClr val="FF0000"/>
                </a:solidFill>
                <a:latin typeface="Times New Roman" panose="02020603050405020304" pitchFamily="18" charset="0"/>
                <a:cs typeface="Times New Roman" panose="02020603050405020304" pitchFamily="18" charset="0"/>
              </a:rPr>
              <a:t>Results </a:t>
            </a:r>
            <a:br>
              <a:rPr lang="en-US" sz="40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Accuracy using </a:t>
            </a:r>
            <a:r>
              <a:rPr lang="en-US" sz="2200" dirty="0" err="1">
                <a:latin typeface="Times New Roman" panose="02020603050405020304" pitchFamily="18" charset="0"/>
                <a:cs typeface="Times New Roman" panose="02020603050405020304" pitchFamily="18" charset="0"/>
              </a:rPr>
              <a:t>Randomforest</a:t>
            </a:r>
            <a:r>
              <a:rPr lang="en-US" sz="2200" dirty="0">
                <a:latin typeface="Times New Roman" panose="02020603050405020304" pitchFamily="18" charset="0"/>
                <a:cs typeface="Times New Roman" panose="02020603050405020304" pitchFamily="18" charset="0"/>
              </a:rPr>
              <a:t> is 100%</a:t>
            </a:r>
          </a:p>
        </p:txBody>
      </p:sp>
      <p:pic>
        <p:nvPicPr>
          <p:cNvPr id="18" name="Picture 17">
            <a:extLst>
              <a:ext uri="{FF2B5EF4-FFF2-40B4-BE49-F238E27FC236}">
                <a16:creationId xmlns:a16="http://schemas.microsoft.com/office/drawing/2014/main" id="{258424AD-AA96-5DBA-81B7-3DA1834AB6FC}"/>
              </a:ext>
            </a:extLst>
          </p:cNvPr>
          <p:cNvPicPr>
            <a:picLocks noChangeAspect="1"/>
          </p:cNvPicPr>
          <p:nvPr/>
        </p:nvPicPr>
        <p:blipFill>
          <a:blip r:embed="rId2"/>
          <a:stretch>
            <a:fillRect/>
          </a:stretch>
        </p:blipFill>
        <p:spPr>
          <a:xfrm>
            <a:off x="479357" y="1669773"/>
            <a:ext cx="5386794" cy="4736203"/>
          </a:xfrm>
          <a:prstGeom prst="rect">
            <a:avLst/>
          </a:prstGeom>
        </p:spPr>
      </p:pic>
      <p:pic>
        <p:nvPicPr>
          <p:cNvPr id="20" name="Picture 19">
            <a:extLst>
              <a:ext uri="{FF2B5EF4-FFF2-40B4-BE49-F238E27FC236}">
                <a16:creationId xmlns:a16="http://schemas.microsoft.com/office/drawing/2014/main" id="{57583EA8-F5D2-6C2F-7913-53BB1773C065}"/>
              </a:ext>
            </a:extLst>
          </p:cNvPr>
          <p:cNvPicPr>
            <a:picLocks noChangeAspect="1"/>
          </p:cNvPicPr>
          <p:nvPr/>
        </p:nvPicPr>
        <p:blipFill>
          <a:blip r:embed="rId3"/>
          <a:stretch>
            <a:fillRect/>
          </a:stretch>
        </p:blipFill>
        <p:spPr>
          <a:xfrm>
            <a:off x="6250130" y="1669773"/>
            <a:ext cx="5691553" cy="4651514"/>
          </a:xfrm>
          <a:prstGeom prst="rect">
            <a:avLst/>
          </a:prstGeom>
        </p:spPr>
      </p:pic>
    </p:spTree>
    <p:extLst>
      <p:ext uri="{BB962C8B-B14F-4D97-AF65-F5344CB8AC3E}">
        <p14:creationId xmlns:p14="http://schemas.microsoft.com/office/powerpoint/2010/main" val="374028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694</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system-ui</vt:lpstr>
      <vt:lpstr>Times New Roman</vt:lpstr>
      <vt:lpstr>Office Theme</vt:lpstr>
      <vt:lpstr>PowerPoint Presentation</vt:lpstr>
      <vt:lpstr>Introduction</vt:lpstr>
      <vt:lpstr>PowerPoint Presentation</vt:lpstr>
      <vt:lpstr>Business Objective:</vt:lpstr>
      <vt:lpstr>Technologies used</vt:lpstr>
      <vt:lpstr>Implementation</vt:lpstr>
      <vt:lpstr>PowerPoint Presentation</vt:lpstr>
      <vt:lpstr>PowerPoint Presentation</vt:lpstr>
      <vt:lpstr>Results  Accuracy using Randomforest is 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B.Tech – II Sem. Community Service Project External Viva-Voce Examination</dc:title>
  <dc:creator>Arunasri</dc:creator>
  <cp:lastModifiedBy>Pavan Sai Ganesh Cherukuri</cp:lastModifiedBy>
  <cp:revision>62</cp:revision>
  <dcterms:created xsi:type="dcterms:W3CDTF">2024-04-01T06:08:33Z</dcterms:created>
  <dcterms:modified xsi:type="dcterms:W3CDTF">2024-04-19T02:20:00Z</dcterms:modified>
</cp:coreProperties>
</file>