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6" r:id="rId5"/>
    <p:sldId id="267" r:id="rId6"/>
    <p:sldId id="268" r:id="rId7"/>
    <p:sldId id="270" r:id="rId8"/>
    <p:sldId id="271" r:id="rId9"/>
    <p:sldId id="273" r:id="rId10"/>
    <p:sldId id="274" r:id="rId11"/>
    <p:sldId id="275" r:id="rId12"/>
    <p:sldId id="284" r:id="rId13"/>
    <p:sldId id="276" r:id="rId14"/>
    <p:sldId id="280" r:id="rId15"/>
    <p:sldId id="264" r:id="rId16"/>
    <p:sldId id="265" r:id="rId17"/>
    <p:sldId id="281" r:id="rId18"/>
    <p:sldId id="282" r:id="rId19"/>
    <p:sldId id="283" r:id="rId20"/>
    <p:sldId id="277" r:id="rId21"/>
    <p:sldId id="278" r:id="rId22"/>
  </p:sldIdLst>
  <p:sldSz cx="9144000" cy="6858000" type="screen4x3"/>
  <p:notesSz cx="9144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0000FF"/>
    <a:srgbClr val="FF9900"/>
    <a:srgbClr val="99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812291"/>
          </a:xfrm>
          <a:prstGeom prst="rect">
            <a:avLst/>
          </a:prstGeom>
        </p:spPr>
      </p:pic>
      <p:sp>
        <p:nvSpPr>
          <p:cNvPr id="2" name="Holder 2"/>
          <p:cNvSpPr>
            <a:spLocks noGrp="1"/>
          </p:cNvSpPr>
          <p:nvPr>
            <p:ph type="title"/>
          </p:nvPr>
        </p:nvSpPr>
        <p:spPr/>
        <p:txBody>
          <a:bodyPr lIns="0" tIns="0" rIns="0" bIns="0"/>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CEADA"/>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106640" y="162028"/>
            <a:ext cx="808759" cy="808759"/>
          </a:xfrm>
          <a:prstGeom prst="rect">
            <a:avLst/>
          </a:prstGeom>
        </p:spPr>
      </p:pic>
      <p:pic>
        <p:nvPicPr>
          <p:cNvPr id="17" name="bg object 17"/>
          <p:cNvPicPr/>
          <p:nvPr/>
        </p:nvPicPr>
        <p:blipFill>
          <a:blip r:embed="rId3" cstate="print"/>
          <a:stretch>
            <a:fillRect/>
          </a:stretch>
        </p:blipFill>
        <p:spPr>
          <a:xfrm>
            <a:off x="6905105" y="6347925"/>
            <a:ext cx="1704109" cy="377371"/>
          </a:xfrm>
          <a:prstGeom prst="rect">
            <a:avLst/>
          </a:prstGeom>
        </p:spPr>
      </p:pic>
      <p:pic>
        <p:nvPicPr>
          <p:cNvPr id="18" name="bg object 18"/>
          <p:cNvPicPr/>
          <p:nvPr/>
        </p:nvPicPr>
        <p:blipFill>
          <a:blip r:embed="rId4" cstate="print"/>
          <a:stretch>
            <a:fillRect/>
          </a:stretch>
        </p:blipFill>
        <p:spPr>
          <a:xfrm>
            <a:off x="305561" y="972311"/>
            <a:ext cx="8534400" cy="39750"/>
          </a:xfrm>
          <a:prstGeom prst="rect">
            <a:avLst/>
          </a:prstGeom>
        </p:spPr>
      </p:pic>
      <p:pic>
        <p:nvPicPr>
          <p:cNvPr id="19" name="bg object 19"/>
          <p:cNvPicPr/>
          <p:nvPr/>
        </p:nvPicPr>
        <p:blipFill>
          <a:blip r:embed="rId5" cstate="print"/>
          <a:stretch>
            <a:fillRect/>
          </a:stretch>
        </p:blipFill>
        <p:spPr>
          <a:xfrm>
            <a:off x="0" y="1066799"/>
            <a:ext cx="9144000" cy="5181600"/>
          </a:xfrm>
          <a:prstGeom prst="rect">
            <a:avLst/>
          </a:prstGeom>
        </p:spPr>
      </p:pic>
      <p:pic>
        <p:nvPicPr>
          <p:cNvPr id="20" name="bg object 20"/>
          <p:cNvPicPr/>
          <p:nvPr/>
        </p:nvPicPr>
        <p:blipFill>
          <a:blip r:embed="rId6" cstate="print"/>
          <a:stretch>
            <a:fillRect/>
          </a:stretch>
        </p:blipFill>
        <p:spPr>
          <a:xfrm>
            <a:off x="2913888" y="938783"/>
            <a:ext cx="3349752" cy="1118615"/>
          </a:xfrm>
          <a:prstGeom prst="rect">
            <a:avLst/>
          </a:prstGeom>
        </p:spPr>
      </p:pic>
      <p:sp>
        <p:nvSpPr>
          <p:cNvPr id="2" name="Holder 2"/>
          <p:cNvSpPr>
            <a:spLocks noGrp="1"/>
          </p:cNvSpPr>
          <p:nvPr>
            <p:ph type="title"/>
          </p:nvPr>
        </p:nvSpPr>
        <p:spPr/>
        <p:txBody>
          <a:bodyPr lIns="0" tIns="0" rIns="0" bIns="0"/>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106640" y="162028"/>
            <a:ext cx="808759" cy="808759"/>
          </a:xfrm>
          <a:prstGeom prst="rect">
            <a:avLst/>
          </a:prstGeom>
        </p:spPr>
      </p:pic>
      <p:pic>
        <p:nvPicPr>
          <p:cNvPr id="17" name="bg object 17"/>
          <p:cNvPicPr/>
          <p:nvPr/>
        </p:nvPicPr>
        <p:blipFill>
          <a:blip r:embed="rId8" cstate="print"/>
          <a:stretch>
            <a:fillRect/>
          </a:stretch>
        </p:blipFill>
        <p:spPr>
          <a:xfrm>
            <a:off x="6905105" y="6347925"/>
            <a:ext cx="1704109" cy="377371"/>
          </a:xfrm>
          <a:prstGeom prst="rect">
            <a:avLst/>
          </a:prstGeom>
        </p:spPr>
      </p:pic>
      <p:pic>
        <p:nvPicPr>
          <p:cNvPr id="18" name="bg object 18"/>
          <p:cNvPicPr/>
          <p:nvPr/>
        </p:nvPicPr>
        <p:blipFill>
          <a:blip r:embed="rId9" cstate="print"/>
          <a:stretch>
            <a:fillRect/>
          </a:stretch>
        </p:blipFill>
        <p:spPr>
          <a:xfrm>
            <a:off x="305561" y="972311"/>
            <a:ext cx="8534400" cy="39750"/>
          </a:xfrm>
          <a:prstGeom prst="rect">
            <a:avLst/>
          </a:prstGeom>
        </p:spPr>
      </p:pic>
      <p:sp>
        <p:nvSpPr>
          <p:cNvPr id="2" name="Holder 2"/>
          <p:cNvSpPr>
            <a:spLocks noGrp="1"/>
          </p:cNvSpPr>
          <p:nvPr>
            <p:ph type="title"/>
          </p:nvPr>
        </p:nvSpPr>
        <p:spPr>
          <a:xfrm>
            <a:off x="289966" y="172923"/>
            <a:ext cx="8003540" cy="452120"/>
          </a:xfrm>
          <a:prstGeom prst="rect">
            <a:avLst/>
          </a:prstGeom>
        </p:spPr>
        <p:txBody>
          <a:bodyPr wrap="square" lIns="0" tIns="0" rIns="0" bIns="0">
            <a:spAutoFit/>
          </a:bodyPr>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810190"/>
            <a:ext cx="8077199" cy="5480988"/>
          </a:xfrm>
          <a:prstGeom prst="rect">
            <a:avLst/>
          </a:prstGeom>
        </p:spPr>
        <p:txBody>
          <a:bodyPr vert="horz" wrap="square" lIns="0" tIns="12700" rIns="0" bIns="0" rtlCol="0" anchor="t">
            <a:spAutoFit/>
          </a:bodyPr>
          <a:lstStyle/>
          <a:p>
            <a:pPr marL="1270" algn="ctr">
              <a:lnSpc>
                <a:spcPct val="100000"/>
              </a:lnSpc>
              <a:spcBef>
                <a:spcPts val="100"/>
              </a:spcBef>
            </a:pPr>
            <a:endParaRPr lang="en-IN" sz="2400" dirty="0">
              <a:solidFill>
                <a:srgbClr val="6F2F9F"/>
              </a:solidFill>
              <a:latin typeface="Times New Roman"/>
              <a:cs typeface="Times New Roman"/>
            </a:endParaRPr>
          </a:p>
          <a:p>
            <a:pPr marL="1270" algn="ctr">
              <a:spcBef>
                <a:spcPts val="100"/>
              </a:spcBef>
            </a:pPr>
            <a:r>
              <a:rPr lang="en-US" sz="2400" spc="-10" dirty="0">
                <a:solidFill>
                  <a:srgbClr val="6F2F9F"/>
                </a:solidFill>
                <a:latin typeface="Times New Roman"/>
                <a:cs typeface="Times New Roman"/>
              </a:rPr>
              <a:t>SLEEPING DISORDER PREDICTION</a:t>
            </a:r>
            <a:endParaRPr sz="2400" dirty="0">
              <a:latin typeface="Times New Roman"/>
              <a:cs typeface="Times New Roman"/>
            </a:endParaRPr>
          </a:p>
          <a:p>
            <a:pPr marL="1270" algn="ctr">
              <a:lnSpc>
                <a:spcPct val="100000"/>
              </a:lnSpc>
            </a:pPr>
            <a:r>
              <a:rPr lang="en-IN" sz="1400" spc="-25" dirty="0">
                <a:latin typeface="Times New Roman"/>
                <a:cs typeface="Times New Roman"/>
              </a:rPr>
              <a:t>B</a:t>
            </a:r>
            <a:r>
              <a:rPr sz="1400" spc="-25" dirty="0">
                <a:latin typeface="Times New Roman"/>
                <a:cs typeface="Times New Roman"/>
              </a:rPr>
              <a:t>y</a:t>
            </a:r>
            <a:endParaRPr lang="en-IN" sz="1400" spc="-25" dirty="0">
              <a:latin typeface="Times New Roman"/>
              <a:cs typeface="Times New Roman"/>
            </a:endParaRPr>
          </a:p>
          <a:p>
            <a:pPr marL="1270" algn="ctr"/>
            <a:r>
              <a:rPr lang="en-IN" sz="1400" dirty="0">
                <a:solidFill>
                  <a:srgbClr val="00AF50"/>
                </a:solidFill>
                <a:latin typeface="Times New Roman"/>
                <a:cs typeface="Times New Roman"/>
              </a:rPr>
              <a:t>K. Harshitha (20U41A0543)</a:t>
            </a:r>
          </a:p>
          <a:p>
            <a:pPr marL="1270" algn="ctr"/>
            <a:r>
              <a:rPr lang="en-IN" sz="1400" dirty="0">
                <a:solidFill>
                  <a:srgbClr val="00AF50"/>
                </a:solidFill>
                <a:latin typeface="Times New Roman"/>
                <a:cs typeface="Times New Roman"/>
              </a:rPr>
              <a:t>M. Manideepak (20U41A0542)</a:t>
            </a:r>
          </a:p>
          <a:p>
            <a:pPr algn="ctr"/>
            <a:r>
              <a:rPr lang="en-IN" sz="1400" dirty="0">
                <a:solidFill>
                  <a:srgbClr val="00AF50"/>
                </a:solidFill>
                <a:latin typeface="Times New Roman"/>
                <a:cs typeface="Times New Roman"/>
              </a:rPr>
              <a:t>N. Mounika (20U41A0572)</a:t>
            </a:r>
          </a:p>
          <a:p>
            <a:pPr algn="ctr"/>
            <a:r>
              <a:rPr lang="en-IN" sz="1400" dirty="0">
                <a:solidFill>
                  <a:srgbClr val="00AF50"/>
                </a:solidFill>
                <a:latin typeface="Times New Roman"/>
                <a:cs typeface="Times New Roman"/>
              </a:rPr>
              <a:t>K. Bhagya Sri (20U41A0574)</a:t>
            </a:r>
            <a:endParaRPr lang="en-IN" sz="1400" spc="-25" dirty="0">
              <a:latin typeface="Times New Roman"/>
              <a:cs typeface="Times New Roman"/>
            </a:endParaRPr>
          </a:p>
          <a:p>
            <a:pPr algn="ctr"/>
            <a:r>
              <a:rPr sz="1400" dirty="0">
                <a:latin typeface="Times New Roman"/>
                <a:cs typeface="Times New Roman"/>
              </a:rPr>
              <a:t>Under</a:t>
            </a:r>
            <a:r>
              <a:rPr sz="1400" spc="-30" dirty="0">
                <a:latin typeface="Times New Roman"/>
                <a:cs typeface="Times New Roman"/>
              </a:rPr>
              <a:t> </a:t>
            </a:r>
            <a:r>
              <a:rPr sz="1400" dirty="0">
                <a:latin typeface="Times New Roman"/>
                <a:cs typeface="Times New Roman"/>
              </a:rPr>
              <a:t>the</a:t>
            </a:r>
            <a:r>
              <a:rPr sz="1400" spc="-30" dirty="0">
                <a:latin typeface="Times New Roman"/>
                <a:cs typeface="Times New Roman"/>
              </a:rPr>
              <a:t> </a:t>
            </a:r>
            <a:r>
              <a:rPr sz="1400" dirty="0">
                <a:latin typeface="Times New Roman"/>
                <a:cs typeface="Times New Roman"/>
              </a:rPr>
              <a:t>Supervision</a:t>
            </a:r>
            <a:r>
              <a:rPr sz="1400" spc="-55" dirty="0">
                <a:latin typeface="Times New Roman"/>
                <a:cs typeface="Times New Roman"/>
              </a:rPr>
              <a:t> </a:t>
            </a:r>
            <a:r>
              <a:rPr sz="1400" spc="-25" dirty="0">
                <a:latin typeface="Times New Roman"/>
                <a:cs typeface="Times New Roman"/>
              </a:rPr>
              <a:t>of</a:t>
            </a:r>
            <a:r>
              <a:rPr lang="en-US" sz="1400" spc="-25" dirty="0">
                <a:latin typeface="Times New Roman"/>
                <a:cs typeface="Times New Roman"/>
              </a:rPr>
              <a:t> </a:t>
            </a:r>
            <a:endParaRPr lang="en-US" sz="1400" dirty="0">
              <a:solidFill>
                <a:srgbClr val="000000"/>
              </a:solidFill>
              <a:latin typeface="Times New Roman"/>
              <a:cs typeface="Times New Roman"/>
            </a:endParaRPr>
          </a:p>
          <a:p>
            <a:pPr algn="ctr"/>
            <a:r>
              <a:rPr lang="en-IN" sz="1400" spc="-20" dirty="0">
                <a:solidFill>
                  <a:srgbClr val="6F2F9F"/>
                </a:solidFill>
                <a:latin typeface="Times New Roman"/>
                <a:cs typeface="Times New Roman"/>
              </a:rPr>
              <a:t>Mrs. T. Santhoshi Lakshmi</a:t>
            </a:r>
            <a:r>
              <a:rPr lang="en-IN" sz="1400" spc="-10" dirty="0">
                <a:solidFill>
                  <a:srgbClr val="6F2F9F"/>
                </a:solidFill>
                <a:latin typeface="Times New Roman"/>
                <a:cs typeface="Times New Roman"/>
              </a:rPr>
              <a:t>, ASSISTANT PROFESSOR,CSE</a:t>
            </a:r>
            <a:endParaRPr lang="en-US" sz="1400" spc="-10" dirty="0">
              <a:solidFill>
                <a:srgbClr val="6F2F9F"/>
              </a:solidFill>
              <a:latin typeface="Times New Roman"/>
              <a:cs typeface="Times New Roman"/>
            </a:endParaRPr>
          </a:p>
          <a:p>
            <a:pPr algn="ctr"/>
            <a:r>
              <a:rPr lang="en-IN" sz="1400" dirty="0">
                <a:latin typeface="Times New Roman"/>
                <a:cs typeface="Times New Roman"/>
              </a:rPr>
              <a:t>Dadi Institute of Engineering &amp; Technology</a:t>
            </a:r>
            <a:endParaRPr lang="en-IN" dirty="0"/>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algn="ctr">
              <a:lnSpc>
                <a:spcPts val="2145"/>
              </a:lnSpc>
            </a:pPr>
            <a:endParaRPr lang="en-IN" sz="1800" b="1" spc="-10" dirty="0">
              <a:solidFill>
                <a:srgbClr val="001F5F"/>
              </a:solidFill>
              <a:latin typeface="Times New Roman"/>
              <a:cs typeface="Times New Roman"/>
            </a:endParaRPr>
          </a:p>
          <a:p>
            <a:pPr algn="ctr">
              <a:lnSpc>
                <a:spcPts val="2145"/>
              </a:lnSpc>
            </a:pPr>
            <a:endParaRPr lang="en-IN" b="1" spc="-10" dirty="0">
              <a:solidFill>
                <a:srgbClr val="001F5F"/>
              </a:solidFill>
              <a:latin typeface="Times New Roman"/>
              <a:cs typeface="Times New Roman"/>
            </a:endParaRPr>
          </a:p>
          <a:p>
            <a:pPr algn="ctr">
              <a:lnSpc>
                <a:spcPts val="2145"/>
              </a:lnSpc>
            </a:pPr>
            <a:r>
              <a:rPr lang="en-US" sz="1800" b="1" spc="-10" dirty="0">
                <a:solidFill>
                  <a:srgbClr val="001F5F"/>
                </a:solidFill>
                <a:latin typeface="Times New Roman"/>
                <a:cs typeface="Times New Roman"/>
              </a:rPr>
              <a:t>DEPARTMENT OF ELECTRONICS &amp; COMMUNICATION ENGINEERING</a:t>
            </a:r>
            <a:endParaRPr lang="en-US" sz="1800" dirty="0">
              <a:latin typeface="Times New Roman"/>
              <a:cs typeface="Times New Roman"/>
            </a:endParaRPr>
          </a:p>
          <a:p>
            <a:pPr algn="ctr">
              <a:lnSpc>
                <a:spcPct val="100000"/>
              </a:lnSpc>
            </a:pPr>
            <a:r>
              <a:rPr lang="en-US" sz="1800" b="1" dirty="0">
                <a:solidFill>
                  <a:srgbClr val="001F5F"/>
                </a:solidFill>
                <a:latin typeface="Times New Roman"/>
                <a:cs typeface="Times New Roman"/>
              </a:rPr>
              <a:t>DADI INSTITUTE OF ENGINEERING &amp; TECHNOLOGY</a:t>
            </a:r>
          </a:p>
          <a:p>
            <a:pPr algn="ctr">
              <a:lnSpc>
                <a:spcPct val="100000"/>
              </a:lnSpc>
            </a:pPr>
            <a:r>
              <a:rPr lang="en-US" sz="1800" b="1" spc="-10" dirty="0">
                <a:solidFill>
                  <a:srgbClr val="001F5F"/>
                </a:solidFill>
                <a:latin typeface="Times New Roman"/>
                <a:cs typeface="Times New Roman"/>
              </a:rPr>
              <a:t>(AN AUTONOMOUS INSTITUTE) </a:t>
            </a:r>
          </a:p>
          <a:p>
            <a:pPr algn="ctr">
              <a:lnSpc>
                <a:spcPct val="100000"/>
              </a:lnSpc>
            </a:pPr>
            <a:r>
              <a:rPr lang="en-US" sz="1800" b="1" spc="-10" dirty="0">
                <a:solidFill>
                  <a:srgbClr val="001F5F"/>
                </a:solidFill>
                <a:latin typeface="Times New Roman"/>
                <a:cs typeface="Times New Roman"/>
              </a:rPr>
              <a:t>ANAKAPALLE - 531002, VISAKHAPATNAM, A.P. </a:t>
            </a:r>
          </a:p>
          <a:p>
            <a:pPr algn="ctr">
              <a:lnSpc>
                <a:spcPct val="100000"/>
              </a:lnSpc>
            </a:pPr>
            <a:r>
              <a:rPr lang="en-US" sz="1800" b="1" spc="-10" dirty="0">
                <a:solidFill>
                  <a:srgbClr val="001F5F"/>
                </a:solidFill>
                <a:latin typeface="Times New Roman"/>
                <a:cs typeface="Times New Roman"/>
              </a:rPr>
              <a:t>MARCH - 2024</a:t>
            </a:r>
            <a:endParaRPr lang="en-US" sz="1800" dirty="0">
              <a:latin typeface="Times New Roman"/>
              <a:cs typeface="Times New Roman"/>
            </a:endParaRPr>
          </a:p>
        </p:txBody>
      </p:sp>
      <p:sp>
        <p:nvSpPr>
          <p:cNvPr id="10" name="TextBox 9">
            <a:extLst>
              <a:ext uri="{FF2B5EF4-FFF2-40B4-BE49-F238E27FC236}">
                <a16:creationId xmlns:a16="http://schemas.microsoft.com/office/drawing/2014/main" xmlns="" id="{557BFB2C-1677-292F-9B46-528F0DAA1507}"/>
              </a:ext>
            </a:extLst>
          </p:cNvPr>
          <p:cNvSpPr txBox="1"/>
          <p:nvPr/>
        </p:nvSpPr>
        <p:spPr>
          <a:xfrm>
            <a:off x="135255" y="138393"/>
            <a:ext cx="8170545"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DADI INSTITUTE OF ENGINEERING &amp; TECHNOLOGY</a:t>
            </a:r>
          </a:p>
        </p:txBody>
      </p:sp>
      <p:pic>
        <p:nvPicPr>
          <p:cNvPr id="11" name="Picture 10" descr="LOGO">
            <a:extLst>
              <a:ext uri="{FF2B5EF4-FFF2-40B4-BE49-F238E27FC236}">
                <a16:creationId xmlns:a16="http://schemas.microsoft.com/office/drawing/2014/main" xmlns="" id="{6AFDDEF7-3D5C-79B0-14E9-4B1428DA98CA}"/>
              </a:ext>
            </a:extLst>
          </p:cNvPr>
          <p:cNvPicPr>
            <a:picLocks noChangeAspect="1"/>
          </p:cNvPicPr>
          <p:nvPr/>
        </p:nvPicPr>
        <p:blipFill>
          <a:blip r:embed="rId2"/>
          <a:srcRect/>
          <a:stretch>
            <a:fillRect/>
          </a:stretch>
        </p:blipFill>
        <p:spPr bwMode="auto">
          <a:xfrm>
            <a:off x="3866072" y="3555521"/>
            <a:ext cx="1699931" cy="1244345"/>
          </a:xfrm>
          <a:prstGeom prst="rect">
            <a:avLst/>
          </a:prstGeom>
          <a:noFill/>
        </p:spPr>
      </p:pic>
      <p:pic>
        <p:nvPicPr>
          <p:cNvPr id="4" name="Picture 3">
            <a:extLst>
              <a:ext uri="{FF2B5EF4-FFF2-40B4-BE49-F238E27FC236}">
                <a16:creationId xmlns:a16="http://schemas.microsoft.com/office/drawing/2014/main" xmlns="" id="{F7B64584-DDE1-F627-A7CD-DFA773575448}"/>
              </a:ext>
            </a:extLst>
          </p:cNvPr>
          <p:cNvPicPr>
            <a:picLocks noChangeAspect="1"/>
          </p:cNvPicPr>
          <p:nvPr/>
        </p:nvPicPr>
        <p:blipFill>
          <a:blip r:embed="rId3"/>
          <a:stretch>
            <a:fillRect/>
          </a:stretch>
        </p:blipFill>
        <p:spPr>
          <a:xfrm>
            <a:off x="0" y="0"/>
            <a:ext cx="9144000" cy="810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4024F050-1BDE-BE26-C9B1-A44E48D3757F}"/>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C64799E8-B97D-D078-29B8-35038505EE2E}"/>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08B1A5C5-8390-95AD-D4C8-F64988FA9AD2}"/>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09515A7E-D3C7-939B-DC1E-EC4084B92FA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82F7B3E3-A896-00A7-F56C-2C3272D382C6}"/>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C6C4A794-4695-4FBB-470C-B9FDBE7810CD}"/>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FDC0786E-772B-39FF-4192-6ACBE1C13AD1}"/>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0" name="TextBox 9">
            <a:extLst>
              <a:ext uri="{FF2B5EF4-FFF2-40B4-BE49-F238E27FC236}">
                <a16:creationId xmlns:a16="http://schemas.microsoft.com/office/drawing/2014/main" xmlns="" id="{EEBC0E64-7A82-C3A6-F017-40742694F0F5}"/>
              </a:ext>
            </a:extLst>
          </p:cNvPr>
          <p:cNvSpPr txBox="1"/>
          <p:nvPr/>
        </p:nvSpPr>
        <p:spPr>
          <a:xfrm>
            <a:off x="533399" y="1165035"/>
            <a:ext cx="8306562" cy="5632311"/>
          </a:xfrm>
          <a:prstGeom prst="rect">
            <a:avLst/>
          </a:prstGeom>
          <a:noFill/>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statement:</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1</a:t>
            </a:r>
            <a:r>
              <a:rPr lang="en-US" sz="2000" dirty="0">
                <a:solidFill>
                  <a:srgbClr val="00B050"/>
                </a:solidFill>
                <a:latin typeface="Times New Roman" panose="02020603050405020304" pitchFamily="18" charset="0"/>
                <a:cs typeface="Times New Roman" panose="02020603050405020304" pitchFamily="18" charset="0"/>
              </a:rPr>
              <a:t>. Early Detection</a:t>
            </a:r>
            <a:r>
              <a:rPr lang="en-US" sz="2000" dirty="0">
                <a:latin typeface="Times New Roman" panose="02020603050405020304" pitchFamily="18" charset="0"/>
                <a:cs typeface="Times New Roman" panose="02020603050405020304" pitchFamily="18" charset="0"/>
              </a:rPr>
              <a:t>: Machine learning models can analyze patterns in sleep data, enabling early detection of potential sleeping disorders before they become severe.</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a:t>
            </a:r>
            <a:r>
              <a:rPr lang="en-US" sz="2000" dirty="0">
                <a:solidFill>
                  <a:srgbClr val="00B050"/>
                </a:solidFill>
                <a:latin typeface="Times New Roman" panose="02020603050405020304" pitchFamily="18" charset="0"/>
                <a:cs typeface="Times New Roman" panose="02020603050405020304" pitchFamily="18" charset="0"/>
              </a:rPr>
              <a:t>Personalized Insights</a:t>
            </a:r>
            <a:r>
              <a:rPr lang="en-US" sz="2000" dirty="0">
                <a:latin typeface="Times New Roman" panose="02020603050405020304" pitchFamily="18" charset="0"/>
                <a:cs typeface="Times New Roman" panose="02020603050405020304" pitchFamily="18" charset="0"/>
              </a:rPr>
              <a:t>: Tailoring predictions based on individual sleep patterns allows for personalized insights, helping individuals understand their unique sleep needs and habits.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 </a:t>
            </a:r>
            <a:r>
              <a:rPr lang="en-US" sz="2000" dirty="0">
                <a:solidFill>
                  <a:srgbClr val="00B050"/>
                </a:solidFill>
                <a:latin typeface="Times New Roman" panose="02020603050405020304" pitchFamily="18" charset="0"/>
                <a:cs typeface="Times New Roman" panose="02020603050405020304" pitchFamily="18" charset="0"/>
              </a:rPr>
              <a:t>Improved Accuracy</a:t>
            </a:r>
            <a:r>
              <a:rPr lang="en-US" sz="2000" dirty="0">
                <a:latin typeface="Times New Roman" panose="02020603050405020304" pitchFamily="18" charset="0"/>
                <a:cs typeface="Times New Roman" panose="02020603050405020304" pitchFamily="18" charset="0"/>
              </a:rPr>
              <a:t>: ML algorithms can continuously learn and adapt, leading to improved accuracy in predicting sleeping disorders over time as more data becomes available.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a:t>
            </a:r>
            <a:r>
              <a:rPr lang="en-US" sz="2000" dirty="0">
                <a:solidFill>
                  <a:srgbClr val="00B050"/>
                </a:solidFill>
                <a:latin typeface="Times New Roman" panose="02020603050405020304" pitchFamily="18" charset="0"/>
                <a:cs typeface="Times New Roman" panose="02020603050405020304" pitchFamily="18" charset="0"/>
              </a:rPr>
              <a:t>Cost-Effective Screening</a:t>
            </a:r>
            <a:r>
              <a:rPr lang="en-US" sz="2000" dirty="0">
                <a:latin typeface="Times New Roman" panose="02020603050405020304" pitchFamily="18" charset="0"/>
                <a:cs typeface="Times New Roman" panose="02020603050405020304" pitchFamily="18" charset="0"/>
              </a:rPr>
              <a:t>: Machine learning-powered prediction models can provide a cost-effective and non-intrusive method for screening and identifying individuals at risk of sleeping disorders.</a:t>
            </a:r>
            <a:endParaRPr lang="en-IN" sz="2000" dirty="0">
              <a:latin typeface="Times New Roman" panose="02020603050405020304" pitchFamily="18" charset="0"/>
              <a:cs typeface="Times New Roman" panose="02020603050405020304" pitchFamily="18" charset="0"/>
            </a:endParaRPr>
          </a:p>
          <a:p>
            <a:endParaRPr lang="en-IN" sz="2000" b="1" dirty="0">
              <a:solidFill>
                <a:schemeClr val="accent1">
                  <a:lumMod val="75000"/>
                </a:schemeClr>
              </a:solidFill>
            </a:endParaRPr>
          </a:p>
        </p:txBody>
      </p:sp>
    </p:spTree>
    <p:extLst>
      <p:ext uri="{BB962C8B-B14F-4D97-AF65-F5344CB8AC3E}">
        <p14:creationId xmlns:p14="http://schemas.microsoft.com/office/powerpoint/2010/main" xmlns="" val="206942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E8FE3656-D46A-3293-A3D1-288ECD61DD68}"/>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312AF2D7-BE81-45B5-A75F-AE9D04210227}"/>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C2F1EE19-01A6-A944-448E-B284CAB6156A}"/>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B3CD0FF2-E43A-971E-0633-037166DFFD0F}"/>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A823194B-2DE8-7523-40CD-BD8458DE8DED}"/>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B2322843-8D49-E74B-2775-DAA11EBFA3F1}"/>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2873410D-AA15-0095-4B38-C0DBC304DE44}"/>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0" name="TextBox 9">
            <a:extLst>
              <a:ext uri="{FF2B5EF4-FFF2-40B4-BE49-F238E27FC236}">
                <a16:creationId xmlns:a16="http://schemas.microsoft.com/office/drawing/2014/main" xmlns="" id="{2E8DA083-866A-F24E-4E3C-9CDB8F64E15E}"/>
              </a:ext>
            </a:extLst>
          </p:cNvPr>
          <p:cNvSpPr txBox="1"/>
          <p:nvPr/>
        </p:nvSpPr>
        <p:spPr>
          <a:xfrm>
            <a:off x="380999" y="1143264"/>
            <a:ext cx="8458961" cy="5632311"/>
          </a:xfrm>
          <a:prstGeom prst="rect">
            <a:avLst/>
          </a:prstGeom>
          <a:noFill/>
        </p:spPr>
        <p:txBody>
          <a:bodyPr wrap="square">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Disadvantages of proposed statement:</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1. </a:t>
            </a:r>
            <a:r>
              <a:rPr lang="en-US" sz="2000" b="0" i="0" dirty="0">
                <a:solidFill>
                  <a:srgbClr val="00B050"/>
                </a:solidFill>
                <a:effectLst/>
                <a:latin typeface="Times New Roman" panose="02020603050405020304" pitchFamily="18" charset="0"/>
                <a:cs typeface="Times New Roman" panose="02020603050405020304" pitchFamily="18" charset="0"/>
              </a:rPr>
              <a:t>Data Privacy Concerns</a:t>
            </a:r>
            <a:r>
              <a:rPr lang="en-US" sz="2000" b="0" i="0" dirty="0">
                <a:effectLst/>
                <a:latin typeface="Times New Roman" panose="02020603050405020304" pitchFamily="18" charset="0"/>
                <a:cs typeface="Times New Roman" panose="02020603050405020304" pitchFamily="18" charset="0"/>
              </a:rPr>
              <a:t>: Gathering and analyzing personal sleep data raises privacy concerns, requiring strict measures to protect individuals' sensitive information.</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2. </a:t>
            </a:r>
            <a:r>
              <a:rPr lang="en-US" sz="2000" b="0" i="0" dirty="0">
                <a:solidFill>
                  <a:srgbClr val="00B050"/>
                </a:solidFill>
                <a:effectLst/>
                <a:latin typeface="Times New Roman" panose="02020603050405020304" pitchFamily="18" charset="0"/>
                <a:cs typeface="Times New Roman" panose="02020603050405020304" pitchFamily="18" charset="0"/>
              </a:rPr>
              <a:t>Bias in Data</a:t>
            </a:r>
            <a:r>
              <a:rPr lang="en-US" sz="2000" b="0" i="0" dirty="0">
                <a:effectLst/>
                <a:latin typeface="Times New Roman" panose="02020603050405020304" pitchFamily="18" charset="0"/>
                <a:cs typeface="Times New Roman" panose="02020603050405020304" pitchFamily="18" charset="0"/>
              </a:rPr>
              <a:t>: If the training data used to develop the model is biased, it may lead to inaccuracies or discriminatory predictions, potentially exacerbating health disparities.</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3</a:t>
            </a:r>
            <a:r>
              <a:rPr lang="en-US" sz="2000" b="0" i="0" dirty="0">
                <a:solidFill>
                  <a:srgbClr val="00B050"/>
                </a:solidFill>
                <a:effectLst/>
                <a:latin typeface="Times New Roman" panose="02020603050405020304" pitchFamily="18" charset="0"/>
                <a:cs typeface="Times New Roman" panose="02020603050405020304" pitchFamily="18" charset="0"/>
              </a:rPr>
              <a:t>. Reliance on Technology</a:t>
            </a:r>
            <a:r>
              <a:rPr lang="en-US" sz="2000" b="0" i="0" dirty="0">
                <a:effectLst/>
                <a:latin typeface="Times New Roman" panose="02020603050405020304" pitchFamily="18" charset="0"/>
                <a:cs typeface="Times New Roman" panose="02020603050405020304" pitchFamily="18" charset="0"/>
              </a:rPr>
              <a:t>: Overreliance on machine learning predictions may discourage individuals from seeking professional medical advice, leading to delayed or inadequate healthcare intervention.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4. </a:t>
            </a:r>
            <a:r>
              <a:rPr lang="en-US" sz="2000" b="0" i="0" dirty="0">
                <a:solidFill>
                  <a:srgbClr val="00B050"/>
                </a:solidFill>
                <a:effectLst/>
                <a:latin typeface="Times New Roman" panose="02020603050405020304" pitchFamily="18" charset="0"/>
                <a:cs typeface="Times New Roman" panose="02020603050405020304" pitchFamily="18" charset="0"/>
              </a:rPr>
              <a:t>Limited Generalization</a:t>
            </a:r>
            <a:r>
              <a:rPr lang="en-US" sz="2000" b="0" i="0" dirty="0">
                <a:effectLst/>
                <a:latin typeface="Times New Roman" panose="02020603050405020304" pitchFamily="18" charset="0"/>
                <a:cs typeface="Times New Roman" panose="02020603050405020304" pitchFamily="18" charset="0"/>
              </a:rPr>
              <a:t>: Models may struggle to generalize well across diverse populations or adapt to changes in lifestyle, limiting their effectiveness for broad application.</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2000" b="1" dirty="0">
              <a:solidFill>
                <a:schemeClr val="accent1">
                  <a:lumMod val="75000"/>
                </a:schemeClr>
              </a:solidFill>
            </a:endParaRPr>
          </a:p>
        </p:txBody>
      </p:sp>
    </p:spTree>
    <p:extLst>
      <p:ext uri="{BB962C8B-B14F-4D97-AF65-F5344CB8AC3E}">
        <p14:creationId xmlns:p14="http://schemas.microsoft.com/office/powerpoint/2010/main" xmlns="" val="172209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E8FE3656-D46A-3293-A3D1-288ECD61DD68}"/>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312AF2D7-BE81-45B5-A75F-AE9D04210227}"/>
              </a:ext>
            </a:extLst>
          </p:cNvPr>
          <p:cNvPicPr/>
          <p:nvPr/>
        </p:nvPicPr>
        <p:blipFill>
          <a:blip r:embed="rId3" cstate="print"/>
          <a:stretch>
            <a:fillRect/>
          </a:stretch>
        </p:blipFill>
        <p:spPr>
          <a:xfrm>
            <a:off x="305561" y="931164"/>
            <a:ext cx="8534400" cy="39750"/>
          </a:xfrm>
          <a:prstGeom prst="rect">
            <a:avLst/>
          </a:prstGeom>
        </p:spPr>
      </p:pic>
      <p:sp>
        <p:nvSpPr>
          <p:cNvPr id="4" name="Rectangle 3"/>
          <p:cNvSpPr/>
          <p:nvPr/>
        </p:nvSpPr>
        <p:spPr>
          <a:xfrm>
            <a:off x="381000" y="1143000"/>
            <a:ext cx="2005677" cy="369332"/>
          </a:xfrm>
          <a:prstGeom prst="rect">
            <a:avLst/>
          </a:prstGeom>
        </p:spPr>
        <p:txBody>
          <a:bodyPr wrap="none">
            <a:spAutoFit/>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DATASET USED</a:t>
            </a:r>
          </a:p>
        </p:txBody>
      </p:sp>
      <p:sp>
        <p:nvSpPr>
          <p:cNvPr id="5" name="Rectangle 4"/>
          <p:cNvSpPr/>
          <p:nvPr/>
        </p:nvSpPr>
        <p:spPr>
          <a:xfrm>
            <a:off x="533400" y="1600200"/>
            <a:ext cx="8382000" cy="2416046"/>
          </a:xfrm>
          <a:prstGeom prst="rect">
            <a:avLst/>
          </a:prstGeom>
        </p:spPr>
        <p:txBody>
          <a:bodyPr wrap="square">
            <a:spAutoFit/>
          </a:bodyPr>
          <a:lstStyle/>
          <a:p>
            <a:pPr algn="just">
              <a:lnSpc>
                <a:spcPct val="150000"/>
              </a:lnSpc>
            </a:pPr>
            <a:r>
              <a:rPr lang="en-US" sz="1400" dirty="0" smtClean="0"/>
              <a:t>The dataset used for this project is called the "Sleep Health and Lifestyle Dataset." It consists of 400 rows (individuals) and 13 columns (variables) that cover a wide range of information related to sleep patterns and daily habits. The dataset includes the following, </a:t>
            </a:r>
          </a:p>
          <a:p>
            <a:pPr algn="just">
              <a:lnSpc>
                <a:spcPct val="150000"/>
              </a:lnSpc>
            </a:pPr>
            <a:endParaRPr lang="en-US" sz="1600" dirty="0" smtClean="0"/>
          </a:p>
          <a:p>
            <a:endParaRPr lang="en-US" sz="1600" dirty="0"/>
          </a:p>
          <a:p>
            <a:endParaRPr lang="en-US" sz="1600" dirty="0" smtClean="0"/>
          </a:p>
          <a:p>
            <a:endParaRPr lang="en-US" sz="1600" dirty="0" smtClean="0"/>
          </a:p>
          <a:p>
            <a:endParaRPr lang="en-US" sz="1600" dirty="0"/>
          </a:p>
        </p:txBody>
      </p:sp>
      <p:pic>
        <p:nvPicPr>
          <p:cNvPr id="1026" name="Picture 2"/>
          <p:cNvPicPr>
            <a:picLocks noChangeAspect="1" noChangeArrowheads="1"/>
          </p:cNvPicPr>
          <p:nvPr/>
        </p:nvPicPr>
        <p:blipFill>
          <a:blip r:embed="rId4"/>
          <a:srcRect/>
          <a:stretch>
            <a:fillRect/>
          </a:stretch>
        </p:blipFill>
        <p:spPr bwMode="auto">
          <a:xfrm>
            <a:off x="1219200" y="2632704"/>
            <a:ext cx="6248400" cy="382728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3E91D551-8A17-5A7F-177E-C126ADCECE48}"/>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8D758D54-EB6F-32DD-3682-3B2726C8D909}"/>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ACA82559-E5D4-212A-B2E4-167621091E97}"/>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A9CAF862-0DCD-9FBC-2EDC-AD15ACC3E90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EBC76085-3EE1-BF9A-5F1C-0A3AB9934C9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91D0AE50-5F86-157F-686A-EF5B3D5EE10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DCEE0E1F-6E41-8084-D597-444E09DD925A}"/>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0" name="TextBox 9">
            <a:extLst>
              <a:ext uri="{FF2B5EF4-FFF2-40B4-BE49-F238E27FC236}">
                <a16:creationId xmlns:a16="http://schemas.microsoft.com/office/drawing/2014/main" xmlns="" id="{69041D0C-9496-77DF-A1B2-5CED5A9FA248}"/>
              </a:ext>
            </a:extLst>
          </p:cNvPr>
          <p:cNvSpPr txBox="1"/>
          <p:nvPr/>
        </p:nvSpPr>
        <p:spPr>
          <a:xfrm>
            <a:off x="381000" y="1143264"/>
            <a:ext cx="6477000" cy="369332"/>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                             PROPOSED MODEL ARCHITECTURE</a:t>
            </a:r>
            <a:endParaRPr lang="en-IN" sz="1800" b="1" dirty="0">
              <a:solidFill>
                <a:schemeClr val="accent1">
                  <a:lumMod val="75000"/>
                </a:schemeClr>
              </a:solidFill>
            </a:endParaRPr>
          </a:p>
        </p:txBody>
      </p:sp>
      <p:pic>
        <p:nvPicPr>
          <p:cNvPr id="12" name="Picture 11">
            <a:extLst>
              <a:ext uri="{FF2B5EF4-FFF2-40B4-BE49-F238E27FC236}">
                <a16:creationId xmlns:a16="http://schemas.microsoft.com/office/drawing/2014/main" xmlns="" id="{AE5E8EE8-7851-6058-067C-F28F63DB86DA}"/>
              </a:ext>
            </a:extLst>
          </p:cNvPr>
          <p:cNvPicPr>
            <a:picLocks noChangeAspect="1"/>
          </p:cNvPicPr>
          <p:nvPr/>
        </p:nvPicPr>
        <p:blipFill>
          <a:blip r:embed="rId4"/>
          <a:stretch>
            <a:fillRect/>
          </a:stretch>
        </p:blipFill>
        <p:spPr>
          <a:xfrm>
            <a:off x="1409537" y="1905000"/>
            <a:ext cx="6324925" cy="3733992"/>
          </a:xfrm>
          <a:prstGeom prst="rect">
            <a:avLst/>
          </a:prstGeom>
        </p:spPr>
      </p:pic>
    </p:spTree>
    <p:extLst>
      <p:ext uri="{BB962C8B-B14F-4D97-AF65-F5344CB8AC3E}">
        <p14:creationId xmlns:p14="http://schemas.microsoft.com/office/powerpoint/2010/main" xmlns="" val="372217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593F91E9-BB41-1D9E-C135-7CF16277A53E}"/>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7EBA2113-F9F2-BD10-1D26-81A6AC342BF0}"/>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A13CAEE2-D0BD-38A9-2EE6-6777F897262B}"/>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7AE6274C-B53B-FE13-3DDF-F3F9772661D7}"/>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B18796BB-F849-1604-2608-A4E4A61D27C1}"/>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CFE51B1A-7BD6-A249-07C6-AD7BA6E6FAC3}"/>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477F80B8-CE29-B55E-0FBF-457681B7D16C}"/>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9" name="TextBox 8">
            <a:extLst>
              <a:ext uri="{FF2B5EF4-FFF2-40B4-BE49-F238E27FC236}">
                <a16:creationId xmlns:a16="http://schemas.microsoft.com/office/drawing/2014/main" xmlns="" id="{E5AAFEFC-0189-1496-BE98-6F448FB1B2A3}"/>
              </a:ext>
            </a:extLst>
          </p:cNvPr>
          <p:cNvSpPr txBox="1"/>
          <p:nvPr/>
        </p:nvSpPr>
        <p:spPr>
          <a:xfrm>
            <a:off x="914400" y="1600200"/>
            <a:ext cx="5307863" cy="4616648"/>
          </a:xfrm>
          <a:prstGeom prst="rect">
            <a:avLst/>
          </a:prstGeom>
          <a:noFill/>
        </p:spPr>
        <p:txBody>
          <a:bodyPr wrap="none" rtlCol="0">
            <a:spAutoFit/>
          </a:bodyPr>
          <a:lstStyle/>
          <a:p>
            <a:r>
              <a:rPr lang="en-US" sz="2400" b="1" dirty="0"/>
              <a:t>Hardware Requirements:</a:t>
            </a:r>
          </a:p>
          <a:p>
            <a:endParaRPr lang="en-US" sz="2400" b="1" dirty="0"/>
          </a:p>
          <a:p>
            <a:pPr marL="285750" indent="-285750">
              <a:buFont typeface="Arial" panose="020B0604020202020204" pitchFamily="34" charset="0"/>
              <a:buChar char="•"/>
            </a:pPr>
            <a:r>
              <a:rPr lang="en-IN" dirty="0"/>
              <a:t>System version: Windows 7 or above</a:t>
            </a:r>
          </a:p>
          <a:p>
            <a:pPr marL="285750" indent="-285750">
              <a:buFont typeface="Arial" panose="020B0604020202020204" pitchFamily="34" charset="0"/>
              <a:buChar char="•"/>
            </a:pPr>
            <a:r>
              <a:rPr lang="en-IN" dirty="0"/>
              <a:t>Processor: Intel i3 or above/ </a:t>
            </a:r>
            <a:r>
              <a:rPr lang="en-IN" dirty="0" err="1"/>
              <a:t>Ryzen</a:t>
            </a:r>
            <a:endParaRPr lang="en-IN" dirty="0"/>
          </a:p>
          <a:p>
            <a:pPr marL="285750" indent="-285750">
              <a:buFont typeface="Arial" panose="020B0604020202020204" pitchFamily="34" charset="0"/>
              <a:buChar char="•"/>
            </a:pPr>
            <a:r>
              <a:rPr lang="en-IN" dirty="0"/>
              <a:t>Hard Disk: 512GB HDD/SSD or above</a:t>
            </a:r>
          </a:p>
          <a:p>
            <a:pPr marL="285750" indent="-285750">
              <a:buFont typeface="Arial" panose="020B0604020202020204" pitchFamily="34" charset="0"/>
              <a:buChar char="•"/>
            </a:pPr>
            <a:r>
              <a:rPr lang="en-IN" dirty="0"/>
              <a:t>RAM: 4GB or above</a:t>
            </a:r>
          </a:p>
          <a:p>
            <a:endParaRPr lang="en-IN" dirty="0"/>
          </a:p>
          <a:p>
            <a:r>
              <a:rPr lang="en-IN" sz="2400" b="1" dirty="0"/>
              <a:t>Software Requirements:</a:t>
            </a:r>
          </a:p>
          <a:p>
            <a:endParaRPr lang="en-IN" sz="2400" b="1" dirty="0"/>
          </a:p>
          <a:p>
            <a:pPr marL="285750" indent="-285750">
              <a:buFont typeface="Arial" panose="020B0604020202020204" pitchFamily="34" charset="0"/>
              <a:buChar char="•"/>
            </a:pPr>
            <a:r>
              <a:rPr lang="en-IN" dirty="0"/>
              <a:t>Technology/Language: Python</a:t>
            </a:r>
          </a:p>
          <a:p>
            <a:pPr marL="285750" indent="-285750">
              <a:buFont typeface="Arial" panose="020B0604020202020204" pitchFamily="34" charset="0"/>
              <a:buChar char="•"/>
            </a:pPr>
            <a:r>
              <a:rPr lang="en-IN" dirty="0"/>
              <a:t>Operating System: Windows/Mac/Linux/Ubuntu</a:t>
            </a:r>
          </a:p>
          <a:p>
            <a:pPr marL="285750" indent="-285750">
              <a:buFont typeface="Arial" panose="020B0604020202020204" pitchFamily="34" charset="0"/>
              <a:buChar char="•"/>
            </a:pPr>
            <a:r>
              <a:rPr lang="en-IN" dirty="0"/>
              <a:t>IDE: Jupyter, Google colab</a:t>
            </a:r>
          </a:p>
          <a:p>
            <a:pPr marL="285750" indent="-285750">
              <a:buFont typeface="Arial" panose="020B0604020202020204" pitchFamily="34" charset="0"/>
              <a:buChar char="•"/>
            </a:pPr>
            <a:r>
              <a:rPr lang="en-IN" dirty="0"/>
              <a:t>Libraries: Numpy, Pandas, Matplotlib, Seaborn</a:t>
            </a:r>
          </a:p>
          <a:p>
            <a:endParaRPr lang="en-IN" dirty="0"/>
          </a:p>
          <a:p>
            <a:endParaRPr lang="en-IN" dirty="0"/>
          </a:p>
        </p:txBody>
      </p:sp>
    </p:spTree>
    <p:extLst>
      <p:ext uri="{BB962C8B-B14F-4D97-AF65-F5344CB8AC3E}">
        <p14:creationId xmlns:p14="http://schemas.microsoft.com/office/powerpoint/2010/main" xmlns="" val="186292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487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xmlns="" id="{3ADB7950-2E68-BE1C-E782-AB406DE2A93F}"/>
              </a:ext>
            </a:extLst>
          </p:cNvPr>
          <p:cNvSpPr txBox="1"/>
          <p:nvPr/>
        </p:nvSpPr>
        <p:spPr>
          <a:xfrm>
            <a:off x="513184" y="1263153"/>
            <a:ext cx="8150200" cy="9253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1">
                    <a:lumMod val="75000"/>
                  </a:schemeClr>
                </a:solidFill>
                <a:latin typeface="Times New Roman"/>
                <a:cs typeface="Times New Roman"/>
              </a:rPr>
              <a:t>METHODOLOGY USED</a:t>
            </a:r>
          </a:p>
          <a:p>
            <a:pPr algn="l"/>
            <a:r>
              <a:rPr lang="en-IN" dirty="0">
                <a:effectLst/>
                <a:latin typeface="Times New Roman" panose="02020603050405020304" pitchFamily="18" charset="0"/>
                <a:ea typeface="Times New Roman" panose="02020603050405020304" pitchFamily="18" charset="0"/>
              </a:rPr>
              <a:t>Several algorithms are utilized in the Sleeping disorder prediction. Some of the key methodologies include:</a:t>
            </a:r>
          </a:p>
          <a:p>
            <a:pPr algn="l"/>
            <a:endParaRPr lang="en-IN" dirty="0">
              <a:effectLst/>
              <a:latin typeface="Times New Roman" panose="02020603050405020304" pitchFamily="18" charset="0"/>
              <a:ea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Decision Tree Classifier is a simple yet powerful supervised learning algorithm that partitions the feature space into smaller regions based on feature values. At each node, it selects the best feature to split the data, optimizing a chosen criterion such as information gain or Gini impurity. This process continues recursively until a stopping criterion is met, such as a maximum tree depth or minimum number of samples per leaf. Decision trees are interpretable, making them useful for understanding feature importance and decision-making processes. However, they can be prone to overfitting, which can be mitigated with techniques like pruning or using ensemble methods. Overall, decision tree classifiers are versatile and widely used in various machine learning applications.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b="1" u="sng" dirty="0">
              <a:solidFill>
                <a:srgbClr val="C00000"/>
              </a:solidFill>
              <a:latin typeface="Times New Roman"/>
              <a:cs typeface="Times New Roman"/>
            </a:endParaRP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xmlns="" val="285899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487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xmlns="" id="{2DA8A19B-1BB6-36F6-A4D6-8C36F26BB631}"/>
              </a:ext>
            </a:extLst>
          </p:cNvPr>
          <p:cNvSpPr txBox="1"/>
          <p:nvPr/>
        </p:nvSpPr>
        <p:spPr>
          <a:xfrm>
            <a:off x="575387" y="1384040"/>
            <a:ext cx="7928672" cy="7396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07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is a popular ensemble learning technique that constructs multiple decision trees during training. Each tree is built on a bootstrapped sample of the training data and a random subset of features at each node. During prediction, the class with the most votes from all trees (classification) or the average prediction (regression) is chosen. Random Forests are robust against overfitting, handle high-dimensional data well, and are effective for both classification and regression tasks. They offer good generalization performance and are widely used in various domains due to their simplicity and effectiveness.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rgbClr val="000000"/>
              </a:solidFill>
            </a:endParaRP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4" name="Picture 3">
            <a:extLst>
              <a:ext uri="{FF2B5EF4-FFF2-40B4-BE49-F238E27FC236}">
                <a16:creationId xmlns:a16="http://schemas.microsoft.com/office/drawing/2014/main" xmlns="" id="{F5D0CA70-0EC4-2131-A3E7-3EF9CEDDBF38}"/>
              </a:ext>
            </a:extLst>
          </p:cNvPr>
          <p:cNvPicPr>
            <a:picLocks noChangeAspect="1"/>
          </p:cNvPicPr>
          <p:nvPr/>
        </p:nvPicPr>
        <p:blipFill>
          <a:blip r:embed="rId4" cstate="print"/>
          <a:stretch>
            <a:fillRect/>
          </a:stretch>
        </p:blipFill>
        <p:spPr>
          <a:xfrm>
            <a:off x="1066800" y="4339063"/>
            <a:ext cx="2425700" cy="1731645"/>
          </a:xfrm>
          <a:prstGeom prst="rect">
            <a:avLst/>
          </a:prstGeom>
        </p:spPr>
      </p:pic>
      <p:pic>
        <p:nvPicPr>
          <p:cNvPr id="6" name="Picture 5">
            <a:extLst>
              <a:ext uri="{FF2B5EF4-FFF2-40B4-BE49-F238E27FC236}">
                <a16:creationId xmlns:a16="http://schemas.microsoft.com/office/drawing/2014/main" xmlns="" id="{8B1BF717-062F-E383-58DB-DEE197A28B02}"/>
              </a:ext>
            </a:extLst>
          </p:cNvPr>
          <p:cNvPicPr>
            <a:picLocks noChangeAspect="1"/>
          </p:cNvPicPr>
          <p:nvPr/>
        </p:nvPicPr>
        <p:blipFill>
          <a:blip r:embed="rId5" cstate="print"/>
          <a:stretch>
            <a:fillRect/>
          </a:stretch>
        </p:blipFill>
        <p:spPr>
          <a:xfrm>
            <a:off x="4471105" y="4326680"/>
            <a:ext cx="2724150" cy="1756410"/>
          </a:xfrm>
          <a:prstGeom prst="rect">
            <a:avLst/>
          </a:prstGeom>
        </p:spPr>
      </p:pic>
    </p:spTree>
    <p:extLst>
      <p:ext uri="{BB962C8B-B14F-4D97-AF65-F5344CB8AC3E}">
        <p14:creationId xmlns:p14="http://schemas.microsoft.com/office/powerpoint/2010/main" xmlns="" val="22876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E2E57181-40D8-01D2-55B1-6ADE09F43D24}"/>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02F19751-B03D-6C1A-206A-EBCB4ACF39A4}"/>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ACA0A5CD-78E8-E6E5-B753-80889614F968}"/>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17E2A0B2-AB6B-81FA-6D17-8C85CCB5E1E8}"/>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FF448EA3-4871-E597-4360-B621095393A6}"/>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3E2C02E4-5B60-A0B3-DEA5-6892828B5C8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09EA1E53-0D26-10C8-1433-0638FE21467E}"/>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9" name="TextBox 8">
            <a:extLst>
              <a:ext uri="{FF2B5EF4-FFF2-40B4-BE49-F238E27FC236}">
                <a16:creationId xmlns:a16="http://schemas.microsoft.com/office/drawing/2014/main" xmlns="" id="{26DF1F7C-7445-C1E8-0A6D-194A8EBED7D9}"/>
              </a:ext>
            </a:extLst>
          </p:cNvPr>
          <p:cNvSpPr txBox="1"/>
          <p:nvPr/>
        </p:nvSpPr>
        <p:spPr>
          <a:xfrm>
            <a:off x="838201" y="1371600"/>
            <a:ext cx="7239000" cy="6093976"/>
          </a:xfrm>
          <a:prstGeom prst="rect">
            <a:avLst/>
          </a:prstGeom>
          <a:noFill/>
        </p:spPr>
        <p:txBody>
          <a:bodyPr wrap="square" rtlCol="0">
            <a:spAutoFit/>
          </a:bodyPr>
          <a:lstStyle/>
          <a:p>
            <a:r>
              <a:rPr lang="en-US" sz="2400" b="1" dirty="0"/>
              <a:t>MODULES:</a:t>
            </a:r>
          </a:p>
          <a:p>
            <a:endParaRPr lang="en-US" sz="2400" b="1" dirty="0"/>
          </a:p>
          <a:p>
            <a:r>
              <a:rPr lang="en-US" dirty="0"/>
              <a:t>NUMPY: </a:t>
            </a:r>
            <a:r>
              <a:rPr lang="en-US" b="0" i="0" dirty="0">
                <a:solidFill>
                  <a:schemeClr val="tx1"/>
                </a:solidFill>
                <a:effectLst/>
                <a:latin typeface="Google Sans"/>
              </a:rPr>
              <a:t>NumPy is a Python library used for working with arrays. It also has functions for working in domain of linear algebra, fourier transform, and matrices. </a:t>
            </a:r>
            <a:endParaRPr lang="en-US" dirty="0">
              <a:solidFill>
                <a:schemeClr val="tx1"/>
              </a:solidFill>
            </a:endParaRPr>
          </a:p>
          <a:p>
            <a:endParaRPr lang="en-US" dirty="0"/>
          </a:p>
          <a:p>
            <a:r>
              <a:rPr lang="en-US" dirty="0"/>
              <a:t>PANDAS</a:t>
            </a:r>
            <a:r>
              <a:rPr lang="en-US" dirty="0">
                <a:solidFill>
                  <a:schemeClr val="tx1"/>
                </a:solidFill>
              </a:rPr>
              <a:t>: </a:t>
            </a:r>
            <a:r>
              <a:rPr lang="en-US" b="0" i="0" dirty="0">
                <a:solidFill>
                  <a:schemeClr val="tx1"/>
                </a:solidFill>
                <a:effectLst/>
                <a:latin typeface="Google Sans"/>
              </a:rPr>
              <a:t>Pandas is a Python library used for working with data sets. It has functions for analyzing, cleaning, exploring, and manipulating data. </a:t>
            </a:r>
            <a:endParaRPr lang="en-US" dirty="0">
              <a:solidFill>
                <a:schemeClr val="tx1"/>
              </a:solidFill>
            </a:endParaRPr>
          </a:p>
          <a:p>
            <a:endParaRPr lang="en-US" dirty="0">
              <a:solidFill>
                <a:schemeClr val="tx1"/>
              </a:solidFill>
            </a:endParaRPr>
          </a:p>
          <a:p>
            <a:r>
              <a:rPr lang="en-IN" dirty="0"/>
              <a:t>MATPLOTLAB: </a:t>
            </a:r>
            <a:r>
              <a:rPr lang="en-US" b="0" i="0" dirty="0">
                <a:solidFill>
                  <a:schemeClr val="tx1"/>
                </a:solidFill>
                <a:effectLst/>
                <a:latin typeface="Google Sans"/>
              </a:rPr>
              <a:t>Matplotlib is a comprehensive library for creating static, animated, and interactive visualizations in Python. Matplotlib makes easy things easy and hard things possible.</a:t>
            </a:r>
            <a:endParaRPr lang="en-IN" dirty="0">
              <a:solidFill>
                <a:schemeClr val="tx1"/>
              </a:solidFill>
            </a:endParaRPr>
          </a:p>
          <a:p>
            <a:endParaRPr lang="en-IN" dirty="0"/>
          </a:p>
          <a:p>
            <a:r>
              <a:rPr lang="en-IN" dirty="0"/>
              <a:t>SEABORN: </a:t>
            </a:r>
            <a:r>
              <a:rPr lang="en-US" b="0" i="0" dirty="0">
                <a:solidFill>
                  <a:schemeClr val="tx1"/>
                </a:solidFill>
                <a:effectLst/>
                <a:latin typeface="Google Sans"/>
              </a:rPr>
              <a:t>Seaborn is a Python data visualization library based on matplotlib. It provides a high-level interface for drawing attractive and informative statistical graphics.</a:t>
            </a:r>
            <a:endParaRPr lang="en-IN" dirty="0">
              <a:solidFill>
                <a:schemeClr val="tx1"/>
              </a:solidFill>
            </a:endParaRPr>
          </a:p>
          <a:p>
            <a:endParaRPr lang="en-IN" sz="2400" dirty="0"/>
          </a:p>
          <a:p>
            <a:endParaRPr lang="en-US" sz="2400" b="1" dirty="0"/>
          </a:p>
          <a:p>
            <a:endParaRPr lang="en-US" sz="2400" b="1" dirty="0"/>
          </a:p>
          <a:p>
            <a:endParaRPr lang="en-IN" dirty="0"/>
          </a:p>
        </p:txBody>
      </p:sp>
    </p:spTree>
    <p:extLst>
      <p:ext uri="{BB962C8B-B14F-4D97-AF65-F5344CB8AC3E}">
        <p14:creationId xmlns:p14="http://schemas.microsoft.com/office/powerpoint/2010/main" xmlns="" val="284700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63CA1B-5F0C-A448-6176-DB99871C3CD3}"/>
              </a:ext>
            </a:extLst>
          </p:cNvPr>
          <p:cNvSpPr txBox="1"/>
          <p:nvPr/>
        </p:nvSpPr>
        <p:spPr>
          <a:xfrm>
            <a:off x="305561" y="1143264"/>
            <a:ext cx="8457439" cy="4031873"/>
          </a:xfrm>
          <a:prstGeom prst="rect">
            <a:avLst/>
          </a:prstGeom>
          <a:noFill/>
        </p:spPr>
        <p:txBody>
          <a:bodyPr wrap="square" rtlCol="0">
            <a:spAutoFit/>
          </a:bodyPr>
          <a:lstStyle/>
          <a:p>
            <a:r>
              <a:rPr lang="en-US" sz="2400" b="1" dirty="0"/>
              <a:t>FUNCTIONAL REQUIREMENTS:</a:t>
            </a:r>
          </a:p>
          <a:p>
            <a:endParaRPr lang="en-US" sz="2400" b="1" dirty="0"/>
          </a:p>
          <a:p>
            <a:r>
              <a:rPr lang="en-US" sz="1600" dirty="0"/>
              <a:t>Functional requirements for a machine learning-based sleeping disorder prediction system may include:</a:t>
            </a:r>
          </a:p>
          <a:p>
            <a:endParaRPr lang="en-US" sz="1600" dirty="0"/>
          </a:p>
          <a:p>
            <a:r>
              <a:rPr lang="en-US" sz="1600" b="1" dirty="0"/>
              <a:t>1. </a:t>
            </a:r>
            <a:r>
              <a:rPr lang="en-US" sz="1600" b="1" dirty="0">
                <a:solidFill>
                  <a:schemeClr val="accent1">
                    <a:lumMod val="75000"/>
                  </a:schemeClr>
                </a:solidFill>
              </a:rPr>
              <a:t>Data Collection and Integration: </a:t>
            </a:r>
            <a:r>
              <a:rPr lang="en-US" sz="1600" dirty="0"/>
              <a:t>Gather diverse and representative datasets containing sleep-related information. Integrate data from various sources, such as wearable devices, medical records, and lifestyle factors. </a:t>
            </a:r>
          </a:p>
          <a:p>
            <a:endParaRPr lang="en-US" sz="1600" dirty="0"/>
          </a:p>
          <a:p>
            <a:r>
              <a:rPr lang="en-US" sz="1600" dirty="0"/>
              <a:t>2</a:t>
            </a:r>
            <a:r>
              <a:rPr lang="en-US" sz="1600" b="1" dirty="0"/>
              <a:t>. </a:t>
            </a:r>
            <a:r>
              <a:rPr lang="en-US" sz="1600" b="1" dirty="0">
                <a:solidFill>
                  <a:schemeClr val="accent1">
                    <a:lumMod val="75000"/>
                  </a:schemeClr>
                </a:solidFill>
              </a:rPr>
              <a:t>Feature Selection: </a:t>
            </a:r>
            <a:r>
              <a:rPr lang="en-US" sz="1600" dirty="0"/>
              <a:t>Identify relevant features for sleep disorder prediction, including sleep duration, sleep patterns, activity levels, and potentially genetic or medical history.</a:t>
            </a:r>
          </a:p>
          <a:p>
            <a:endParaRPr lang="en-US" sz="1600" dirty="0"/>
          </a:p>
          <a:p>
            <a:r>
              <a:rPr lang="en-US" sz="1600" dirty="0"/>
              <a:t>3</a:t>
            </a:r>
            <a:r>
              <a:rPr lang="en-US" sz="1600" b="1" dirty="0"/>
              <a:t>. </a:t>
            </a:r>
            <a:r>
              <a:rPr lang="en-US" sz="1600" b="1" dirty="0">
                <a:solidFill>
                  <a:schemeClr val="accent1">
                    <a:lumMod val="75000"/>
                  </a:schemeClr>
                </a:solidFill>
              </a:rPr>
              <a:t>Preprocessing and Cleaning: </a:t>
            </a:r>
            <a:r>
              <a:rPr lang="en-US" sz="1600" dirty="0"/>
              <a:t>Implement data preprocessing techniques to handle missing values and outliers. Normalize or standardize features to ensure consistent input for the machine learning model.</a:t>
            </a:r>
          </a:p>
        </p:txBody>
      </p:sp>
      <p:pic>
        <p:nvPicPr>
          <p:cNvPr id="3" name="Picture 2" descr="LOGO">
            <a:extLst>
              <a:ext uri="{FF2B5EF4-FFF2-40B4-BE49-F238E27FC236}">
                <a16:creationId xmlns:a16="http://schemas.microsoft.com/office/drawing/2014/main" xmlns="" id="{113F341F-6F25-F38C-96E1-1DDD1FB2AFCB}"/>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4" name="object 5">
            <a:extLst>
              <a:ext uri="{FF2B5EF4-FFF2-40B4-BE49-F238E27FC236}">
                <a16:creationId xmlns:a16="http://schemas.microsoft.com/office/drawing/2014/main" xmlns="" id="{5BE2BE78-F498-2AB4-0856-694E39B890C6}"/>
              </a:ext>
            </a:extLst>
          </p:cNvPr>
          <p:cNvPicPr/>
          <p:nvPr/>
        </p:nvPicPr>
        <p:blipFill>
          <a:blip r:embed="rId3" cstate="print"/>
          <a:stretch>
            <a:fillRect/>
          </a:stretch>
        </p:blipFill>
        <p:spPr>
          <a:xfrm>
            <a:off x="305561" y="931164"/>
            <a:ext cx="8534400" cy="39750"/>
          </a:xfrm>
          <a:prstGeom prst="rect">
            <a:avLst/>
          </a:prstGeom>
        </p:spPr>
      </p:pic>
      <p:grpSp>
        <p:nvGrpSpPr>
          <p:cNvPr id="5" name="Group 4">
            <a:extLst>
              <a:ext uri="{FF2B5EF4-FFF2-40B4-BE49-F238E27FC236}">
                <a16:creationId xmlns:a16="http://schemas.microsoft.com/office/drawing/2014/main" xmlns="" id="{9C950DE8-DFB1-A0E8-FC09-8041DF482D7F}"/>
              </a:ext>
            </a:extLst>
          </p:cNvPr>
          <p:cNvGrpSpPr/>
          <p:nvPr/>
        </p:nvGrpSpPr>
        <p:grpSpPr>
          <a:xfrm>
            <a:off x="7047271" y="6324600"/>
            <a:ext cx="1944329" cy="381000"/>
            <a:chOff x="2590800" y="5257800"/>
            <a:chExt cx="1944329" cy="381000"/>
          </a:xfrm>
        </p:grpSpPr>
        <p:sp>
          <p:nvSpPr>
            <p:cNvPr id="6" name="TextBox 5">
              <a:extLst>
                <a:ext uri="{FF2B5EF4-FFF2-40B4-BE49-F238E27FC236}">
                  <a16:creationId xmlns:a16="http://schemas.microsoft.com/office/drawing/2014/main" xmlns="" id="{AD1AD54A-42C3-DD22-67D7-66157DC2C764}"/>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7" name="TextBox 6">
              <a:extLst>
                <a:ext uri="{FF2B5EF4-FFF2-40B4-BE49-F238E27FC236}">
                  <a16:creationId xmlns:a16="http://schemas.microsoft.com/office/drawing/2014/main" xmlns="" id="{5FDEE69E-E09A-EEC5-1C21-1AE1BDD2543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8" name="TextBox 7">
              <a:extLst>
                <a:ext uri="{FF2B5EF4-FFF2-40B4-BE49-F238E27FC236}">
                  <a16:creationId xmlns:a16="http://schemas.microsoft.com/office/drawing/2014/main" xmlns="" id="{C00310D7-143E-A0D3-39CA-1870BA521AA8}"/>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9" name="TextBox 8">
              <a:extLst>
                <a:ext uri="{FF2B5EF4-FFF2-40B4-BE49-F238E27FC236}">
                  <a16:creationId xmlns:a16="http://schemas.microsoft.com/office/drawing/2014/main" xmlns="" id="{05EF6E6D-5F71-FEC5-4B92-10419AE39767}"/>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Tree>
    <p:extLst>
      <p:ext uri="{BB962C8B-B14F-4D97-AF65-F5344CB8AC3E}">
        <p14:creationId xmlns:p14="http://schemas.microsoft.com/office/powerpoint/2010/main" xmlns="" val="118568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745C7A-7B56-91EC-7F69-B35D0FFAA7F8}"/>
              </a:ext>
            </a:extLst>
          </p:cNvPr>
          <p:cNvSpPr txBox="1"/>
          <p:nvPr/>
        </p:nvSpPr>
        <p:spPr>
          <a:xfrm>
            <a:off x="305561" y="1066800"/>
            <a:ext cx="8305039" cy="4185761"/>
          </a:xfrm>
          <a:prstGeom prst="rect">
            <a:avLst/>
          </a:prstGeom>
          <a:noFill/>
        </p:spPr>
        <p:txBody>
          <a:bodyPr wrap="square">
            <a:spAutoFit/>
          </a:bodyPr>
          <a:lstStyle/>
          <a:p>
            <a:r>
              <a:rPr lang="en-US" sz="2400" b="1" dirty="0"/>
              <a:t>NON-FUNCTIONAL REQUIREMENTS:</a:t>
            </a:r>
          </a:p>
          <a:p>
            <a:endParaRPr lang="en-US" sz="1800" b="1" dirty="0"/>
          </a:p>
          <a:p>
            <a:r>
              <a:rPr lang="en-US" sz="1600" dirty="0"/>
              <a:t>Non-functional requirements for a machine learning model predicting sleeping disorders may include:</a:t>
            </a:r>
          </a:p>
          <a:p>
            <a:endParaRPr lang="en-US" sz="1600" dirty="0"/>
          </a:p>
          <a:p>
            <a:r>
              <a:rPr lang="en-US" sz="1600" dirty="0"/>
              <a:t>1</a:t>
            </a:r>
            <a:r>
              <a:rPr lang="en-US" sz="1600" dirty="0">
                <a:solidFill>
                  <a:schemeClr val="accent1">
                    <a:lumMod val="75000"/>
                  </a:schemeClr>
                </a:solidFill>
              </a:rPr>
              <a:t>. </a:t>
            </a:r>
            <a:r>
              <a:rPr lang="en-US" sz="1600" b="1" dirty="0">
                <a:solidFill>
                  <a:schemeClr val="accent1">
                    <a:lumMod val="75000"/>
                  </a:schemeClr>
                </a:solidFill>
              </a:rPr>
              <a:t>Performance: </a:t>
            </a:r>
            <a:r>
              <a:rPr lang="en-US" sz="1600" dirty="0"/>
              <a:t>Ensure the model can make predictions in a timely manner to support real-time or near-real-time applications.</a:t>
            </a:r>
          </a:p>
          <a:p>
            <a:pPr marL="342900" indent="-342900">
              <a:buAutoNum type="arabicPeriod"/>
            </a:pPr>
            <a:endParaRPr lang="en-US" sz="1600" dirty="0"/>
          </a:p>
          <a:p>
            <a:r>
              <a:rPr lang="en-US" sz="1600" dirty="0"/>
              <a:t>2</a:t>
            </a:r>
            <a:r>
              <a:rPr lang="en-US" sz="1600" dirty="0">
                <a:solidFill>
                  <a:schemeClr val="accent1">
                    <a:lumMod val="75000"/>
                  </a:schemeClr>
                </a:solidFill>
              </a:rPr>
              <a:t>. </a:t>
            </a:r>
            <a:r>
              <a:rPr lang="en-US" sz="1600" b="1" dirty="0">
                <a:solidFill>
                  <a:schemeClr val="accent1">
                    <a:lumMod val="75000"/>
                  </a:schemeClr>
                </a:solidFill>
              </a:rPr>
              <a:t>Scalability:</a:t>
            </a:r>
            <a:r>
              <a:rPr lang="en-US" sz="1600" dirty="0">
                <a:solidFill>
                  <a:schemeClr val="accent1">
                    <a:lumMod val="75000"/>
                  </a:schemeClr>
                </a:solidFill>
              </a:rPr>
              <a:t> </a:t>
            </a:r>
            <a:r>
              <a:rPr lang="en-US" sz="1600" dirty="0"/>
              <a:t>Design the model to handle an increasing volume of data as the user base grows.</a:t>
            </a:r>
          </a:p>
          <a:p>
            <a:endParaRPr lang="en-US" sz="1600" dirty="0"/>
          </a:p>
          <a:p>
            <a:r>
              <a:rPr lang="en-US" sz="1600" dirty="0"/>
              <a:t>3</a:t>
            </a:r>
            <a:r>
              <a:rPr lang="en-US" sz="1600" dirty="0">
                <a:solidFill>
                  <a:schemeClr val="accent1">
                    <a:lumMod val="75000"/>
                  </a:schemeClr>
                </a:solidFill>
              </a:rPr>
              <a:t>. </a:t>
            </a:r>
            <a:r>
              <a:rPr lang="en-US" sz="1600" b="1" dirty="0">
                <a:solidFill>
                  <a:schemeClr val="accent1">
                    <a:lumMod val="75000"/>
                  </a:schemeClr>
                </a:solidFill>
              </a:rPr>
              <a:t>Reliability:</a:t>
            </a:r>
            <a:r>
              <a:rPr lang="en-US" sz="1600" dirty="0">
                <a:solidFill>
                  <a:schemeClr val="accent1">
                    <a:lumMod val="75000"/>
                  </a:schemeClr>
                </a:solidFill>
              </a:rPr>
              <a:t> </a:t>
            </a:r>
            <a:r>
              <a:rPr lang="en-US" sz="1600" dirty="0"/>
              <a:t>The model should consistently provide accurate predictions, minimizing false positives and false negatives.</a:t>
            </a:r>
          </a:p>
          <a:p>
            <a:endParaRPr lang="en-US" sz="1600" dirty="0"/>
          </a:p>
          <a:p>
            <a:r>
              <a:rPr lang="en-US" sz="1600" dirty="0"/>
              <a:t>4</a:t>
            </a:r>
            <a:r>
              <a:rPr lang="en-US" sz="1600" b="1" dirty="0"/>
              <a:t>. </a:t>
            </a:r>
            <a:r>
              <a:rPr lang="en-US" sz="1600" b="1" dirty="0">
                <a:solidFill>
                  <a:schemeClr val="accent1">
                    <a:lumMod val="75000"/>
                  </a:schemeClr>
                </a:solidFill>
              </a:rPr>
              <a:t>Interpretability: </a:t>
            </a:r>
            <a:r>
              <a:rPr lang="en-US" sz="1600" dirty="0"/>
              <a:t>Aim for a model that offers explanations for its predictions, aiding healthcare professionals in understanding and trusting the results.</a:t>
            </a:r>
          </a:p>
        </p:txBody>
      </p:sp>
      <p:pic>
        <p:nvPicPr>
          <p:cNvPr id="5" name="object 5">
            <a:extLst>
              <a:ext uri="{FF2B5EF4-FFF2-40B4-BE49-F238E27FC236}">
                <a16:creationId xmlns:a16="http://schemas.microsoft.com/office/drawing/2014/main" xmlns="" id="{9BB99AB7-7FA2-3AD1-7FCF-A8B51C5CB84E}"/>
              </a:ext>
            </a:extLst>
          </p:cNvPr>
          <p:cNvPicPr/>
          <p:nvPr/>
        </p:nvPicPr>
        <p:blipFill>
          <a:blip r:embed="rId2" cstate="print"/>
          <a:stretch>
            <a:fillRect/>
          </a:stretch>
        </p:blipFill>
        <p:spPr>
          <a:xfrm>
            <a:off x="305561" y="931164"/>
            <a:ext cx="8534400" cy="39750"/>
          </a:xfrm>
          <a:prstGeom prst="rect">
            <a:avLst/>
          </a:prstGeom>
        </p:spPr>
      </p:pic>
      <p:pic>
        <p:nvPicPr>
          <p:cNvPr id="6" name="Picture 5" descr="LOGO">
            <a:extLst>
              <a:ext uri="{FF2B5EF4-FFF2-40B4-BE49-F238E27FC236}">
                <a16:creationId xmlns:a16="http://schemas.microsoft.com/office/drawing/2014/main" xmlns="" id="{32CE4E14-14C7-457E-2DAA-2809E6FAE589}"/>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7" name="Group 6">
            <a:extLst>
              <a:ext uri="{FF2B5EF4-FFF2-40B4-BE49-F238E27FC236}">
                <a16:creationId xmlns:a16="http://schemas.microsoft.com/office/drawing/2014/main" xmlns="" id="{038A0435-9271-4F3D-6B5B-BD49DBBC5498}"/>
              </a:ext>
            </a:extLst>
          </p:cNvPr>
          <p:cNvGrpSpPr/>
          <p:nvPr/>
        </p:nvGrpSpPr>
        <p:grpSpPr>
          <a:xfrm>
            <a:off x="7047271" y="6324600"/>
            <a:ext cx="1944329" cy="381000"/>
            <a:chOff x="2590800" y="5257800"/>
            <a:chExt cx="1944329" cy="381000"/>
          </a:xfrm>
        </p:grpSpPr>
        <p:sp>
          <p:nvSpPr>
            <p:cNvPr id="8" name="TextBox 7">
              <a:extLst>
                <a:ext uri="{FF2B5EF4-FFF2-40B4-BE49-F238E27FC236}">
                  <a16:creationId xmlns:a16="http://schemas.microsoft.com/office/drawing/2014/main" xmlns="" id="{BE290F39-A8CE-522C-B46F-5E49118671F7}"/>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9" name="TextBox 8">
              <a:extLst>
                <a:ext uri="{FF2B5EF4-FFF2-40B4-BE49-F238E27FC236}">
                  <a16:creationId xmlns:a16="http://schemas.microsoft.com/office/drawing/2014/main" xmlns="" id="{1B6F51E5-339E-6EB2-86B1-65F85C8D1900}"/>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10" name="TextBox 9">
              <a:extLst>
                <a:ext uri="{FF2B5EF4-FFF2-40B4-BE49-F238E27FC236}">
                  <a16:creationId xmlns:a16="http://schemas.microsoft.com/office/drawing/2014/main" xmlns="" id="{CD3FD759-0AE1-F5C3-9671-C54EA9C12E03}"/>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11" name="TextBox 10">
              <a:extLst>
                <a:ext uri="{FF2B5EF4-FFF2-40B4-BE49-F238E27FC236}">
                  <a16:creationId xmlns:a16="http://schemas.microsoft.com/office/drawing/2014/main" xmlns="" id="{4815771A-563B-3F06-1ADE-23C7CF40FB2C}"/>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Tree>
    <p:extLst>
      <p:ext uri="{BB962C8B-B14F-4D97-AF65-F5344CB8AC3E}">
        <p14:creationId xmlns:p14="http://schemas.microsoft.com/office/powerpoint/2010/main" xmlns="" val="313442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A04C6207-4940-E58D-9A02-9334B2C4BA98}"/>
              </a:ext>
            </a:extLst>
          </p:cNvPr>
          <p:cNvSpPr txBox="1"/>
          <p:nvPr/>
        </p:nvSpPr>
        <p:spPr>
          <a:xfrm>
            <a:off x="426919" y="1373476"/>
            <a:ext cx="8182476"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1">
                    <a:lumMod val="75000"/>
                  </a:schemeClr>
                </a:solidFill>
                <a:latin typeface="Times New Roman"/>
                <a:cs typeface="Times New Roman"/>
              </a:rPr>
              <a:t>ABSTRACT</a:t>
            </a:r>
          </a:p>
          <a:p>
            <a:pPr algn="l"/>
            <a:r>
              <a:rPr lang="en-IN"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Sleep disorders are a major public health problem, affecting millions of people worldwide. They can have a significant impact on an individual's health and well-being, leading to fatigue, decreased productivity, and increased risk of accidents and chronic diseases. The main objective of this data science project is to analyse various lifestyle and medical variables of individuals, such as age, BMI, physical activity, sleep duration, blood pressure, etc., and use this information to predict the occurrence and type of sleep disorder they may experience. Sleep disorders, like Insomnia and Sleep Apnea, can have significant impacts on an individual's health and overall well-being. The development of this predictive model has the potential to improve the early detection and treatment of sleep disorders. The potential impact of the project, such as the number of people who could be identified as being at risk of sleep disorders, or the cost savings that could be realized by early detection and treatment. By identifying individuals at risk of sleep disorders, appropriate interventions and treatments can be provided to improve their sleep quality and overall health</a:t>
            </a:r>
            <a:r>
              <a:rPr lang="en-IN" kern="100" dirty="0" smtClean="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77782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EAEE5519-63C2-3055-96B6-2644EDD5E50F}"/>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5431295A-E1A0-48D4-C15D-E55195B0A8EC}"/>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69581A54-7705-22FE-BDFD-37A4924DCB48}"/>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BF8D7141-A086-7BDF-80CD-943EF754BA01}"/>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0124CD1C-FFCE-139F-607E-A3AF6BA65AAD}"/>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A32A6233-A817-6B60-0702-DF01D86A948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A70309FE-90EF-3163-D307-6A49B8DE04B5}"/>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2" name="TextBox 11">
            <a:extLst>
              <a:ext uri="{FF2B5EF4-FFF2-40B4-BE49-F238E27FC236}">
                <a16:creationId xmlns:a16="http://schemas.microsoft.com/office/drawing/2014/main" xmlns="" id="{FCE91EE2-39AA-8C18-0DFD-65DA02000911}"/>
              </a:ext>
            </a:extLst>
          </p:cNvPr>
          <p:cNvSpPr txBox="1"/>
          <p:nvPr/>
        </p:nvSpPr>
        <p:spPr>
          <a:xfrm>
            <a:off x="305561" y="1219200"/>
            <a:ext cx="8305039" cy="4457823"/>
          </a:xfrm>
          <a:prstGeom prst="rect">
            <a:avLst/>
          </a:prstGeom>
          <a:noFill/>
        </p:spPr>
        <p:txBody>
          <a:bodyPr wrap="square">
            <a:spAutoFit/>
          </a:bodyPr>
          <a:lstStyle/>
          <a:p>
            <a:pPr>
              <a:lnSpc>
                <a:spcPct val="107000"/>
              </a:lnSpc>
              <a:spcAft>
                <a:spcPts val="800"/>
              </a:spcAft>
            </a:pPr>
            <a:r>
              <a:rPr lang="en-IN" sz="2400" b="1" dirty="0">
                <a:solidFill>
                  <a:schemeClr val="accent1">
                    <a:lumMod val="75000"/>
                  </a:schemeClr>
                </a:solidFill>
                <a:latin typeface="Times New Roman" panose="02020603050405020304" pitchFamily="18" charset="0"/>
                <a:cs typeface="Times New Roman" panose="02020603050405020304" pitchFamily="18" charset="0"/>
              </a:rPr>
              <a:t>CONCLUSION:</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From the exploratory data analysis, I have concluded that the sleep orders depends upon three main factors that are gender, occupation and BMI of the patient. The males have more instance of Insomia whereas females have more instances of Sleep Apnea. In addition the that people with occupation such as nurses are more prone to sleep disorders. The BMI of the patient also plays a vital role in the prediction of sleep disorders. The patients who are either Obese or overweight are more prone to sleep disorders.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Coming to the classification models, both the models performed pretty good, however the Random Forest Classifier have excellent results with </a:t>
            </a: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87%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20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dirty="0">
              <a:solidFill>
                <a:schemeClr val="accent1">
                  <a:lumMod val="75000"/>
                </a:schemeClr>
              </a:solidFill>
            </a:endParaRPr>
          </a:p>
        </p:txBody>
      </p:sp>
    </p:spTree>
    <p:extLst>
      <p:ext uri="{BB962C8B-B14F-4D97-AF65-F5344CB8AC3E}">
        <p14:creationId xmlns:p14="http://schemas.microsoft.com/office/powerpoint/2010/main" xmlns="" val="381069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
            <a:extLst>
              <a:ext uri="{FF2B5EF4-FFF2-40B4-BE49-F238E27FC236}">
                <a16:creationId xmlns:a16="http://schemas.microsoft.com/office/drawing/2014/main" xmlns="" id="{63D44088-F659-3BCB-986C-EF2B2EE52ED9}"/>
              </a:ext>
            </a:extLst>
          </p:cNvPr>
          <p:cNvPicPr>
            <a:picLocks noChangeAspect="1"/>
          </p:cNvPicPr>
          <p:nvPr/>
        </p:nvPicPr>
        <p:blipFill>
          <a:blip r:embed="rId2"/>
          <a:srcRect/>
          <a:stretch>
            <a:fillRect/>
          </a:stretch>
        </p:blipFill>
        <p:spPr bwMode="auto">
          <a:xfrm>
            <a:off x="8077200" y="132704"/>
            <a:ext cx="855345" cy="626110"/>
          </a:xfrm>
          <a:prstGeom prst="rect">
            <a:avLst/>
          </a:prstGeom>
          <a:noFill/>
        </p:spPr>
      </p:pic>
      <p:pic>
        <p:nvPicPr>
          <p:cNvPr id="3" name="object 5">
            <a:extLst>
              <a:ext uri="{FF2B5EF4-FFF2-40B4-BE49-F238E27FC236}">
                <a16:creationId xmlns:a16="http://schemas.microsoft.com/office/drawing/2014/main" xmlns="" id="{EA54244B-BC26-AB3D-9882-8A79D969ADF2}"/>
              </a:ext>
            </a:extLst>
          </p:cNvPr>
          <p:cNvPicPr/>
          <p:nvPr/>
        </p:nvPicPr>
        <p:blipFill>
          <a:blip r:embed="rId3" cstate="print"/>
          <a:stretch>
            <a:fillRect/>
          </a:stretch>
        </p:blipFill>
        <p:spPr>
          <a:xfrm>
            <a:off x="305561" y="931164"/>
            <a:ext cx="8534400" cy="39750"/>
          </a:xfrm>
          <a:prstGeom prst="rect">
            <a:avLst/>
          </a:prstGeom>
        </p:spPr>
      </p:pic>
      <p:grpSp>
        <p:nvGrpSpPr>
          <p:cNvPr id="4" name="Group 3">
            <a:extLst>
              <a:ext uri="{FF2B5EF4-FFF2-40B4-BE49-F238E27FC236}">
                <a16:creationId xmlns:a16="http://schemas.microsoft.com/office/drawing/2014/main" xmlns="" id="{1FACAD83-B905-3A0B-9AF8-E6944FA04444}"/>
              </a:ext>
            </a:extLst>
          </p:cNvPr>
          <p:cNvGrpSpPr/>
          <p:nvPr/>
        </p:nvGrpSpPr>
        <p:grpSpPr>
          <a:xfrm>
            <a:off x="7047271" y="6324600"/>
            <a:ext cx="1944329" cy="381000"/>
            <a:chOff x="2590800" y="5257800"/>
            <a:chExt cx="1944329" cy="381000"/>
          </a:xfrm>
        </p:grpSpPr>
        <p:sp>
          <p:nvSpPr>
            <p:cNvPr id="5" name="TextBox 4">
              <a:extLst>
                <a:ext uri="{FF2B5EF4-FFF2-40B4-BE49-F238E27FC236}">
                  <a16:creationId xmlns:a16="http://schemas.microsoft.com/office/drawing/2014/main" xmlns="" id="{EF077353-F7BF-BDFB-A7D0-D5E70DC5838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6" name="TextBox 5">
              <a:extLst>
                <a:ext uri="{FF2B5EF4-FFF2-40B4-BE49-F238E27FC236}">
                  <a16:creationId xmlns:a16="http://schemas.microsoft.com/office/drawing/2014/main" xmlns="" id="{61234D13-024E-227A-B090-C189F90071C1}"/>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7" name="TextBox 6">
              <a:extLst>
                <a:ext uri="{FF2B5EF4-FFF2-40B4-BE49-F238E27FC236}">
                  <a16:creationId xmlns:a16="http://schemas.microsoft.com/office/drawing/2014/main" xmlns="" id="{CAF6E1BF-CD9E-3FF4-DB62-D50C2499E3A9}"/>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8" name="TextBox 7">
              <a:extLst>
                <a:ext uri="{FF2B5EF4-FFF2-40B4-BE49-F238E27FC236}">
                  <a16:creationId xmlns:a16="http://schemas.microsoft.com/office/drawing/2014/main" xmlns="" id="{4C100B15-6B01-5A14-CD00-B38A8D550D71}"/>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pic>
        <p:nvPicPr>
          <p:cNvPr id="9" name="Picture 8">
            <a:extLst>
              <a:ext uri="{FF2B5EF4-FFF2-40B4-BE49-F238E27FC236}">
                <a16:creationId xmlns:a16="http://schemas.microsoft.com/office/drawing/2014/main" xmlns="" id="{40A899C8-662B-4AA3-FF73-19089A39FB26}"/>
              </a:ext>
            </a:extLst>
          </p:cNvPr>
          <p:cNvPicPr>
            <a:picLocks noChangeAspect="1"/>
          </p:cNvPicPr>
          <p:nvPr/>
        </p:nvPicPr>
        <p:blipFill>
          <a:blip r:embed="rId4"/>
          <a:stretch>
            <a:fillRect/>
          </a:stretch>
        </p:blipFill>
        <p:spPr>
          <a:xfrm>
            <a:off x="2133600" y="1857696"/>
            <a:ext cx="4505899" cy="3580121"/>
          </a:xfrm>
          <a:prstGeom prst="rect">
            <a:avLst/>
          </a:prstGeom>
        </p:spPr>
      </p:pic>
    </p:spTree>
    <p:extLst>
      <p:ext uri="{BB962C8B-B14F-4D97-AF65-F5344CB8AC3E}">
        <p14:creationId xmlns:p14="http://schemas.microsoft.com/office/powerpoint/2010/main" xmlns="" val="152272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500464B8-33A0-4071-197B-A7ABB11B949F}"/>
              </a:ext>
            </a:extLst>
          </p:cNvPr>
          <p:cNvSpPr txBox="1"/>
          <p:nvPr/>
        </p:nvSpPr>
        <p:spPr>
          <a:xfrm>
            <a:off x="497632" y="1275183"/>
            <a:ext cx="7962122"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1">
                    <a:lumMod val="75000"/>
                  </a:schemeClr>
                </a:solidFill>
                <a:latin typeface="Times New Roman"/>
                <a:cs typeface="Times New Roman"/>
              </a:rPr>
              <a:t>INTRODUCTION</a:t>
            </a:r>
          </a:p>
          <a:p>
            <a:pPr algn="l"/>
            <a:r>
              <a:rPr lang="en-US" dirty="0">
                <a:latin typeface="Times New Roman" panose="02020603050405020304" pitchFamily="18" charset="0"/>
                <a:cs typeface="Times New Roman" panose="02020603050405020304" pitchFamily="18" charset="0"/>
              </a:rPr>
              <a:t>Sleeping disorders, encompassing a broad spectrum of conditions that disrupt normal sleep patterns, have become a pressing concern in contemporary healthcare. These disorders, which affect millions of individuals worldwide, can have profound implications for both physical and mental health. Timely and accurate diagnosis is essential for effective management and improving the quality of life for those afflicted. The advent of machine learning techniques has opened up new possibilities for predictive modeling in healthcare, and in particular, for the early identification of sleeping disorders. In this context, this project aims to harness the power of machine learning to predict sleeping disorders. By analyzing a diverse range of data, including sleep patterns, demographic information, and medical history, we seek to develop accurate and reliable predictive models. These models can serve as invaluable tools for healthcare professionals, assisting in the early diagnosis of various sleeping disorders, such as insomnia, sleep apnea, narcolepsy, and restless legs syndrome. </a:t>
            </a:r>
            <a:endParaRPr lang="en-US" dirty="0">
              <a:solidFill>
                <a:srgbClr val="000000"/>
              </a:solidFill>
            </a:endParaRPr>
          </a:p>
          <a:p>
            <a:pPr algn="l"/>
            <a:endParaRPr lang="en-US" dirty="0">
              <a:solidFill>
                <a:srgbClr val="000000"/>
              </a:solidFill>
            </a:endParaRPr>
          </a:p>
          <a:p>
            <a:pPr algn="l"/>
            <a:endParaRPr lang="en-US" dirty="0">
              <a:solidFill>
                <a:srgbClr val="000000"/>
              </a:solidFill>
            </a:endParaRPr>
          </a:p>
        </p:txBody>
      </p:sp>
    </p:spTree>
    <p:extLst>
      <p:ext uri="{BB962C8B-B14F-4D97-AF65-F5344CB8AC3E}">
        <p14:creationId xmlns:p14="http://schemas.microsoft.com/office/powerpoint/2010/main" xmlns="" val="277112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48734"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chemeClr val="accent1">
                    <a:lumMod val="75000"/>
                  </a:schemeClr>
                </a:solidFill>
                <a:latin typeface="Times New Roman"/>
                <a:cs typeface="Times New Roman"/>
              </a:rPr>
              <a:t>SLEEPING DISORDER TYPES:</a:t>
            </a:r>
          </a:p>
          <a:p>
            <a:pPr marL="457200" indent="-457200" algn="l">
              <a:buAutoNum type="arabicPeriod"/>
            </a:pPr>
            <a:r>
              <a:rPr lang="en-US" sz="2000" dirty="0">
                <a:latin typeface="Times New Roman" panose="02020603050405020304" pitchFamily="18" charset="0"/>
                <a:cs typeface="Times New Roman" panose="02020603050405020304" pitchFamily="18" charset="0"/>
              </a:rPr>
              <a:t>INSOMNIA</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Insomnia is a common sleep disorder that can make it hard to fall asleep or stay asleep.</a:t>
            </a:r>
          </a:p>
          <a:p>
            <a:r>
              <a:rPr lang="en-US" sz="2000" dirty="0">
                <a:latin typeface="Times New Roman" panose="02020603050405020304" pitchFamily="18" charset="0"/>
                <a:cs typeface="Times New Roman" panose="02020603050405020304" pitchFamily="18" charset="0"/>
              </a:rPr>
              <a:t>SYMPTOMS:</a:t>
            </a:r>
            <a:r>
              <a:rPr lang="en-US" sz="2000" dirty="0"/>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Having a hard time falling asleep at night.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Waking up during the night.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Waking up too early.</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Feeling tired or sleepy during the day.</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Feeling cranky, depressed or anxious.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Having a hard time paying attention, focusing on tasks or remembering.</a:t>
            </a:r>
          </a:p>
          <a:p>
            <a:pPr algn="l"/>
            <a:endParaRPr lang="en-US" sz="2000" dirty="0">
              <a:latin typeface="Times New Roman"/>
              <a:cs typeface="Times New Roman"/>
            </a:endParaRPr>
          </a:p>
          <a:p>
            <a:r>
              <a:rPr lang="en-US" sz="2000" dirty="0">
                <a:latin typeface="Times New Roman" panose="02020603050405020304" pitchFamily="18" charset="0"/>
                <a:cs typeface="Times New Roman" panose="02020603050405020304" pitchFamily="18" charset="0"/>
              </a:rPr>
              <a:t>TREATMENT:</a:t>
            </a:r>
          </a:p>
          <a:p>
            <a:r>
              <a:rPr lang="en-US" dirty="0">
                <a:latin typeface="Times New Roman" panose="02020603050405020304" pitchFamily="18" charset="0"/>
                <a:cs typeface="Times New Roman" panose="02020603050405020304" pitchFamily="18" charset="0"/>
              </a:rPr>
              <a:t>Cognitive behavioral therapy for insomnia can help you control or stop negative thoughts and actions that keep you awake. It's usually recommended as the first treatment for people with insomnia. Typically, CBT is as effective or more effective than sleep medicines.</a:t>
            </a:r>
            <a:endParaRPr lang="en-IN" dirty="0">
              <a:latin typeface="Times New Roman" panose="02020603050405020304" pitchFamily="18" charset="0"/>
              <a:cs typeface="Times New Roman" panose="02020603050405020304" pitchFamily="18" charset="0"/>
            </a:endParaRPr>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xmlns="" val="85911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487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xmlns="" id="{5B27626C-FCDC-1911-935B-7804BDF9C2CC}"/>
              </a:ext>
            </a:extLst>
          </p:cNvPr>
          <p:cNvSpPr txBox="1"/>
          <p:nvPr/>
        </p:nvSpPr>
        <p:spPr>
          <a:xfrm>
            <a:off x="590938" y="1290734"/>
            <a:ext cx="7806612"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latin typeface="Times New Roman" panose="02020603050405020304" pitchFamily="18" charset="0"/>
                <a:cs typeface="Times New Roman" panose="02020603050405020304" pitchFamily="18" charset="0"/>
              </a:rPr>
              <a:t>2. SLEEP APNEA</a:t>
            </a:r>
            <a:r>
              <a:rPr lang="en-US" dirty="0">
                <a:latin typeface="Times New Roman" panose="02020603050405020304" pitchFamily="18" charset="0"/>
                <a:cs typeface="Times New Roman" panose="02020603050405020304" pitchFamily="18" charset="0"/>
              </a:rPr>
              <a:t>: Sleep apnea is a potentially serious sleep disorder in which breathing repeatedly stops and starts. If you snore loudly and feel tired even after a full night's sleep, you might have sleep apnea.</a:t>
            </a:r>
          </a:p>
          <a:p>
            <a:pPr algn="l"/>
            <a:endParaRPr lang="en-IN"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SYMPTOMS:</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Loud snoring.</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Episodes in which you stop breathing during sleep which would be reported by another person.</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Gasping for air during sleep.</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Awakening with a dry mouth.</a:t>
            </a: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Morning headache. </a:t>
            </a:r>
          </a:p>
          <a:p>
            <a:pPr algn="l"/>
            <a:endParaRPr lang="en-US" dirty="0">
              <a:solidFill>
                <a:srgbClr val="000000"/>
              </a:solidFill>
            </a:endParaRPr>
          </a:p>
          <a:p>
            <a:r>
              <a:rPr lang="en-US" sz="2000" dirty="0">
                <a:latin typeface="Times New Roman" panose="02020603050405020304" pitchFamily="18" charset="0"/>
                <a:cs typeface="Times New Roman" panose="02020603050405020304" pitchFamily="18" charset="0"/>
              </a:rPr>
              <a:t>TREATMENT:</a:t>
            </a:r>
          </a:p>
          <a:p>
            <a:r>
              <a:rPr lang="en-US" dirty="0">
                <a:latin typeface="Times New Roman" panose="02020603050405020304" pitchFamily="18" charset="0"/>
                <a:cs typeface="Times New Roman" panose="02020603050405020304" pitchFamily="18" charset="0"/>
              </a:rPr>
              <a:t>Continuous positive airway pressure (CPAP). If you have moderate to severe obstructive sleep apnea, you might benefit from using a machine that delivers air pressure through a mask while you sleep. With CPAP (SEE-pap), the air pressure is somewhat greater than that of the surrounding air and is just enough to keep your upper airway passages open, preventing apnea and snoring.</a:t>
            </a:r>
            <a:endParaRPr lang="en-IN" dirty="0">
              <a:latin typeface="Times New Roman" panose="02020603050405020304" pitchFamily="18" charset="0"/>
              <a:cs typeface="Times New Roman" panose="02020603050405020304" pitchFamily="18" charset="0"/>
            </a:endParaRPr>
          </a:p>
          <a:p>
            <a:pPr algn="l"/>
            <a:endParaRPr lang="en-US" dirty="0">
              <a:solidFill>
                <a:srgbClr val="000000"/>
              </a:solidFill>
            </a:endParaRPr>
          </a:p>
        </p:txBody>
      </p:sp>
    </p:spTree>
    <p:extLst>
      <p:ext uri="{BB962C8B-B14F-4D97-AF65-F5344CB8AC3E}">
        <p14:creationId xmlns:p14="http://schemas.microsoft.com/office/powerpoint/2010/main" xmlns="" val="352181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48734" cy="62682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baseline="0" dirty="0">
                <a:solidFill>
                  <a:schemeClr val="accent1">
                    <a:lumMod val="75000"/>
                  </a:schemeClr>
                </a:solidFill>
                <a:latin typeface="Times New Roman"/>
              </a:rPr>
              <a:t>EXISTING SYSTEM:</a:t>
            </a:r>
          </a:p>
          <a:p>
            <a:pPr algn="l"/>
            <a:endParaRPr lang="en-US" sz="2000" b="1" dirty="0">
              <a:solidFill>
                <a:schemeClr val="accent1">
                  <a:lumMod val="75000"/>
                </a:schemeClr>
              </a:solidFill>
              <a:latin typeface="Times New Roman"/>
              <a:cs typeface="Times New Roman"/>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Manual Sleep Tracking: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Prior methods relied on manually inputting sleep data into software, which could often lead to errors and inaccuracy.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Data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Early methods in sleep disorder prediction used basic statistical methods to analyze data, which were often not sensitive to small variations in sleep patterns.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ML-Based Approaches: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latest techniques use machine learning algorithms like convolutional neural networks to analyze complex sleep data and accurately predict sleep outcomes.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chemeClr val="accent1">
                  <a:lumMod val="75000"/>
                </a:schemeClr>
              </a:solidFill>
              <a:latin typeface="Times New Roman"/>
              <a:cs typeface="Times New Roman"/>
            </a:endParaRPr>
          </a:p>
          <a:p>
            <a:pPr algn="l"/>
            <a:endParaRPr lang="en-US" dirty="0">
              <a:latin typeface="Times New Roman"/>
              <a:cs typeface="Times New Roman"/>
            </a:endParaRPr>
          </a:p>
          <a:p>
            <a:pPr algn="l"/>
            <a:endParaRPr lang="en-US" dirty="0">
              <a:latin typeface="Times New Roman"/>
              <a:cs typeface="Times New Roman"/>
            </a:endParaRPr>
          </a:p>
          <a:p>
            <a:pPr algn="l"/>
            <a:endParaRPr lang="en-US" dirty="0">
              <a:latin typeface="Times New Roman"/>
              <a:cs typeface="Times New Roman"/>
            </a:endParaRPr>
          </a:p>
          <a:p>
            <a:pPr algn="l"/>
            <a:endParaRPr lang="en-US" dirty="0">
              <a:latin typeface="Times New Roman"/>
              <a:cs typeface="Times New Roman"/>
            </a:endParaRPr>
          </a:p>
          <a:p>
            <a:pPr algn="l"/>
            <a:endParaRPr lang="en-US" dirty="0">
              <a:latin typeface="Times New Roman"/>
              <a:cs typeface="Times New Roman"/>
            </a:endParaRPr>
          </a:p>
          <a:p>
            <a:pPr algn="l"/>
            <a:endParaRPr lang="en-US" dirty="0">
              <a:latin typeface="Times New Roman"/>
              <a:cs typeface="Times New Roman"/>
            </a:endParaRPr>
          </a:p>
          <a:p>
            <a:pPr algn="l"/>
            <a:endParaRPr lang="en-US" dirty="0">
              <a:latin typeface="Times New Roman"/>
              <a:cs typeface="Times New Roman"/>
            </a:endParaRPr>
          </a:p>
        </p:txBody>
      </p:sp>
    </p:spTree>
    <p:extLst>
      <p:ext uri="{BB962C8B-B14F-4D97-AF65-F5344CB8AC3E}">
        <p14:creationId xmlns:p14="http://schemas.microsoft.com/office/powerpoint/2010/main" xmlns="" val="54839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05602"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solidFill>
                  <a:schemeClr val="accent1">
                    <a:lumMod val="75000"/>
                  </a:schemeClr>
                </a:solidFill>
                <a:latin typeface="Times New Roman" panose="02020603050405020304" pitchFamily="18" charset="0"/>
                <a:cs typeface="Times New Roman" panose="02020603050405020304" pitchFamily="18" charset="0"/>
              </a:rPr>
              <a:t>Advantages of existing system:</a:t>
            </a:r>
          </a:p>
          <a:p>
            <a:pPr algn="l"/>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1</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Early Detection</a:t>
            </a:r>
            <a:r>
              <a:rPr lang="en-US" sz="2000" dirty="0">
                <a:latin typeface="Times New Roman" panose="02020603050405020304" pitchFamily="18" charset="0"/>
                <a:cs typeface="Times New Roman" panose="02020603050405020304" pitchFamily="18" charset="0"/>
              </a:rPr>
              <a:t>: Machine learning algorithms enable the early detection of sleeping disorders by analyzing diverse sets of data, including sleep patterns and physiological indicators. This facilitates timely intervention and treatment.</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2. </a:t>
            </a:r>
            <a:r>
              <a:rPr lang="en-US" sz="2000" dirty="0">
                <a:solidFill>
                  <a:srgbClr val="00B050"/>
                </a:solidFill>
                <a:latin typeface="Times New Roman" panose="02020603050405020304" pitchFamily="18" charset="0"/>
                <a:cs typeface="Times New Roman" panose="02020603050405020304" pitchFamily="18" charset="0"/>
              </a:rPr>
              <a:t>Personalized Insights</a:t>
            </a:r>
            <a:r>
              <a:rPr lang="en-US" sz="2000" dirty="0">
                <a:latin typeface="Times New Roman" panose="02020603050405020304" pitchFamily="18" charset="0"/>
                <a:cs typeface="Times New Roman" panose="02020603050405020304" pitchFamily="18" charset="0"/>
              </a:rPr>
              <a:t>: Systems often provide personalized insights into individual sleep patterns, contributing to a more tailored approach in managing sleeping disorders. This personalization enhances the effectiveness of interventions and lifestyle recommendations.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3. </a:t>
            </a:r>
            <a:r>
              <a:rPr lang="en-US" sz="2000" dirty="0">
                <a:solidFill>
                  <a:srgbClr val="00B050"/>
                </a:solidFill>
                <a:latin typeface="Times New Roman" panose="02020603050405020304" pitchFamily="18" charset="0"/>
                <a:cs typeface="Times New Roman" panose="02020603050405020304" pitchFamily="18" charset="0"/>
              </a:rPr>
              <a:t>Continuous Monitoring</a:t>
            </a:r>
            <a:r>
              <a:rPr lang="en-US" sz="2000" dirty="0">
                <a:latin typeface="Times New Roman" panose="02020603050405020304" pitchFamily="18" charset="0"/>
                <a:cs typeface="Times New Roman" panose="02020603050405020304" pitchFamily="18" charset="0"/>
              </a:rPr>
              <a:t>: Many systems allow for continuous monitoring of sleep-related metrics, providing a comprehensive view of an individual's sleep over time. This continuous data collection improves the accuracy of predictions and the understanding of sleep patterns.</a:t>
            </a:r>
          </a:p>
          <a:p>
            <a:pPr marL="444500" indent="-179388" algn="just"/>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444500" indent="-179388" algn="just"/>
            <a:endParaRPr lang="en-US" sz="2000" dirty="0">
              <a:latin typeface="Times New Roman" panose="02020603050405020304" pitchFamily="18" charset="0"/>
              <a:cs typeface="Times New Roman" panose="02020603050405020304" pitchFamily="18" charset="0"/>
            </a:endParaRPr>
          </a:p>
          <a:p>
            <a:pPr marL="444500" indent="-179388" algn="just"/>
            <a:r>
              <a:rPr lang="en-US" sz="2000" dirty="0">
                <a:latin typeface="Times New Roman" panose="02020603050405020304" pitchFamily="18" charset="0"/>
                <a:cs typeface="Times New Roman" panose="02020603050405020304" pitchFamily="18" charset="0"/>
              </a:rPr>
              <a:t>  </a:t>
            </a:r>
            <a:endParaRPr lang="en-US" sz="2000" b="1" dirty="0">
              <a:solidFill>
                <a:schemeClr val="accent1">
                  <a:lumMod val="75000"/>
                </a:schemeClr>
              </a:solidFill>
              <a:latin typeface="Times New Roman"/>
              <a:ea typeface="Arial"/>
              <a:cs typeface="Arial"/>
            </a:endParaRPr>
          </a:p>
        </p:txBody>
      </p:sp>
    </p:spTree>
    <p:extLst>
      <p:ext uri="{BB962C8B-B14F-4D97-AF65-F5344CB8AC3E}">
        <p14:creationId xmlns:p14="http://schemas.microsoft.com/office/powerpoint/2010/main" xmlns="" val="87662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xmlns="" id="{D6B71091-48D8-BC35-7E5E-CA10C02058DC}"/>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xmlns=""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xmlns=""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xmlns=""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xmlns=""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xmlns=""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xmlns="" id="{481889E8-B52A-A77C-8F46-1CDFC53A9A62}"/>
              </a:ext>
            </a:extLst>
          </p:cNvPr>
          <p:cNvSpPr txBox="1"/>
          <p:nvPr/>
        </p:nvSpPr>
        <p:spPr>
          <a:xfrm>
            <a:off x="388775" y="1259632"/>
            <a:ext cx="81487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solidFill>
                  <a:schemeClr val="accent1">
                    <a:lumMod val="75000"/>
                  </a:schemeClr>
                </a:solidFill>
                <a:latin typeface="Times New Roman" panose="02020603050405020304" pitchFamily="18" charset="0"/>
                <a:cs typeface="Times New Roman" panose="02020603050405020304" pitchFamily="18" charset="0"/>
              </a:rPr>
              <a:t>Disadvantages of existing system:</a:t>
            </a:r>
            <a:endParaRPr lang="en-US" sz="2000" b="1" dirty="0">
              <a:solidFill>
                <a:schemeClr val="accent1">
                  <a:lumMod val="75000"/>
                </a:schemeClr>
              </a:solidFill>
            </a:endParaRPr>
          </a:p>
        </p:txBody>
      </p:sp>
      <p:sp>
        <p:nvSpPr>
          <p:cNvPr id="8" name="TextBox 7">
            <a:extLst>
              <a:ext uri="{FF2B5EF4-FFF2-40B4-BE49-F238E27FC236}">
                <a16:creationId xmlns:a16="http://schemas.microsoft.com/office/drawing/2014/main" xmlns="" id="{05EC5242-9821-A37B-98D1-9FCB48E0DDA7}"/>
              </a:ext>
            </a:extLst>
          </p:cNvPr>
          <p:cNvSpPr txBox="1"/>
          <p:nvPr/>
        </p:nvSpPr>
        <p:spPr>
          <a:xfrm>
            <a:off x="-304800" y="1832100"/>
            <a:ext cx="8991600" cy="4865091"/>
          </a:xfrm>
          <a:prstGeom prst="rect">
            <a:avLst/>
          </a:prstGeom>
          <a:noFill/>
        </p:spPr>
        <p:txBody>
          <a:bodyPr wrap="square">
            <a:spAutoFit/>
          </a:bodyPr>
          <a:lstStyle/>
          <a:p>
            <a:pPr marL="444500" algn="just"/>
            <a:r>
              <a:rPr lang="en-US" sz="2000" dirty="0">
                <a:latin typeface="Times New Roman" panose="02020603050405020304" pitchFamily="18" charset="0"/>
                <a:cs typeface="Times New Roman" panose="02020603050405020304" pitchFamily="18" charset="0"/>
              </a:rPr>
              <a:t>1. </a:t>
            </a:r>
            <a:r>
              <a:rPr lang="en-US" sz="2000" dirty="0">
                <a:solidFill>
                  <a:srgbClr val="00B050"/>
                </a:solidFill>
                <a:latin typeface="Times New Roman" panose="02020603050405020304" pitchFamily="18" charset="0"/>
                <a:cs typeface="Times New Roman" panose="02020603050405020304" pitchFamily="18" charset="0"/>
              </a:rPr>
              <a:t>Limited Generalization</a:t>
            </a:r>
            <a:r>
              <a:rPr lang="en-US" sz="2000" dirty="0">
                <a:latin typeface="Times New Roman" panose="02020603050405020304" pitchFamily="18" charset="0"/>
                <a:cs typeface="Times New Roman" panose="02020603050405020304" pitchFamily="18" charset="0"/>
              </a:rPr>
              <a:t>: Some machine learning models may struggle to generalize well across diverse populations. Training on specific datasets may result in models that are less effective when applied to individuals with different demographics or health conditions.</a:t>
            </a:r>
          </a:p>
          <a:p>
            <a:pPr marL="444500" algn="just"/>
            <a:endParaRPr lang="en-US" sz="2000" dirty="0">
              <a:latin typeface="Times New Roman" panose="02020603050405020304" pitchFamily="18" charset="0"/>
              <a:cs typeface="Times New Roman" panose="02020603050405020304" pitchFamily="18" charset="0"/>
            </a:endParaRPr>
          </a:p>
          <a:p>
            <a:pPr marL="444500" algn="just"/>
            <a:r>
              <a:rPr lang="en-US" sz="2000" dirty="0">
                <a:latin typeface="Times New Roman" panose="02020603050405020304" pitchFamily="18" charset="0"/>
                <a:cs typeface="Times New Roman" panose="02020603050405020304" pitchFamily="18" charset="0"/>
              </a:rPr>
              <a:t>2. </a:t>
            </a:r>
            <a:r>
              <a:rPr lang="en-US" sz="2000" dirty="0">
                <a:solidFill>
                  <a:srgbClr val="00B050"/>
                </a:solidFill>
                <a:latin typeface="Times New Roman" panose="02020603050405020304" pitchFamily="18" charset="0"/>
                <a:cs typeface="Times New Roman" panose="02020603050405020304" pitchFamily="18" charset="0"/>
              </a:rPr>
              <a:t>Data Privacy Concerns</a:t>
            </a:r>
            <a:r>
              <a:rPr lang="en-US" sz="2000" dirty="0">
                <a:latin typeface="Times New Roman" panose="02020603050405020304" pitchFamily="18" charset="0"/>
                <a:cs typeface="Times New Roman" panose="02020603050405020304" pitchFamily="18" charset="0"/>
              </a:rPr>
              <a:t>: The collection and analysis of sensitive health data raise concerns about privacy. Users may be hesitant to share detailed sleep-related information due to privacy and security issues, impacting the accuracy and inclusivity of the predictive models.</a:t>
            </a:r>
          </a:p>
          <a:p>
            <a:pPr marL="444500" algn="just"/>
            <a:endParaRPr lang="en-US" sz="2000" dirty="0">
              <a:latin typeface="Times New Roman" panose="02020603050405020304" pitchFamily="18" charset="0"/>
              <a:cs typeface="Times New Roman" panose="02020603050405020304" pitchFamily="18" charset="0"/>
            </a:endParaRPr>
          </a:p>
          <a:p>
            <a:pPr marL="444500" algn="just"/>
            <a:r>
              <a:rPr lang="en-US" sz="2000" dirty="0">
                <a:latin typeface="Times New Roman" panose="02020603050405020304" pitchFamily="18" charset="0"/>
                <a:cs typeface="Times New Roman" panose="02020603050405020304" pitchFamily="18" charset="0"/>
              </a:rPr>
              <a:t>3. </a:t>
            </a:r>
            <a:r>
              <a:rPr lang="en-US" sz="2000" dirty="0">
                <a:solidFill>
                  <a:srgbClr val="00B050"/>
                </a:solidFill>
                <a:latin typeface="Times New Roman" panose="02020603050405020304" pitchFamily="18" charset="0"/>
                <a:cs typeface="Times New Roman" panose="02020603050405020304" pitchFamily="18" charset="0"/>
              </a:rPr>
              <a:t>Accuracy Challenges</a:t>
            </a:r>
            <a:r>
              <a:rPr lang="en-US" sz="2000" dirty="0">
                <a:latin typeface="Times New Roman" panose="02020603050405020304" pitchFamily="18" charset="0"/>
                <a:cs typeface="Times New Roman" panose="02020603050405020304" pitchFamily="18" charset="0"/>
              </a:rPr>
              <a:t>: Achieving high accuracy in sleep disorder prediction can be challenging due to the complexity of sleep-related data and individual variations. False positives or negatives may occur, impacting the reliability of predictions.</a:t>
            </a:r>
          </a:p>
          <a:p>
            <a:pPr marL="444500"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44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B69029-03BB-7018-B8E3-20284BA01A80}"/>
              </a:ext>
            </a:extLst>
          </p:cNvPr>
          <p:cNvSpPr txBox="1"/>
          <p:nvPr/>
        </p:nvSpPr>
        <p:spPr>
          <a:xfrm>
            <a:off x="211455" y="457200"/>
            <a:ext cx="8561670" cy="4770537"/>
          </a:xfrm>
          <a:prstGeom prst="rect">
            <a:avLst/>
          </a:prstGeom>
          <a:noFill/>
        </p:spPr>
        <p:txBody>
          <a:bodyPr wrap="square">
            <a:spAutoFit/>
          </a:bodyPr>
          <a:lstStyle/>
          <a:p>
            <a:endParaRPr lang="en-IN" sz="20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0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24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a:t>
            </a:r>
            <a:r>
              <a:rPr lang="en-US" sz="2400" b="1"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STATEMENT:</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Our proposed solution aims to revolutionize the identification and management of sleeping disorders by developing an advanced predictive model. This model will harness the power of digital gadgets and smart devices to collect comprehensive data on individuals' lifestyles and medical variables. To initiate this transformative process, researchers will embark on data collection, focusing on a wide array of parameters relevant to sleep health. Summary, our proposed solution leverages digital technology and predictive modeling to revolutionize the identification and management of sleeping disorders, offering a pathway to better sleep and enhanced quality of life for countless individuals.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000" b="1" dirty="0">
              <a:solidFill>
                <a:schemeClr val="accent1">
                  <a:lumMod val="75000"/>
                </a:schemeClr>
              </a:solidFill>
            </a:endParaRPr>
          </a:p>
        </p:txBody>
      </p:sp>
      <p:pic>
        <p:nvPicPr>
          <p:cNvPr id="4" name="object 5">
            <a:extLst>
              <a:ext uri="{FF2B5EF4-FFF2-40B4-BE49-F238E27FC236}">
                <a16:creationId xmlns:a16="http://schemas.microsoft.com/office/drawing/2014/main" xmlns="" id="{03C9F52C-349A-F794-72C3-7F959691B62C}"/>
              </a:ext>
            </a:extLst>
          </p:cNvPr>
          <p:cNvPicPr/>
          <p:nvPr/>
        </p:nvPicPr>
        <p:blipFill>
          <a:blip r:embed="rId2" cstate="print"/>
          <a:stretch>
            <a:fillRect/>
          </a:stretch>
        </p:blipFill>
        <p:spPr>
          <a:xfrm>
            <a:off x="305561" y="931164"/>
            <a:ext cx="8534400" cy="39750"/>
          </a:xfrm>
          <a:prstGeom prst="rect">
            <a:avLst/>
          </a:prstGeom>
        </p:spPr>
      </p:pic>
      <p:pic>
        <p:nvPicPr>
          <p:cNvPr id="5" name="Picture 4" descr="LOGO">
            <a:extLst>
              <a:ext uri="{FF2B5EF4-FFF2-40B4-BE49-F238E27FC236}">
                <a16:creationId xmlns:a16="http://schemas.microsoft.com/office/drawing/2014/main" xmlns="" id="{A464E5EF-6192-ED9E-DEC3-0B1C84F665BB}"/>
              </a:ext>
            </a:extLst>
          </p:cNvPr>
          <p:cNvPicPr>
            <a:picLocks noChangeAspect="1"/>
          </p:cNvPicPr>
          <p:nvPr/>
        </p:nvPicPr>
        <p:blipFill>
          <a:blip r:embed="rId3"/>
          <a:srcRect/>
          <a:stretch>
            <a:fillRect/>
          </a:stretch>
        </p:blipFill>
        <p:spPr bwMode="auto">
          <a:xfrm>
            <a:off x="8077200" y="132704"/>
            <a:ext cx="855345" cy="626110"/>
          </a:xfrm>
          <a:prstGeom prst="rect">
            <a:avLst/>
          </a:prstGeom>
          <a:noFill/>
        </p:spPr>
      </p:pic>
      <p:grpSp>
        <p:nvGrpSpPr>
          <p:cNvPr id="6" name="Group 5">
            <a:extLst>
              <a:ext uri="{FF2B5EF4-FFF2-40B4-BE49-F238E27FC236}">
                <a16:creationId xmlns:a16="http://schemas.microsoft.com/office/drawing/2014/main" xmlns="" id="{E0887BAE-D6A0-680A-B60D-B211F0D4F352}"/>
              </a:ext>
            </a:extLst>
          </p:cNvPr>
          <p:cNvGrpSpPr/>
          <p:nvPr/>
        </p:nvGrpSpPr>
        <p:grpSpPr>
          <a:xfrm>
            <a:off x="7047271" y="6324600"/>
            <a:ext cx="1944329" cy="381000"/>
            <a:chOff x="2590800" y="5257800"/>
            <a:chExt cx="1944329" cy="381000"/>
          </a:xfrm>
        </p:grpSpPr>
        <p:sp>
          <p:nvSpPr>
            <p:cNvPr id="7" name="TextBox 6">
              <a:extLst>
                <a:ext uri="{FF2B5EF4-FFF2-40B4-BE49-F238E27FC236}">
                  <a16:creationId xmlns:a16="http://schemas.microsoft.com/office/drawing/2014/main" xmlns="" id="{7BBB237F-9666-A1AD-F4B2-B25E15B2D95E}"/>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8" name="TextBox 7">
              <a:extLst>
                <a:ext uri="{FF2B5EF4-FFF2-40B4-BE49-F238E27FC236}">
                  <a16:creationId xmlns:a16="http://schemas.microsoft.com/office/drawing/2014/main" xmlns="" id="{0D9FA7E6-984F-2FE8-F733-C17AE655E91D}"/>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9" name="TextBox 8">
              <a:extLst>
                <a:ext uri="{FF2B5EF4-FFF2-40B4-BE49-F238E27FC236}">
                  <a16:creationId xmlns:a16="http://schemas.microsoft.com/office/drawing/2014/main" xmlns="" id="{500E2783-F03C-CE9E-0AA7-376566575D0F}"/>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10" name="TextBox 9">
              <a:extLst>
                <a:ext uri="{FF2B5EF4-FFF2-40B4-BE49-F238E27FC236}">
                  <a16:creationId xmlns:a16="http://schemas.microsoft.com/office/drawing/2014/main" xmlns="" id="{E2F5BC05-0DF0-7838-D82E-89C73A72CB4F}"/>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Tree>
    <p:extLst>
      <p:ext uri="{BB962C8B-B14F-4D97-AF65-F5344CB8AC3E}">
        <p14:creationId xmlns:p14="http://schemas.microsoft.com/office/powerpoint/2010/main" xmlns="" val="3815733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2157</Words>
  <Application>Microsoft Office PowerPoint</Application>
  <PresentationFormat>On-screen Show (4:3)</PresentationFormat>
  <Paragraphs>272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Kolati Bhagya Sri</dc:creator>
  <cp:lastModifiedBy>LAB5</cp:lastModifiedBy>
  <cp:revision>386</cp:revision>
  <dcterms:created xsi:type="dcterms:W3CDTF">2024-01-31T13:33:25Z</dcterms:created>
  <dcterms:modified xsi:type="dcterms:W3CDTF">2024-04-25T05:57:49Z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2019-09-19T00:00:00Z</vt:filetime>
  </property>
  <property fmtid="{D5CDD505-2E9C-101B-9397-08002B2CF9AE}" pid="3" name="Creator">
    <vt:lpwstr>Microsoft® PowerPoint® 2013</vt:lpwstr>
  </property>
  <property fmtid="{D5CDD505-2E9C-101B-9397-08002B2CF9AE}" pid="4" name="LastSaved">
    <vt:filetime>2024-01-31T00:00:00Z</vt:filetime>
  </property>
  <property fmtid="{D5CDD505-2E9C-101B-9397-08002B2CF9AE}" pid="5" name="Producer">
    <vt:lpwstr>Microsoft® PowerPoint® 2013</vt:lpwstr>
  </property>
</Properties>
</file>