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356" r:id="rId3"/>
    <p:sldId id="347" r:id="rId4"/>
    <p:sldId id="354" r:id="rId5"/>
    <p:sldId id="307" r:id="rId7"/>
    <p:sldId id="452" r:id="rId8"/>
    <p:sldId id="305" r:id="rId9"/>
    <p:sldId id="312" r:id="rId10"/>
    <p:sldId id="439" r:id="rId11"/>
    <p:sldId id="405" r:id="rId12"/>
    <p:sldId id="430" r:id="rId13"/>
    <p:sldId id="429" r:id="rId14"/>
    <p:sldId id="432" r:id="rId15"/>
    <p:sldId id="434" r:id="rId16"/>
    <p:sldId id="435" r:id="rId17"/>
    <p:sldId id="446" r:id="rId18"/>
    <p:sldId id="449" r:id="rId19"/>
    <p:sldId id="309" r:id="rId20"/>
    <p:sldId id="343" r:id="rId21"/>
    <p:sldId id="364" r:id="rId22"/>
    <p:sldId id="345" r:id="rId23"/>
    <p:sldId id="34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C8934C-2815-4246-A5C2-F7E33423A4B5}">
          <p14:sldIdLst>
            <p14:sldId id="356"/>
            <p14:sldId id="347"/>
            <p14:sldId id="354"/>
            <p14:sldId id="305"/>
            <p14:sldId id="439"/>
            <p14:sldId id="405"/>
            <p14:sldId id="430"/>
            <p14:sldId id="429"/>
            <p14:sldId id="432"/>
            <p14:sldId id="434"/>
            <p14:sldId id="435"/>
            <p14:sldId id="446"/>
            <p14:sldId id="449"/>
            <p14:sldId id="343"/>
            <p14:sldId id="364"/>
            <p14:sldId id="345"/>
            <p14:sldId id="346"/>
            <p14:sldId id="312"/>
            <p14:sldId id="309"/>
            <p14:sldId id="307"/>
            <p14:sldId id="452"/>
          </p14:sldIdLst>
        </p14:section>
        <p14:section name="Untitled Section" id="{1F21A6CC-1EEE-4DE8-87F4-CE29D5D208AB}">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smart shyam shankar" initials="I"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32" autoAdjust="0"/>
    <p:restoredTop sz="94660"/>
  </p:normalViewPr>
  <p:slideViewPr>
    <p:cSldViewPr snapToGrid="0">
      <p:cViewPr varScale="1">
        <p:scale>
          <a:sx n="78" d="100"/>
          <a:sy n="78" d="100"/>
        </p:scale>
        <p:origin x="27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1" name="Google Shape;6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5"/>
        <p:cNvGrpSpPr/>
        <p:nvPr/>
      </p:nvGrpSpPr>
      <p:grpSpPr>
        <a:xfrm>
          <a:off x="0" y="0"/>
          <a:ext cx="0" cy="0"/>
          <a:chOff x="0" y="0"/>
          <a:chExt cx="0" cy="0"/>
        </a:xfrm>
      </p:grpSpPr>
      <p:sp>
        <p:nvSpPr>
          <p:cNvPr id="66" name="Google Shape;6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7" name="Google Shape;6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3" name="Google Shape;7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5" name="Google Shape;8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7"/>
        <p:cNvGrpSpPr/>
        <p:nvPr/>
      </p:nvGrpSpPr>
      <p:grpSpPr>
        <a:xfrm>
          <a:off x="0" y="0"/>
          <a:ext cx="0" cy="0"/>
          <a:chOff x="0" y="0"/>
          <a:chExt cx="0" cy="0"/>
        </a:xfrm>
      </p:grpSpPr>
      <p:sp>
        <p:nvSpPr>
          <p:cNvPr id="78" name="Google Shape;7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9" name="Google Shape;7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7"/>
        <p:cNvGrpSpPr/>
        <p:nvPr/>
      </p:nvGrpSpPr>
      <p:grpSpPr>
        <a:xfrm>
          <a:off x="0" y="0"/>
          <a:ext cx="0" cy="0"/>
          <a:chOff x="0" y="0"/>
          <a:chExt cx="0" cy="0"/>
        </a:xfrm>
      </p:grpSpPr>
      <p:sp>
        <p:nvSpPr>
          <p:cNvPr id="198" name="Google Shape;198;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99" name="Google Shape;19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3"/>
        <p:cNvGrpSpPr/>
        <p:nvPr/>
      </p:nvGrpSpPr>
      <p:grpSpPr>
        <a:xfrm>
          <a:off x="0" y="0"/>
          <a:ext cx="0" cy="0"/>
          <a:chOff x="0" y="0"/>
          <a:chExt cx="0" cy="0"/>
        </a:xfrm>
      </p:grpSpPr>
      <p:sp>
        <p:nvSpPr>
          <p:cNvPr id="204" name="Google Shape;204;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05" name="Google Shape;20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9"/>
        <p:cNvGrpSpPr/>
        <p:nvPr/>
      </p:nvGrpSpPr>
      <p:grpSpPr>
        <a:xfrm>
          <a:off x="0" y="0"/>
          <a:ext cx="0" cy="0"/>
          <a:chOff x="0" y="0"/>
          <a:chExt cx="0" cy="0"/>
        </a:xfrm>
      </p:grpSpPr>
      <p:sp>
        <p:nvSpPr>
          <p:cNvPr id="210" name="Google Shape;210;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11" name="Google Shape;21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D63FB30-1EBA-48C8-9E85-8A9EA0FCEAF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B31E63-CD31-4AE2-80BA-C34783CB7CED}"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6D63FB30-1EBA-48C8-9E85-8A9EA0FCEAF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B31E63-CD31-4AE2-80BA-C34783CB7CED}"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6D63FB30-1EBA-48C8-9E85-8A9EA0FCEAF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B31E63-CD31-4AE2-80BA-C34783CB7CED}"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6D63FB30-1EBA-48C8-9E85-8A9EA0FCEAF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B31E63-CD31-4AE2-80BA-C34783CB7CED}" type="slidenum">
              <a:rPr lang="en-IN" smtClean="0"/>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6D63FB30-1EBA-48C8-9E85-8A9EA0FCEAF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B31E63-CD31-4AE2-80BA-C34783CB7CED}"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3" name="Date Placeholder 2"/>
          <p:cNvSpPr>
            <a:spLocks noGrp="1"/>
          </p:cNvSpPr>
          <p:nvPr>
            <p:ph type="dt" sz="half" idx="10"/>
          </p:nvPr>
        </p:nvSpPr>
        <p:spPr/>
        <p:txBody>
          <a:bodyPr/>
          <a:lstStyle/>
          <a:p>
            <a:fld id="{6D63FB30-1EBA-48C8-9E85-8A9EA0FCEAF4}"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B31E63-CD31-4AE2-80BA-C34783CB7CED}"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3" name="Date Placeholder 2"/>
          <p:cNvSpPr>
            <a:spLocks noGrp="1"/>
          </p:cNvSpPr>
          <p:nvPr>
            <p:ph type="dt" sz="half" idx="10"/>
          </p:nvPr>
        </p:nvSpPr>
        <p:spPr/>
        <p:txBody>
          <a:bodyPr/>
          <a:lstStyle/>
          <a:p>
            <a:fld id="{6D63FB30-1EBA-48C8-9E85-8A9EA0FCEAF4}"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B31E63-CD31-4AE2-80BA-C34783CB7CED}"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6D63FB30-1EBA-48C8-9E85-8A9EA0FCEAF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B31E63-CD31-4AE2-80BA-C34783CB7CED}"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6D63FB30-1EBA-48C8-9E85-8A9EA0FCEAF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B31E63-CD31-4AE2-80BA-C34783CB7CED}"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6D63FB30-1EBA-48C8-9E85-8A9EA0FCEAF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B31E63-CD31-4AE2-80BA-C34783CB7CED}"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6D63FB30-1EBA-48C8-9E85-8A9EA0FCEAF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B31E63-CD31-4AE2-80BA-C34783CB7CED}"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6D63FB30-1EBA-48C8-9E85-8A9EA0FCEAF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B31E63-CD31-4AE2-80BA-C34783CB7CED}"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6D63FB30-1EBA-48C8-9E85-8A9EA0FCEAF4}"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B31E63-CD31-4AE2-80BA-C34783CB7CED}"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D63FB30-1EBA-48C8-9E85-8A9EA0FCEAF4}"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B31E63-CD31-4AE2-80BA-C34783CB7CED}"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63FB30-1EBA-48C8-9E85-8A9EA0FCEAF4}"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B31E63-CD31-4AE2-80BA-C34783CB7CED}"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6D63FB30-1EBA-48C8-9E85-8A9EA0FCEAF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B31E63-CD31-4AE2-80BA-C34783CB7CED}"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6D63FB30-1EBA-48C8-9E85-8A9EA0FCEAF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B31E63-CD31-4AE2-80BA-C34783CB7CED}"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63FB30-1EBA-48C8-9E85-8A9EA0FCEAF4}" type="datetimeFigureOut">
              <a:rPr lang="en-IN" smtClean="0"/>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CB31E63-CD31-4AE2-80BA-C34783CB7CED}"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jpe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44575" y="1910715"/>
            <a:ext cx="10102215" cy="1753235"/>
          </a:xfrm>
          <a:prstGeom prst="rect">
            <a:avLst/>
          </a:prstGeom>
          <a:noFill/>
        </p:spPr>
        <p:txBody>
          <a:bodyPr wrap="square" rtlCol="0" anchor="t">
            <a:spAutoFit/>
          </a:bodyPr>
          <a:lstStyle/>
          <a:p>
            <a:pPr marR="0" indent="0" algn="ctr">
              <a:lnSpc>
                <a:spcPct val="100000"/>
              </a:lnSpc>
              <a:spcBef>
                <a:spcPts val="0"/>
              </a:spcBef>
              <a:spcAft>
                <a:spcPts val="0"/>
              </a:spcAft>
              <a:buClr>
                <a:srgbClr val="000000"/>
              </a:buClr>
              <a:buSzPts val="2400"/>
              <a:buFont typeface="Arial" panose="020B0604020202020204"/>
              <a:buNone/>
            </a:pPr>
            <a:r>
              <a:rPr lang="en-US" sz="3600" dirty="0">
                <a:latin typeface="Times New Roman" panose="02020603050405020304"/>
                <a:ea typeface="Times New Roman" panose="02020603050405020304"/>
                <a:cs typeface="Times New Roman" panose="02020603050405020304"/>
                <a:sym typeface="Times New Roman" panose="02020603050405020304"/>
              </a:rPr>
              <a:t>STUDENT MANAGEMENT SYSTEM(SMS) LOGIN BY USING</a:t>
            </a:r>
            <a:endParaRPr lang="en-US" sz="3600" b="0" i="0" cap="none" dirty="0">
              <a:latin typeface="Times New Roman" panose="02020603050405020304"/>
              <a:ea typeface="Times New Roman" panose="02020603050405020304"/>
              <a:cs typeface="Times New Roman" panose="02020603050405020304"/>
              <a:sym typeface="Times New Roman" panose="02020603050405020304"/>
            </a:endParaRPr>
          </a:p>
          <a:p>
            <a:pPr marR="0" indent="0" algn="ctr">
              <a:lnSpc>
                <a:spcPct val="100000"/>
              </a:lnSpc>
              <a:spcBef>
                <a:spcPts val="0"/>
              </a:spcBef>
              <a:spcAft>
                <a:spcPts val="0"/>
              </a:spcAft>
              <a:buClr>
                <a:srgbClr val="000000"/>
              </a:buClr>
              <a:buSzPts val="2400"/>
              <a:buFont typeface="Arial" panose="020B0604020202020204"/>
              <a:buNone/>
            </a:pPr>
            <a:r>
              <a:rPr lang="en-US" sz="3600" dirty="0" smtClean="0">
                <a:latin typeface="Times New Roman" panose="02020603050405020304"/>
                <a:ea typeface="Times New Roman" panose="02020603050405020304"/>
                <a:cs typeface="Times New Roman" panose="02020603050405020304"/>
                <a:sym typeface="Times New Roman" panose="02020603050405020304"/>
              </a:rPr>
              <a:t>FACE RECOGNITION</a:t>
            </a:r>
            <a:endParaRPr lang="en-US" sz="3600" dirty="0" smtClean="0">
              <a:latin typeface="Times New Roman" panose="02020603050405020304"/>
              <a:ea typeface="Times New Roman" panose="02020603050405020304"/>
              <a:cs typeface="Times New Roman" panose="02020603050405020304"/>
              <a:sym typeface="Times New Roman" panose="02020603050405020304"/>
            </a:endParaRPr>
          </a:p>
        </p:txBody>
      </p:sp>
      <p:sp>
        <p:nvSpPr>
          <p:cNvPr id="3" name="Rectangle 2"/>
          <p:cNvSpPr/>
          <p:nvPr/>
        </p:nvSpPr>
        <p:spPr>
          <a:xfrm>
            <a:off x="5592182" y="4084593"/>
            <a:ext cx="3981796" cy="1015663"/>
          </a:xfrm>
          <a:prstGeom prst="rect">
            <a:avLst/>
          </a:prstGeom>
        </p:spPr>
        <p:txBody>
          <a:bodyPr wrap="none">
            <a:spAutoFit/>
          </a:bodyPr>
          <a:lstStyle/>
          <a:p>
            <a:pPr marL="285750" lvl="0" indent="-285750">
              <a:lnSpc>
                <a:spcPct val="150000"/>
              </a:lnSpc>
              <a:buClr>
                <a:srgbClr val="000000"/>
              </a:buClr>
              <a:buSzPts val="1200"/>
              <a:buFontTx/>
              <a:buChar char="-"/>
            </a:pPr>
            <a:r>
              <a:rPr lang="en-US" sz="2000" b="1" dirty="0" smtClean="0">
                <a:latin typeface="Times New Roman" panose="02020603050405020304"/>
                <a:ea typeface="Times New Roman" panose="02020603050405020304"/>
                <a:cs typeface="Times New Roman" panose="02020603050405020304"/>
                <a:sym typeface="Times New Roman" panose="02020603050405020304"/>
              </a:rPr>
              <a:t>Guided </a:t>
            </a:r>
            <a:r>
              <a:rPr lang="en-US" sz="2000" b="1" dirty="0">
                <a:latin typeface="Times New Roman" panose="02020603050405020304"/>
                <a:ea typeface="Times New Roman" panose="02020603050405020304"/>
                <a:cs typeface="Times New Roman" panose="02020603050405020304"/>
                <a:sym typeface="Times New Roman" panose="02020603050405020304"/>
              </a:rPr>
              <a:t>by Mrs. N. </a:t>
            </a:r>
            <a:r>
              <a:rPr lang="en-US" sz="2000" b="1" dirty="0" err="1" smtClean="0">
                <a:latin typeface="Times New Roman" panose="02020603050405020304"/>
                <a:ea typeface="Times New Roman" panose="02020603050405020304"/>
                <a:cs typeface="Times New Roman" panose="02020603050405020304"/>
                <a:sym typeface="Times New Roman" panose="02020603050405020304"/>
              </a:rPr>
              <a:t>Swathi</a:t>
            </a:r>
            <a:endParaRPr lang="en-US" sz="2000" b="1" dirty="0" smtClean="0">
              <a:latin typeface="Times New Roman" panose="02020603050405020304"/>
              <a:ea typeface="Times New Roman" panose="02020603050405020304"/>
              <a:cs typeface="Times New Roman" panose="02020603050405020304"/>
              <a:sym typeface="Times New Roman" panose="02020603050405020304"/>
            </a:endParaRPr>
          </a:p>
          <a:p>
            <a:pPr marL="285750" lvl="0" indent="-285750">
              <a:lnSpc>
                <a:spcPct val="150000"/>
              </a:lnSpc>
              <a:buClr>
                <a:srgbClr val="000000"/>
              </a:buClr>
              <a:buSzPts val="1200"/>
              <a:buFontTx/>
              <a:buChar char="-"/>
            </a:pPr>
            <a:r>
              <a:rPr lang="en-US" sz="2000" b="1" dirty="0" smtClean="0">
                <a:latin typeface="Times New Roman" panose="02020603050405020304"/>
                <a:ea typeface="Times New Roman" panose="02020603050405020304"/>
                <a:cs typeface="Times New Roman" panose="02020603050405020304"/>
                <a:sym typeface="Times New Roman" panose="02020603050405020304"/>
              </a:rPr>
              <a:t>Asst. professor, RGUKT-</a:t>
            </a:r>
            <a:r>
              <a:rPr lang="en-US" sz="2000" b="1" dirty="0" err="1" smtClean="0">
                <a:latin typeface="Times New Roman" panose="02020603050405020304"/>
                <a:ea typeface="Times New Roman" panose="02020603050405020304"/>
                <a:cs typeface="Times New Roman" panose="02020603050405020304"/>
                <a:sym typeface="Times New Roman" panose="02020603050405020304"/>
              </a:rPr>
              <a:t>Nuzvid</a:t>
            </a:r>
            <a:endParaRPr lang="en-US" sz="2000" b="1"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spd="med">
    <p:newsfla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solo login"/>
          <p:cNvPicPr>
            <a:picLocks noChangeAspect="1"/>
          </p:cNvPicPr>
          <p:nvPr>
            <p:ph sz="half" idx="1"/>
          </p:nvPr>
        </p:nvPicPr>
        <p:blipFill>
          <a:blip r:embed="rId1"/>
          <a:stretch>
            <a:fillRect/>
          </a:stretch>
        </p:blipFill>
        <p:spPr>
          <a:xfrm>
            <a:off x="515620" y="655320"/>
            <a:ext cx="3867150" cy="2870200"/>
          </a:xfrm>
          <a:prstGeom prst="rect">
            <a:avLst/>
          </a:prstGeom>
        </p:spPr>
      </p:pic>
      <p:pic>
        <p:nvPicPr>
          <p:cNvPr id="6" name="Content Placeholder 5" descr="multiple login"/>
          <p:cNvPicPr>
            <a:picLocks noChangeAspect="1"/>
          </p:cNvPicPr>
          <p:nvPr>
            <p:ph sz="half" idx="2"/>
          </p:nvPr>
        </p:nvPicPr>
        <p:blipFill>
          <a:blip r:embed="rId2"/>
          <a:stretch>
            <a:fillRect/>
          </a:stretch>
        </p:blipFill>
        <p:spPr>
          <a:xfrm>
            <a:off x="584835" y="3818255"/>
            <a:ext cx="3728085" cy="2751455"/>
          </a:xfrm>
          <a:prstGeom prst="rect">
            <a:avLst/>
          </a:prstGeom>
        </p:spPr>
      </p:pic>
      <p:sp>
        <p:nvSpPr>
          <p:cNvPr id="10" name="Text Box 9"/>
          <p:cNvSpPr txBox="1"/>
          <p:nvPr/>
        </p:nvSpPr>
        <p:spPr>
          <a:xfrm>
            <a:off x="4760595" y="1102360"/>
            <a:ext cx="7167245" cy="1106805"/>
          </a:xfrm>
          <a:prstGeom prst="rect">
            <a:avLst/>
          </a:prstGeom>
          <a:noFill/>
        </p:spPr>
        <p:txBody>
          <a:bodyPr wrap="square" rtlCol="0">
            <a:spAutoFit/>
          </a:bodyPr>
          <a:p>
            <a:pPr marL="139700" lvl="0" algn="just">
              <a:lnSpc>
                <a:spcPct val="110000"/>
              </a:lnSpc>
              <a:buClr>
                <a:srgbClr val="191919"/>
              </a:buClr>
              <a:buSzPts val="1400"/>
            </a:pPr>
            <a:r>
              <a:rPr lang="en-US" sz="2000" b="1" dirty="0">
                <a:latin typeface="Times New Roman" panose="02020603050405020304"/>
                <a:ea typeface="Times New Roman" panose="02020603050405020304"/>
                <a:cs typeface="Times New Roman" panose="02020603050405020304"/>
                <a:sym typeface="Times New Roman" panose="02020603050405020304"/>
              </a:rPr>
              <a:t>Selenium:</a:t>
            </a:r>
            <a:endParaRPr lang="en-US" sz="2000" b="1"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139700" lvl="0" algn="just">
              <a:lnSpc>
                <a:spcPct val="110000"/>
              </a:lnSpc>
              <a:buClr>
                <a:srgbClr val="191919"/>
              </a:buClr>
              <a:buSzPts val="1200"/>
            </a:pPr>
            <a:r>
              <a:rPr lang="en-GB" altLang="en-US" sz="2000" dirty="0">
                <a:latin typeface="Times New Roman" panose="02020603050405020304"/>
                <a:ea typeface="Times New Roman" panose="02020603050405020304"/>
                <a:cs typeface="Times New Roman" panose="02020603050405020304"/>
                <a:sym typeface="Times New Roman" panose="02020603050405020304"/>
              </a:rPr>
              <a:t>Selenium - to automate web browsers from python</a:t>
            </a:r>
            <a:endParaRPr lang="en-GB" altLang="en-US" sz="2000" dirty="0">
              <a:latin typeface="Times New Roman" panose="02020603050405020304"/>
              <a:ea typeface="Times New Roman" panose="02020603050405020304"/>
              <a:cs typeface="Times New Roman" panose="02020603050405020304"/>
              <a:sym typeface="Times New Roman" panose="02020603050405020304"/>
            </a:endParaRPr>
          </a:p>
          <a:p>
            <a:pPr marL="139700" lvl="0" algn="just">
              <a:lnSpc>
                <a:spcPct val="110000"/>
              </a:lnSpc>
              <a:buClr>
                <a:srgbClr val="191919"/>
              </a:buClr>
              <a:buSzPts val="1200"/>
            </a:pPr>
            <a:r>
              <a:rPr lang="en-GB" altLang="en-US" sz="2000" dirty="0">
                <a:latin typeface="Times New Roman" panose="02020603050405020304"/>
                <a:ea typeface="Times New Roman" panose="02020603050405020304"/>
                <a:cs typeface="Times New Roman" panose="02020603050405020304"/>
                <a:sym typeface="Times New Roman" panose="02020603050405020304"/>
              </a:rPr>
              <a:t>It Supports: Chrome, Safari, Firefox, and Internet Explorer</a:t>
            </a:r>
            <a:endParaRPr lang="en-GB" altLang="en-US" sz="20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1" name="Text Box 10"/>
          <p:cNvSpPr txBox="1"/>
          <p:nvPr/>
        </p:nvSpPr>
        <p:spPr>
          <a:xfrm>
            <a:off x="4973955" y="3818255"/>
            <a:ext cx="6372225" cy="1014730"/>
          </a:xfrm>
          <a:prstGeom prst="rect">
            <a:avLst/>
          </a:prstGeom>
          <a:noFill/>
        </p:spPr>
        <p:txBody>
          <a:bodyPr wrap="square" rtlCol="0">
            <a:spAutoFit/>
          </a:bodyPr>
          <a:p>
            <a:r>
              <a:rPr lang="en-GB" altLang="en-US" sz="2000" b="1">
                <a:latin typeface="Times New Roman" panose="02020603050405020304" pitchFamily="18" charset="0"/>
                <a:cs typeface="Times New Roman" panose="02020603050405020304" pitchFamily="18" charset="0"/>
              </a:rPr>
              <a:t>Result:</a:t>
            </a:r>
            <a:endParaRPr lang="en-GB" altLang="en-US" sz="2000" b="1">
              <a:latin typeface="Times New Roman" panose="02020603050405020304" pitchFamily="18" charset="0"/>
              <a:cs typeface="Times New Roman" panose="02020603050405020304" pitchFamily="18" charset="0"/>
            </a:endParaRPr>
          </a:p>
          <a:p>
            <a:r>
              <a:rPr lang="en-GB" altLang="en-US" sz="2000">
                <a:latin typeface="Times New Roman" panose="02020603050405020304" pitchFamily="18" charset="0"/>
                <a:cs typeface="Times New Roman" panose="02020603050405020304" pitchFamily="18" charset="0"/>
              </a:rPr>
              <a:t>Successfully logged into the Student Management System through face recognition.</a:t>
            </a:r>
            <a:endParaRPr lang="en-GB" alt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Screenshot (16)"/>
          <p:cNvPicPr>
            <a:picLocks noChangeAspect="1"/>
          </p:cNvPicPr>
          <p:nvPr>
            <p:ph sz="half" idx="1"/>
          </p:nvPr>
        </p:nvPicPr>
        <p:blipFill>
          <a:blip r:embed="rId1"/>
          <a:stretch>
            <a:fillRect/>
          </a:stretch>
        </p:blipFill>
        <p:spPr>
          <a:xfrm>
            <a:off x="690245" y="1184275"/>
            <a:ext cx="3592830" cy="2872105"/>
          </a:xfrm>
          <a:prstGeom prst="rect">
            <a:avLst/>
          </a:prstGeom>
        </p:spPr>
      </p:pic>
      <p:sp>
        <p:nvSpPr>
          <p:cNvPr id="6" name="Text Box 5"/>
          <p:cNvSpPr txBox="1"/>
          <p:nvPr/>
        </p:nvSpPr>
        <p:spPr>
          <a:xfrm>
            <a:off x="1229360" y="574040"/>
            <a:ext cx="2498090" cy="460375"/>
          </a:xfrm>
          <a:prstGeom prst="rect">
            <a:avLst/>
          </a:prstGeom>
          <a:noFill/>
        </p:spPr>
        <p:txBody>
          <a:bodyPr wrap="none" rtlCol="0">
            <a:spAutoFit/>
          </a:bodyPr>
          <a:p>
            <a:r>
              <a:rPr lang="en-GB" altLang="en-US" sz="2400" b="1">
                <a:latin typeface="Times New Roman" panose="02020603050405020304" pitchFamily="18" charset="0"/>
                <a:cs typeface="Times New Roman" panose="02020603050405020304" pitchFamily="18" charset="0"/>
              </a:rPr>
              <a:t>Case-2: In Crowd</a:t>
            </a:r>
            <a:endParaRPr lang="en-GB" altLang="en-US" sz="2400" b="1">
              <a:latin typeface="Times New Roman" panose="02020603050405020304" pitchFamily="18" charset="0"/>
              <a:cs typeface="Times New Roman" panose="02020603050405020304" pitchFamily="18" charset="0"/>
            </a:endParaRPr>
          </a:p>
        </p:txBody>
      </p:sp>
      <p:sp>
        <p:nvSpPr>
          <p:cNvPr id="7" name="Text Box 6"/>
          <p:cNvSpPr txBox="1"/>
          <p:nvPr/>
        </p:nvSpPr>
        <p:spPr>
          <a:xfrm>
            <a:off x="5191760" y="1772920"/>
            <a:ext cx="3465195" cy="398780"/>
          </a:xfrm>
          <a:prstGeom prst="rect">
            <a:avLst/>
          </a:prstGeom>
          <a:noFill/>
        </p:spPr>
        <p:txBody>
          <a:bodyPr wrap="none" rtlCol="0">
            <a:spAutoFit/>
          </a:bodyPr>
          <a:p>
            <a:r>
              <a:rPr lang="en-GB" altLang="en-US" sz="2000">
                <a:latin typeface="Times New Roman" panose="02020603050405020304" pitchFamily="18" charset="0"/>
                <a:cs typeface="Times New Roman" panose="02020603050405020304" pitchFamily="18" charset="0"/>
              </a:rPr>
              <a:t> Many persons were recognised.</a:t>
            </a:r>
            <a:endParaRPr lang="en-GB" altLang="en-US" sz="2000">
              <a:latin typeface="Times New Roman" panose="02020603050405020304" pitchFamily="18" charset="0"/>
              <a:cs typeface="Times New Roman" panose="02020603050405020304" pitchFamily="18" charset="0"/>
            </a:endParaRPr>
          </a:p>
        </p:txBody>
      </p:sp>
      <p:pic>
        <p:nvPicPr>
          <p:cNvPr id="12" name="Content Placeholder 11" descr="Screenshot 2023-07-18 184001"/>
          <p:cNvPicPr>
            <a:picLocks noChangeAspect="1"/>
          </p:cNvPicPr>
          <p:nvPr>
            <p:ph sz="half" idx="2"/>
          </p:nvPr>
        </p:nvPicPr>
        <p:blipFill>
          <a:blip r:embed="rId2"/>
          <a:stretch>
            <a:fillRect/>
          </a:stretch>
        </p:blipFill>
        <p:spPr>
          <a:xfrm>
            <a:off x="570230" y="4439920"/>
            <a:ext cx="3712210" cy="2148840"/>
          </a:xfrm>
          <a:prstGeom prst="rect">
            <a:avLst/>
          </a:prstGeom>
        </p:spPr>
      </p:pic>
      <p:sp>
        <p:nvSpPr>
          <p:cNvPr id="14" name="Text Box 13"/>
          <p:cNvSpPr txBox="1"/>
          <p:nvPr/>
        </p:nvSpPr>
        <p:spPr>
          <a:xfrm>
            <a:off x="4805680" y="4881880"/>
            <a:ext cx="6705600" cy="398780"/>
          </a:xfrm>
          <a:prstGeom prst="rect">
            <a:avLst/>
          </a:prstGeom>
          <a:noFill/>
        </p:spPr>
        <p:txBody>
          <a:bodyPr wrap="square" rtlCol="0">
            <a:spAutoFit/>
          </a:bodyPr>
          <a:p>
            <a:pPr algn="l"/>
            <a:r>
              <a:rPr lang="en-GB" altLang="en-US" sz="2000">
                <a:latin typeface="Times New Roman" panose="02020603050405020304" pitchFamily="18" charset="0"/>
                <a:cs typeface="Times New Roman" panose="02020603050405020304" pitchFamily="18" charset="0"/>
              </a:rPr>
              <a:t>      It will show them as options with their respective IDs.</a:t>
            </a:r>
            <a:endParaRPr lang="en-GB" alt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Screenshot 2023-07-18 184053"/>
          <p:cNvPicPr>
            <a:picLocks noChangeAspect="1"/>
          </p:cNvPicPr>
          <p:nvPr>
            <p:ph sz="half" idx="1"/>
          </p:nvPr>
        </p:nvPicPr>
        <p:blipFill>
          <a:blip r:embed="rId1"/>
          <a:stretch>
            <a:fillRect/>
          </a:stretch>
        </p:blipFill>
        <p:spPr>
          <a:xfrm>
            <a:off x="527685" y="688340"/>
            <a:ext cx="3785870" cy="2641600"/>
          </a:xfrm>
          <a:prstGeom prst="rect">
            <a:avLst/>
          </a:prstGeom>
        </p:spPr>
      </p:pic>
      <p:pic>
        <p:nvPicPr>
          <p:cNvPr id="7" name="Content Placeholder 6" descr="Screenshot_2023-07-18-18-43-49-90"/>
          <p:cNvPicPr>
            <a:picLocks noChangeAspect="1"/>
          </p:cNvPicPr>
          <p:nvPr>
            <p:ph sz="half" idx="2"/>
          </p:nvPr>
        </p:nvPicPr>
        <p:blipFill>
          <a:blip r:embed="rId2"/>
          <a:stretch>
            <a:fillRect/>
          </a:stretch>
        </p:blipFill>
        <p:spPr>
          <a:xfrm>
            <a:off x="527685" y="3601720"/>
            <a:ext cx="3786505" cy="2667635"/>
          </a:xfrm>
          <a:prstGeom prst="rect">
            <a:avLst/>
          </a:prstGeom>
        </p:spPr>
      </p:pic>
      <p:sp>
        <p:nvSpPr>
          <p:cNvPr id="10" name="Text Box 9"/>
          <p:cNvSpPr txBox="1"/>
          <p:nvPr/>
        </p:nvSpPr>
        <p:spPr>
          <a:xfrm>
            <a:off x="4968875" y="1315720"/>
            <a:ext cx="4907915" cy="398780"/>
          </a:xfrm>
          <a:prstGeom prst="rect">
            <a:avLst/>
          </a:prstGeom>
          <a:noFill/>
        </p:spPr>
        <p:txBody>
          <a:bodyPr wrap="square" rtlCol="0">
            <a:spAutoFit/>
          </a:bodyPr>
          <a:p>
            <a:r>
              <a:rPr lang="en-GB" altLang="en-US" sz="2000">
                <a:latin typeface="Times New Roman" panose="02020603050405020304" pitchFamily="18" charset="0"/>
                <a:cs typeface="Times New Roman" panose="02020603050405020304" pitchFamily="18" charset="0"/>
              </a:rPr>
              <a:t>The user will choose one option from all</a:t>
            </a:r>
            <a:endParaRPr lang="en-GB" altLang="en-US" sz="2000">
              <a:latin typeface="Times New Roman" panose="02020603050405020304" pitchFamily="18" charset="0"/>
              <a:cs typeface="Times New Roman" panose="02020603050405020304" pitchFamily="18" charset="0"/>
            </a:endParaRPr>
          </a:p>
        </p:txBody>
      </p:sp>
      <p:sp>
        <p:nvSpPr>
          <p:cNvPr id="12" name="Text Box 11"/>
          <p:cNvSpPr txBox="1"/>
          <p:nvPr/>
        </p:nvSpPr>
        <p:spPr>
          <a:xfrm>
            <a:off x="4775835" y="3601720"/>
            <a:ext cx="6962775" cy="1445260"/>
          </a:xfrm>
          <a:prstGeom prst="rect">
            <a:avLst/>
          </a:prstGeom>
          <a:noFill/>
        </p:spPr>
        <p:txBody>
          <a:bodyPr wrap="square" rtlCol="0">
            <a:spAutoFit/>
          </a:bodyPr>
          <a:p>
            <a:pPr marL="139700" lvl="0" algn="just">
              <a:lnSpc>
                <a:spcPct val="110000"/>
              </a:lnSpc>
              <a:buClr>
                <a:srgbClr val="191919"/>
              </a:buClr>
              <a:buSzPts val="1200"/>
            </a:pPr>
            <a:r>
              <a:rPr lang="en-US" sz="2000" b="1" dirty="0" err="1">
                <a:latin typeface="Times New Roman" panose="02020603050405020304"/>
                <a:ea typeface="Times New Roman" panose="02020603050405020304"/>
                <a:cs typeface="Times New Roman" panose="02020603050405020304"/>
                <a:sym typeface="Times New Roman" panose="02020603050405020304"/>
              </a:rPr>
              <a:t>smtplib</a:t>
            </a:r>
            <a:r>
              <a:rPr lang="en-US" sz="2000" b="1" dirty="0">
                <a:latin typeface="Times New Roman" panose="02020603050405020304"/>
                <a:ea typeface="Times New Roman" panose="02020603050405020304"/>
                <a:cs typeface="Times New Roman" panose="02020603050405020304"/>
                <a:sym typeface="Times New Roman" panose="02020603050405020304"/>
              </a:rPr>
              <a:t>:</a:t>
            </a:r>
            <a:endParaRPr lang="en-US" sz="2000" b="1" u="sng"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139700" lvl="0" algn="just">
              <a:lnSpc>
                <a:spcPct val="110000"/>
              </a:lnSpc>
              <a:buClr>
                <a:srgbClr val="191919"/>
              </a:buClr>
              <a:buSzPts val="1200"/>
            </a:pPr>
            <a:r>
              <a:rPr lang="en-GB" altLang="en-US" sz="2000">
                <a:latin typeface="Times New Roman" panose="02020603050405020304" pitchFamily="18" charset="0"/>
                <a:cs typeface="Times New Roman" panose="02020603050405020304" pitchFamily="18" charset="0"/>
              </a:rPr>
              <a:t>smtplib is a Python library that provides a simple way to send an email using SMTP</a:t>
            </a:r>
            <a:endParaRPr lang="en-GB" altLang="en-US" sz="2000">
              <a:latin typeface="Times New Roman" panose="02020603050405020304" pitchFamily="18" charset="0"/>
              <a:cs typeface="Times New Roman" panose="02020603050405020304" pitchFamily="18" charset="0"/>
            </a:endParaRPr>
          </a:p>
          <a:p>
            <a:pPr marL="139700" lvl="0" algn="just">
              <a:lnSpc>
                <a:spcPct val="110000"/>
              </a:lnSpc>
              <a:buClr>
                <a:srgbClr val="191919"/>
              </a:buClr>
              <a:buSzPts val="1200"/>
            </a:pPr>
            <a:endParaRPr lang="en-GB" alt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Screenshot 2023-07-18 184732"/>
          <p:cNvPicPr>
            <a:picLocks noChangeAspect="1"/>
          </p:cNvPicPr>
          <p:nvPr>
            <p:ph sz="half" idx="1"/>
          </p:nvPr>
        </p:nvPicPr>
        <p:blipFill>
          <a:blip r:embed="rId1"/>
          <a:stretch>
            <a:fillRect/>
          </a:stretch>
        </p:blipFill>
        <p:spPr>
          <a:xfrm>
            <a:off x="763905" y="1003935"/>
            <a:ext cx="3867150" cy="2314575"/>
          </a:xfrm>
          <a:prstGeom prst="rect">
            <a:avLst/>
          </a:prstGeom>
        </p:spPr>
      </p:pic>
      <p:pic>
        <p:nvPicPr>
          <p:cNvPr id="7" name="Content Placeholder 6" descr="solo login"/>
          <p:cNvPicPr>
            <a:picLocks noChangeAspect="1"/>
          </p:cNvPicPr>
          <p:nvPr>
            <p:ph sz="half" idx="2"/>
          </p:nvPr>
        </p:nvPicPr>
        <p:blipFill>
          <a:blip r:embed="rId2"/>
          <a:stretch>
            <a:fillRect/>
          </a:stretch>
        </p:blipFill>
        <p:spPr>
          <a:xfrm>
            <a:off x="654685" y="3561715"/>
            <a:ext cx="4054475" cy="2863850"/>
          </a:xfrm>
          <a:prstGeom prst="rect">
            <a:avLst/>
          </a:prstGeom>
        </p:spPr>
      </p:pic>
      <p:sp>
        <p:nvSpPr>
          <p:cNvPr id="9" name="Text Box 8"/>
          <p:cNvSpPr txBox="1"/>
          <p:nvPr/>
        </p:nvSpPr>
        <p:spPr>
          <a:xfrm>
            <a:off x="5240655" y="2043430"/>
            <a:ext cx="3649980" cy="398780"/>
          </a:xfrm>
          <a:prstGeom prst="rect">
            <a:avLst/>
          </a:prstGeom>
          <a:noFill/>
        </p:spPr>
        <p:txBody>
          <a:bodyPr wrap="none" rtlCol="0">
            <a:spAutoFit/>
          </a:bodyPr>
          <a:p>
            <a:r>
              <a:rPr lang="en-GB" altLang="en-US" sz="2000">
                <a:latin typeface="Times New Roman" panose="02020603050405020304" pitchFamily="18" charset="0"/>
                <a:cs typeface="Times New Roman" panose="02020603050405020304" pitchFamily="18" charset="0"/>
              </a:rPr>
              <a:t>  Entering OTP for reconfirmation</a:t>
            </a:r>
            <a:endParaRPr lang="en-GB" altLang="en-US" sz="2000">
              <a:latin typeface="Times New Roman" panose="02020603050405020304" pitchFamily="18" charset="0"/>
              <a:cs typeface="Times New Roman" panose="02020603050405020304" pitchFamily="18" charset="0"/>
            </a:endParaRPr>
          </a:p>
        </p:txBody>
      </p:sp>
      <p:sp>
        <p:nvSpPr>
          <p:cNvPr id="12" name="Text Box 11"/>
          <p:cNvSpPr txBox="1"/>
          <p:nvPr/>
        </p:nvSpPr>
        <p:spPr>
          <a:xfrm>
            <a:off x="5374640" y="4546600"/>
            <a:ext cx="6360160" cy="398780"/>
          </a:xfrm>
          <a:prstGeom prst="rect">
            <a:avLst/>
          </a:prstGeom>
          <a:noFill/>
        </p:spPr>
        <p:txBody>
          <a:bodyPr wrap="none" rtlCol="0">
            <a:spAutoFit/>
          </a:bodyPr>
          <a:p>
            <a:r>
              <a:rPr lang="en-GB" altLang="en-US" sz="2000">
                <a:latin typeface="Times New Roman" panose="02020603050405020304" pitchFamily="18" charset="0"/>
                <a:cs typeface="Times New Roman" panose="02020603050405020304" pitchFamily="18" charset="0"/>
              </a:rPr>
              <a:t>If entered OTP is valid  then it will directly log into the SMS</a:t>
            </a:r>
            <a:endParaRPr lang="en-GB" alt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multiple login"/>
          <p:cNvPicPr>
            <a:picLocks noChangeAspect="1"/>
          </p:cNvPicPr>
          <p:nvPr>
            <p:ph idx="1"/>
          </p:nvPr>
        </p:nvPicPr>
        <p:blipFill>
          <a:blip r:embed="rId1"/>
          <a:stretch>
            <a:fillRect/>
          </a:stretch>
        </p:blipFill>
        <p:spPr>
          <a:xfrm>
            <a:off x="1676400" y="694690"/>
            <a:ext cx="9051290" cy="3907155"/>
          </a:xfrm>
          <a:prstGeom prst="rect">
            <a:avLst/>
          </a:prstGeom>
        </p:spPr>
      </p:pic>
      <p:sp>
        <p:nvSpPr>
          <p:cNvPr id="7" name="Text Box 6"/>
          <p:cNvSpPr txBox="1"/>
          <p:nvPr/>
        </p:nvSpPr>
        <p:spPr>
          <a:xfrm>
            <a:off x="4836160" y="5074920"/>
            <a:ext cx="3626485" cy="398780"/>
          </a:xfrm>
          <a:prstGeom prst="rect">
            <a:avLst/>
          </a:prstGeom>
          <a:noFill/>
        </p:spPr>
        <p:txBody>
          <a:bodyPr wrap="none" rtlCol="0">
            <a:spAutoFit/>
          </a:bodyPr>
          <a:p>
            <a:r>
              <a:rPr lang="en-GB" altLang="en-US" sz="2000">
                <a:latin typeface="Times New Roman" panose="02020603050405020304" pitchFamily="18" charset="0"/>
                <a:cs typeface="Times New Roman" panose="02020603050405020304" pitchFamily="18" charset="0"/>
              </a:rPr>
              <a:t>Successfully logged into the SMS</a:t>
            </a:r>
            <a:endParaRPr lang="en-GB" alt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805680" y="309880"/>
            <a:ext cx="2920365" cy="460375"/>
          </a:xfrm>
          <a:prstGeom prst="rect">
            <a:avLst/>
          </a:prstGeom>
          <a:noFill/>
        </p:spPr>
        <p:txBody>
          <a:bodyPr wrap="square" rtlCol="0">
            <a:spAutoFit/>
          </a:bodyPr>
          <a:p>
            <a:r>
              <a:rPr lang="en-GB" altLang="en-US" sz="2400" b="1">
                <a:latin typeface="Times New Roman" panose="02020603050405020304" pitchFamily="18" charset="0"/>
                <a:cs typeface="Times New Roman" panose="02020603050405020304" pitchFamily="18" charset="0"/>
              </a:rPr>
              <a:t>ALGORITHMS</a:t>
            </a:r>
            <a:endParaRPr lang="en-GB" altLang="en-US" sz="2400" b="1">
              <a:latin typeface="Times New Roman" panose="02020603050405020304" pitchFamily="18" charset="0"/>
              <a:cs typeface="Times New Roman" panose="02020603050405020304" pitchFamily="18" charset="0"/>
            </a:endParaRPr>
          </a:p>
        </p:txBody>
      </p:sp>
      <p:sp>
        <p:nvSpPr>
          <p:cNvPr id="5" name="Text Box 4"/>
          <p:cNvSpPr txBox="1"/>
          <p:nvPr/>
        </p:nvSpPr>
        <p:spPr>
          <a:xfrm>
            <a:off x="852805" y="1571625"/>
            <a:ext cx="7218045" cy="953135"/>
          </a:xfrm>
          <a:prstGeom prst="rect">
            <a:avLst/>
          </a:prstGeom>
          <a:noFill/>
        </p:spPr>
        <p:txBody>
          <a:bodyPr wrap="square" rtlCol="0">
            <a:spAutoFit/>
          </a:bodyPr>
          <a:p>
            <a:pPr marL="0" indent="0" algn="l">
              <a:buNone/>
            </a:pPr>
            <a:r>
              <a:rPr lang="en-GB" altLang="en-US" sz="2000" dirty="0" smtClean="0">
                <a:latin typeface="Times New Roman" panose="02020603050405020304" pitchFamily="18" charset="0"/>
                <a:cs typeface="Times New Roman" panose="02020603050405020304" pitchFamily="18" charset="0"/>
                <a:sym typeface="+mn-ea"/>
              </a:rPr>
              <a:t>Fernet</a:t>
            </a:r>
            <a:r>
              <a:rPr lang="en-US" sz="2000" dirty="0" smtClean="0">
                <a:latin typeface="Times New Roman" panose="02020603050405020304" pitchFamily="18" charset="0"/>
                <a:cs typeface="Times New Roman" panose="02020603050405020304" pitchFamily="18" charset="0"/>
                <a:sym typeface="+mn-ea"/>
              </a:rPr>
              <a:t> is a symmetric encryption AES algorithm in CBC mode</a:t>
            </a:r>
            <a:r>
              <a:rPr lang="en-US" dirty="0" smtClean="0">
                <a:latin typeface="Times New Roman" panose="02020603050405020304" pitchFamily="18" charset="0"/>
                <a:cs typeface="Times New Roman" panose="02020603050405020304" pitchFamily="18" charset="0"/>
                <a:sym typeface="+mn-ea"/>
              </a:rPr>
              <a:t>.</a:t>
            </a:r>
            <a:endParaRPr lang="en-US" dirty="0" smtClean="0">
              <a:latin typeface="Times New Roman" panose="02020603050405020304" pitchFamily="18" charset="0"/>
              <a:cs typeface="Times New Roman" panose="02020603050405020304" pitchFamily="18" charset="0"/>
            </a:endParaRPr>
          </a:p>
          <a:p>
            <a:pPr marL="0" indent="0" algn="l">
              <a:buNone/>
            </a:pPr>
            <a:endParaRPr lang="en-US" dirty="0">
              <a:latin typeface="Times New Roman" panose="02020603050405020304" pitchFamily="18" charset="0"/>
              <a:cs typeface="Times New Roman" panose="02020603050405020304" pitchFamily="18" charset="0"/>
            </a:endParaRPr>
          </a:p>
          <a:p>
            <a:endParaRPr lang="en-US"/>
          </a:p>
        </p:txBody>
      </p:sp>
      <p:pic>
        <p:nvPicPr>
          <p:cNvPr id="7" name="Content Placeholder 6"/>
          <p:cNvPicPr>
            <a:picLocks noChangeAspect="1"/>
          </p:cNvPicPr>
          <p:nvPr>
            <p:ph sz="half" idx="1"/>
          </p:nvPr>
        </p:nvPicPr>
        <p:blipFill>
          <a:blip r:embed="rId1" cstate="print">
            <a:extLst>
              <a:ext uri="{28A0092B-C50C-407E-A947-70E740481C1C}">
                <a14:useLocalDpi xmlns:a14="http://schemas.microsoft.com/office/drawing/2010/main" val="0"/>
              </a:ext>
            </a:extLst>
          </a:blip>
          <a:stretch>
            <a:fillRect/>
          </a:stretch>
        </p:blipFill>
        <p:spPr>
          <a:xfrm>
            <a:off x="6547485" y="2381885"/>
            <a:ext cx="5106035" cy="2705735"/>
          </a:xfrm>
          <a:prstGeom prst="rect">
            <a:avLst/>
          </a:prstGeom>
        </p:spPr>
      </p:pic>
      <p:sp>
        <p:nvSpPr>
          <p:cNvPr id="9" name="Text Box 8"/>
          <p:cNvSpPr txBox="1"/>
          <p:nvPr/>
        </p:nvSpPr>
        <p:spPr>
          <a:xfrm>
            <a:off x="852805" y="970280"/>
            <a:ext cx="2164080" cy="398780"/>
          </a:xfrm>
          <a:prstGeom prst="rect">
            <a:avLst/>
          </a:prstGeom>
          <a:noFill/>
        </p:spPr>
        <p:txBody>
          <a:bodyPr wrap="none" rtlCol="0">
            <a:spAutoFit/>
          </a:bodyPr>
          <a:p>
            <a:r>
              <a:rPr lang="en-GB" altLang="en-US" sz="2000" b="1">
                <a:latin typeface="Times New Roman" panose="02020603050405020304" pitchFamily="18" charset="0"/>
                <a:cs typeface="Times New Roman" panose="02020603050405020304" pitchFamily="18" charset="0"/>
              </a:rPr>
              <a:t>Fe</a:t>
            </a:r>
            <a:r>
              <a:rPr lang="en-GB" altLang="en-US" sz="2000" b="1">
                <a:latin typeface="Times New Roman" panose="02020603050405020304" pitchFamily="18" charset="0"/>
                <a:cs typeface="Times New Roman" panose="02020603050405020304" pitchFamily="18" charset="0"/>
              </a:rPr>
              <a:t>rnet Algorithm:</a:t>
            </a:r>
            <a:endParaRPr lang="en-GB" altLang="en-US" sz="2000" b="1">
              <a:latin typeface="Times New Roman" panose="02020603050405020304" pitchFamily="18" charset="0"/>
              <a:cs typeface="Times New Roman" panose="02020603050405020304" pitchFamily="18" charset="0"/>
            </a:endParaRPr>
          </a:p>
        </p:txBody>
      </p:sp>
      <p:pic>
        <p:nvPicPr>
          <p:cNvPr id="12" name="Content Placeholder 11"/>
          <p:cNvPicPr>
            <a:picLocks noChangeAspect="1"/>
          </p:cNvPicPr>
          <p:nvPr>
            <p:ph sz="half" idx="2"/>
          </p:nvPr>
        </p:nvPicPr>
        <p:blipFill>
          <a:blip r:embed="rId2"/>
          <a:stretch>
            <a:fillRect/>
          </a:stretch>
        </p:blipFill>
        <p:spPr>
          <a:xfrm>
            <a:off x="913765" y="2266950"/>
            <a:ext cx="4996180" cy="32232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60400" y="1336040"/>
            <a:ext cx="10760710" cy="1291590"/>
          </a:xfrm>
          <a:prstGeom prst="rect">
            <a:avLst/>
          </a:prstGeom>
          <a:noFill/>
        </p:spPr>
        <p:txBody>
          <a:bodyPr wrap="none" rtlCol="0">
            <a:spAutoFit/>
          </a:bodyPr>
          <a:p>
            <a:pPr algn="l"/>
            <a:r>
              <a:rPr lang="en-US" sz="2000" b="1">
                <a:latin typeface="Times New Roman" panose="02020603050405020304" pitchFamily="18" charset="0"/>
                <a:cs typeface="Times New Roman" panose="02020603050405020304" pitchFamily="18" charset="0"/>
              </a:rPr>
              <a:t>Face Encoding using Convolutional Neural Networks (CNN): </a:t>
            </a:r>
            <a:endParaRPr lang="en-US" sz="2000" b="1">
              <a:latin typeface="Times New Roman" panose="02020603050405020304" pitchFamily="18" charset="0"/>
              <a:cs typeface="Times New Roman" panose="02020603050405020304" pitchFamily="18" charset="0"/>
            </a:endParaRPr>
          </a:p>
          <a:p>
            <a:pPr algn="l"/>
            <a:endParaRPr lang="en-US"/>
          </a:p>
          <a:p>
            <a:pPr algn="l"/>
            <a:r>
              <a:rPr lang="en-GB" altLang="en-US" sz="2000">
                <a:latin typeface="Times New Roman" panose="02020603050405020304" pitchFamily="18" charset="0"/>
                <a:cs typeface="Times New Roman" panose="02020603050405020304" pitchFamily="18" charset="0"/>
              </a:rPr>
              <a:t>The face recognition module employs a deep neural network to compute the face encoding of each face.</a:t>
            </a:r>
            <a:endParaRPr lang="en-GB" altLang="en-US" sz="2000">
              <a:latin typeface="Times New Roman" panose="02020603050405020304" pitchFamily="18" charset="0"/>
              <a:cs typeface="Times New Roman" panose="02020603050405020304" pitchFamily="18" charset="0"/>
            </a:endParaRPr>
          </a:p>
          <a:p>
            <a:pPr algn="l"/>
            <a:r>
              <a:rPr lang="en-GB" altLang="en-US" sz="2000">
                <a:latin typeface="Times New Roman" panose="02020603050405020304" pitchFamily="18" charset="0"/>
                <a:cs typeface="Times New Roman" panose="02020603050405020304" pitchFamily="18" charset="0"/>
              </a:rPr>
              <a:t>Encodings-128 measurements</a:t>
            </a:r>
            <a:endParaRPr lang="en-GB" altLang="en-US" sz="2000">
              <a:latin typeface="Times New Roman" panose="02020603050405020304" pitchFamily="18" charset="0"/>
              <a:cs typeface="Times New Roman" panose="02020603050405020304" pitchFamily="18" charset="0"/>
            </a:endParaRPr>
          </a:p>
        </p:txBody>
      </p:sp>
      <p:pic>
        <p:nvPicPr>
          <p:cNvPr id="13" name="Content Placeholder 12" descr="1-4"/>
          <p:cNvPicPr>
            <a:picLocks noChangeAspect="1"/>
          </p:cNvPicPr>
          <p:nvPr>
            <p:ph idx="1"/>
          </p:nvPr>
        </p:nvPicPr>
        <p:blipFill>
          <a:blip r:embed="rId1"/>
          <a:stretch>
            <a:fillRect/>
          </a:stretch>
        </p:blipFill>
        <p:spPr>
          <a:xfrm>
            <a:off x="2104390" y="2982595"/>
            <a:ext cx="7341870" cy="31502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 name="Content Placeholder 7" descr="flowchart6 (4)"/>
          <p:cNvPicPr>
            <a:picLocks noChangeAspect="1"/>
          </p:cNvPicPr>
          <p:nvPr>
            <p:ph idx="1"/>
          </p:nvPr>
        </p:nvPicPr>
        <p:blipFill>
          <a:blip r:embed="rId1"/>
          <a:stretch>
            <a:fillRect/>
          </a:stretch>
        </p:blipFill>
        <p:spPr>
          <a:xfrm>
            <a:off x="291465" y="1122680"/>
            <a:ext cx="11181080" cy="5347335"/>
          </a:xfrm>
          <a:prstGeom prst="rect">
            <a:avLst/>
          </a:prstGeom>
        </p:spPr>
      </p:pic>
      <p:sp>
        <p:nvSpPr>
          <p:cNvPr id="10" name="Text Box 9"/>
          <p:cNvSpPr txBox="1"/>
          <p:nvPr/>
        </p:nvSpPr>
        <p:spPr>
          <a:xfrm>
            <a:off x="4060825" y="350520"/>
            <a:ext cx="4069715" cy="460375"/>
          </a:xfrm>
          <a:prstGeom prst="rect">
            <a:avLst/>
          </a:prstGeom>
          <a:noFill/>
        </p:spPr>
        <p:txBody>
          <a:bodyPr wrap="none" rtlCol="0">
            <a:spAutoFit/>
          </a:bodyPr>
          <a:p>
            <a:r>
              <a:rPr lang="en-GB" altLang="en-US" sz="2400" b="1">
                <a:latin typeface="Times New Roman" panose="02020603050405020304" pitchFamily="18" charset="0"/>
                <a:cs typeface="Times New Roman" panose="02020603050405020304" pitchFamily="18" charset="0"/>
              </a:rPr>
              <a:t>EXPERIMENTAL RESULTS</a:t>
            </a:r>
            <a:endParaRPr lang="en-GB" altLang="en-US"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5"/>
          <p:cNvSpPr txBox="1"/>
          <p:nvPr/>
        </p:nvSpPr>
        <p:spPr>
          <a:xfrm>
            <a:off x="4812453" y="503767"/>
            <a:ext cx="2316480" cy="489585"/>
          </a:xfrm>
          <a:prstGeom prst="rect">
            <a:avLst/>
          </a:prstGeom>
          <a:noFill/>
          <a:ln>
            <a:noFill/>
          </a:ln>
        </p:spPr>
        <p:txBody>
          <a:bodyPr spcFirstLastPara="1" wrap="square" lIns="121900" tIns="60933" rIns="121900" bIns="60933" anchor="t" anchorCtr="0">
            <a:spAutoFit/>
          </a:bodyPr>
          <a:lstStyle/>
          <a:p>
            <a:pPr marL="0" marR="0" lvl="0" indent="0" algn="l" rtl="0">
              <a:lnSpc>
                <a:spcPct val="100000"/>
              </a:lnSpc>
              <a:spcBef>
                <a:spcPts val="0"/>
              </a:spcBef>
              <a:spcAft>
                <a:spcPts val="0"/>
              </a:spcAft>
              <a:buClr>
                <a:schemeClr val="lt2"/>
              </a:buClr>
              <a:buSzPts val="1400"/>
              <a:buFont typeface="Arial" panose="020B0604020202020204"/>
              <a:buNone/>
            </a:pPr>
            <a:r>
              <a:rPr lang="en-US" sz="2400" b="1" i="0" u="none" dirty="0" smtClean="0">
                <a:solidFill>
                  <a:schemeClr val="tx1"/>
                </a:solidFill>
                <a:latin typeface="Times New Roman" panose="02020603050405020304" pitchFamily="18" charset="0"/>
                <a:ea typeface="Arial" panose="020B0604020202020204"/>
                <a:cs typeface="Times New Roman" panose="02020603050405020304" pitchFamily="18" charset="0"/>
                <a:sym typeface="Arial" panose="020B0604020202020204"/>
              </a:rPr>
              <a:t>CONCLUSION</a:t>
            </a:r>
            <a:endParaRPr lang="en-US" sz="2400" b="1" i="0" u="none" dirty="0" smtClean="0">
              <a:solidFill>
                <a:schemeClr val="tx1"/>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sp>
        <p:nvSpPr>
          <p:cNvPr id="2" name="Rectangle 1"/>
          <p:cNvSpPr/>
          <p:nvPr/>
        </p:nvSpPr>
        <p:spPr>
          <a:xfrm>
            <a:off x="1043093" y="1443891"/>
            <a:ext cx="9855200" cy="3380740"/>
          </a:xfrm>
          <a:prstGeom prst="rect">
            <a:avLst/>
          </a:prstGeom>
        </p:spPr>
        <p:txBody>
          <a:bodyPr wrap="square">
            <a:spAutoFit/>
          </a:bodyPr>
          <a:lstStyle/>
          <a:p>
            <a:pPr marL="139700" lvl="0" algn="just">
              <a:buClr>
                <a:srgbClr val="191919"/>
              </a:buClr>
              <a:buSzPts val="1200"/>
            </a:pPr>
            <a:r>
              <a:rPr lang="en-US" sz="2135" dirty="0" err="1">
                <a:solidFill>
                  <a:schemeClr val="tx1"/>
                </a:solidFill>
                <a:latin typeface="Times New Roman" panose="02020603050405020304"/>
                <a:ea typeface="Times New Roman" panose="02020603050405020304"/>
                <a:cs typeface="Times New Roman" panose="02020603050405020304"/>
                <a:sym typeface="Times New Roman" panose="02020603050405020304"/>
              </a:rPr>
              <a:t>In c</a:t>
            </a:r>
            <a:r>
              <a:rPr lang="en-US" sz="2135" dirty="0">
                <a:solidFill>
                  <a:schemeClr val="tx1"/>
                </a:solidFill>
                <a:latin typeface="Times New Roman" panose="02020603050405020304"/>
                <a:ea typeface="Times New Roman" panose="02020603050405020304"/>
                <a:cs typeface="Times New Roman" panose="02020603050405020304"/>
                <a:sym typeface="Times New Roman" panose="02020603050405020304"/>
              </a:rPr>
              <a:t>onclusion, our project has successfully implemented a comprehensive student management system that leverages advanced technologies to enhance security and user experience. We have established a secure login process based on student facial features. The utilization of MongoDB as our database solution enables the storage of encrypted passwords, student details, ensuring privacy and data integrity. The incorporation of web scraping facilitates retrieval of student images and browser automation. The integration of email functionality enables automated notifications and updates. The custom GUI developed using </a:t>
            </a:r>
            <a:r>
              <a:rPr lang="en-US" sz="2135" dirty="0" err="1">
                <a:solidFill>
                  <a:schemeClr val="tx1"/>
                </a:solidFill>
                <a:latin typeface="Times New Roman" panose="02020603050405020304"/>
                <a:ea typeface="Times New Roman" panose="02020603050405020304"/>
                <a:cs typeface="Times New Roman" panose="02020603050405020304"/>
                <a:sym typeface="Times New Roman" panose="02020603050405020304"/>
              </a:rPr>
              <a:t>customtkinter</a:t>
            </a:r>
            <a:r>
              <a:rPr lang="en-US" sz="2135" dirty="0">
                <a:solidFill>
                  <a:schemeClr val="tx1"/>
                </a:solidFill>
                <a:latin typeface="Times New Roman" panose="02020603050405020304"/>
                <a:ea typeface="Times New Roman" panose="02020603050405020304"/>
                <a:cs typeface="Times New Roman" panose="02020603050405020304"/>
                <a:sym typeface="Times New Roman" panose="02020603050405020304"/>
              </a:rPr>
              <a:t> offers visually appealing interface for students. Collectively, these components contribute to a robust and user-friendly student management system that provides a seamless experience for students.</a:t>
            </a:r>
            <a:endParaRPr lang="en-US" sz="2135"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6"/>
          <p:cNvSpPr txBox="1"/>
          <p:nvPr/>
        </p:nvSpPr>
        <p:spPr>
          <a:xfrm>
            <a:off x="4485216" y="548428"/>
            <a:ext cx="2601807" cy="489585"/>
          </a:xfrm>
          <a:prstGeom prst="rect">
            <a:avLst/>
          </a:prstGeom>
          <a:noFill/>
          <a:ln>
            <a:noFill/>
          </a:ln>
        </p:spPr>
        <p:txBody>
          <a:bodyPr spcFirstLastPara="1" wrap="square" lIns="121900" tIns="60933" rIns="121900" bIns="60933" anchor="t" anchorCtr="0">
            <a:spAutoFit/>
          </a:bodyPr>
          <a:lstStyle/>
          <a:p>
            <a:pPr marL="0" marR="0" lvl="0" indent="0" algn="l" rtl="0">
              <a:lnSpc>
                <a:spcPct val="100000"/>
              </a:lnSpc>
              <a:spcBef>
                <a:spcPts val="0"/>
              </a:spcBef>
              <a:spcAft>
                <a:spcPts val="0"/>
              </a:spcAft>
              <a:buClr>
                <a:schemeClr val="lt2"/>
              </a:buClr>
              <a:buSzPts val="1400"/>
              <a:buFont typeface="Arial" panose="020B0604020202020204"/>
              <a:buNone/>
            </a:pPr>
            <a:r>
              <a:rPr lang="en-US" sz="2400" b="1" i="0" u="none" dirty="0">
                <a:solidFill>
                  <a:schemeClr val="tx1"/>
                </a:solidFill>
                <a:latin typeface="Times New Roman" panose="02020603050405020304" pitchFamily="18" charset="0"/>
                <a:ea typeface="Arial" panose="020B0604020202020204"/>
                <a:cs typeface="Times New Roman" panose="02020603050405020304" pitchFamily="18" charset="0"/>
                <a:sym typeface="Arial" panose="020B0604020202020204"/>
              </a:rPr>
              <a:t>FUTURE SCOPE</a:t>
            </a:r>
            <a:endParaRPr lang="en-US" sz="2400" b="1" i="0" u="none" dirty="0">
              <a:solidFill>
                <a:schemeClr val="tx1"/>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sp>
        <p:nvSpPr>
          <p:cNvPr id="2" name="Rectangle 1"/>
          <p:cNvSpPr/>
          <p:nvPr/>
        </p:nvSpPr>
        <p:spPr>
          <a:xfrm>
            <a:off x="1028700" y="1465645"/>
            <a:ext cx="10160000" cy="3569182"/>
          </a:xfrm>
          <a:prstGeom prst="rect">
            <a:avLst/>
          </a:prstGeom>
        </p:spPr>
        <p:txBody>
          <a:bodyPr wrap="square">
            <a:spAutoFit/>
          </a:bodyPr>
          <a:lstStyle/>
          <a:p>
            <a:pPr marL="425450" lvl="0" indent="-285750" algn="just">
              <a:lnSpc>
                <a:spcPct val="110000"/>
              </a:lnSpc>
              <a:buClr>
                <a:srgbClr val="191919"/>
              </a:buClr>
              <a:buSzPts val="1400"/>
              <a:buFont typeface="Wingdings" panose="05000000000000000000" pitchFamily="2" charset="2"/>
              <a:buChar char="Ø"/>
            </a:pPr>
            <a:endParaRPr lang="en-US" sz="2135" b="1" dirty="0">
              <a:solidFill>
                <a:srgbClr val="F3F3F3"/>
              </a:solidFill>
              <a:latin typeface="Times New Roman" panose="02020603050405020304"/>
              <a:ea typeface="Times New Roman" panose="02020603050405020304"/>
              <a:cs typeface="Times New Roman" panose="02020603050405020304"/>
              <a:sym typeface="Times New Roman" panose="02020603050405020304"/>
            </a:endParaRPr>
          </a:p>
          <a:p>
            <a:pPr marL="139700" lvl="0" algn="just">
              <a:lnSpc>
                <a:spcPct val="110000"/>
              </a:lnSpc>
              <a:buClr>
                <a:srgbClr val="191919"/>
              </a:buClr>
              <a:buSzPts val="1200"/>
            </a:pPr>
            <a:r>
              <a:rPr lang="en-US" sz="20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As our future </a:t>
            </a:r>
            <a:r>
              <a:rPr lang="en-US" sz="2000" dirty="0" smtClean="0">
                <a:solidFill>
                  <a:schemeClr val="tx1"/>
                </a:solidFill>
                <a:latin typeface="Times New Roman" panose="02020603050405020304"/>
                <a:ea typeface="Times New Roman" panose="02020603050405020304"/>
                <a:cs typeface="Times New Roman" panose="02020603050405020304"/>
                <a:sym typeface="Times New Roman" panose="02020603050405020304"/>
              </a:rPr>
              <a:t>work, we </a:t>
            </a:r>
            <a:r>
              <a:rPr lang="en-US" sz="20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would like to develop a web interface and deploy it in </a:t>
            </a:r>
            <a:r>
              <a:rPr lang="en-US" sz="2000" dirty="0" smtClean="0">
                <a:solidFill>
                  <a:schemeClr val="tx1"/>
                </a:solidFill>
                <a:latin typeface="Times New Roman" panose="02020603050405020304"/>
                <a:ea typeface="Times New Roman" panose="02020603050405020304"/>
                <a:cs typeface="Times New Roman" panose="02020603050405020304"/>
                <a:sym typeface="Times New Roman" panose="02020603050405020304"/>
              </a:rPr>
              <a:t>the cloud.</a:t>
            </a:r>
            <a:endParaRPr lang="en-US" sz="2000" dirty="0" smtClean="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139700" lvl="0" algn="just">
              <a:lnSpc>
                <a:spcPct val="110000"/>
              </a:lnSpc>
              <a:buClr>
                <a:srgbClr val="191919"/>
              </a:buClr>
              <a:buSzPts val="1200"/>
            </a:pPr>
            <a:endParaRPr lang="en-US" sz="2000" dirty="0" smtClean="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139700" lvl="0" algn="just">
              <a:lnSpc>
                <a:spcPct val="110000"/>
              </a:lnSpc>
              <a:buClr>
                <a:srgbClr val="191919"/>
              </a:buClr>
              <a:buSzPts val="1200"/>
            </a:pPr>
            <a:r>
              <a:rPr lang="en-US" sz="2000" dirty="0" smtClean="0">
                <a:solidFill>
                  <a:schemeClr val="tx1"/>
                </a:solidFill>
                <a:latin typeface="Times New Roman" panose="02020603050405020304"/>
                <a:ea typeface="Times New Roman" panose="02020603050405020304"/>
                <a:cs typeface="Times New Roman" panose="02020603050405020304"/>
                <a:sym typeface="Times New Roman" panose="02020603050405020304"/>
              </a:rPr>
              <a:t>We further want to make it as an open source contribution.</a:t>
            </a:r>
            <a:endParaRPr lang="en-US" sz="2000" dirty="0" smtClean="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139700" lvl="0" algn="just">
              <a:lnSpc>
                <a:spcPct val="110000"/>
              </a:lnSpc>
              <a:buClr>
                <a:srgbClr val="191919"/>
              </a:buClr>
              <a:buSzPts val="1200"/>
            </a:pPr>
            <a:endParaRPr lang="en-US" sz="2000" dirty="0" smtClean="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139700" lvl="0" algn="just">
              <a:lnSpc>
                <a:spcPct val="110000"/>
              </a:lnSpc>
              <a:buClr>
                <a:srgbClr val="191919"/>
              </a:buClr>
              <a:buSzPts val="1200"/>
            </a:pPr>
            <a:r>
              <a:rPr lang="en-US" sz="2000" dirty="0" smtClean="0">
                <a:solidFill>
                  <a:schemeClr val="tx1"/>
                </a:solidFill>
                <a:latin typeface="Times New Roman" panose="02020603050405020304"/>
                <a:ea typeface="Times New Roman" panose="02020603050405020304"/>
                <a:cs typeface="Times New Roman" panose="02020603050405020304"/>
                <a:sym typeface="Times New Roman" panose="02020603050405020304"/>
              </a:rPr>
              <a:t>We are going to perform spoof detection.</a:t>
            </a:r>
            <a:endParaRPr lang="en-US" sz="20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139700" lvl="0" algn="just">
              <a:lnSpc>
                <a:spcPct val="110000"/>
              </a:lnSpc>
              <a:buClr>
                <a:srgbClr val="191919"/>
              </a:buClr>
              <a:buSzPts val="1200"/>
            </a:pPr>
            <a:endParaRPr lang="en-US" sz="20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139700" lvl="0" algn="just">
              <a:lnSpc>
                <a:spcPct val="110000"/>
              </a:lnSpc>
              <a:buClr>
                <a:srgbClr val="191919"/>
              </a:buClr>
              <a:buSzPts val="1200"/>
            </a:pPr>
            <a:endParaRPr lang="en-US" sz="2135" dirty="0">
              <a:solidFill>
                <a:srgbClr val="F3F3F3"/>
              </a:solidFill>
              <a:latin typeface="Times New Roman" panose="02020603050405020304"/>
              <a:ea typeface="Times New Roman" panose="02020603050405020304"/>
              <a:cs typeface="Times New Roman" panose="02020603050405020304"/>
              <a:sym typeface="Times New Roman" panose="02020603050405020304"/>
            </a:endParaRPr>
          </a:p>
          <a:p>
            <a:pPr marL="139700" lvl="0" algn="just">
              <a:lnSpc>
                <a:spcPct val="110000"/>
              </a:lnSpc>
              <a:buClr>
                <a:srgbClr val="191919"/>
              </a:buClr>
              <a:buSzPts val="1200"/>
            </a:pPr>
            <a:endParaRPr lang="en-US" sz="2135" dirty="0">
              <a:solidFill>
                <a:srgbClr val="F3F3F3"/>
              </a:solidFill>
              <a:latin typeface="Times New Roman" panose="02020603050405020304"/>
              <a:ea typeface="Times New Roman" panose="02020603050405020304"/>
              <a:cs typeface="Times New Roman" panose="02020603050405020304"/>
              <a:sym typeface="Times New Roman" panose="02020603050405020304"/>
            </a:endParaRPr>
          </a:p>
          <a:p>
            <a:pPr marL="139700" lvl="0" algn="just">
              <a:lnSpc>
                <a:spcPct val="110000"/>
              </a:lnSpc>
              <a:buClr>
                <a:srgbClr val="191919"/>
              </a:buClr>
              <a:buSzPts val="1200"/>
            </a:pPr>
            <a:endParaRPr lang="en-US" sz="2135" dirty="0">
              <a:solidFill>
                <a:srgbClr val="F3F3F3"/>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931375" y="895899"/>
            <a:ext cx="1860036" cy="46037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OUR </a:t>
            </a:r>
            <a:r>
              <a:rPr lang="en-US" sz="2400" b="1" dirty="0">
                <a:latin typeface="Times New Roman" panose="02020603050405020304" pitchFamily="18" charset="0"/>
                <a:cs typeface="Times New Roman" panose="02020603050405020304" pitchFamily="18" charset="0"/>
              </a:rPr>
              <a:t>TEAM</a:t>
            </a:r>
            <a:endParaRPr lang="en-IN" sz="2400" b="1" dirty="0">
              <a:latin typeface="Times New Roman" panose="02020603050405020304" pitchFamily="18" charset="0"/>
              <a:cs typeface="Times New Roman" panose="02020603050405020304" pitchFamily="18" charset="0"/>
            </a:endParaRPr>
          </a:p>
        </p:txBody>
      </p:sp>
      <p:sp>
        <p:nvSpPr>
          <p:cNvPr id="2" name="Text Box 1"/>
          <p:cNvSpPr txBox="1"/>
          <p:nvPr/>
        </p:nvSpPr>
        <p:spPr>
          <a:xfrm>
            <a:off x="4287795" y="2174875"/>
            <a:ext cx="3147197" cy="2861310"/>
          </a:xfrm>
          <a:prstGeom prst="rect">
            <a:avLst/>
          </a:prstGeom>
          <a:noFill/>
        </p:spPr>
        <p:txBody>
          <a:bodyPr wrap="square" rtlCol="0" anchor="t">
            <a:spAutoFit/>
          </a:bodyPr>
          <a:lstStyle/>
          <a:p>
            <a:pPr lvl="0">
              <a:buClr>
                <a:srgbClr val="000000"/>
              </a:buClr>
              <a:buSzPts val="1200"/>
            </a:pPr>
            <a:r>
              <a:rPr lang="en-US" sz="2000" dirty="0" err="1">
                <a:latin typeface="Times New Roman" panose="02020603050405020304"/>
                <a:ea typeface="Times New Roman" panose="02020603050405020304"/>
                <a:cs typeface="Times New Roman" panose="02020603050405020304"/>
                <a:sym typeface="Times New Roman" panose="02020603050405020304"/>
              </a:rPr>
              <a:t>J.Pavan</a:t>
            </a:r>
            <a:r>
              <a:rPr lang="en-US" sz="2000" dirty="0">
                <a:latin typeface="Times New Roman" panose="02020603050405020304"/>
                <a:ea typeface="Times New Roman" panose="02020603050405020304"/>
                <a:cs typeface="Times New Roman" panose="02020603050405020304"/>
                <a:sym typeface="Times New Roman" panose="02020603050405020304"/>
              </a:rPr>
              <a:t> </a:t>
            </a:r>
            <a:r>
              <a:rPr lang="en-US" sz="2000" dirty="0" err="1">
                <a:latin typeface="Times New Roman" panose="02020603050405020304"/>
                <a:ea typeface="Times New Roman" panose="02020603050405020304"/>
                <a:cs typeface="Times New Roman" panose="02020603050405020304"/>
                <a:sym typeface="Times New Roman" panose="02020603050405020304"/>
              </a:rPr>
              <a:t>Sankar</a:t>
            </a:r>
            <a:r>
              <a:rPr lang="en-US" sz="2000" dirty="0">
                <a:latin typeface="Times New Roman" panose="02020603050405020304"/>
                <a:ea typeface="Times New Roman" panose="02020603050405020304"/>
                <a:cs typeface="Times New Roman" panose="02020603050405020304"/>
                <a:sym typeface="Times New Roman" panose="02020603050405020304"/>
              </a:rPr>
              <a:t>    (N180109)</a:t>
            </a:r>
            <a:endParaRPr lang="en-US" sz="2000"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200"/>
              <a:buFont typeface="Arial" panose="020B0604020202020204"/>
              <a:buNone/>
            </a:pPr>
            <a:endParaRPr sz="2000" b="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200"/>
              <a:buFont typeface="Arial" panose="020B0604020202020204"/>
              <a:buNone/>
            </a:pPr>
            <a:r>
              <a:rPr lang="en-US" sz="2000" dirty="0" err="1">
                <a:latin typeface="Times New Roman" panose="02020603050405020304"/>
                <a:ea typeface="Times New Roman" panose="02020603050405020304"/>
                <a:cs typeface="Times New Roman" panose="02020603050405020304"/>
                <a:sym typeface="Times New Roman" panose="02020603050405020304"/>
              </a:rPr>
              <a:t>Ch.Sai  </a:t>
            </a:r>
            <a:r>
              <a:rPr lang="en-US" sz="2000" dirty="0">
                <a:latin typeface="Times New Roman" panose="02020603050405020304"/>
                <a:ea typeface="Times New Roman" panose="02020603050405020304"/>
                <a:cs typeface="Times New Roman" panose="02020603050405020304"/>
                <a:sym typeface="Times New Roman" panose="02020603050405020304"/>
              </a:rPr>
              <a:t>                (N180082)</a:t>
            </a:r>
            <a:endParaRPr sz="2000" b="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200"/>
              <a:buFont typeface="Arial" panose="020B0604020202020204"/>
              <a:buNone/>
            </a:pPr>
            <a:endParaRPr sz="2000" b="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200"/>
              <a:buFont typeface="Arial" panose="020B0604020202020204"/>
              <a:buNone/>
            </a:pPr>
            <a:r>
              <a:rPr lang="en-US" sz="2000" dirty="0" err="1">
                <a:latin typeface="Times New Roman" panose="02020603050405020304"/>
                <a:ea typeface="Times New Roman" panose="02020603050405020304"/>
                <a:cs typeface="Times New Roman" panose="02020603050405020304"/>
                <a:sym typeface="Times New Roman" panose="02020603050405020304"/>
              </a:rPr>
              <a:t>K.Srinivasa</a:t>
            </a:r>
            <a:r>
              <a:rPr lang="en-US" sz="2000" dirty="0">
                <a:latin typeface="Times New Roman" panose="02020603050405020304"/>
                <a:ea typeface="Times New Roman" panose="02020603050405020304"/>
                <a:cs typeface="Times New Roman" panose="02020603050405020304"/>
                <a:sym typeface="Times New Roman" panose="02020603050405020304"/>
              </a:rPr>
              <a:t> Rao  (N180083)</a:t>
            </a:r>
            <a:endParaRPr sz="2000" b="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200"/>
              <a:buFont typeface="Arial" panose="020B0604020202020204"/>
              <a:buNone/>
            </a:pPr>
            <a:endParaRPr sz="2000" b="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200"/>
              <a:buFont typeface="Arial" panose="020B0604020202020204"/>
              <a:buNone/>
            </a:pPr>
            <a:r>
              <a:rPr lang="en-US" sz="2000" dirty="0" err="1">
                <a:latin typeface="Times New Roman" panose="02020603050405020304"/>
                <a:ea typeface="Times New Roman" panose="02020603050405020304"/>
                <a:cs typeface="Times New Roman" panose="02020603050405020304"/>
                <a:sym typeface="Times New Roman" panose="02020603050405020304"/>
              </a:rPr>
              <a:t>M.Thanuja        </a:t>
            </a:r>
            <a:r>
              <a:rPr lang="en-US" sz="2000" dirty="0">
                <a:latin typeface="Times New Roman" panose="02020603050405020304"/>
                <a:ea typeface="Times New Roman" panose="02020603050405020304"/>
                <a:cs typeface="Times New Roman" panose="02020603050405020304"/>
                <a:sym typeface="Times New Roman" panose="02020603050405020304"/>
              </a:rPr>
              <a:t>   (N180616)</a:t>
            </a:r>
            <a:endParaRPr sz="2000" b="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200"/>
              <a:buFont typeface="Arial" panose="020B0604020202020204"/>
              <a:buNone/>
            </a:pPr>
            <a:endParaRPr sz="2000" b="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1200"/>
              <a:buFont typeface="Arial" panose="020B0604020202020204"/>
              <a:buNone/>
            </a:pPr>
            <a:r>
              <a:rPr lang="en-US" sz="2000" dirty="0" err="1">
                <a:latin typeface="Times New Roman" panose="02020603050405020304"/>
                <a:ea typeface="Times New Roman" panose="02020603050405020304"/>
                <a:cs typeface="Times New Roman" panose="02020603050405020304"/>
                <a:sym typeface="Times New Roman" panose="02020603050405020304"/>
              </a:rPr>
              <a:t>J.Nandini</a:t>
            </a:r>
            <a:r>
              <a:rPr lang="en-US" sz="2000" dirty="0">
                <a:latin typeface="Times New Roman" panose="02020603050405020304"/>
                <a:ea typeface="Times New Roman" panose="02020603050405020304"/>
                <a:cs typeface="Times New Roman" panose="02020603050405020304"/>
                <a:sym typeface="Times New Roman" panose="02020603050405020304"/>
              </a:rPr>
              <a:t>             (N180429)</a:t>
            </a: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4" name="Google Shape;214;p37"/>
          <p:cNvSpPr txBox="1"/>
          <p:nvPr/>
        </p:nvSpPr>
        <p:spPr>
          <a:xfrm>
            <a:off x="4901827" y="619074"/>
            <a:ext cx="2530275" cy="492388"/>
          </a:xfrm>
          <a:prstGeom prst="rect">
            <a:avLst/>
          </a:prstGeom>
          <a:noFill/>
          <a:ln>
            <a:noFill/>
          </a:ln>
        </p:spPr>
        <p:txBody>
          <a:bodyPr spcFirstLastPara="1" wrap="square" lIns="121900" tIns="60933" rIns="121900" bIns="60933" anchor="t" anchorCtr="0">
            <a:spAutoFit/>
          </a:bodyPr>
          <a:lstStyle/>
          <a:p>
            <a:pPr marL="0" marR="0" lvl="0" indent="0" algn="l" rtl="0">
              <a:lnSpc>
                <a:spcPct val="100000"/>
              </a:lnSpc>
              <a:spcBef>
                <a:spcPts val="0"/>
              </a:spcBef>
              <a:spcAft>
                <a:spcPts val="0"/>
              </a:spcAft>
              <a:buClr>
                <a:schemeClr val="lt2"/>
              </a:buClr>
              <a:buSzPts val="1400"/>
              <a:buFont typeface="Arial" panose="020B0604020202020204"/>
              <a:buNone/>
            </a:pPr>
            <a:r>
              <a:rPr lang="en-US" sz="2400" b="1" i="0" u="none" dirty="0" smtClean="0">
                <a:solidFill>
                  <a:schemeClr val="tx1"/>
                </a:solidFill>
                <a:latin typeface="Times New Roman" panose="02020603050405020304" pitchFamily="18" charset="0"/>
                <a:ea typeface="Arial" panose="020B0604020202020204"/>
                <a:cs typeface="Times New Roman" panose="02020603050405020304" pitchFamily="18" charset="0"/>
                <a:sym typeface="Arial" panose="020B0604020202020204"/>
              </a:rPr>
              <a:t>REFFERENCES</a:t>
            </a:r>
            <a:endParaRPr sz="2400" b="1" i="0" u="none" dirty="0">
              <a:solidFill>
                <a:schemeClr val="tx1"/>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sp>
        <p:nvSpPr>
          <p:cNvPr id="2" name="Rectangle 1"/>
          <p:cNvSpPr/>
          <p:nvPr/>
        </p:nvSpPr>
        <p:spPr>
          <a:xfrm>
            <a:off x="508515" y="1111462"/>
            <a:ext cx="11316901" cy="1106805"/>
          </a:xfrm>
          <a:prstGeom prst="rect">
            <a:avLst/>
          </a:prstGeom>
        </p:spPr>
        <p:txBody>
          <a:bodyPr wrap="square">
            <a:spAutoFit/>
          </a:bodyPr>
          <a:lstStyle/>
          <a:p>
            <a:pPr marL="139700" lvl="0" algn="just">
              <a:lnSpc>
                <a:spcPct val="110000"/>
              </a:lnSpc>
              <a:buClr>
                <a:srgbClr val="191919"/>
              </a:buClr>
              <a:buSzPts val="1200"/>
            </a:pPr>
            <a:endParaRPr lang="en-US" sz="20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139700" lvl="0" algn="just">
              <a:lnSpc>
                <a:spcPct val="110000"/>
              </a:lnSpc>
              <a:buClr>
                <a:srgbClr val="191919"/>
              </a:buClr>
              <a:buSzPts val="1200"/>
            </a:pPr>
            <a:r>
              <a:rPr lang="en-GB" altLang="en-US" sz="20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[1] </a:t>
            </a:r>
            <a:r>
              <a:rPr lang="en-US" sz="20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Kumar, Bishnu Deo, Hilal Ahmad Mir, Mohd Kaif Ahmed, and Mohd Tabish Siddiqui. "Exam form </a:t>
            </a:r>
            <a:r>
              <a:rPr lang="en-GB" altLang="en-US" sz="20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              a</a:t>
            </a:r>
            <a:r>
              <a:rPr lang="en-US" sz="20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utomation using facial recognition." Materials Today: Proceedings 80 (2023): 2236-2240.</a:t>
            </a:r>
            <a:endParaRPr lang="en-US" sz="20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3268362" y="2705493"/>
            <a:ext cx="5455507" cy="1169551"/>
          </a:xfrm>
          <a:prstGeom prst="rect">
            <a:avLst/>
          </a:prstGeom>
          <a:noFill/>
        </p:spPr>
        <p:txBody>
          <a:bodyPr wrap="square" rtlCol="0" anchor="t">
            <a:spAutoFit/>
          </a:bodyPr>
          <a:lstStyle/>
          <a:p>
            <a:pPr marL="0" marR="0" lvl="0" indent="0" algn="l" rtl="0">
              <a:lnSpc>
                <a:spcPct val="100000"/>
              </a:lnSpc>
              <a:spcBef>
                <a:spcPts val="0"/>
              </a:spcBef>
              <a:spcAft>
                <a:spcPts val="0"/>
              </a:spcAft>
              <a:buClr>
                <a:schemeClr val="lt2"/>
              </a:buClr>
              <a:buSzPts val="4400"/>
              <a:buFont typeface="Arial" panose="020B0604020202020204"/>
              <a:buNone/>
            </a:pPr>
            <a:r>
              <a:rPr lang="en-US" sz="7000" dirty="0">
                <a:solidFill>
                  <a:schemeClr val="tx1"/>
                </a:solidFill>
                <a:latin typeface="Times New Roman" panose="02020603050405020304" pitchFamily="18" charset="0"/>
                <a:cs typeface="Times New Roman" panose="02020603050405020304" pitchFamily="18" charset="0"/>
                <a:sym typeface="Arial" panose="020B0604020202020204"/>
              </a:rPr>
              <a:t>THANK YOU</a:t>
            </a:r>
            <a:endParaRPr lang="en-US" sz="7000" dirty="0">
              <a:solidFill>
                <a:schemeClr val="tx1"/>
              </a:solidFill>
              <a:latin typeface="Times New Roman" panose="02020603050405020304" pitchFamily="18" charset="0"/>
              <a:cs typeface="Times New Roman" panose="02020603050405020304" pitchFamily="18" charset="0"/>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4"/>
          <p:cNvSpPr txBox="1"/>
          <p:nvPr/>
        </p:nvSpPr>
        <p:spPr>
          <a:xfrm>
            <a:off x="5043520" y="469629"/>
            <a:ext cx="1910404" cy="492388"/>
          </a:xfrm>
          <a:prstGeom prst="rect">
            <a:avLst/>
          </a:prstGeom>
          <a:noFill/>
          <a:ln>
            <a:noFill/>
          </a:ln>
        </p:spPr>
        <p:txBody>
          <a:bodyPr spcFirstLastPara="1" wrap="square" lIns="121900" tIns="60933" rIns="121900" bIns="60933"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2400" b="1" i="0" u="none" strike="noStrike" cap="none" dirty="0" smtClean="0">
                <a:solidFill>
                  <a:schemeClr val="tx1"/>
                </a:solidFill>
                <a:latin typeface="Times New Roman" panose="02020603050405020304"/>
                <a:ea typeface="Times New Roman" panose="02020603050405020304"/>
                <a:cs typeface="Times New Roman" panose="02020603050405020304"/>
                <a:sym typeface="Times New Roman" panose="02020603050405020304"/>
              </a:rPr>
              <a:t>ABSTRACT</a:t>
            </a:r>
            <a:endParaRPr sz="2400" b="1" i="0" u="none" strike="noStrike" cap="none" dirty="0">
              <a:solidFill>
                <a:schemeClr val="accent4"/>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Rectangle 1"/>
          <p:cNvSpPr/>
          <p:nvPr/>
        </p:nvSpPr>
        <p:spPr>
          <a:xfrm>
            <a:off x="1128407" y="1328784"/>
            <a:ext cx="9740631" cy="4399915"/>
          </a:xfrm>
          <a:prstGeom prst="rect">
            <a:avLst/>
          </a:prstGeom>
        </p:spPr>
        <p:txBody>
          <a:bodyPr wrap="square">
            <a:spAutoFit/>
          </a:bodyPr>
          <a:lstStyle/>
          <a:p>
            <a:pPr algn="just"/>
            <a:r>
              <a:rPr lang="en-GB" altLang="en-US" sz="2000" dirty="0">
                <a:solidFill>
                  <a:schemeClr val="tx1"/>
                </a:solidFill>
                <a:latin typeface="Times New Roman" panose="02020603050405020304" pitchFamily="18" charset="0"/>
                <a:cs typeface="Times New Roman" panose="02020603050405020304" pitchFamily="18" charset="0"/>
              </a:rPr>
              <a:t>The development of this project is aimed at automating tasks through face recognition. We have a password-protected login system for SMS at our university. However, despite being password-protected, students were able to discover the password through the exam files and use it to log into other accounts, access their results and details or change profiles to make fun of them. Here the student needs to manually enter username and password to log into SMS. So, we are going to give a face recognition-based login which takes the user image input through the webcam and compares it with the details of the database and if a match is found he will be logged into the SMS automatically. Here we used the face_recognition module for recognizing faces and the selenium library for browser automation. This model can apply to various websites for automatic login. Here we took images of all 2018 batch students(1191 students). With this, we successfully logged into the SMS ensuring security.</a:t>
            </a:r>
            <a:endParaRPr lang="en-GB" altLang="en-US" sz="2000" dirty="0">
              <a:solidFill>
                <a:schemeClr val="tx1"/>
              </a:solidFill>
              <a:latin typeface="Times New Roman" panose="02020603050405020304" pitchFamily="18" charset="0"/>
              <a:cs typeface="Times New Roman" panose="02020603050405020304" pitchFamily="18" charset="0"/>
            </a:endParaRPr>
          </a:p>
          <a:p>
            <a:pPr algn="just"/>
            <a:endParaRPr lang="en-GB" altLang="en-US" sz="2000" dirty="0">
              <a:solidFill>
                <a:schemeClr val="tx1"/>
              </a:solidFill>
              <a:latin typeface="Times New Roman" panose="02020603050405020304" pitchFamily="18" charset="0"/>
              <a:cs typeface="Times New Roman" panose="02020603050405020304" pitchFamily="18" charset="0"/>
            </a:endParaRPr>
          </a:p>
          <a:p>
            <a:pPr algn="just"/>
            <a:endParaRPr lang="en-GB" altLang="en-US" sz="2000" dirty="0">
              <a:solidFill>
                <a:schemeClr val="tx1"/>
              </a:solidFill>
              <a:latin typeface="Times New Roman" panose="02020603050405020304" pitchFamily="18" charset="0"/>
              <a:cs typeface="Times New Roman" panose="02020603050405020304" pitchFamily="18" charset="0"/>
            </a:endParaRPr>
          </a:p>
          <a:p>
            <a:pPr algn="just"/>
            <a:r>
              <a:rPr lang="en-GB" altLang="en-US" sz="2000" dirty="0">
                <a:solidFill>
                  <a:schemeClr val="tx1"/>
                </a:solidFill>
                <a:latin typeface="Times New Roman" panose="02020603050405020304" pitchFamily="18" charset="0"/>
                <a:cs typeface="Times New Roman" panose="02020603050405020304" pitchFamily="18" charset="0"/>
              </a:rPr>
              <a:t>Keywords: face encodings, fernet encryption, browser automation</a:t>
            </a:r>
            <a:endParaRPr lang="en-GB" altLang="en-US"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p:nvPr/>
        </p:nvSpPr>
        <p:spPr>
          <a:xfrm>
            <a:off x="4708102" y="264160"/>
            <a:ext cx="2968413" cy="489585"/>
          </a:xfrm>
          <a:prstGeom prst="rect">
            <a:avLst/>
          </a:prstGeom>
          <a:noFill/>
          <a:ln>
            <a:noFill/>
          </a:ln>
        </p:spPr>
        <p:txBody>
          <a:bodyPr spcFirstLastPara="1" wrap="square" lIns="121900" tIns="60933" rIns="121900" bIns="60933" anchor="t" anchorCtr="0">
            <a:spAutoFit/>
          </a:bodyPr>
          <a:lstStyle/>
          <a:p>
            <a:pPr marL="0" marR="0" lvl="0" indent="0" algn="l" rtl="0">
              <a:lnSpc>
                <a:spcPct val="100000"/>
              </a:lnSpc>
              <a:spcBef>
                <a:spcPts val="0"/>
              </a:spcBef>
              <a:spcAft>
                <a:spcPts val="0"/>
              </a:spcAft>
              <a:buClr>
                <a:schemeClr val="lt2"/>
              </a:buClr>
              <a:buSzPts val="1600"/>
              <a:buFont typeface="Arial" panose="020B0604020202020204"/>
              <a:buNone/>
            </a:pPr>
            <a:r>
              <a:rPr lang="en-US" sz="2400" b="1" i="0" u="none" strike="noStrike" cap="none">
                <a:solidFill>
                  <a:schemeClr val="tx1"/>
                </a:solidFill>
                <a:latin typeface="Times New Roman" panose="02020603050405020304"/>
                <a:ea typeface="Times New Roman" panose="02020603050405020304"/>
                <a:cs typeface="Times New Roman" panose="02020603050405020304"/>
                <a:sym typeface="Times New Roman" panose="02020603050405020304"/>
              </a:rPr>
              <a:t>INTRODUCTION</a:t>
            </a:r>
            <a:endParaRPr lang="en-US" sz="2400" b="1" i="0" u="none" strike="noStrike" cap="none">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70" name="Google Shape;70;p15"/>
          <p:cNvSpPr txBox="1">
            <a:spLocks noGrp="1"/>
          </p:cNvSpPr>
          <p:nvPr>
            <p:ph type="body" idx="1"/>
          </p:nvPr>
        </p:nvSpPr>
        <p:spPr>
          <a:xfrm>
            <a:off x="1325244" y="978586"/>
            <a:ext cx="9734127" cy="5134187"/>
          </a:xfrm>
          <a:prstGeom prst="rect">
            <a:avLst/>
          </a:prstGeom>
          <a:noFill/>
          <a:ln>
            <a:noFill/>
          </a:ln>
        </p:spPr>
        <p:txBody>
          <a:bodyPr spcFirstLastPara="1" wrap="square" lIns="121900" tIns="121900" rIns="121900" bIns="121900" anchor="t" anchorCtr="0">
            <a:noAutofit/>
          </a:bodyPr>
          <a:lstStyle/>
          <a:p>
            <a:pPr marL="152400" lvl="0" indent="0" algn="just" rtl="0">
              <a:spcBef>
                <a:spcPts val="0"/>
              </a:spcBef>
              <a:spcAft>
                <a:spcPts val="0"/>
              </a:spcAft>
              <a:buNone/>
            </a:pPr>
            <a:r>
              <a:rPr sz="2000" dirty="0">
                <a:solidFill>
                  <a:srgbClr val="FFFFFF"/>
                </a:solidFill>
                <a:latin typeface="Times New Roman" panose="02020603050405020304" pitchFamily="18" charset="0"/>
                <a:cs typeface="Times New Roman" panose="02020603050405020304" pitchFamily="18" charset="0"/>
              </a:rPr>
              <a:t>As security is a major concern while logging into our account, it was preferable to choose other options of login.</a:t>
            </a:r>
            <a:r>
              <a:rPr lang="en-GB" sz="2000" dirty="0">
                <a:solidFill>
                  <a:srgbClr val="FFFFFF"/>
                </a:solidFill>
                <a:latin typeface="Times New Roman" panose="02020603050405020304" pitchFamily="18" charset="0"/>
                <a:cs typeface="Times New Roman" panose="02020603050405020304" pitchFamily="18" charset="0"/>
              </a:rPr>
              <a:t> For enhanced security we took face recognition based login. Here we</a:t>
            </a:r>
            <a:r>
              <a:rPr sz="2000" dirty="0">
                <a:solidFill>
                  <a:srgbClr val="FFFFFF"/>
                </a:solidFill>
                <a:latin typeface="Times New Roman" panose="02020603050405020304" pitchFamily="18" charset="0"/>
                <a:cs typeface="Times New Roman" panose="02020603050405020304" pitchFamily="18" charset="0"/>
              </a:rPr>
              <a:t> used face_recognition library which is the world’s simplest one, for face recognition.  The face_recognition library of Python is a wrapper of  Dlib which is a C++ library that performs tasks related to machine learning and computer vision. The overall process of face recognition and browser automation results in enhancing security while reducing human effort in the manual entry of details on the login page. So the combined version of face recognition and browser automation can be applicable in various works like automatically filling exam details or forms(of same structure) through face recognition. For our project, we collected photos of all 2018 batch students(of a total of 1191) using the requests module and took the passwords from exam files. In the end, we made a successful attempt to log users of RGUKT into SMS through face recognition.</a:t>
            </a:r>
            <a:endParaRPr sz="2000" dirty="0">
              <a:solidFill>
                <a:srgbClr val="FFFFFF"/>
              </a:solidFill>
              <a:latin typeface="Times New Roman" panose="02020603050405020304" pitchFamily="18" charset="0"/>
              <a:cs typeface="Times New Roman" panose="02020603050405020304" pitchFamily="18" charset="0"/>
            </a:endParaRPr>
          </a:p>
          <a:p>
            <a:pPr marL="152400" lvl="0" indent="0" algn="just" rtl="0">
              <a:spcBef>
                <a:spcPts val="0"/>
              </a:spcBef>
              <a:spcAft>
                <a:spcPts val="0"/>
              </a:spcAft>
              <a:buNone/>
            </a:pPr>
            <a:endParaRPr sz="2000" dirty="0">
              <a:solidFill>
                <a:srgbClr val="FFFFFF"/>
              </a:solidFill>
              <a:latin typeface="Times New Roman" panose="02020603050405020304" pitchFamily="18" charset="0"/>
              <a:cs typeface="Times New Roman" panose="02020603050405020304" pitchFamily="18" charset="0"/>
            </a:endParaRPr>
          </a:p>
          <a:p>
            <a:pPr marL="152400" lvl="0" indent="0" algn="just" rtl="0">
              <a:spcBef>
                <a:spcPts val="0"/>
              </a:spcBef>
              <a:spcAft>
                <a:spcPts val="0"/>
              </a:spcAft>
              <a:buNone/>
            </a:pPr>
            <a:endParaRPr sz="2000" dirty="0">
              <a:solidFill>
                <a:srgbClr val="FFFFFF"/>
              </a:solidFill>
              <a:latin typeface="Times New Roman" panose="02020603050405020304" pitchFamily="18" charset="0"/>
              <a:cs typeface="Times New Roman" panose="02020603050405020304" pitchFamily="18" charset="0"/>
            </a:endParaRPr>
          </a:p>
          <a:p>
            <a:pPr marL="152400" lvl="0" indent="0" algn="just" rtl="0">
              <a:spcBef>
                <a:spcPts val="0"/>
              </a:spcBef>
              <a:spcAft>
                <a:spcPts val="0"/>
              </a:spcAft>
              <a:buNone/>
            </a:pPr>
            <a:endParaRPr sz="2000" dirty="0">
              <a:solidFill>
                <a:srgbClr val="FFFFFF"/>
              </a:solidFill>
              <a:latin typeface="Times New Roman" panose="02020603050405020304" pitchFamily="18" charset="0"/>
              <a:cs typeface="Times New Roman" panose="02020603050405020304" pitchFamily="18" charset="0"/>
            </a:endParaRPr>
          </a:p>
          <a:p>
            <a:pPr marL="152400" lvl="0" indent="0" algn="just" rtl="0">
              <a:spcBef>
                <a:spcPts val="0"/>
              </a:spcBef>
              <a:spcAft>
                <a:spcPts val="0"/>
              </a:spcAft>
              <a:buNone/>
            </a:pPr>
            <a:endParaRPr sz="2000"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69925" y="703580"/>
            <a:ext cx="10353675" cy="3492500"/>
          </a:xfrm>
        </p:spPr>
        <p:txBody>
          <a:bodyPr>
            <a:normAutofit lnSpcReduction="20000"/>
          </a:bodyPr>
          <a:p>
            <a:pPr marL="0" indent="0">
              <a:buNone/>
            </a:pPr>
            <a:r>
              <a:rPr lang="en-GB" altLang="en-US" b="1">
                <a:latin typeface="Times New Roman" panose="02020603050405020304" pitchFamily="18" charset="0"/>
                <a:cs typeface="Times New Roman" panose="02020603050405020304" pitchFamily="18" charset="0"/>
              </a:rPr>
              <a:t>                                                                 </a:t>
            </a:r>
            <a:endParaRPr lang="en-GB" altLang="en-US" b="1">
              <a:latin typeface="Times New Roman" panose="02020603050405020304" pitchFamily="18" charset="0"/>
              <a:cs typeface="Times New Roman" panose="02020603050405020304" pitchFamily="18" charset="0"/>
            </a:endParaRPr>
          </a:p>
          <a:p>
            <a:pPr marL="0" indent="0">
              <a:buNone/>
            </a:pPr>
            <a:r>
              <a:rPr lang="en-GB" altLang="en-US" b="1">
                <a:latin typeface="Times New Roman" panose="02020603050405020304" pitchFamily="18" charset="0"/>
                <a:cs typeface="Times New Roman" panose="02020603050405020304" pitchFamily="18" charset="0"/>
              </a:rPr>
              <a:t>Exam form automation using facial recognition</a:t>
            </a:r>
            <a:endParaRPr lang="en-GB" altLang="en-US" b="1">
              <a:latin typeface="Times New Roman" panose="02020603050405020304" pitchFamily="18" charset="0"/>
              <a:cs typeface="Times New Roman" panose="02020603050405020304" pitchFamily="18" charset="0"/>
            </a:endParaRPr>
          </a:p>
          <a:p>
            <a:pPr marL="0" indent="0" algn="just">
              <a:buNone/>
            </a:pPr>
            <a:r>
              <a:rPr lang="en-GB" altLang="en-US">
                <a:latin typeface="Times New Roman" panose="02020603050405020304" pitchFamily="18" charset="0"/>
                <a:cs typeface="Times New Roman" panose="02020603050405020304" pitchFamily="18" charset="0"/>
              </a:rPr>
              <a:t>In this[1] proposed model, the face_recognition module is used for face detection and recognition. Here at first, the detected face is encoded into 128 measurements and then comparing the measurement with already encoded faces of the database and finally recognizingthe face. Now after recognition of face, mark the attendance in a CSV file along with timestampand finally perform web automation to fill out personal information in an exam</a:t>
            </a:r>
            <a:endParaRPr lang="en-GB" altLang="en-US">
              <a:latin typeface="Times New Roman" panose="02020603050405020304" pitchFamily="18" charset="0"/>
              <a:cs typeface="Times New Roman" panose="02020603050405020304" pitchFamily="18" charset="0"/>
            </a:endParaRPr>
          </a:p>
        </p:txBody>
      </p:sp>
      <p:sp>
        <p:nvSpPr>
          <p:cNvPr id="5" name="Text Box 4"/>
          <p:cNvSpPr txBox="1"/>
          <p:nvPr/>
        </p:nvSpPr>
        <p:spPr>
          <a:xfrm>
            <a:off x="4886960" y="381000"/>
            <a:ext cx="2872740" cy="460375"/>
          </a:xfrm>
          <a:prstGeom prst="rect">
            <a:avLst/>
          </a:prstGeom>
          <a:noFill/>
        </p:spPr>
        <p:txBody>
          <a:bodyPr wrap="none" rtlCol="0">
            <a:spAutoFit/>
          </a:bodyPr>
          <a:p>
            <a:r>
              <a:rPr lang="en-GB" altLang="en-US" sz="2400" b="1">
                <a:latin typeface="Times New Roman" panose="02020603050405020304" pitchFamily="18" charset="0"/>
                <a:cs typeface="Times New Roman" panose="02020603050405020304" pitchFamily="18" charset="0"/>
              </a:rPr>
              <a:t>RELATED WORKS</a:t>
            </a:r>
            <a:endParaRPr lang="en-GB" altLang="en-US"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p:nvPr/>
        </p:nvSpPr>
        <p:spPr>
          <a:xfrm>
            <a:off x="3481493" y="259080"/>
            <a:ext cx="6184900" cy="489585"/>
          </a:xfrm>
          <a:prstGeom prst="rect">
            <a:avLst/>
          </a:prstGeom>
          <a:noFill/>
          <a:ln>
            <a:noFill/>
          </a:ln>
        </p:spPr>
        <p:txBody>
          <a:bodyPr spcFirstLastPara="1" wrap="square" lIns="121900" tIns="60933" rIns="121900" bIns="60933" anchor="t" anchorCtr="0">
            <a:spAutoFit/>
          </a:bodyPr>
          <a:lstStyle/>
          <a:p>
            <a:pPr marL="0" marR="0" lvl="0" indent="0" algn="l" rtl="0">
              <a:lnSpc>
                <a:spcPct val="100000"/>
              </a:lnSpc>
              <a:spcBef>
                <a:spcPts val="0"/>
              </a:spcBef>
              <a:spcAft>
                <a:spcPts val="0"/>
              </a:spcAft>
              <a:buClr>
                <a:schemeClr val="lt2"/>
              </a:buClr>
              <a:buSzPts val="1600"/>
              <a:buFont typeface="Arial" panose="020B0604020202020204"/>
              <a:buNone/>
            </a:pPr>
            <a:r>
              <a:rPr lang="en-GB" altLang="en-US" sz="2400" b="1" i="0"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rPr>
              <a:t>			</a:t>
            </a:r>
            <a:r>
              <a:rPr lang="en-US" sz="2400" b="1" i="0"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rPr>
              <a:t>EXISTING WORKS</a:t>
            </a:r>
            <a:endParaRPr lang="en-US" sz="2400" b="1" i="0"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 name="Content Placeholder 2" descr="sms"/>
          <p:cNvPicPr>
            <a:picLocks noChangeAspect="1"/>
          </p:cNvPicPr>
          <p:nvPr>
            <p:ph idx="1"/>
          </p:nvPr>
        </p:nvPicPr>
        <p:blipFill>
          <a:blip r:embed="rId1"/>
          <a:srcRect t="4700" b="54190"/>
          <a:stretch>
            <a:fillRect/>
          </a:stretch>
        </p:blipFill>
        <p:spPr>
          <a:xfrm>
            <a:off x="388620" y="1470025"/>
            <a:ext cx="3956050" cy="4863465"/>
          </a:xfrm>
          <a:prstGeom prst="rect">
            <a:avLst/>
          </a:prstGeom>
        </p:spPr>
      </p:pic>
      <p:sp>
        <p:nvSpPr>
          <p:cNvPr id="6" name="Text Box 5"/>
          <p:cNvSpPr txBox="1"/>
          <p:nvPr/>
        </p:nvSpPr>
        <p:spPr>
          <a:xfrm>
            <a:off x="4711065" y="2042160"/>
            <a:ext cx="30645100" cy="2245360"/>
          </a:xfrm>
          <a:prstGeom prst="rect">
            <a:avLst/>
          </a:prstGeom>
          <a:noFill/>
        </p:spPr>
        <p:txBody>
          <a:bodyPr wrap="square" rtlCol="0">
            <a:spAutoFit/>
          </a:bodyPr>
          <a:p>
            <a:pPr algn="just"/>
            <a:r>
              <a:rPr lang="en-GB" altLang="en-US" sz="2000">
                <a:latin typeface="Times New Roman" panose="02020603050405020304" pitchFamily="18" charset="0"/>
                <a:cs typeface="Times New Roman" panose="02020603050405020304" pitchFamily="18" charset="0"/>
              </a:rPr>
              <a:t> We have a password-protected login system for SMS at our</a:t>
            </a:r>
            <a:endParaRPr lang="en-GB" altLang="en-US" sz="2000">
              <a:latin typeface="Times New Roman" panose="02020603050405020304" pitchFamily="18" charset="0"/>
              <a:cs typeface="Times New Roman" panose="02020603050405020304" pitchFamily="18" charset="0"/>
            </a:endParaRPr>
          </a:p>
          <a:p>
            <a:pPr algn="just"/>
            <a:r>
              <a:rPr lang="en-GB" altLang="en-US" sz="2000">
                <a:latin typeface="Times New Roman" panose="02020603050405020304" pitchFamily="18" charset="0"/>
                <a:cs typeface="Times New Roman" panose="02020603050405020304" pitchFamily="18" charset="0"/>
              </a:rPr>
              <a:t> University. However, despite being password-protected, students</a:t>
            </a:r>
            <a:endParaRPr lang="en-GB" altLang="en-US" sz="2000">
              <a:latin typeface="Times New Roman" panose="02020603050405020304" pitchFamily="18" charset="0"/>
              <a:cs typeface="Times New Roman" panose="02020603050405020304" pitchFamily="18" charset="0"/>
            </a:endParaRPr>
          </a:p>
          <a:p>
            <a:pPr algn="just"/>
            <a:r>
              <a:rPr lang="en-GB" altLang="en-US" sz="2000">
                <a:latin typeface="Times New Roman" panose="02020603050405020304" pitchFamily="18" charset="0"/>
                <a:cs typeface="Times New Roman" panose="02020603050405020304" pitchFamily="18" charset="0"/>
              </a:rPr>
              <a:t> were able to discover the password through the exam </a:t>
            </a:r>
            <a:endParaRPr lang="en-GB" altLang="en-US" sz="2000">
              <a:latin typeface="Times New Roman" panose="02020603050405020304" pitchFamily="18" charset="0"/>
              <a:cs typeface="Times New Roman" panose="02020603050405020304" pitchFamily="18" charset="0"/>
            </a:endParaRPr>
          </a:p>
          <a:p>
            <a:pPr algn="just"/>
            <a:r>
              <a:rPr lang="en-GB" altLang="en-US" sz="2000">
                <a:latin typeface="Times New Roman" panose="02020603050405020304" pitchFamily="18" charset="0"/>
                <a:cs typeface="Times New Roman" panose="02020603050405020304" pitchFamily="18" charset="0"/>
              </a:rPr>
              <a:t> files and use it to log into other accounts, access their results</a:t>
            </a:r>
            <a:endParaRPr lang="en-GB" altLang="en-US" sz="2000">
              <a:latin typeface="Times New Roman" panose="02020603050405020304" pitchFamily="18" charset="0"/>
              <a:cs typeface="Times New Roman" panose="02020603050405020304" pitchFamily="18" charset="0"/>
            </a:endParaRPr>
          </a:p>
          <a:p>
            <a:pPr algn="just"/>
            <a:r>
              <a:rPr lang="en-GB" altLang="en-US" sz="2000">
                <a:latin typeface="Times New Roman" panose="02020603050405020304" pitchFamily="18" charset="0"/>
                <a:cs typeface="Times New Roman" panose="02020603050405020304" pitchFamily="18" charset="0"/>
              </a:rPr>
              <a:t> and details, or change profiles to make fun of them. Here the</a:t>
            </a:r>
            <a:endParaRPr lang="en-GB" altLang="en-US" sz="2000">
              <a:latin typeface="Times New Roman" panose="02020603050405020304" pitchFamily="18" charset="0"/>
              <a:cs typeface="Times New Roman" panose="02020603050405020304" pitchFamily="18" charset="0"/>
            </a:endParaRPr>
          </a:p>
          <a:p>
            <a:pPr algn="just"/>
            <a:r>
              <a:rPr lang="en-GB" altLang="en-US" sz="2000">
                <a:latin typeface="Times New Roman" panose="02020603050405020304" pitchFamily="18" charset="0"/>
                <a:cs typeface="Times New Roman" panose="02020603050405020304" pitchFamily="18" charset="0"/>
              </a:rPr>
              <a:t> student needs to manually enter username and password to log </a:t>
            </a:r>
            <a:endParaRPr lang="en-GB" altLang="en-US" sz="2000">
              <a:latin typeface="Times New Roman" panose="02020603050405020304" pitchFamily="18" charset="0"/>
              <a:cs typeface="Times New Roman" panose="02020603050405020304" pitchFamily="18" charset="0"/>
            </a:endParaRPr>
          </a:p>
          <a:p>
            <a:pPr algn="just"/>
            <a:r>
              <a:rPr lang="en-GB" altLang="en-US" sz="2000">
                <a:latin typeface="Times New Roman" panose="02020603050405020304" pitchFamily="18" charset="0"/>
                <a:cs typeface="Times New Roman" panose="02020603050405020304" pitchFamily="18" charset="0"/>
              </a:rPr>
              <a:t> into SMS. </a:t>
            </a:r>
            <a:endParaRPr lang="en-GB" altLang="en-US" sz="20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9" name="Google Shape;89;p18"/>
          <p:cNvSpPr/>
          <p:nvPr/>
        </p:nvSpPr>
        <p:spPr>
          <a:xfrm>
            <a:off x="4494530" y="-635"/>
            <a:ext cx="2943860" cy="565150"/>
          </a:xfrm>
          <a:prstGeom prst="rect">
            <a:avLst/>
          </a:prstGeom>
          <a:noFill/>
          <a:ln>
            <a:noFill/>
          </a:ln>
        </p:spPr>
        <p:txBody>
          <a:bodyPr spcFirstLastPara="1" wrap="square" lIns="121900" tIns="60933" rIns="121900" bIns="60933" anchor="t" anchorCtr="0">
            <a:noAutofit/>
          </a:bodyPr>
          <a:lstStyle/>
          <a:p>
            <a:pPr marL="0" marR="0" lvl="0" indent="0" algn="l" rtl="0">
              <a:lnSpc>
                <a:spcPct val="100000"/>
              </a:lnSpc>
              <a:spcBef>
                <a:spcPts val="0"/>
              </a:spcBef>
              <a:spcAft>
                <a:spcPts val="0"/>
              </a:spcAft>
              <a:buClr>
                <a:srgbClr val="FFFFFF"/>
              </a:buClr>
              <a:buSzPts val="1400"/>
              <a:buFont typeface="Times New Roman" panose="02020603050405020304"/>
              <a:buNone/>
            </a:pPr>
            <a:endParaRPr lang="en-US" sz="2400" b="1"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 name="Content Placeholder 1" descr="Flow chart (3)"/>
          <p:cNvPicPr>
            <a:picLocks noChangeAspect="1"/>
          </p:cNvPicPr>
          <p:nvPr>
            <p:ph idx="1"/>
          </p:nvPr>
        </p:nvPicPr>
        <p:blipFill>
          <a:blip r:embed="rId1"/>
          <a:stretch>
            <a:fillRect/>
          </a:stretch>
        </p:blipFill>
        <p:spPr>
          <a:xfrm>
            <a:off x="3284855" y="678180"/>
            <a:ext cx="5383530" cy="5926455"/>
          </a:xfrm>
          <a:prstGeom prst="rect">
            <a:avLst/>
          </a:prstGeom>
        </p:spPr>
      </p:pic>
      <p:sp>
        <p:nvSpPr>
          <p:cNvPr id="3" name="Text Box 2"/>
          <p:cNvSpPr txBox="1"/>
          <p:nvPr/>
        </p:nvSpPr>
        <p:spPr>
          <a:xfrm>
            <a:off x="4494530" y="217805"/>
            <a:ext cx="3912235" cy="460375"/>
          </a:xfrm>
          <a:prstGeom prst="rect">
            <a:avLst/>
          </a:prstGeom>
          <a:noFill/>
        </p:spPr>
        <p:txBody>
          <a:bodyPr wrap="square" rtlCol="0">
            <a:spAutoFit/>
          </a:bodyPr>
          <a:p>
            <a:r>
              <a:rPr lang="en-GB" altLang="en-US" sz="2400" b="1">
                <a:latin typeface="Times New Roman" panose="02020603050405020304" pitchFamily="18" charset="0"/>
                <a:cs typeface="Times New Roman" panose="02020603050405020304" pitchFamily="18" charset="0"/>
              </a:rPr>
              <a:t>PROPOSED METHOD</a:t>
            </a:r>
            <a:endParaRPr lang="en-GB" altLang="en-US"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descr="flowchart6 (6)"/>
          <p:cNvPicPr>
            <a:picLocks noChangeAspect="1"/>
          </p:cNvPicPr>
          <p:nvPr>
            <p:ph idx="1"/>
          </p:nvPr>
        </p:nvPicPr>
        <p:blipFill>
          <a:blip r:embed="rId1"/>
          <a:stretch>
            <a:fillRect/>
          </a:stretch>
        </p:blipFill>
        <p:spPr>
          <a:xfrm>
            <a:off x="507365" y="1208405"/>
            <a:ext cx="11177270" cy="5448300"/>
          </a:xfrm>
          <a:prstGeom prst="rect">
            <a:avLst/>
          </a:prstGeom>
        </p:spPr>
      </p:pic>
      <p:sp>
        <p:nvSpPr>
          <p:cNvPr id="8" name="Text Box 7"/>
          <p:cNvSpPr txBox="1"/>
          <p:nvPr/>
        </p:nvSpPr>
        <p:spPr>
          <a:xfrm>
            <a:off x="508000" y="421640"/>
            <a:ext cx="10004425" cy="768350"/>
          </a:xfrm>
          <a:prstGeom prst="rect">
            <a:avLst/>
          </a:prstGeom>
          <a:noFill/>
        </p:spPr>
        <p:txBody>
          <a:bodyPr wrap="square" rtlCol="0">
            <a:spAutoFit/>
          </a:bodyPr>
          <a:p>
            <a:pPr algn="l"/>
            <a:r>
              <a:rPr lang="en-US" sz="2400" b="1">
                <a:latin typeface="Times New Roman" panose="02020603050405020304" pitchFamily="18" charset="0"/>
                <a:cs typeface="Times New Roman" panose="02020603050405020304" pitchFamily="18" charset="0"/>
              </a:rPr>
              <a:t>Dataset:</a:t>
            </a:r>
            <a:endParaRPr lang="en-US" sz="2400" b="1">
              <a:latin typeface="Times New Roman" panose="02020603050405020304" pitchFamily="18" charset="0"/>
              <a:cs typeface="Times New Roman" panose="02020603050405020304" pitchFamily="18" charset="0"/>
            </a:endParaRPr>
          </a:p>
          <a:p>
            <a:pPr algn="l"/>
            <a:r>
              <a:rPr lang="en-US" sz="2000">
                <a:latin typeface="Times New Roman" panose="02020603050405020304" pitchFamily="18" charset="0"/>
                <a:cs typeface="Times New Roman" panose="02020603050405020304" pitchFamily="18" charset="0"/>
              </a:rPr>
              <a:t>Images, passwords and names of all 2018 batch students</a:t>
            </a:r>
            <a:r>
              <a:rPr lang="en-US">
                <a:latin typeface="Times New Roman" panose="02020603050405020304" pitchFamily="18" charset="0"/>
                <a:cs typeface="Times New Roman" panose="02020603050405020304" pitchFamily="18" charset="0"/>
              </a:rPr>
              <a:t> </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which login"/>
          <p:cNvPicPr>
            <a:picLocks noChangeAspect="1"/>
          </p:cNvPicPr>
          <p:nvPr>
            <p:ph sz="half" idx="1"/>
          </p:nvPr>
        </p:nvPicPr>
        <p:blipFill>
          <a:blip r:embed="rId1"/>
          <a:stretch>
            <a:fillRect/>
          </a:stretch>
        </p:blipFill>
        <p:spPr>
          <a:xfrm>
            <a:off x="483235" y="978535"/>
            <a:ext cx="3520440" cy="2324735"/>
          </a:xfrm>
          <a:prstGeom prst="rect">
            <a:avLst/>
          </a:prstGeom>
        </p:spPr>
      </p:pic>
      <p:pic>
        <p:nvPicPr>
          <p:cNvPr id="6" name="Content Placeholder 5" descr="solo"/>
          <p:cNvPicPr>
            <a:picLocks noChangeAspect="1"/>
          </p:cNvPicPr>
          <p:nvPr>
            <p:ph sz="half" idx="2"/>
          </p:nvPr>
        </p:nvPicPr>
        <p:blipFill>
          <a:blip r:embed="rId2"/>
          <a:stretch>
            <a:fillRect/>
          </a:stretch>
        </p:blipFill>
        <p:spPr>
          <a:xfrm>
            <a:off x="483235" y="3511550"/>
            <a:ext cx="3520440" cy="2863850"/>
          </a:xfrm>
          <a:prstGeom prst="rect">
            <a:avLst/>
          </a:prstGeom>
        </p:spPr>
      </p:pic>
      <p:sp>
        <p:nvSpPr>
          <p:cNvPr id="8" name="Text Box 7"/>
          <p:cNvSpPr txBox="1"/>
          <p:nvPr/>
        </p:nvSpPr>
        <p:spPr>
          <a:xfrm>
            <a:off x="4421505" y="978535"/>
            <a:ext cx="6415405" cy="1014730"/>
          </a:xfrm>
          <a:prstGeom prst="rect">
            <a:avLst/>
          </a:prstGeom>
          <a:noFill/>
        </p:spPr>
        <p:txBody>
          <a:bodyPr wrap="square" rtlCol="0">
            <a:spAutoFit/>
          </a:bodyPr>
          <a:p>
            <a:pPr marL="139700" lvl="0" indent="0" algn="just">
              <a:buClr>
                <a:srgbClr val="191919"/>
              </a:buClr>
              <a:buSzPts val="1400"/>
              <a:buFont typeface="Arial" panose="020B0604020202020204" pitchFamily="34" charset="0"/>
              <a:buNone/>
            </a:pPr>
            <a:r>
              <a:rPr lang="en-GB" altLang="en-US" sz="2000" b="1">
                <a:latin typeface="Times New Roman" panose="02020603050405020304" pitchFamily="18" charset="0"/>
                <a:cs typeface="Times New Roman" panose="02020603050405020304" pitchFamily="18" charset="0"/>
              </a:rPr>
              <a:t>CustomTkinter:</a:t>
            </a:r>
            <a:endParaRPr lang="en-GB" altLang="en-US" sz="2000" b="1">
              <a:latin typeface="Times New Roman" panose="02020603050405020304" pitchFamily="18" charset="0"/>
              <a:cs typeface="Times New Roman" panose="02020603050405020304" pitchFamily="18" charset="0"/>
            </a:endParaRPr>
          </a:p>
          <a:p>
            <a:pPr marL="139700" lvl="0" indent="0" algn="just">
              <a:buClr>
                <a:srgbClr val="191919"/>
              </a:buClr>
              <a:buSzPts val="1400"/>
              <a:buFont typeface="Arial" panose="020B0604020202020204" pitchFamily="34" charset="0"/>
              <a:buNone/>
            </a:pPr>
            <a:r>
              <a:rPr lang="en-GB" altLang="en-US" sz="2000">
                <a:latin typeface="Times New Roman" panose="02020603050405020304" pitchFamily="18" charset="0"/>
                <a:cs typeface="Times New Roman" panose="02020603050405020304" pitchFamily="18" charset="0"/>
              </a:rPr>
              <a:t>customtkinter - to create a GUI in python. </a:t>
            </a:r>
            <a:endParaRPr lang="en-GB" altLang="en-US" sz="2000">
              <a:latin typeface="Times New Roman" panose="02020603050405020304" pitchFamily="18" charset="0"/>
              <a:cs typeface="Times New Roman" panose="02020603050405020304" pitchFamily="18" charset="0"/>
            </a:endParaRPr>
          </a:p>
          <a:p>
            <a:pPr marL="139700" lvl="0" indent="0" algn="just">
              <a:buClr>
                <a:srgbClr val="191919"/>
              </a:buClr>
              <a:buSzPts val="1400"/>
              <a:buFont typeface="Arial" panose="020B0604020202020204" pitchFamily="34" charset="0"/>
              <a:buNone/>
            </a:pPr>
            <a:r>
              <a:rPr lang="en-GB" altLang="en-US" sz="2000">
                <a:latin typeface="Times New Roman" panose="02020603050405020304" pitchFamily="18" charset="0"/>
                <a:cs typeface="Times New Roman" panose="02020603050405020304" pitchFamily="18" charset="0"/>
              </a:rPr>
              <a:t>Choosing whether we are solo or in crowd.</a:t>
            </a:r>
            <a:endParaRPr lang="en-GB" altLang="en-US" sz="2000">
              <a:latin typeface="Times New Roman" panose="02020603050405020304" pitchFamily="18" charset="0"/>
              <a:cs typeface="Times New Roman" panose="02020603050405020304" pitchFamily="18" charset="0"/>
            </a:endParaRPr>
          </a:p>
        </p:txBody>
      </p:sp>
      <p:sp>
        <p:nvSpPr>
          <p:cNvPr id="11" name="Text Box 10"/>
          <p:cNvSpPr txBox="1"/>
          <p:nvPr/>
        </p:nvSpPr>
        <p:spPr>
          <a:xfrm>
            <a:off x="4421505" y="2706370"/>
            <a:ext cx="6654800" cy="1445260"/>
          </a:xfrm>
          <a:prstGeom prst="rect">
            <a:avLst/>
          </a:prstGeom>
          <a:noFill/>
        </p:spPr>
        <p:txBody>
          <a:bodyPr wrap="square" rtlCol="0">
            <a:spAutoFit/>
          </a:bodyPr>
          <a:p>
            <a:pPr marL="139700" lvl="0" algn="l">
              <a:lnSpc>
                <a:spcPct val="110000"/>
              </a:lnSpc>
              <a:buClr>
                <a:srgbClr val="191919"/>
              </a:buClr>
              <a:buSzPts val="1400"/>
            </a:pPr>
            <a:r>
              <a:rPr lang="en-US" sz="2000" b="1" dirty="0" err="1">
                <a:latin typeface="Times New Roman" panose="02020603050405020304" pitchFamily="18" charset="0"/>
                <a:ea typeface="Times New Roman" panose="02020603050405020304"/>
                <a:cs typeface="Times New Roman" panose="02020603050405020304" pitchFamily="18" charset="0"/>
                <a:sym typeface="Times New Roman" panose="02020603050405020304"/>
              </a:rPr>
              <a:t>OpenCV</a:t>
            </a:r>
            <a:r>
              <a:rPr lang="en-US" sz="2000"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a:t>
            </a:r>
            <a:endParaRPr lang="en-US" sz="2000"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139700" lvl="0" algn="l">
              <a:lnSpc>
                <a:spcPct val="110000"/>
              </a:lnSpc>
              <a:buClr>
                <a:srgbClr val="191919"/>
              </a:buClr>
              <a:buSzPts val="1400"/>
            </a:pPr>
            <a:r>
              <a:rPr lang="en-GB" altLang="en-US" sz="2000">
                <a:latin typeface="Times New Roman" panose="02020603050405020304" pitchFamily="18" charset="0"/>
                <a:cs typeface="Times New Roman" panose="02020603050405020304" pitchFamily="18" charset="0"/>
              </a:rPr>
              <a:t>OpenCV is widely used for computer vision and image processing tasks. </a:t>
            </a:r>
            <a:endParaRPr lang="en-GB" altLang="en-US" sz="2000">
              <a:latin typeface="Times New Roman" panose="02020603050405020304" pitchFamily="18" charset="0"/>
              <a:cs typeface="Times New Roman" panose="02020603050405020304" pitchFamily="18" charset="0"/>
            </a:endParaRPr>
          </a:p>
          <a:p>
            <a:pPr marL="139700" lvl="0" algn="l">
              <a:lnSpc>
                <a:spcPct val="110000"/>
              </a:lnSpc>
              <a:buClr>
                <a:srgbClr val="191919"/>
              </a:buClr>
              <a:buSzPts val="1400"/>
            </a:pPr>
            <a:r>
              <a:rPr lang="en-GB" altLang="en-US" sz="2000">
                <a:latin typeface="Times New Roman" panose="02020603050405020304" pitchFamily="18" charset="0"/>
                <a:cs typeface="Times New Roman" panose="02020603050405020304" pitchFamily="18" charset="0"/>
              </a:rPr>
              <a:t>OpenCV will provide access to the webcam.</a:t>
            </a:r>
            <a:endParaRPr lang="en-GB" altLang="en-US" sz="2000">
              <a:latin typeface="Times New Roman" panose="02020603050405020304" pitchFamily="18" charset="0"/>
              <a:cs typeface="Times New Roman" panose="02020603050405020304" pitchFamily="18" charset="0"/>
            </a:endParaRPr>
          </a:p>
        </p:txBody>
      </p:sp>
      <p:sp>
        <p:nvSpPr>
          <p:cNvPr id="12" name="Text Box 11"/>
          <p:cNvSpPr txBox="1"/>
          <p:nvPr/>
        </p:nvSpPr>
        <p:spPr>
          <a:xfrm>
            <a:off x="751205" y="309880"/>
            <a:ext cx="2983865" cy="460375"/>
          </a:xfrm>
          <a:prstGeom prst="rect">
            <a:avLst/>
          </a:prstGeom>
          <a:noFill/>
        </p:spPr>
        <p:txBody>
          <a:bodyPr wrap="square" rtlCol="0">
            <a:spAutoFit/>
          </a:bodyPr>
          <a:p>
            <a:r>
              <a:rPr lang="en-GB" altLang="en-US" sz="2400" b="1">
                <a:latin typeface="Times New Roman" panose="02020603050405020304" pitchFamily="18" charset="0"/>
                <a:cs typeface="Times New Roman" panose="02020603050405020304" pitchFamily="18" charset="0"/>
              </a:rPr>
              <a:t>Case-1: Solo Login</a:t>
            </a:r>
            <a:endParaRPr lang="en-GB" altLang="en-US" sz="2400" b="1">
              <a:latin typeface="Times New Roman" panose="02020603050405020304" pitchFamily="18" charset="0"/>
              <a:cs typeface="Times New Roman" panose="02020603050405020304" pitchFamily="18" charset="0"/>
            </a:endParaRPr>
          </a:p>
        </p:txBody>
      </p:sp>
      <p:sp>
        <p:nvSpPr>
          <p:cNvPr id="13" name="Text Box 12"/>
          <p:cNvSpPr txBox="1"/>
          <p:nvPr/>
        </p:nvSpPr>
        <p:spPr>
          <a:xfrm>
            <a:off x="4570730" y="5053330"/>
            <a:ext cx="5340350" cy="1322070"/>
          </a:xfrm>
          <a:prstGeom prst="rect">
            <a:avLst/>
          </a:prstGeom>
          <a:noFill/>
        </p:spPr>
        <p:txBody>
          <a:bodyPr wrap="none" rtlCol="0">
            <a:spAutoFit/>
          </a:bodyPr>
          <a:p>
            <a:pPr algn="l"/>
            <a:r>
              <a:rPr lang="en-GB" altLang="en-US" sz="2000" b="1">
                <a:latin typeface="Times New Roman" panose="02020603050405020304" pitchFamily="18" charset="0"/>
                <a:cs typeface="Times New Roman" panose="02020603050405020304" pitchFamily="18" charset="0"/>
              </a:rPr>
              <a:t>Face_recognition module:</a:t>
            </a:r>
            <a:endParaRPr lang="en-GB" altLang="en-US" sz="2000" b="1">
              <a:latin typeface="Times New Roman" panose="02020603050405020304" pitchFamily="18" charset="0"/>
              <a:cs typeface="Times New Roman" panose="02020603050405020304" pitchFamily="18" charset="0"/>
            </a:endParaRPr>
          </a:p>
          <a:p>
            <a:pPr algn="l"/>
            <a:r>
              <a:rPr lang="en-GB" altLang="en-US" sz="2000">
                <a:latin typeface="Times New Roman" panose="02020603050405020304" pitchFamily="18" charset="0"/>
                <a:cs typeface="Times New Roman" panose="02020603050405020304" pitchFamily="18" charset="0"/>
              </a:rPr>
              <a:t>Simplifies face recognition tasks.</a:t>
            </a:r>
            <a:endParaRPr lang="en-GB" altLang="en-US" sz="2000">
              <a:latin typeface="Times New Roman" panose="02020603050405020304" pitchFamily="18" charset="0"/>
              <a:cs typeface="Times New Roman" panose="02020603050405020304" pitchFamily="18" charset="0"/>
            </a:endParaRPr>
          </a:p>
          <a:p>
            <a:pPr algn="l"/>
            <a:r>
              <a:rPr lang="en-GB" altLang="en-US" sz="2000">
                <a:latin typeface="Times New Roman" panose="02020603050405020304" pitchFamily="18" charset="0"/>
                <a:cs typeface="Times New Roman" panose="02020603050405020304" pitchFamily="18" charset="0"/>
              </a:rPr>
              <a:t>Utilizing pre-trained deep learning models in Dlib.</a:t>
            </a:r>
            <a:endParaRPr lang="en-GB" altLang="en-US" sz="2000">
              <a:latin typeface="Times New Roman" panose="02020603050405020304" pitchFamily="18" charset="0"/>
              <a:cs typeface="Times New Roman" panose="02020603050405020304" pitchFamily="18" charset="0"/>
            </a:endParaRPr>
          </a:p>
          <a:p>
            <a:endParaRPr lang="en-GB" altLang="en-US" sz="200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0</TotalTime>
  <Words>5860</Words>
  <Application>WPS Presentation</Application>
  <PresentationFormat>Widescreen</PresentationFormat>
  <Paragraphs>131</Paragraphs>
  <Slides>21</Slides>
  <Notes>20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21</vt:i4>
      </vt:variant>
    </vt:vector>
  </HeadingPairs>
  <TitlesOfParts>
    <vt:vector size="40" baseType="lpstr">
      <vt:lpstr>Arial</vt:lpstr>
      <vt:lpstr>SimSun</vt:lpstr>
      <vt:lpstr>Wingdings</vt:lpstr>
      <vt:lpstr>Arial</vt:lpstr>
      <vt:lpstr>Times New Roman</vt:lpstr>
      <vt:lpstr>Times New Roman</vt:lpstr>
      <vt:lpstr>Noto Sans Symbols</vt:lpstr>
      <vt:lpstr>Segoe Print</vt:lpstr>
      <vt:lpstr>Wingdings</vt:lpstr>
      <vt:lpstr>Microsoft YaHei</vt:lpstr>
      <vt:lpstr>Arial Unicode MS</vt:lpstr>
      <vt:lpstr>Bookman Old Style</vt:lpstr>
      <vt:lpstr>Rockwell</vt:lpstr>
      <vt:lpstr>Calibri</vt:lpstr>
      <vt:lpstr>Fira Sans Condensed</vt:lpstr>
      <vt:lpstr>Yu Gothic UI</vt:lpstr>
      <vt:lpstr>Rajdhani</vt:lpstr>
      <vt:lpstr>Wide Latin</vt:lpstr>
      <vt:lpstr>Damask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samhitha arani</dc:creator>
  <cp:lastModifiedBy>DELL</cp:lastModifiedBy>
  <cp:revision>67</cp:revision>
  <dcterms:created xsi:type="dcterms:W3CDTF">2023-07-08T19:02:00Z</dcterms:created>
  <dcterms:modified xsi:type="dcterms:W3CDTF">2023-07-19T11:15:19Z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C832243C934840CF89D296BF4BD4A3DA</vt:lpwstr>
  </property>
  <property fmtid="{D5CDD505-2E9C-101B-9397-08002B2CF9AE}" pid="3" name="KSOProductBuildVer">
    <vt:lpwstr>1033-11.2.0.11537</vt:lpwstr>
  </property>
</Properties>
</file>