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8" r:id="rId3"/>
    <p:sldId id="259" r:id="rId4"/>
    <p:sldId id="257" r:id="rId5"/>
    <p:sldId id="256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CBFB-8039-40A0-9720-53993255D09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EC73C-F201-4073-AA0E-3707675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formatTypeOptions ::=</a:t>
            </a:r>
          </a:p>
          <a:p>
            <a:r>
              <a:rPr lang="en-US" sz="1200" dirty="0" smtClean="0"/>
              <a:t>-- If TYPE = CSV</a:t>
            </a:r>
          </a:p>
          <a:p>
            <a:r>
              <a:rPr lang="en-US" sz="1200" dirty="0" smtClean="0"/>
              <a:t>     COMPRESSION = AUTO | GZIP | BZ2 | BROTLI | ZSTD | DEFLATE | RAW_DEFLATE | NONE</a:t>
            </a:r>
          </a:p>
          <a:p>
            <a:r>
              <a:rPr lang="en-US" sz="1200" dirty="0" smtClean="0"/>
              <a:t>     RECORD_DELIMITER = '&lt;character&gt;' | NONE</a:t>
            </a:r>
          </a:p>
          <a:p>
            <a:r>
              <a:rPr lang="en-US" sz="1200" dirty="0" smtClean="0"/>
              <a:t>     FIELD_DELIMITER = '&lt;character&gt;' | NONE</a:t>
            </a:r>
          </a:p>
          <a:p>
            <a:r>
              <a:rPr lang="en-US" sz="1200" dirty="0" smtClean="0"/>
              <a:t>     FILE_EXTENSION = '&lt;string&gt;'</a:t>
            </a:r>
          </a:p>
          <a:p>
            <a:r>
              <a:rPr lang="en-US" sz="1200" dirty="0" smtClean="0"/>
              <a:t>     SKIP_HEADER = &lt;integer&gt;</a:t>
            </a:r>
          </a:p>
          <a:p>
            <a:r>
              <a:rPr lang="en-US" sz="1200" dirty="0" smtClean="0"/>
              <a:t>     SKIP_BLANK_LINES = TRUE | FALSE</a:t>
            </a:r>
          </a:p>
          <a:p>
            <a:r>
              <a:rPr lang="en-US" sz="1200" dirty="0" smtClean="0"/>
              <a:t>     DATE_FORMAT = '&lt;string&gt;' | AUTO</a:t>
            </a:r>
          </a:p>
          <a:p>
            <a:r>
              <a:rPr lang="en-US" sz="1200" dirty="0" smtClean="0"/>
              <a:t>     TIME_FORMAT = '&lt;string&gt;' | AUTO</a:t>
            </a:r>
          </a:p>
          <a:p>
            <a:r>
              <a:rPr lang="en-US" sz="1200" dirty="0" smtClean="0"/>
              <a:t>     TIMESTAMP_FORMAT = '&lt;string&gt;' | AUTO</a:t>
            </a:r>
          </a:p>
          <a:p>
            <a:r>
              <a:rPr lang="en-US" sz="1200" dirty="0" smtClean="0"/>
              <a:t>     BINARY_FORMAT = HEX | BASE64 | UTF8</a:t>
            </a:r>
          </a:p>
          <a:p>
            <a:r>
              <a:rPr lang="en-US" sz="1200" dirty="0" smtClean="0"/>
              <a:t>     ESCAPE = '&lt;character&gt;' | NONE</a:t>
            </a:r>
          </a:p>
          <a:p>
            <a:r>
              <a:rPr lang="en-US" sz="1200" dirty="0" smtClean="0"/>
              <a:t>     ESCAPE_UNENCLOSED_FIELD = '&lt;character&gt;' | NONE</a:t>
            </a:r>
          </a:p>
          <a:p>
            <a:r>
              <a:rPr lang="en-US" sz="1200" dirty="0" smtClean="0"/>
              <a:t>     TRIM_SPACE = TRUE | FALSE</a:t>
            </a:r>
          </a:p>
          <a:p>
            <a:r>
              <a:rPr lang="en-US" sz="1200" dirty="0" smtClean="0"/>
              <a:t>     FIELD_OPTIONALLY_ENCLOSED_BY = '&lt;character&gt;' | NONE</a:t>
            </a:r>
          </a:p>
          <a:p>
            <a:r>
              <a:rPr lang="en-US" sz="1200" dirty="0" smtClean="0"/>
              <a:t>     NULL_IF = ( '&lt;string&gt;' [ , '&lt;string&gt;' ... ] )</a:t>
            </a:r>
          </a:p>
          <a:p>
            <a:r>
              <a:rPr lang="en-US" sz="1200" dirty="0" smtClean="0"/>
              <a:t>     ERROR_ON_COLUMN_COUNT_MISMATCH = TRUE | FALSE</a:t>
            </a:r>
          </a:p>
          <a:p>
            <a:r>
              <a:rPr lang="en-US" sz="1200" dirty="0" smtClean="0"/>
              <a:t>     REPLACE_INVALID_CHARACTERS = TRUE | FALSE</a:t>
            </a:r>
          </a:p>
          <a:p>
            <a:r>
              <a:rPr lang="en-US" sz="1200" dirty="0" smtClean="0"/>
              <a:t>     VALIDATE_UTF8 = TRUE | FALSE</a:t>
            </a:r>
          </a:p>
          <a:p>
            <a:r>
              <a:rPr lang="en-US" sz="1200" dirty="0" smtClean="0"/>
              <a:t>     EMPTY_FIELD_AS_NULL = TRUE | FALSE</a:t>
            </a:r>
          </a:p>
          <a:p>
            <a:r>
              <a:rPr lang="en-US" sz="1200" dirty="0" smtClean="0"/>
              <a:t>     SKIP_BYTE_ORDER_MARK = TRUE | FALSE</a:t>
            </a:r>
          </a:p>
          <a:p>
            <a:r>
              <a:rPr lang="en-US" sz="1200" dirty="0" smtClean="0"/>
              <a:t>     ENCODING = '&lt;string&gt;' | UTF8</a:t>
            </a:r>
          </a:p>
          <a:p>
            <a:r>
              <a:rPr lang="en-US" sz="1200" dirty="0" smtClean="0"/>
              <a:t>-- If TYPE = JSON</a:t>
            </a:r>
          </a:p>
          <a:p>
            <a:r>
              <a:rPr lang="en-US" sz="1200" dirty="0" smtClean="0"/>
              <a:t>     COMPRESSION = AUTO | GZIP | BZ2 | BROTLI | ZSTD | DEFLATE | RAW_DEFLATE | NONE</a:t>
            </a:r>
          </a:p>
          <a:p>
            <a:r>
              <a:rPr lang="en-US" sz="1200" dirty="0" smtClean="0"/>
              <a:t>     DATE_FORMAT = '&lt;string&gt;' | AUTO</a:t>
            </a:r>
          </a:p>
          <a:p>
            <a:r>
              <a:rPr lang="en-US" sz="1200" dirty="0" smtClean="0"/>
              <a:t>     TIME_FORMAT = '&lt;string&gt;' | AUTO</a:t>
            </a:r>
          </a:p>
          <a:p>
            <a:r>
              <a:rPr lang="en-US" sz="1200" dirty="0" smtClean="0"/>
              <a:t>     TIMESTAMP_FORMAT = '&lt;string&gt;' | AUTO</a:t>
            </a:r>
          </a:p>
          <a:p>
            <a:r>
              <a:rPr lang="en-US" sz="1200" dirty="0" smtClean="0"/>
              <a:t>     BINARY_FORMAT = HEX | BASE64 | UTF8</a:t>
            </a:r>
          </a:p>
          <a:p>
            <a:r>
              <a:rPr lang="en-US" sz="1200" dirty="0" smtClean="0"/>
              <a:t>     TRIM_SPACE = TRUE | FALSE</a:t>
            </a:r>
          </a:p>
          <a:p>
            <a:r>
              <a:rPr lang="en-US" sz="1200" dirty="0" smtClean="0"/>
              <a:t>     NULL_IF = ( '&lt;string&gt;' [ , '&lt;string&gt;' ... ] )</a:t>
            </a:r>
          </a:p>
          <a:p>
            <a:r>
              <a:rPr lang="en-US" sz="1200" dirty="0" smtClean="0"/>
              <a:t>     FILE_EXTENSION = '&lt;string&gt;'</a:t>
            </a:r>
          </a:p>
          <a:p>
            <a:r>
              <a:rPr lang="en-US" sz="1200" dirty="0" smtClean="0"/>
              <a:t>     ENABLE_OCTAL = TRUE | FALSE</a:t>
            </a:r>
          </a:p>
          <a:p>
            <a:r>
              <a:rPr lang="en-US" sz="1200" dirty="0" smtClean="0"/>
              <a:t>     ALLOW_DUPLICATE = TRUE | FALSE</a:t>
            </a:r>
          </a:p>
          <a:p>
            <a:r>
              <a:rPr lang="en-US" sz="1200" dirty="0" smtClean="0"/>
              <a:t>     STRIP_OUTER_ARRAY = TRUE | FALSE</a:t>
            </a:r>
          </a:p>
          <a:p>
            <a:r>
              <a:rPr lang="en-US" sz="1200" dirty="0" smtClean="0"/>
              <a:t>     STRIP_NULL_VALUES = TRUE | FALSE</a:t>
            </a:r>
          </a:p>
          <a:p>
            <a:r>
              <a:rPr lang="en-US" sz="1200" dirty="0" smtClean="0"/>
              <a:t>     REPLACE_INVALID_CHARACTERS = TRUE | FALSE</a:t>
            </a:r>
          </a:p>
          <a:p>
            <a:r>
              <a:rPr lang="en-US" sz="1200" dirty="0" smtClean="0"/>
              <a:t>     IGNORE_UTF8_ERRORS = TRUE | FALSE</a:t>
            </a:r>
          </a:p>
          <a:p>
            <a:r>
              <a:rPr lang="en-US" sz="1200" dirty="0" smtClean="0"/>
              <a:t>     SKIP_BYTE_ORDER_MARK = TRUE | FALSE</a:t>
            </a:r>
          </a:p>
          <a:p>
            <a:r>
              <a:rPr lang="en-US" sz="1200" dirty="0" smtClean="0"/>
              <a:t>-- If TYPE = AVRO</a:t>
            </a:r>
          </a:p>
          <a:p>
            <a:r>
              <a:rPr lang="en-US" sz="1200" dirty="0" smtClean="0"/>
              <a:t>     COMPRESSION = AUTO | GZIP | BZ2 | BROTLI | ZSTD | DEFLATE | RAW_DEFLATE | NONE</a:t>
            </a:r>
          </a:p>
          <a:p>
            <a:r>
              <a:rPr lang="en-US" sz="1200" dirty="0" smtClean="0"/>
              <a:t>     TRIM_SPACE = TRUE | FALSE</a:t>
            </a:r>
          </a:p>
          <a:p>
            <a:r>
              <a:rPr lang="en-US" sz="1200" dirty="0" smtClean="0"/>
              <a:t>     NULL_IF = ( '&lt;string&gt;' [ , '&lt;string&gt;' ... ] )</a:t>
            </a:r>
          </a:p>
          <a:p>
            <a:r>
              <a:rPr lang="en-US" sz="1200" dirty="0" smtClean="0"/>
              <a:t>-- If TYPE = ORC</a:t>
            </a:r>
          </a:p>
          <a:p>
            <a:r>
              <a:rPr lang="en-US" sz="1200" dirty="0" smtClean="0"/>
              <a:t>     TRIM_SPACE = TRUE | FALSE</a:t>
            </a:r>
          </a:p>
          <a:p>
            <a:r>
              <a:rPr lang="en-US" sz="1200" dirty="0" smtClean="0"/>
              <a:t>     NULL_IF = ( '&lt;string&gt;' [ , '&lt;string&gt;' ... ] )</a:t>
            </a:r>
          </a:p>
          <a:p>
            <a:r>
              <a:rPr lang="en-US" sz="1200" dirty="0" smtClean="0"/>
              <a:t>-- If TYPE = PARQUET</a:t>
            </a:r>
          </a:p>
          <a:p>
            <a:r>
              <a:rPr lang="en-US" sz="1200" dirty="0" smtClean="0"/>
              <a:t>     COMPRESSION = AUTO | LZO | SNAPPY | NONE</a:t>
            </a:r>
          </a:p>
          <a:p>
            <a:r>
              <a:rPr lang="en-US" sz="1200" dirty="0" smtClean="0"/>
              <a:t>     SNAPPY_COMPRESSION = TRUE | FALSE</a:t>
            </a:r>
          </a:p>
          <a:p>
            <a:r>
              <a:rPr lang="en-US" sz="1200" dirty="0" smtClean="0"/>
              <a:t>     BINARY_AS_TEXT = TRUE | FALSE</a:t>
            </a:r>
          </a:p>
          <a:p>
            <a:r>
              <a:rPr lang="en-US" sz="1200" dirty="0" smtClean="0"/>
              <a:t>     TRIM_SPACE = TRUE | FALSE</a:t>
            </a:r>
          </a:p>
          <a:p>
            <a:r>
              <a:rPr lang="en-US" sz="1200" dirty="0" smtClean="0"/>
              <a:t>     NULL_IF = ( '&lt;string&gt;' [ , '&lt;string&gt;' ... ] )</a:t>
            </a:r>
          </a:p>
          <a:p>
            <a:r>
              <a:rPr lang="en-US" sz="1200" dirty="0" smtClean="0"/>
              <a:t>-- If TYPE = XML</a:t>
            </a:r>
          </a:p>
          <a:p>
            <a:r>
              <a:rPr lang="en-US" sz="1200" dirty="0" smtClean="0"/>
              <a:t>     COMPRESSION = AUTO | GZIP | BZ2 | BROTLI | ZSTD | DEFLATE | RAW_DEFLATE | NONE</a:t>
            </a:r>
          </a:p>
          <a:p>
            <a:r>
              <a:rPr lang="en-US" sz="1200" dirty="0" smtClean="0"/>
              <a:t>     IGNORE_UTF8_ERRORS = TRUE | FALSE</a:t>
            </a:r>
          </a:p>
          <a:p>
            <a:r>
              <a:rPr lang="en-US" sz="1200" dirty="0" smtClean="0"/>
              <a:t>     PRESERVE_SPACE = TRUE | FALSE</a:t>
            </a:r>
          </a:p>
          <a:p>
            <a:r>
              <a:rPr lang="en-US" sz="1200" dirty="0" smtClean="0"/>
              <a:t>     STRIP_OUTER_ELEMENT = TRUE | FALSE</a:t>
            </a:r>
          </a:p>
          <a:p>
            <a:r>
              <a:rPr lang="en-US" sz="1200" dirty="0" smtClean="0"/>
              <a:t>     DISABLE_SNOWFLAKE_DATA = TRUE | FALSE</a:t>
            </a:r>
          </a:p>
          <a:p>
            <a:r>
              <a:rPr lang="en-US" sz="1200" dirty="0" smtClean="0"/>
              <a:t>     DISABLE_AUTO_CONVERT = TRUE | FALSE</a:t>
            </a:r>
          </a:p>
          <a:p>
            <a:r>
              <a:rPr lang="en-US" dirty="0" smtClean="0"/>
              <a:t>     SKIP_BYTE_ORDER_MARK = TRUE |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EC73C-F201-4073-AA0E-370767593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2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EC73C-F201-4073-AA0E-370767593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2ACE-65C1-4536-A121-14DFD00DF499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9490-B562-4EE1-8ADE-64F34BDD608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315-15A6-4774-8853-817CB2F0509A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DD-D676-4B54-8951-8B28F0553C93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2A9D-D6E8-461C-ABE2-D309AE2E23C0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E53-FADE-404F-8742-E7ADE61ED703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7B5D-BB83-4184-A1F8-C15DC577BF46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D06-6DCD-430C-B642-F944B74FB011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A8B-B76A-4E90-9C3B-F8E8EF066C8D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ECD8-348E-4C00-837C-2052584D58B6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3334-2314-4E10-9D44-D8CBFE0B6D3B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A644-F120-4E19-A22D-38F17AD090F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29B5-5B3A-4812-A38D-4C4F6DD6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zagonzalo.medium.com/" TargetMode="External"/><Relationship Id="rId2" Type="http://schemas.openxmlformats.org/officeDocument/2006/relationships/hyperlink" Target="https://docs.snowflake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jivgupta780184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6" y="2344051"/>
            <a:ext cx="1172342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types of File Formats </a:t>
            </a:r>
            <a:br>
              <a:rPr lang="en-US" dirty="0" smtClean="0"/>
            </a:br>
            <a:r>
              <a:rPr lang="en-US" dirty="0" smtClean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Semi-structure Data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648473"/>
              </p:ext>
            </p:extLst>
          </p:nvPr>
        </p:nvGraphicFramePr>
        <p:xfrm>
          <a:off x="857123" y="1201131"/>
          <a:ext cx="10768821" cy="326031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01360">
                  <a:extLst>
                    <a:ext uri="{9D8B030D-6E8A-4147-A177-3AD203B41FA5}">
                      <a16:colId xmlns:a16="http://schemas.microsoft.com/office/drawing/2014/main" val="2148337362"/>
                    </a:ext>
                  </a:extLst>
                </a:gridCol>
                <a:gridCol w="2101360">
                  <a:extLst>
                    <a:ext uri="{9D8B030D-6E8A-4147-A177-3AD203B41FA5}">
                      <a16:colId xmlns:a16="http://schemas.microsoft.com/office/drawing/2014/main" val="127305286"/>
                    </a:ext>
                  </a:extLst>
                </a:gridCol>
                <a:gridCol w="2101360">
                  <a:extLst>
                    <a:ext uri="{9D8B030D-6E8A-4147-A177-3AD203B41FA5}">
                      <a16:colId xmlns:a16="http://schemas.microsoft.com/office/drawing/2014/main" val="3261251710"/>
                    </a:ext>
                  </a:extLst>
                </a:gridCol>
                <a:gridCol w="1485047">
                  <a:extLst>
                    <a:ext uri="{9D8B030D-6E8A-4147-A177-3AD203B41FA5}">
                      <a16:colId xmlns:a16="http://schemas.microsoft.com/office/drawing/2014/main" val="394141732"/>
                    </a:ext>
                  </a:extLst>
                </a:gridCol>
                <a:gridCol w="1615350">
                  <a:extLst>
                    <a:ext uri="{9D8B030D-6E8A-4147-A177-3AD203B41FA5}">
                      <a16:colId xmlns:a16="http://schemas.microsoft.com/office/drawing/2014/main" val="4225916481"/>
                    </a:ext>
                  </a:extLst>
                </a:gridCol>
                <a:gridCol w="1364344">
                  <a:extLst>
                    <a:ext uri="{9D8B030D-6E8A-4147-A177-3AD203B41FA5}">
                      <a16:colId xmlns:a16="http://schemas.microsoft.com/office/drawing/2014/main" val="750052370"/>
                    </a:ext>
                  </a:extLst>
                </a:gridCol>
              </a:tblGrid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 Format Support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09318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77052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919620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PARQUET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36342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184714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19839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Semi-structured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8722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731517" y="4654616"/>
            <a:ext cx="828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**Snowflake Supports Geo-Spatial Data Formats: GeoJSON (like json readable format)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648222" y="453964"/>
            <a:ext cx="489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Different File Formats in Snowflake 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8" y="706175"/>
            <a:ext cx="3238500" cy="3276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03" y="706175"/>
            <a:ext cx="3390900" cy="3219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35" y="5211844"/>
            <a:ext cx="6391275" cy="15450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07302" y="261258"/>
            <a:ext cx="277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Name *.txt/ *.csv/ *.</a:t>
            </a:r>
            <a:r>
              <a:rPr lang="en-US" dirty="0" err="1" smtClean="0">
                <a:solidFill>
                  <a:srgbClr val="FF0000"/>
                </a:solidFill>
              </a:rPr>
              <a:t>tsv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732" y="3204801"/>
            <a:ext cx="194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field_delimiter = ‘,'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66187" y="5875398"/>
            <a:ext cx="205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field_delimiter = '\t'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37410" y="2014298"/>
            <a:ext cx="199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field_delimiter = ‘|'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37410" y="230644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skip_header =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2850" y="357413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skip_header =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66189" y="624473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skip_header =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2850" y="2835469"/>
            <a:ext cx="121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 = ‘csv'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566551" y="1674742"/>
            <a:ext cx="121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 = ‘csv'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66189" y="5506474"/>
            <a:ext cx="121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 = ‘csv'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3732" y="3914724"/>
            <a:ext cx="519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ield_optionally_enclosed_by=‘\042’ (double quotes)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37410" y="2646002"/>
            <a:ext cx="3654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ield_optionally_enclosed_by=‘none’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40308" y="339614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Comma Delimiter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44110" y="336843"/>
            <a:ext cx="268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Pipe/Vertical Bar Delimiter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85881" y="4709526"/>
            <a:ext cx="146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 Delimiter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37410" y="2946257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rim_space = true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7183301">
            <a:off x="8641537" y="3180084"/>
            <a:ext cx="156278" cy="617614"/>
          </a:xfrm>
          <a:prstGeom prst="downArrow">
            <a:avLst>
              <a:gd name="adj1" fmla="val 34052"/>
              <a:gd name="adj2" fmla="val 8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7183301">
            <a:off x="8027693" y="1365888"/>
            <a:ext cx="156278" cy="617614"/>
          </a:xfrm>
          <a:prstGeom prst="downArrow">
            <a:avLst>
              <a:gd name="adj1" fmla="val 34052"/>
              <a:gd name="adj2" fmla="val 8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7183301">
            <a:off x="4169871" y="1586850"/>
            <a:ext cx="156278" cy="617614"/>
          </a:xfrm>
          <a:prstGeom prst="downArrow">
            <a:avLst>
              <a:gd name="adj1" fmla="val 34052"/>
              <a:gd name="adj2" fmla="val 8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1031" y="-35899"/>
            <a:ext cx="20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STRUCTURED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051" y="463229"/>
            <a:ext cx="5728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[ OR REPLACE ] FILE FORMAT [ IF NOT EXISTS ] &lt;name&gt;</a:t>
            </a:r>
          </a:p>
          <a:p>
            <a:r>
              <a:rPr lang="en-US" sz="1600" dirty="0" smtClean="0"/>
              <a:t>                      TYPE = { </a:t>
            </a:r>
            <a:r>
              <a:rPr lang="en-US" sz="1600" dirty="0" smtClean="0">
                <a:solidFill>
                  <a:srgbClr val="FF0000"/>
                </a:solidFill>
              </a:rPr>
              <a:t>CSV</a:t>
            </a:r>
            <a:r>
              <a:rPr lang="en-US" sz="1600" dirty="0" smtClean="0"/>
              <a:t> | </a:t>
            </a:r>
            <a:r>
              <a:rPr lang="en-US" sz="1600" dirty="0" smtClean="0">
                <a:solidFill>
                  <a:srgbClr val="FF0000"/>
                </a:solidFill>
              </a:rPr>
              <a:t>JSON</a:t>
            </a:r>
            <a:r>
              <a:rPr lang="en-US" sz="1600" dirty="0" smtClean="0"/>
              <a:t> | AVRO | ORC | PARQUET | XML 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[ formatTypeOptions ]</a:t>
            </a:r>
          </a:p>
          <a:p>
            <a:r>
              <a:rPr lang="en-US" sz="1600" dirty="0" smtClean="0"/>
              <a:t>                      [ COMMENT = '&lt;string_literal&gt;' ]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5673" y="63119"/>
            <a:ext cx="86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Syntax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2414" y="1540447"/>
            <a:ext cx="65634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-- If </a:t>
            </a:r>
            <a:r>
              <a:rPr lang="en-US" sz="1400" dirty="0">
                <a:solidFill>
                  <a:srgbClr val="FF0000"/>
                </a:solidFill>
              </a:rPr>
              <a:t>TYPE = CSV</a:t>
            </a:r>
          </a:p>
          <a:p>
            <a:r>
              <a:rPr lang="en-US" sz="1200" dirty="0"/>
              <a:t>     </a:t>
            </a:r>
            <a:r>
              <a:rPr lang="en-US" sz="1100" dirty="0">
                <a:solidFill>
                  <a:srgbClr val="FF0000"/>
                </a:solidFill>
              </a:rPr>
              <a:t>COMPRESSION = AUTO | GZIP | BZ2 | BROTLI | ZSTD | DEFLATE | RAW_DEFLATE | NONE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RECORD_DELIMITER = '&lt;character&gt;' | NONE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FIELD_DELIMITER = '&lt;character&gt;' | NONE</a:t>
            </a:r>
          </a:p>
          <a:p>
            <a:r>
              <a:rPr lang="en-US" sz="1400" dirty="0"/>
              <a:t>     FILE_EXTENSION = '&lt;string&gt;'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SKIP_HEADER = &lt;integer&gt;</a:t>
            </a:r>
          </a:p>
          <a:p>
            <a:r>
              <a:rPr lang="en-US" sz="1400" dirty="0"/>
              <a:t>     SKIP_BLANK_LINES = TRUE | FALSE</a:t>
            </a:r>
          </a:p>
          <a:p>
            <a:r>
              <a:rPr lang="en-US" sz="1400" dirty="0"/>
              <a:t>     DATE_FORMAT = '&lt;string&gt;' | AUTO</a:t>
            </a:r>
          </a:p>
          <a:p>
            <a:r>
              <a:rPr lang="en-US" sz="1400" dirty="0"/>
              <a:t>     TIME_FORMAT = '&lt;string&gt;' | AUTO</a:t>
            </a:r>
          </a:p>
          <a:p>
            <a:r>
              <a:rPr lang="en-US" sz="1400" dirty="0"/>
              <a:t>     TIMESTAMP_FORMAT = '&lt;string&gt;' | AUTO</a:t>
            </a:r>
          </a:p>
          <a:p>
            <a:r>
              <a:rPr lang="en-US" sz="1400" dirty="0"/>
              <a:t>     BINARY_FORMAT = HEX | BASE64 | UTF8</a:t>
            </a:r>
          </a:p>
          <a:p>
            <a:r>
              <a:rPr lang="en-US" sz="1400" dirty="0"/>
              <a:t>     ESCAPE = '&lt;character&gt;' | NONE</a:t>
            </a:r>
          </a:p>
          <a:p>
            <a:r>
              <a:rPr lang="en-US" sz="1400" dirty="0"/>
              <a:t>     ESCAPE_UNENCLOSED_FIELD = '&lt;character&gt;' | NONE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TRIM_SPACE = TRUE | FALSE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FIELD_OPTIONALLY_ENCLOSED_BY = '&lt;character&gt;' | NONE</a:t>
            </a:r>
          </a:p>
          <a:p>
            <a:r>
              <a:rPr lang="en-US" sz="1400" dirty="0"/>
              <a:t>     NULL_IF = ( '&lt;string&gt;' [ , '&lt;string&gt;' ... ] )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ERROR_ON_COLUMN_COUNT_MISMATCH = TRUE | FALSE</a:t>
            </a:r>
          </a:p>
          <a:p>
            <a:r>
              <a:rPr lang="en-US" sz="1400" dirty="0"/>
              <a:t>     REPLACE_INVALID_CHARACTERS = TRUE | FALSE</a:t>
            </a:r>
          </a:p>
          <a:p>
            <a:r>
              <a:rPr lang="en-US" sz="1400" dirty="0"/>
              <a:t>     VALIDATE_UTF8 = TRUE | FALSE</a:t>
            </a:r>
          </a:p>
          <a:p>
            <a:r>
              <a:rPr lang="en-US" sz="1400" dirty="0"/>
              <a:t>     EMPTY_FIELD_AS_NULL = TRUE | FALSE</a:t>
            </a:r>
          </a:p>
          <a:p>
            <a:r>
              <a:rPr lang="en-US" sz="1400" dirty="0"/>
              <a:t>     SKIP_BYTE_ORDER_MARK = TRUE | FALSE</a:t>
            </a:r>
          </a:p>
          <a:p>
            <a:r>
              <a:rPr lang="en-US" sz="1400" dirty="0"/>
              <a:t>     ENCODING = '&lt;string&gt;' | </a:t>
            </a:r>
            <a:r>
              <a:rPr lang="en-US" sz="1400" dirty="0" smtClean="0"/>
              <a:t>UTF8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842520" y="1048004"/>
            <a:ext cx="224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 formatTypeOptions ]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1940557"/>
            <a:ext cx="95939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 If </a:t>
            </a:r>
            <a:r>
              <a:rPr lang="en-US" dirty="0">
                <a:solidFill>
                  <a:srgbClr val="FF0000"/>
                </a:solidFill>
              </a:rPr>
              <a:t>TYPE = JSON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>
                <a:solidFill>
                  <a:srgbClr val="FF0000"/>
                </a:solidFill>
              </a:rPr>
              <a:t>COMPRESSION = AUTO | GZIP | BZ2 | BROTLI | ZSTD | DEFLATE | RAW_DEFLATE | NONE</a:t>
            </a:r>
          </a:p>
          <a:p>
            <a:r>
              <a:rPr lang="en-US" dirty="0"/>
              <a:t>     DATE_FORMAT = '&lt;string&gt;' | AUTO</a:t>
            </a:r>
          </a:p>
          <a:p>
            <a:r>
              <a:rPr lang="en-US" dirty="0"/>
              <a:t>     TIME_FORMAT = '&lt;string&gt;' | AUTO</a:t>
            </a:r>
          </a:p>
          <a:p>
            <a:r>
              <a:rPr lang="en-US" dirty="0"/>
              <a:t>     TIMESTAMP_FORMAT = '&lt;string&gt;' | AUTO</a:t>
            </a:r>
          </a:p>
          <a:p>
            <a:r>
              <a:rPr lang="en-US" dirty="0"/>
              <a:t>     BINARY_FORMAT = HEX | BASE64 | UTF8</a:t>
            </a:r>
          </a:p>
          <a:p>
            <a:r>
              <a:rPr lang="en-US" dirty="0"/>
              <a:t>     TRIM_SPACE = TRUE | FALSE</a:t>
            </a:r>
          </a:p>
          <a:p>
            <a:r>
              <a:rPr lang="en-US" dirty="0"/>
              <a:t>     NULL_IF = ( '&lt;string&gt;' [ , '&lt;string&gt;' ... ] )</a:t>
            </a:r>
          </a:p>
          <a:p>
            <a:r>
              <a:rPr lang="en-US" dirty="0"/>
              <a:t>     FILE_EXTENSION = '&lt;string&gt;'</a:t>
            </a:r>
          </a:p>
          <a:p>
            <a:r>
              <a:rPr lang="en-US" dirty="0"/>
              <a:t>     ENABLE_OCTAL = TRUE | FALSE</a:t>
            </a:r>
          </a:p>
          <a:p>
            <a:r>
              <a:rPr lang="en-US" dirty="0"/>
              <a:t>     ALLOW_DUPLICATE = TRUE | FALSE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STRIP_OUTER_ARRAY = TRUE | FALSE</a:t>
            </a:r>
          </a:p>
          <a:p>
            <a:r>
              <a:rPr lang="en-US" dirty="0"/>
              <a:t>     STRIP_NULL_VALUES = TRUE | FALSE</a:t>
            </a:r>
          </a:p>
          <a:p>
            <a:r>
              <a:rPr lang="en-US" dirty="0"/>
              <a:t>     REPLACE_INVALID_CHARACTERS = TRUE | FALSE</a:t>
            </a:r>
          </a:p>
          <a:p>
            <a:r>
              <a:rPr lang="en-US" dirty="0"/>
              <a:t>     IGNORE_UTF8_ERRORS = TRUE | FALSE</a:t>
            </a:r>
          </a:p>
          <a:p>
            <a:r>
              <a:rPr lang="en-US" dirty="0"/>
              <a:t>     SKIP_BYTE_ORDER_MARK = TRUE |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09" y="31917"/>
            <a:ext cx="8227711" cy="6541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50" y="3060700"/>
            <a:ext cx="12446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03400" y="3149342"/>
            <a:ext cx="342900" cy="267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91100" y="2120900"/>
            <a:ext cx="10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ysadmin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765" y="1257300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avanb3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4599" y="346761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ZX01546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955" y="3512582"/>
            <a:ext cx="88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IJZPSAZ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50" y="4993200"/>
            <a:ext cx="18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Edition: Standard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511" y="5362532"/>
            <a:ext cx="12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Cloud: AWS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0764" y="5731864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Region: </a:t>
            </a:r>
            <a:r>
              <a:rPr lang="en-US" dirty="0"/>
              <a:t>Canada (Central)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7930" y="271299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emo_lab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4145" y="3461524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ompute_wh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8101" y="268553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63542" y="2159000"/>
            <a:ext cx="2528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External Stage: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demo_lab_data_aws_s3_public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3542" y="285652"/>
            <a:ext cx="15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Multiple Tables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63542" y="6460388"/>
            <a:ext cx="25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Multiple File Formats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9213" y="6416071"/>
            <a:ext cx="1436989" cy="382871"/>
          </a:xfrm>
          <a:prstGeom prst="rect">
            <a:avLst/>
          </a:prstGeom>
          <a:solidFill>
            <a:srgbClr val="B03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49213" y="6416071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Format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2548" y="30607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410616" y="6042991"/>
            <a:ext cx="0" cy="529956"/>
          </a:xfrm>
          <a:prstGeom prst="line">
            <a:avLst/>
          </a:prstGeom>
          <a:ln w="28575">
            <a:solidFill>
              <a:srgbClr val="B03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10616" y="6572947"/>
            <a:ext cx="338597" cy="13895"/>
          </a:xfrm>
          <a:prstGeom prst="straightConnector1">
            <a:avLst/>
          </a:prstGeom>
          <a:ln w="28575">
            <a:solidFill>
              <a:srgbClr val="B033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020" y="224096"/>
            <a:ext cx="371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Snowflake Objects </a:t>
            </a:r>
            <a:r>
              <a:rPr lang="en-US" sz="2400" u="sng" dirty="0" smtClean="0"/>
              <a:t>hierarchy</a:t>
            </a:r>
            <a:endParaRPr lang="en-US" sz="2400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26728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7" y="1404699"/>
            <a:ext cx="6843259" cy="1742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57480" y="1254268"/>
            <a:ext cx="35269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"authors":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"first_name": "Fiona",</a:t>
            </a:r>
          </a:p>
          <a:p>
            <a:r>
              <a:rPr lang="en-US" dirty="0"/>
              <a:t>      "last_name": "Macdonald",</a:t>
            </a:r>
          </a:p>
          <a:p>
            <a:r>
              <a:rPr lang="en-US" dirty="0"/>
              <a:t>      "middle_name": null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"first_name": "</a:t>
            </a:r>
            <a:r>
              <a:rPr lang="en-US" dirty="0" err="1"/>
              <a:t>Gian</a:t>
            </a:r>
            <a:r>
              <a:rPr lang="en-US" dirty="0"/>
              <a:t>",</a:t>
            </a:r>
          </a:p>
          <a:p>
            <a:r>
              <a:rPr lang="en-US" dirty="0"/>
              <a:t>      "last_name": "</a:t>
            </a:r>
            <a:r>
              <a:rPr lang="en-US" dirty="0" err="1"/>
              <a:t>Faleschini</a:t>
            </a:r>
            <a:r>
              <a:rPr lang="en-US" dirty="0"/>
              <a:t>",</a:t>
            </a:r>
          </a:p>
          <a:p>
            <a:r>
              <a:rPr lang="en-US" dirty="0"/>
              <a:t>      "middle_name": "Paulo"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"book_title": "Food",</a:t>
            </a:r>
          </a:p>
          <a:p>
            <a:r>
              <a:rPr lang="en-US" dirty="0"/>
              <a:t>  "year_published": 2001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062" y="494908"/>
            <a:ext cx="2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Relational representation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257480" y="494908"/>
            <a:ext cx="320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Semi-structure representation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952" y="84586"/>
            <a:ext cx="28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Semi Structure Data 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31616" y="2110722"/>
            <a:ext cx="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5744" y="2097184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39" y="1206965"/>
            <a:ext cx="131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 variant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734" y="2481113"/>
            <a:ext cx="22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SRC[‘</a:t>
            </a:r>
            <a:r>
              <a:rPr lang="en-US" dirty="0"/>
              <a:t>book_title</a:t>
            </a:r>
            <a:r>
              <a:rPr lang="en-US" dirty="0" smtClean="0"/>
              <a:t>’]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6196" y="2481113"/>
            <a:ext cx="9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“Food”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8872" y="3383496"/>
            <a:ext cx="294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SRC:</a:t>
            </a:r>
            <a:r>
              <a:rPr lang="en-US" dirty="0"/>
              <a:t> </a:t>
            </a:r>
            <a:r>
              <a:rPr lang="en-US" dirty="0" smtClean="0"/>
              <a:t>year_published::number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6257" y="3370472"/>
            <a:ext cx="13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2001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5893" y="535042"/>
            <a:ext cx="4107543" cy="40318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"authors": [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"first_name": "Fiona",</a:t>
            </a:r>
          </a:p>
          <a:p>
            <a:r>
              <a:rPr lang="en-US" sz="1600" dirty="0"/>
              <a:t>      "last_name": "Macdonald",</a:t>
            </a:r>
          </a:p>
          <a:p>
            <a:r>
              <a:rPr lang="en-US" sz="1600" dirty="0"/>
              <a:t>      "middle_name": null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"first_name": "</a:t>
            </a:r>
            <a:r>
              <a:rPr lang="en-US" sz="1600" dirty="0" err="1"/>
              <a:t>Gian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"last_name": "</a:t>
            </a:r>
            <a:r>
              <a:rPr lang="en-US" sz="1600" dirty="0" err="1"/>
              <a:t>Faleschini</a:t>
            </a:r>
            <a:r>
              <a:rPr lang="en-US" sz="1600" dirty="0"/>
              <a:t>",</a:t>
            </a:r>
          </a:p>
          <a:p>
            <a:r>
              <a:rPr lang="en-US" sz="1600" dirty="0"/>
              <a:t>      "middle_name": "Paulo"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],</a:t>
            </a:r>
          </a:p>
          <a:p>
            <a:r>
              <a:rPr lang="en-US" sz="1600" dirty="0"/>
              <a:t>  "book_title": "Food",</a:t>
            </a:r>
          </a:p>
          <a:p>
            <a:r>
              <a:rPr lang="en-US" sz="1600" dirty="0"/>
              <a:t>  "year_published": 2001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43414" y="897069"/>
            <a:ext cx="2807887" cy="1200329"/>
          </a:xfrm>
          <a:prstGeom prst="rect">
            <a:avLst/>
          </a:prstGeom>
          <a:ln>
            <a:solidFill>
              <a:srgbClr val="B033F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 smtClean="0"/>
              <a:t>  "</a:t>
            </a:r>
            <a:r>
              <a:rPr lang="en-US" dirty="0"/>
              <a:t>book_title": "Food",</a:t>
            </a:r>
          </a:p>
          <a:p>
            <a:r>
              <a:rPr lang="en-US" dirty="0"/>
              <a:t>  "year_published": 2001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5893" y="84586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Semi Structure Data  - Nested JSON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3414" y="490493"/>
            <a:ext cx="28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033FD"/>
                </a:solidFill>
              </a:rPr>
              <a:t>Semi Structure Data -JSON </a:t>
            </a:r>
            <a:endParaRPr lang="en-US" dirty="0">
              <a:solidFill>
                <a:srgbClr val="B033F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977" y="2949546"/>
            <a:ext cx="240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SRC[‘</a:t>
            </a:r>
            <a:r>
              <a:rPr lang="en-US" dirty="0"/>
              <a:t>book_title</a:t>
            </a:r>
            <a:r>
              <a:rPr lang="en-US" dirty="0" smtClean="0"/>
              <a:t>’]::string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5286" y="2965203"/>
            <a:ext cx="9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613" y="4941411"/>
            <a:ext cx="13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SRC:authors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76176" y="1912732"/>
            <a:ext cx="131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 variant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19987" y="4196823"/>
            <a:ext cx="2691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"first_name": "Fiona",</a:t>
            </a:r>
          </a:p>
          <a:p>
            <a:r>
              <a:rPr lang="en-US" sz="1200" dirty="0"/>
              <a:t>      "last_name": "Macdonald",</a:t>
            </a:r>
          </a:p>
          <a:p>
            <a:r>
              <a:rPr lang="en-US" sz="1200" dirty="0"/>
              <a:t>      "middle_name": null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"first_name": "</a:t>
            </a:r>
            <a:r>
              <a:rPr lang="en-US" sz="1200" dirty="0" err="1"/>
              <a:t>Gian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"last_name": "</a:t>
            </a:r>
            <a:r>
              <a:rPr lang="en-US" sz="1200" dirty="0" err="1"/>
              <a:t>Faleschini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"middle_name": "Paulo"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1031" y="5350984"/>
            <a:ext cx="39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</a:t>
            </a:r>
            <a:r>
              <a:rPr lang="en-US" dirty="0" smtClean="0"/>
              <a:t>flatten (input =&gt; SRC:authors)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4636" y="5350984"/>
            <a:ext cx="162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as input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11896" y="5212485"/>
            <a:ext cx="162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representation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5934064" y="5535650"/>
            <a:ext cx="32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748911" y="5535650"/>
            <a:ext cx="362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9968" y="1477107"/>
            <a:ext cx="4274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://docs.snowflake.com/en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3"/>
              </a:rPr>
              <a:t>https://plazagonzalo.medium.com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4"/>
              </a:rPr>
              <a:t>https://rajivgupta780184.medium.com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29B5-5B3A-4812-A38D-4C4F6DD6E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1290</Words>
  <Application>Microsoft Office PowerPoint</Application>
  <PresentationFormat>Widescreen</PresentationFormat>
  <Paragraphs>269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DEMO  Different types of File Formats  and  Semi-structure Data Handling</vt:lpstr>
      <vt:lpstr>PowerPoint Presentation</vt:lpstr>
      <vt:lpstr>PowerPoint Presentation</vt:lpstr>
      <vt:lpstr>PowerPoint Presentation</vt:lpstr>
      <vt:lpstr>PowerPoint Presentation</vt:lpstr>
      <vt:lpstr>LAB</vt:lpstr>
      <vt:lpstr>PowerPoint Presentation</vt:lpstr>
      <vt:lpstr>PowerPoint Presentation</vt:lpstr>
      <vt:lpstr>PowerPoint Presentation</vt:lpstr>
    </vt:vector>
  </TitlesOfParts>
  <Company>RR Donnelley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Pavanreddy Talla</dc:creator>
  <cp:lastModifiedBy>Pavanreddy Talla</cp:lastModifiedBy>
  <cp:revision>61</cp:revision>
  <dcterms:created xsi:type="dcterms:W3CDTF">2022-04-26T12:08:06Z</dcterms:created>
  <dcterms:modified xsi:type="dcterms:W3CDTF">2022-04-27T10:38:24Z</dcterms:modified>
</cp:coreProperties>
</file>