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61" r:id="rId4"/>
    <p:sldId id="262" r:id="rId5"/>
    <p:sldId id="263" r:id="rId6"/>
    <p:sldId id="264" r:id="rId7"/>
    <p:sldId id="265" r:id="rId8"/>
    <p:sldId id="266" r:id="rId9"/>
    <p:sldId id="267" r:id="rId10"/>
    <p:sldId id="268" r:id="rId11"/>
    <p:sldId id="269" r:id="rId12"/>
    <p:sldId id="271" r:id="rId13"/>
    <p:sldId id="272" r:id="rId14"/>
    <p:sldId id="258" r:id="rId15"/>
    <p:sldId id="259" r:id="rId16"/>
    <p:sldId id="260" r:id="rId17"/>
    <p:sldId id="275" r:id="rId18"/>
    <p:sldId id="276" r:id="rId19"/>
    <p:sldId id="273" r:id="rId20"/>
    <p:sldId id="277" r:id="rId21"/>
    <p:sldId id="278" r:id="rId22"/>
    <p:sldId id="279" r:id="rId23"/>
    <p:sldId id="280" r:id="rId24"/>
    <p:sldId id="281" r:id="rId25"/>
    <p:sldId id="282" r:id="rId26"/>
    <p:sldId id="283" r:id="rId27"/>
    <p:sldId id="284" r:id="rId28"/>
    <p:sldId id="285" r:id="rId29"/>
    <p:sldId id="286" r:id="rId30"/>
    <p:sldId id="287" r:id="rId31"/>
    <p:sldId id="274" r:id="rId32"/>
    <p:sldId id="288" r:id="rId33"/>
    <p:sldId id="293" r:id="rId34"/>
    <p:sldId id="295" r:id="rId35"/>
    <p:sldId id="296" r:id="rId36"/>
    <p:sldId id="297" r:id="rId37"/>
    <p:sldId id="298" r:id="rId38"/>
    <p:sldId id="299" r:id="rId39"/>
    <p:sldId id="301" r:id="rId40"/>
    <p:sldId id="300" r:id="rId41"/>
    <p:sldId id="302" r:id="rId42"/>
    <p:sldId id="303" r:id="rId43"/>
    <p:sldId id="304"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A4C85-01CB-4118-9DC8-1CDC1998F008}"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155C5-3B60-4DDF-B195-2011C9FC0B30}" type="slidenum">
              <a:rPr lang="en-US" smtClean="0"/>
              <a:t>‹#›</a:t>
            </a:fld>
            <a:endParaRPr lang="en-US"/>
          </a:p>
        </p:txBody>
      </p:sp>
    </p:spTree>
    <p:extLst>
      <p:ext uri="{BB962C8B-B14F-4D97-AF65-F5344CB8AC3E}">
        <p14:creationId xmlns:p14="http://schemas.microsoft.com/office/powerpoint/2010/main" val="3336200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7155C5-3B60-4DDF-B195-2011C9FC0B30}" type="slidenum">
              <a:rPr lang="en-US" smtClean="0"/>
              <a:t>32</a:t>
            </a:fld>
            <a:endParaRPr lang="en-US"/>
          </a:p>
        </p:txBody>
      </p:sp>
    </p:spTree>
    <p:extLst>
      <p:ext uri="{BB962C8B-B14F-4D97-AF65-F5344CB8AC3E}">
        <p14:creationId xmlns:p14="http://schemas.microsoft.com/office/powerpoint/2010/main" val="544993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D31E-E319-90CB-C283-07250D8828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5B1F32-4AA3-8DB6-9C51-8D2DBF96F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9C846A-5D91-6987-667A-217993110360}"/>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5" name="Footer Placeholder 4">
            <a:extLst>
              <a:ext uri="{FF2B5EF4-FFF2-40B4-BE49-F238E27FC236}">
                <a16:creationId xmlns:a16="http://schemas.microsoft.com/office/drawing/2014/main" id="{CF2625CA-0337-6309-8D0D-C04668EF8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774EE-1EF1-1258-3E11-28B78D4A080B}"/>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396957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C8AB-7BF4-B8ED-5F36-8D1B761D3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7563E-C2D1-8B0D-4066-94A5711A1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94C56-A6B4-28D5-3000-6242AB168B8C}"/>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5" name="Footer Placeholder 4">
            <a:extLst>
              <a:ext uri="{FF2B5EF4-FFF2-40B4-BE49-F238E27FC236}">
                <a16:creationId xmlns:a16="http://schemas.microsoft.com/office/drawing/2014/main" id="{71B14C20-BB1B-C5C0-8D5C-D60A9EA61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444D1-62FC-8878-FF34-53675D230900}"/>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400156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88354-7F2E-E8AF-8A71-40B0B112E9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305A83-603A-72CD-0196-B2404601E4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27CF7-D35C-1F03-79FF-61062BBBBADA}"/>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5" name="Footer Placeholder 4">
            <a:extLst>
              <a:ext uri="{FF2B5EF4-FFF2-40B4-BE49-F238E27FC236}">
                <a16:creationId xmlns:a16="http://schemas.microsoft.com/office/drawing/2014/main" id="{D6AB179D-DE5F-6FBF-9826-5A84ABDED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B5CBC-2154-D20A-F4AB-66AF05A803AA}"/>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38060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A927-845E-32D3-4559-E0CC1E0AAF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2D9C2-DF1D-C65E-1519-1A63550229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6DE10-10CB-464E-3D27-BACC8F1E3432}"/>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5" name="Footer Placeholder 4">
            <a:extLst>
              <a:ext uri="{FF2B5EF4-FFF2-40B4-BE49-F238E27FC236}">
                <a16:creationId xmlns:a16="http://schemas.microsoft.com/office/drawing/2014/main" id="{ED053660-1649-3D01-6A40-561B06FC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51CFC-5BDF-5026-F8F1-035614A63CDD}"/>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298692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7E55-85B2-FDC5-1257-49D547632A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D1D634-855A-0A3E-0C14-D3345BDE1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5E5D22-1DCF-8E62-BFB7-52BE7190FCEA}"/>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5" name="Footer Placeholder 4">
            <a:extLst>
              <a:ext uri="{FF2B5EF4-FFF2-40B4-BE49-F238E27FC236}">
                <a16:creationId xmlns:a16="http://schemas.microsoft.com/office/drawing/2014/main" id="{9845865E-E041-5536-405B-1F14B9F73C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A2065D-01F5-7F80-7025-5CBB2E12C13A}"/>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6553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F45F-DF23-FD92-5B76-ED944A2501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C53067-8FB6-59E3-9D4C-89028B8981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621CE9-BBB4-272F-C501-79A322C4C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F4CE34-EC6C-0797-5513-295E02ECEAAA}"/>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6" name="Footer Placeholder 5">
            <a:extLst>
              <a:ext uri="{FF2B5EF4-FFF2-40B4-BE49-F238E27FC236}">
                <a16:creationId xmlns:a16="http://schemas.microsoft.com/office/drawing/2014/main" id="{49D6B915-E632-0ED3-A75B-63981C052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665AA-9807-D503-BF26-401F1EE17F2C}"/>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251337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6AC6-01B1-35AD-283C-92362229D5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A9C436-57BD-35E0-370B-DF5556967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6282E-572F-F01A-7B64-1E8244E39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E9A6F-72A1-1025-F04F-3F4395A36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4C4DD-25DD-19EC-260D-5346FAEE96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43935-514A-08A7-73AD-B5A3D6B096D2}"/>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8" name="Footer Placeholder 7">
            <a:extLst>
              <a:ext uri="{FF2B5EF4-FFF2-40B4-BE49-F238E27FC236}">
                <a16:creationId xmlns:a16="http://schemas.microsoft.com/office/drawing/2014/main" id="{AB193233-7AFD-AD40-B8CA-38F37CBE4A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C75DC5-7007-9987-2771-873B69C92B90}"/>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28174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E242-D1F1-3F79-71C8-A93FFE42DC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493189-5087-4702-50E9-08E24A42843F}"/>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4" name="Footer Placeholder 3">
            <a:extLst>
              <a:ext uri="{FF2B5EF4-FFF2-40B4-BE49-F238E27FC236}">
                <a16:creationId xmlns:a16="http://schemas.microsoft.com/office/drawing/2014/main" id="{592F8ECE-A78E-07D3-BDB3-363161D377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818228-A93B-D820-7440-6EEFC4927FD4}"/>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111831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7EEC30-237D-3817-BCE8-E0E6F7908DF5}"/>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3" name="Footer Placeholder 2">
            <a:extLst>
              <a:ext uri="{FF2B5EF4-FFF2-40B4-BE49-F238E27FC236}">
                <a16:creationId xmlns:a16="http://schemas.microsoft.com/office/drawing/2014/main" id="{0962967C-DAC7-4768-A572-1A2D99E7D6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3E9EEA-7104-87D0-5DB8-6203A42A569A}"/>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223887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58C8-ECEB-200A-8363-80AE31DA7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A3D6CF-F1CF-9C55-4F10-44FF6F5B3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1457E-0177-DB02-6F35-A58F4A5CF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94D99-A463-43BB-FB8E-2A1C292BA61A}"/>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6" name="Footer Placeholder 5">
            <a:extLst>
              <a:ext uri="{FF2B5EF4-FFF2-40B4-BE49-F238E27FC236}">
                <a16:creationId xmlns:a16="http://schemas.microsoft.com/office/drawing/2014/main" id="{9C0C362A-98FC-B24D-A75E-4AC605285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B8F86-1DAE-39F9-D460-5EDDED271105}"/>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204436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EF18-C630-36B2-169F-73F1FD93C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0ADD48-2A87-7F71-4982-C9B5D1869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A950FC-5E03-CB84-7AC4-B683FC620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18F18-AA26-D28C-273A-2CA8BBAA5FCF}"/>
              </a:ext>
            </a:extLst>
          </p:cNvPr>
          <p:cNvSpPr>
            <a:spLocks noGrp="1"/>
          </p:cNvSpPr>
          <p:nvPr>
            <p:ph type="dt" sz="half" idx="10"/>
          </p:nvPr>
        </p:nvSpPr>
        <p:spPr/>
        <p:txBody>
          <a:bodyPr/>
          <a:lstStyle/>
          <a:p>
            <a:fld id="{9C5D16AE-4D78-4709-A495-389186BD479C}" type="datetimeFigureOut">
              <a:rPr lang="en-US" smtClean="0"/>
              <a:t>12/31/2023</a:t>
            </a:fld>
            <a:endParaRPr lang="en-US"/>
          </a:p>
        </p:txBody>
      </p:sp>
      <p:sp>
        <p:nvSpPr>
          <p:cNvPr id="6" name="Footer Placeholder 5">
            <a:extLst>
              <a:ext uri="{FF2B5EF4-FFF2-40B4-BE49-F238E27FC236}">
                <a16:creationId xmlns:a16="http://schemas.microsoft.com/office/drawing/2014/main" id="{C598977D-A5D7-8B5C-515D-85D2D37D9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293A8-2903-B114-E26C-6AF766A721ED}"/>
              </a:ext>
            </a:extLst>
          </p:cNvPr>
          <p:cNvSpPr>
            <a:spLocks noGrp="1"/>
          </p:cNvSpPr>
          <p:nvPr>
            <p:ph type="sldNum" sz="quarter" idx="12"/>
          </p:nvPr>
        </p:nvSpPr>
        <p:spPr/>
        <p:txBody>
          <a:bodyPr/>
          <a:lstStyle/>
          <a:p>
            <a:fld id="{B706D66C-E967-4D76-BA7E-38EE43699ABD}" type="slidenum">
              <a:rPr lang="en-US" smtClean="0"/>
              <a:t>‹#›</a:t>
            </a:fld>
            <a:endParaRPr lang="en-US"/>
          </a:p>
        </p:txBody>
      </p:sp>
    </p:spTree>
    <p:extLst>
      <p:ext uri="{BB962C8B-B14F-4D97-AF65-F5344CB8AC3E}">
        <p14:creationId xmlns:p14="http://schemas.microsoft.com/office/powerpoint/2010/main" val="2206875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7026B2-23EC-7742-A790-1E86E7D866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61042-DF53-5125-9869-33F3E2F93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B1282-53FF-77BC-829E-D8D3056FCF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D16AE-4D78-4709-A495-389186BD479C}" type="datetimeFigureOut">
              <a:rPr lang="en-US" smtClean="0"/>
              <a:t>12/31/2023</a:t>
            </a:fld>
            <a:endParaRPr lang="en-US"/>
          </a:p>
        </p:txBody>
      </p:sp>
      <p:sp>
        <p:nvSpPr>
          <p:cNvPr id="5" name="Footer Placeholder 4">
            <a:extLst>
              <a:ext uri="{FF2B5EF4-FFF2-40B4-BE49-F238E27FC236}">
                <a16:creationId xmlns:a16="http://schemas.microsoft.com/office/drawing/2014/main" id="{159A391F-3C58-C9D9-CCB2-5971B62DD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656BC8-8612-2379-9A50-FB0751F61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6D66C-E967-4D76-BA7E-38EE43699ABD}" type="slidenum">
              <a:rPr lang="en-US" smtClean="0"/>
              <a:t>‹#›</a:t>
            </a:fld>
            <a:endParaRPr lang="en-US"/>
          </a:p>
        </p:txBody>
      </p:sp>
    </p:spTree>
    <p:extLst>
      <p:ext uri="{BB962C8B-B14F-4D97-AF65-F5344CB8AC3E}">
        <p14:creationId xmlns:p14="http://schemas.microsoft.com/office/powerpoint/2010/main" val="1249691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ev.to/documatic/what-is-bcrypt-how-to-use-it-to-hash-passwords-5c0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FAEDBD4-5577-EA2D-58B1-F2CA2C5E04F7}"/>
              </a:ext>
            </a:extLst>
          </p:cNvPr>
          <p:cNvSpPr txBox="1"/>
          <p:nvPr/>
        </p:nvSpPr>
        <p:spPr>
          <a:xfrm>
            <a:off x="494415" y="633488"/>
            <a:ext cx="11478510" cy="4524315"/>
          </a:xfrm>
          <a:prstGeom prst="rect">
            <a:avLst/>
          </a:prstGeom>
          <a:noFill/>
        </p:spPr>
        <p:txBody>
          <a:bodyPr wrap="square">
            <a:spAutoFit/>
          </a:bodyPr>
          <a:lstStyle/>
          <a:p>
            <a:r>
              <a:rPr lang="en-US" dirty="0"/>
              <a:t>User</a:t>
            </a:r>
          </a:p>
          <a:p>
            <a:r>
              <a:rPr lang="en-US" dirty="0"/>
              <a:t>code to Develop a RESTful API for a task manager.</a:t>
            </a:r>
          </a:p>
          <a:p>
            <a:r>
              <a:rPr lang="en-US" dirty="0"/>
              <a:t>Utilize Express for routing and middleware.</a:t>
            </a:r>
          </a:p>
          <a:p>
            <a:endParaRPr lang="en-US" dirty="0"/>
          </a:p>
          <a:p>
            <a:r>
              <a:rPr lang="en-US" dirty="0">
                <a:hlinkClick r:id="rId2"/>
              </a:rPr>
              <a:t>What is </a:t>
            </a:r>
            <a:r>
              <a:rPr lang="en-US" dirty="0" err="1">
                <a:hlinkClick r:id="rId2"/>
              </a:rPr>
              <a:t>Bcrypt</a:t>
            </a:r>
            <a:r>
              <a:rPr lang="en-US" dirty="0">
                <a:hlinkClick r:id="rId2"/>
              </a:rPr>
              <a:t>. How to use it to hash passwords - DEV Community</a:t>
            </a:r>
            <a:endParaRPr lang="en-US" dirty="0"/>
          </a:p>
          <a:p>
            <a:endParaRPr lang="en-US" dirty="0"/>
          </a:p>
          <a:p>
            <a:r>
              <a:rPr lang="en-US" dirty="0"/>
              <a:t>code to develop Authentication System using Express, Implement middleware for authentication and authorization. Use different Express route methods for user registration, login, and logout.</a:t>
            </a:r>
          </a:p>
          <a:p>
            <a:endParaRPr lang="en-US" dirty="0"/>
          </a:p>
          <a:p>
            <a:r>
              <a:rPr lang="en-US" dirty="0"/>
              <a:t>code for logging middleware that logs information about the incoming request such the http </a:t>
            </a:r>
            <a:r>
              <a:rPr lang="en-US" dirty="0" err="1"/>
              <a:t>methods,url</a:t>
            </a:r>
            <a:r>
              <a:rPr lang="en-US" dirty="0"/>
              <a:t> and timestamp which can be helpful for debugging using </a:t>
            </a:r>
            <a:r>
              <a:rPr lang="en-US" dirty="0" err="1"/>
              <a:t>expressjs</a:t>
            </a:r>
            <a:r>
              <a:rPr lang="en-US" dirty="0"/>
              <a:t>(p9)</a:t>
            </a:r>
          </a:p>
          <a:p>
            <a:endParaRPr lang="en-US" dirty="0"/>
          </a:p>
          <a:p>
            <a:r>
              <a:rPr lang="en-US" b="0" i="0" dirty="0">
                <a:solidFill>
                  <a:srgbClr val="0F0F0F"/>
                </a:solidFill>
                <a:effectLst/>
                <a:latin typeface="Söhne"/>
              </a:rPr>
              <a:t>ode for implementing a rate limiting middleware to control the number of request a user can make within a specific timeframe this helps prevents abuse or unwanted traffic using </a:t>
            </a:r>
            <a:r>
              <a:rPr lang="en-US" b="0" i="0" dirty="0" err="1">
                <a:solidFill>
                  <a:srgbClr val="0F0F0F"/>
                </a:solidFill>
                <a:effectLst/>
                <a:latin typeface="Söhne"/>
              </a:rPr>
              <a:t>expressjs</a:t>
            </a:r>
            <a:r>
              <a:rPr lang="en-US" b="0" i="0" dirty="0">
                <a:solidFill>
                  <a:srgbClr val="0F0F0F"/>
                </a:solidFill>
                <a:effectLst/>
                <a:latin typeface="Söhne"/>
              </a:rPr>
              <a:t> and html(pj10)</a:t>
            </a:r>
            <a:endParaRPr lang="en-US" dirty="0"/>
          </a:p>
          <a:p>
            <a:endParaRPr lang="en-US" dirty="0"/>
          </a:p>
          <a:p>
            <a:endParaRPr lang="en-US" dirty="0"/>
          </a:p>
        </p:txBody>
      </p:sp>
      <p:pic>
        <p:nvPicPr>
          <p:cNvPr id="1025" name="Picture 1" descr="User">
            <a:extLst>
              <a:ext uri="{FF2B5EF4-FFF2-40B4-BE49-F238E27FC236}">
                <a16:creationId xmlns:a16="http://schemas.microsoft.com/office/drawing/2014/main" id="{4E5FA5B9-C75D-6CDA-C789-CF05A73CA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21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786C69-C225-6248-0CBA-7A391EF1A094}"/>
              </a:ext>
            </a:extLst>
          </p:cNvPr>
          <p:cNvSpPr txBox="1"/>
          <p:nvPr/>
        </p:nvSpPr>
        <p:spPr>
          <a:xfrm>
            <a:off x="574158" y="329700"/>
            <a:ext cx="1053580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documents are created using the fields. Fields are key-value pairs in the documents, it is just like columns in the relation database. The value of the fields can be of any BSON data types like double, string,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etc.</a:t>
            </a:r>
          </a:p>
          <a:p>
            <a:r>
              <a:rPr lang="en-US" sz="2400" dirty="0">
                <a:latin typeface="Times New Roman" panose="02020603050405020304" pitchFamily="18" charset="0"/>
                <a:cs typeface="Times New Roman" panose="02020603050405020304" pitchFamily="18" charset="0"/>
              </a:rPr>
              <a:t>The data stored in the MongoDB is in the format of BSON documents. Here, BSON stands for Binary representation of JSON documents. Or in other words, in the backend, the MongoDB server converts the JSON data into a binary form that is known as BSON and this BSON is stored and queried more </a:t>
            </a:r>
            <a:r>
              <a:rPr lang="en-US" sz="2400" dirty="0" err="1">
                <a:latin typeface="Times New Roman" panose="02020603050405020304" pitchFamily="18" charset="0"/>
                <a:cs typeface="Times New Roman" panose="02020603050405020304" pitchFamily="18" charset="0"/>
              </a:rPr>
              <a:t>efficiently.In</a:t>
            </a:r>
            <a:r>
              <a:rPr lang="en-US" sz="2400" dirty="0">
                <a:latin typeface="Times New Roman" panose="02020603050405020304" pitchFamily="18" charset="0"/>
                <a:cs typeface="Times New Roman" panose="02020603050405020304" pitchFamily="18" charset="0"/>
              </a:rPr>
              <a:t> MongoDB documents, you are allowed to store nested data. This nesting of data allows you to create complex relations between data and store them in the same document which makes the working and fetching of data extremely efficient as compared to SQL. In SQL, you need to write complex joins to get the data from table 1 and table 2. The maximum size of the BSON document is 16MB.</a:t>
            </a:r>
          </a:p>
        </p:txBody>
      </p:sp>
    </p:spTree>
    <p:extLst>
      <p:ext uri="{BB962C8B-B14F-4D97-AF65-F5344CB8AC3E}">
        <p14:creationId xmlns:p14="http://schemas.microsoft.com/office/powerpoint/2010/main" val="296463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90A747-DCF9-319D-21C5-586D67BD7AF0}"/>
              </a:ext>
            </a:extLst>
          </p:cNvPr>
          <p:cNvSpPr txBox="1"/>
          <p:nvPr/>
        </p:nvSpPr>
        <p:spPr>
          <a:xfrm>
            <a:off x="388088" y="226138"/>
            <a:ext cx="10159409" cy="674030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Advantages of MongoDB: </a:t>
            </a:r>
          </a:p>
          <a:p>
            <a:r>
              <a:rPr lang="en-US" sz="2400" dirty="0">
                <a:latin typeface="Times New Roman" panose="02020603050405020304" pitchFamily="18" charset="0"/>
                <a:cs typeface="Times New Roman" panose="02020603050405020304" pitchFamily="18" charset="0"/>
              </a:rPr>
              <a:t>It is a schema-less NoSQL database. You need not to design the schema of the </a:t>
            </a:r>
          </a:p>
          <a:p>
            <a:r>
              <a:rPr lang="en-US" sz="2400" dirty="0">
                <a:latin typeface="Times New Roman" panose="02020603050405020304" pitchFamily="18" charset="0"/>
                <a:cs typeface="Times New Roman" panose="02020603050405020304" pitchFamily="18" charset="0"/>
              </a:rPr>
              <a:t>database when you are working with MongoDB.</a:t>
            </a:r>
          </a:p>
          <a:p>
            <a:r>
              <a:rPr lang="en-US" sz="2400" dirty="0">
                <a:latin typeface="Times New Roman" panose="02020603050405020304" pitchFamily="18" charset="0"/>
                <a:cs typeface="Times New Roman" panose="02020603050405020304" pitchFamily="18" charset="0"/>
              </a:rPr>
              <a:t>It does not support join operation.</a:t>
            </a:r>
          </a:p>
          <a:p>
            <a:r>
              <a:rPr lang="en-US" sz="2400" dirty="0">
                <a:latin typeface="Times New Roman" panose="02020603050405020304" pitchFamily="18" charset="0"/>
                <a:cs typeface="Times New Roman" panose="02020603050405020304" pitchFamily="18" charset="0"/>
              </a:rPr>
              <a:t>It provides great flexibility to the fields in the documents.</a:t>
            </a:r>
          </a:p>
          <a:p>
            <a:r>
              <a:rPr lang="en-US" sz="2400" dirty="0">
                <a:latin typeface="Times New Roman" panose="02020603050405020304" pitchFamily="18" charset="0"/>
                <a:cs typeface="Times New Roman" panose="02020603050405020304" pitchFamily="18" charset="0"/>
              </a:rPr>
              <a:t>It contains heterogeneous data.</a:t>
            </a:r>
          </a:p>
          <a:p>
            <a:r>
              <a:rPr lang="en-US" sz="2400" dirty="0">
                <a:latin typeface="Times New Roman" panose="02020603050405020304" pitchFamily="18" charset="0"/>
                <a:cs typeface="Times New Roman" panose="02020603050405020304" pitchFamily="18" charset="0"/>
              </a:rPr>
              <a:t>It provides high performance, availability, scalability.</a:t>
            </a:r>
          </a:p>
          <a:p>
            <a:r>
              <a:rPr lang="en-US" sz="2400" dirty="0">
                <a:latin typeface="Times New Roman" panose="02020603050405020304" pitchFamily="18" charset="0"/>
                <a:cs typeface="Times New Roman" panose="02020603050405020304" pitchFamily="18" charset="0"/>
              </a:rPr>
              <a:t>It supports Geospatial efficiently.</a:t>
            </a:r>
          </a:p>
          <a:p>
            <a:r>
              <a:rPr lang="en-US" sz="2400" dirty="0">
                <a:latin typeface="Times New Roman" panose="02020603050405020304" pitchFamily="18" charset="0"/>
                <a:cs typeface="Times New Roman" panose="02020603050405020304" pitchFamily="18" charset="0"/>
              </a:rPr>
              <a:t>It is a document oriented database and the data is stored in BSON documents.</a:t>
            </a:r>
          </a:p>
          <a:p>
            <a:r>
              <a:rPr lang="en-US" sz="2400" dirty="0">
                <a:latin typeface="Times New Roman" panose="02020603050405020304" pitchFamily="18" charset="0"/>
                <a:cs typeface="Times New Roman" panose="02020603050405020304" pitchFamily="18" charset="0"/>
              </a:rPr>
              <a:t>It also supports multiple document ACID transition(string from MongoDB 4.0).</a:t>
            </a:r>
          </a:p>
          <a:p>
            <a:r>
              <a:rPr lang="en-US" sz="2400" dirty="0">
                <a:latin typeface="Times New Roman" panose="02020603050405020304" pitchFamily="18" charset="0"/>
                <a:cs typeface="Times New Roman" panose="02020603050405020304" pitchFamily="18" charset="0"/>
              </a:rPr>
              <a:t>It does not require any SQL injection.</a:t>
            </a:r>
          </a:p>
          <a:p>
            <a:r>
              <a:rPr lang="en-US" sz="2400" dirty="0">
                <a:latin typeface="Times New Roman" panose="02020603050405020304" pitchFamily="18" charset="0"/>
                <a:cs typeface="Times New Roman" panose="02020603050405020304" pitchFamily="18" charset="0"/>
              </a:rPr>
              <a:t>It is easily integrated with Big Data Hadoop</a:t>
            </a:r>
          </a:p>
          <a:p>
            <a:r>
              <a:rPr lang="en-US" sz="2400" b="1" dirty="0">
                <a:latin typeface="Times New Roman" panose="02020603050405020304" pitchFamily="18" charset="0"/>
                <a:cs typeface="Times New Roman" panose="02020603050405020304" pitchFamily="18" charset="0"/>
              </a:rPr>
              <a:t>Disadvantages of MongoDB: </a:t>
            </a:r>
          </a:p>
          <a:p>
            <a:r>
              <a:rPr lang="en-US" sz="2400" dirty="0">
                <a:latin typeface="Times New Roman" panose="02020603050405020304" pitchFamily="18" charset="0"/>
                <a:cs typeface="Times New Roman" panose="02020603050405020304" pitchFamily="18" charset="0"/>
              </a:rPr>
              <a:t>It uses high memory for data storage.</a:t>
            </a:r>
          </a:p>
          <a:p>
            <a:r>
              <a:rPr lang="en-US" sz="2400" dirty="0">
                <a:latin typeface="Times New Roman" panose="02020603050405020304" pitchFamily="18" charset="0"/>
                <a:cs typeface="Times New Roman" panose="02020603050405020304" pitchFamily="18" charset="0"/>
              </a:rPr>
              <a:t>You are not allowed to store more than 16MB data in the documents.</a:t>
            </a:r>
          </a:p>
          <a:p>
            <a:r>
              <a:rPr lang="en-US" sz="2400" dirty="0">
                <a:latin typeface="Times New Roman" panose="02020603050405020304" pitchFamily="18" charset="0"/>
                <a:cs typeface="Times New Roman" panose="02020603050405020304" pitchFamily="18" charset="0"/>
              </a:rPr>
              <a:t>The nesting of data in BSON is also limited you are not allowed to nest data </a:t>
            </a:r>
          </a:p>
          <a:p>
            <a:r>
              <a:rPr lang="en-US" sz="2400" dirty="0">
                <a:latin typeface="Times New Roman" panose="02020603050405020304" pitchFamily="18" charset="0"/>
                <a:cs typeface="Times New Roman" panose="02020603050405020304" pitchFamily="18" charset="0"/>
              </a:rPr>
              <a:t>more than 100 levels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547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8DFCC5-3262-E647-41D4-5C0FAB8AA637}"/>
              </a:ext>
            </a:extLst>
          </p:cNvPr>
          <p:cNvPicPr>
            <a:picLocks noChangeAspect="1"/>
          </p:cNvPicPr>
          <p:nvPr/>
        </p:nvPicPr>
        <p:blipFill>
          <a:blip r:embed="rId2"/>
          <a:stretch>
            <a:fillRect/>
          </a:stretch>
        </p:blipFill>
        <p:spPr>
          <a:xfrm>
            <a:off x="441960" y="560411"/>
            <a:ext cx="10226040" cy="5737177"/>
          </a:xfrm>
          <a:prstGeom prst="rect">
            <a:avLst/>
          </a:prstGeom>
        </p:spPr>
      </p:pic>
    </p:spTree>
    <p:extLst>
      <p:ext uri="{BB962C8B-B14F-4D97-AF65-F5344CB8AC3E}">
        <p14:creationId xmlns:p14="http://schemas.microsoft.com/office/powerpoint/2010/main" val="217649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BE6188-2543-EAF1-5725-7D8A458DC532}"/>
              </a:ext>
            </a:extLst>
          </p:cNvPr>
          <p:cNvSpPr txBox="1"/>
          <p:nvPr/>
        </p:nvSpPr>
        <p:spPr>
          <a:xfrm>
            <a:off x="304091" y="272363"/>
            <a:ext cx="11583818" cy="489364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Why to use NoSQL database</a:t>
            </a:r>
          </a:p>
          <a:p>
            <a:r>
              <a:rPr lang="en-US" sz="2400" dirty="0">
                <a:latin typeface="Times New Roman" panose="02020603050405020304" pitchFamily="18" charset="0"/>
                <a:cs typeface="Times New Roman" panose="02020603050405020304" pitchFamily="18" charset="0"/>
              </a:rPr>
              <a:t>To prevent the database from becoming a system-wide bottleneck, especially in high volume environments, NoSQL databases perform in a way that relational databases cannot.</a:t>
            </a:r>
          </a:p>
          <a:p>
            <a:r>
              <a:rPr lang="en-US" sz="2400" dirty="0">
                <a:latin typeface="Times New Roman" panose="02020603050405020304" pitchFamily="18" charset="0"/>
                <a:cs typeface="Times New Roman" panose="02020603050405020304" pitchFamily="18" charset="0"/>
              </a:rPr>
              <a:t>The following features are driving the popularity of NoSQL databases like MongoDB, Couch DB, Cassandra, and </a:t>
            </a:r>
            <a:r>
              <a:rPr lang="en-US" sz="2400" dirty="0" err="1">
                <a:latin typeface="Times New Roman" panose="02020603050405020304" pitchFamily="18" charset="0"/>
                <a:cs typeface="Times New Roman" panose="02020603050405020304" pitchFamily="18" charset="0"/>
              </a:rPr>
              <a:t>HBase:Storing</a:t>
            </a:r>
            <a:r>
              <a:rPr lang="en-US" sz="2400" dirty="0">
                <a:latin typeface="Times New Roman" panose="02020603050405020304" pitchFamily="18" charset="0"/>
                <a:cs typeface="Times New Roman" panose="02020603050405020304" pitchFamily="18" charset="0"/>
              </a:rPr>
              <a:t> large volumes of data without structure. A NoSQL database doesn’t limit storable data types. Plus, you can add new types as business needs </a:t>
            </a:r>
          </a:p>
          <a:p>
            <a:r>
              <a:rPr lang="en-US" sz="2400" dirty="0">
                <a:latin typeface="Times New Roman" panose="02020603050405020304" pitchFamily="18" charset="0"/>
                <a:cs typeface="Times New Roman" panose="02020603050405020304" pitchFamily="18" charset="0"/>
              </a:rPr>
              <a:t>change.</a:t>
            </a:r>
          </a:p>
          <a:p>
            <a:r>
              <a:rPr lang="en-US" sz="2400" dirty="0">
                <a:latin typeface="Times New Roman" panose="02020603050405020304" pitchFamily="18" charset="0"/>
                <a:cs typeface="Times New Roman" panose="02020603050405020304" pitchFamily="18" charset="0"/>
              </a:rPr>
              <a:t>Using cloud computing and storage. Cloud-based storage is a great solution, but it requires data to be easily spread across multiple servers for scaling. Using affordable hardware on-site for testing and then for production in the cloud is what NoSQL databases are designed for.</a:t>
            </a:r>
          </a:p>
          <a:p>
            <a:r>
              <a:rPr lang="en-US" sz="2400" dirty="0">
                <a:latin typeface="Times New Roman" panose="02020603050405020304" pitchFamily="18" charset="0"/>
                <a:cs typeface="Times New Roman" panose="02020603050405020304" pitchFamily="18" charset="0"/>
              </a:rPr>
              <a:t>Rapid development. If you are developing using modern agile methodologies, a relational database will slow you down. A NoSQL database doesn’t require the level of preparation typically needed for relational databases</a:t>
            </a:r>
            <a:r>
              <a:rPr lang="en-US" dirty="0"/>
              <a:t>.</a:t>
            </a:r>
          </a:p>
        </p:txBody>
      </p:sp>
    </p:spTree>
    <p:extLst>
      <p:ext uri="{BB962C8B-B14F-4D97-AF65-F5344CB8AC3E}">
        <p14:creationId xmlns:p14="http://schemas.microsoft.com/office/powerpoint/2010/main" val="383751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7A56D9-BEC0-BD34-8AE8-7A9D6070C80B}"/>
              </a:ext>
            </a:extLst>
          </p:cNvPr>
          <p:cNvPicPr>
            <a:picLocks noChangeAspect="1"/>
          </p:cNvPicPr>
          <p:nvPr/>
        </p:nvPicPr>
        <p:blipFill>
          <a:blip r:embed="rId2"/>
          <a:stretch>
            <a:fillRect/>
          </a:stretch>
        </p:blipFill>
        <p:spPr>
          <a:xfrm>
            <a:off x="335280" y="-150828"/>
            <a:ext cx="10820400" cy="7159656"/>
          </a:xfrm>
          <a:prstGeom prst="rect">
            <a:avLst/>
          </a:prstGeom>
        </p:spPr>
      </p:pic>
    </p:spTree>
    <p:extLst>
      <p:ext uri="{BB962C8B-B14F-4D97-AF65-F5344CB8AC3E}">
        <p14:creationId xmlns:p14="http://schemas.microsoft.com/office/powerpoint/2010/main" val="4163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stering Mongoose for MongoDB and Nodejs">
            <a:extLst>
              <a:ext uri="{FF2B5EF4-FFF2-40B4-BE49-F238E27FC236}">
                <a16:creationId xmlns:a16="http://schemas.microsoft.com/office/drawing/2014/main" id="{7332740C-F971-526D-B1A5-5F74FBD9A7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059" y="304799"/>
            <a:ext cx="9251621" cy="6422749"/>
          </a:xfrm>
          <a:prstGeom prst="rect">
            <a:avLst/>
          </a:prstGeom>
          <a:noFill/>
          <a:ln>
            <a:noFill/>
          </a:ln>
        </p:spPr>
      </p:pic>
    </p:spTree>
    <p:extLst>
      <p:ext uri="{BB962C8B-B14F-4D97-AF65-F5344CB8AC3E}">
        <p14:creationId xmlns:p14="http://schemas.microsoft.com/office/powerpoint/2010/main" val="184549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ngoDB vs SQL Concepts | Studio 3T">
            <a:extLst>
              <a:ext uri="{FF2B5EF4-FFF2-40B4-BE49-F238E27FC236}">
                <a16:creationId xmlns:a16="http://schemas.microsoft.com/office/drawing/2014/main" id="{DD7C2C64-8D44-118B-2CCA-8610DBFBD9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239" y="990758"/>
            <a:ext cx="9475935" cy="4876483"/>
          </a:xfrm>
          <a:prstGeom prst="rect">
            <a:avLst/>
          </a:prstGeom>
          <a:noFill/>
          <a:ln>
            <a:noFill/>
          </a:ln>
        </p:spPr>
      </p:pic>
    </p:spTree>
    <p:extLst>
      <p:ext uri="{BB962C8B-B14F-4D97-AF65-F5344CB8AC3E}">
        <p14:creationId xmlns:p14="http://schemas.microsoft.com/office/powerpoint/2010/main" val="1282020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1B9BE-5ADD-F9B7-D471-36A4F678B3AA}"/>
              </a:ext>
            </a:extLst>
          </p:cNvPr>
          <p:cNvPicPr>
            <a:picLocks noChangeAspect="1"/>
          </p:cNvPicPr>
          <p:nvPr/>
        </p:nvPicPr>
        <p:blipFill>
          <a:blip r:embed="rId2"/>
          <a:stretch>
            <a:fillRect/>
          </a:stretch>
        </p:blipFill>
        <p:spPr>
          <a:xfrm>
            <a:off x="548640" y="423484"/>
            <a:ext cx="10942320" cy="6213512"/>
          </a:xfrm>
          <a:prstGeom prst="rect">
            <a:avLst/>
          </a:prstGeom>
        </p:spPr>
      </p:pic>
    </p:spTree>
    <p:extLst>
      <p:ext uri="{BB962C8B-B14F-4D97-AF65-F5344CB8AC3E}">
        <p14:creationId xmlns:p14="http://schemas.microsoft.com/office/powerpoint/2010/main" val="1852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10AAE-27FE-6125-74CF-4EEB9A599931}"/>
              </a:ext>
            </a:extLst>
          </p:cNvPr>
          <p:cNvSpPr txBox="1"/>
          <p:nvPr/>
        </p:nvSpPr>
        <p:spPr>
          <a:xfrm>
            <a:off x="464820" y="335845"/>
            <a:ext cx="11408732" cy="624786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MongoDB supports many datatypes. Some of them are −</a:t>
            </a:r>
          </a:p>
          <a:p>
            <a:r>
              <a:rPr lang="en-US" sz="2000" dirty="0">
                <a:latin typeface="Times New Roman" panose="02020603050405020304" pitchFamily="18" charset="0"/>
                <a:cs typeface="Times New Roman" panose="02020603050405020304" pitchFamily="18" charset="0"/>
              </a:rPr>
              <a:t>•String − This is the most commonly used datatype to store the data. String in MongoDB must be UTF-8 valid.</a:t>
            </a:r>
          </a:p>
          <a:p>
            <a:r>
              <a:rPr lang="en-US" sz="2000" dirty="0">
                <a:latin typeface="Times New Roman" panose="02020603050405020304" pitchFamily="18" charset="0"/>
                <a:cs typeface="Times New Roman" panose="02020603050405020304" pitchFamily="18" charset="0"/>
              </a:rPr>
              <a:t>•Integer − This type is used to store a numerical value. Integer can be 32 bit or 64 bit depending upon your server.</a:t>
            </a:r>
          </a:p>
          <a:p>
            <a:r>
              <a:rPr lang="en-US" sz="2000" dirty="0">
                <a:latin typeface="Times New Roman" panose="02020603050405020304" pitchFamily="18" charset="0"/>
                <a:cs typeface="Times New Roman" panose="02020603050405020304" pitchFamily="18" charset="0"/>
              </a:rPr>
              <a:t>•Boolean − This type is used to store a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(true/ false) value.</a:t>
            </a:r>
          </a:p>
          <a:p>
            <a:r>
              <a:rPr lang="en-US" sz="2000" dirty="0">
                <a:latin typeface="Times New Roman" panose="02020603050405020304" pitchFamily="18" charset="0"/>
                <a:cs typeface="Times New Roman" panose="02020603050405020304" pitchFamily="18" charset="0"/>
              </a:rPr>
              <a:t>•Double − This type is used to store floating point values.</a:t>
            </a:r>
          </a:p>
          <a:p>
            <a:r>
              <a:rPr lang="en-US" sz="2000" dirty="0">
                <a:latin typeface="Times New Roman" panose="02020603050405020304" pitchFamily="18" charset="0"/>
                <a:cs typeface="Times New Roman" panose="02020603050405020304" pitchFamily="18" charset="0"/>
              </a:rPr>
              <a:t>•Min/ Max keys − This type is used to compare a value against the lowest and highest BSON elements.</a:t>
            </a:r>
          </a:p>
          <a:p>
            <a:r>
              <a:rPr lang="en-US" sz="2000" dirty="0">
                <a:latin typeface="Times New Roman" panose="02020603050405020304" pitchFamily="18" charset="0"/>
                <a:cs typeface="Times New Roman" panose="02020603050405020304" pitchFamily="18" charset="0"/>
              </a:rPr>
              <a:t>•Arrays − This type is used to store arrays or list or multiple values into one key.</a:t>
            </a:r>
          </a:p>
          <a:p>
            <a:r>
              <a:rPr lang="en-US" sz="2000" dirty="0">
                <a:latin typeface="Times New Roman" panose="02020603050405020304" pitchFamily="18" charset="0"/>
                <a:cs typeface="Times New Roman" panose="02020603050405020304" pitchFamily="18" charset="0"/>
              </a:rPr>
              <a:t>•Timestamp − </a:t>
            </a:r>
            <a:r>
              <a:rPr lang="en-US" sz="2000" dirty="0" err="1">
                <a:latin typeface="Times New Roman" panose="02020603050405020304" pitchFamily="18" charset="0"/>
                <a:cs typeface="Times New Roman" panose="02020603050405020304" pitchFamily="18" charset="0"/>
              </a:rPr>
              <a:t>ctimestamp</a:t>
            </a:r>
            <a:r>
              <a:rPr lang="en-US" sz="2000" dirty="0">
                <a:latin typeface="Times New Roman" panose="02020603050405020304" pitchFamily="18" charset="0"/>
                <a:cs typeface="Times New Roman" panose="02020603050405020304" pitchFamily="18" charset="0"/>
              </a:rPr>
              <a:t>. This can be handy for recording when a document has been modified or added.</a:t>
            </a:r>
          </a:p>
          <a:p>
            <a:r>
              <a:rPr lang="en-US" sz="2000" dirty="0">
                <a:latin typeface="Times New Roman" panose="02020603050405020304" pitchFamily="18" charset="0"/>
                <a:cs typeface="Times New Roman" panose="02020603050405020304" pitchFamily="18" charset="0"/>
              </a:rPr>
              <a:t>•Object − This datatype is used for embedded documents.</a:t>
            </a:r>
          </a:p>
          <a:p>
            <a:r>
              <a:rPr lang="en-US" sz="2000" dirty="0">
                <a:latin typeface="Times New Roman" panose="02020603050405020304" pitchFamily="18" charset="0"/>
                <a:cs typeface="Times New Roman" panose="02020603050405020304" pitchFamily="18" charset="0"/>
              </a:rPr>
              <a:t>•Null − This type is used to store a Null value.</a:t>
            </a:r>
          </a:p>
          <a:p>
            <a:r>
              <a:rPr lang="en-US" sz="2000" dirty="0">
                <a:latin typeface="Times New Roman" panose="02020603050405020304" pitchFamily="18" charset="0"/>
                <a:cs typeface="Times New Roman" panose="02020603050405020304" pitchFamily="18" charset="0"/>
              </a:rPr>
              <a:t>•Symbol − This datatype is used identically to a string; however, it's generally reserved for languages that use a specific symbol type.</a:t>
            </a:r>
          </a:p>
          <a:p>
            <a:r>
              <a:rPr lang="en-US" sz="2000" dirty="0">
                <a:latin typeface="Times New Roman" panose="02020603050405020304" pitchFamily="18" charset="0"/>
                <a:cs typeface="Times New Roman" panose="02020603050405020304" pitchFamily="18" charset="0"/>
              </a:rPr>
              <a:t>•Date − This datatype is used to store the current date or time in UNIX time format. You can specify your own date time by creating object of Date and passing day, month, year into it.</a:t>
            </a:r>
          </a:p>
          <a:p>
            <a:r>
              <a:rPr lang="en-US" sz="2000" dirty="0">
                <a:latin typeface="Times New Roman" panose="02020603050405020304" pitchFamily="18" charset="0"/>
                <a:cs typeface="Times New Roman" panose="02020603050405020304" pitchFamily="18" charset="0"/>
              </a:rPr>
              <a:t>•Object ID − This datatype is used to store the document’s ID.</a:t>
            </a:r>
          </a:p>
          <a:p>
            <a:r>
              <a:rPr lang="en-US" sz="2000" dirty="0">
                <a:latin typeface="Times New Roman" panose="02020603050405020304" pitchFamily="18" charset="0"/>
                <a:cs typeface="Times New Roman" panose="02020603050405020304" pitchFamily="18" charset="0"/>
              </a:rPr>
              <a:t>•Binary data − This datatype is used to store binary data.</a:t>
            </a:r>
          </a:p>
          <a:p>
            <a:r>
              <a:rPr lang="en-US" sz="2000" dirty="0">
                <a:latin typeface="Times New Roman" panose="02020603050405020304" pitchFamily="18" charset="0"/>
                <a:cs typeface="Times New Roman" panose="02020603050405020304" pitchFamily="18" charset="0"/>
              </a:rPr>
              <a:t>•Code − This datatype is used to store JavaScript code into the document.</a:t>
            </a:r>
          </a:p>
          <a:p>
            <a:r>
              <a:rPr lang="en-US" sz="2000" dirty="0">
                <a:latin typeface="Times New Roman" panose="02020603050405020304" pitchFamily="18" charset="0"/>
                <a:cs typeface="Times New Roman" panose="02020603050405020304" pitchFamily="18" charset="0"/>
              </a:rPr>
              <a:t>•Regular expression − This datatype is used to store regular expression.</a:t>
            </a:r>
          </a:p>
        </p:txBody>
      </p:sp>
    </p:spTree>
    <p:extLst>
      <p:ext uri="{BB962C8B-B14F-4D97-AF65-F5344CB8AC3E}">
        <p14:creationId xmlns:p14="http://schemas.microsoft.com/office/powerpoint/2010/main" val="3779788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89864-00B4-A509-1F85-FC26335A2249}"/>
              </a:ext>
            </a:extLst>
          </p:cNvPr>
          <p:cNvSpPr txBox="1"/>
          <p:nvPr/>
        </p:nvSpPr>
        <p:spPr>
          <a:xfrm>
            <a:off x="320040" y="325130"/>
            <a:ext cx="9448800" cy="5632311"/>
          </a:xfrm>
          <a:prstGeom prst="rect">
            <a:avLst/>
          </a:prstGeom>
          <a:noFill/>
        </p:spPr>
        <p:txBody>
          <a:bodyPr wrap="square">
            <a:spAutoFit/>
          </a:bodyPr>
          <a:lstStyle/>
          <a:p>
            <a:r>
              <a:rPr lang="en-US" dirty="0"/>
              <a:t>COMMANDS:</a:t>
            </a:r>
          </a:p>
          <a:p>
            <a:endParaRPr lang="en-US" dirty="0"/>
          </a:p>
          <a:p>
            <a:r>
              <a:rPr lang="en-US" dirty="0"/>
              <a:t>1.	show </a:t>
            </a:r>
            <a:r>
              <a:rPr lang="en-US" dirty="0" err="1"/>
              <a:t>dbs</a:t>
            </a:r>
            <a:r>
              <a:rPr lang="en-US" dirty="0"/>
              <a:t>	//displays all databases</a:t>
            </a:r>
          </a:p>
          <a:p>
            <a:r>
              <a:rPr lang="en-US" dirty="0"/>
              <a:t>2.	Use admin			//switched to </a:t>
            </a:r>
            <a:r>
              <a:rPr lang="en-US" dirty="0" err="1"/>
              <a:t>db</a:t>
            </a:r>
            <a:r>
              <a:rPr lang="en-US" dirty="0"/>
              <a:t> </a:t>
            </a:r>
            <a:r>
              <a:rPr lang="en-US" dirty="0" err="1"/>
              <a:t>database_name</a:t>
            </a:r>
            <a:r>
              <a:rPr lang="en-US" dirty="0"/>
              <a:t> called admin </a:t>
            </a:r>
          </a:p>
          <a:p>
            <a:r>
              <a:rPr lang="en-US" dirty="0"/>
              <a:t>3.	Use college</a:t>
            </a:r>
          </a:p>
          <a:p>
            <a:r>
              <a:rPr lang="en-US" dirty="0"/>
              <a:t>4.	Show </a:t>
            </a:r>
            <a:r>
              <a:rPr lang="en-US" dirty="0" err="1"/>
              <a:t>dbs</a:t>
            </a:r>
            <a:r>
              <a:rPr lang="en-US" dirty="0"/>
              <a:t> 	//displays </a:t>
            </a:r>
            <a:r>
              <a:rPr lang="en-US" dirty="0" err="1"/>
              <a:t>dbs</a:t>
            </a:r>
            <a:r>
              <a:rPr lang="en-US" dirty="0"/>
              <a:t> default like: admin, </a:t>
            </a:r>
            <a:r>
              <a:rPr lang="en-US" dirty="0" err="1"/>
              <a:t>config,local</a:t>
            </a:r>
            <a:endParaRPr lang="en-US" dirty="0"/>
          </a:p>
          <a:p>
            <a:r>
              <a:rPr lang="en-US" dirty="0"/>
              <a:t>5.	</a:t>
            </a:r>
            <a:r>
              <a:rPr lang="en-US" dirty="0" err="1"/>
              <a:t>db.createCollection</a:t>
            </a:r>
            <a:r>
              <a:rPr lang="en-US" dirty="0"/>
              <a:t>(“students”)	//Create Students Database</a:t>
            </a:r>
          </a:p>
          <a:p>
            <a:r>
              <a:rPr lang="en-US" dirty="0"/>
              <a:t>6.	</a:t>
            </a:r>
            <a:r>
              <a:rPr lang="en-US" dirty="0" err="1"/>
              <a:t>db.dropDatabase</a:t>
            </a:r>
            <a:r>
              <a:rPr lang="en-US" dirty="0"/>
              <a:t>()	//Removes students Databases</a:t>
            </a:r>
          </a:p>
          <a:p>
            <a:r>
              <a:rPr lang="en-US" dirty="0"/>
              <a:t>7.	</a:t>
            </a:r>
            <a:r>
              <a:rPr lang="en-US" dirty="0" err="1"/>
              <a:t>db.students.insertOne</a:t>
            </a:r>
            <a:r>
              <a:rPr lang="en-US" dirty="0"/>
              <a:t>({</a:t>
            </a:r>
            <a:r>
              <a:rPr lang="en-US" dirty="0" err="1"/>
              <a:t>name:”Arun</a:t>
            </a:r>
            <a:r>
              <a:rPr lang="en-US" dirty="0"/>
              <a:t>”, age: “18”, section: “ITA”}) //insert field into DB</a:t>
            </a:r>
          </a:p>
          <a:p>
            <a:r>
              <a:rPr lang="en-US" dirty="0"/>
              <a:t>8.	</a:t>
            </a:r>
            <a:r>
              <a:rPr lang="en-US" dirty="0" err="1"/>
              <a:t>db.students.find</a:t>
            </a:r>
            <a:r>
              <a:rPr lang="en-US" dirty="0"/>
              <a:t>()	//It have a unique Id for Each object</a:t>
            </a:r>
          </a:p>
          <a:p>
            <a:r>
              <a:rPr lang="en-US" dirty="0"/>
              <a:t>9.	</a:t>
            </a:r>
            <a:r>
              <a:rPr lang="en-US" dirty="0" err="1"/>
              <a:t>db.students.insertMany</a:t>
            </a:r>
            <a:r>
              <a:rPr lang="en-US" dirty="0"/>
              <a:t>([ {}, {}, {}])</a:t>
            </a:r>
          </a:p>
          <a:p>
            <a:r>
              <a:rPr lang="en-US" dirty="0"/>
              <a:t>10.	</a:t>
            </a:r>
            <a:r>
              <a:rPr lang="en-US" dirty="0" err="1"/>
              <a:t>db.students.insertOne</a:t>
            </a:r>
            <a:r>
              <a:rPr lang="en-US" dirty="0"/>
              <a:t>({name:”</a:t>
            </a:r>
            <a:r>
              <a:rPr lang="en-US" dirty="0" err="1"/>
              <a:t>Ramu</a:t>
            </a:r>
            <a:r>
              <a:rPr lang="en-US" dirty="0"/>
              <a:t>,</a:t>
            </a:r>
          </a:p>
          <a:p>
            <a:r>
              <a:rPr lang="en-US" dirty="0"/>
              <a:t>	  Age: “20”,</a:t>
            </a:r>
          </a:p>
          <a:p>
            <a:r>
              <a:rPr lang="en-US" dirty="0"/>
              <a:t>	  address:{H.no: “1-2-3/A”, city: “Hyderabad”, Zip: “500020”}</a:t>
            </a:r>
          </a:p>
          <a:p>
            <a:r>
              <a:rPr lang="en-US" dirty="0"/>
              <a:t>	  courses: [“Web Technology”, “JavaScript”, “React”]</a:t>
            </a:r>
          </a:p>
          <a:p>
            <a:r>
              <a:rPr lang="en-US" dirty="0"/>
              <a:t>})</a:t>
            </a:r>
          </a:p>
          <a:p>
            <a:r>
              <a:rPr lang="en-US" dirty="0"/>
              <a:t>11.	</a:t>
            </a:r>
            <a:r>
              <a:rPr lang="en-US" dirty="0" err="1"/>
              <a:t>db.students.find</a:t>
            </a:r>
            <a:r>
              <a:rPr lang="en-US" dirty="0"/>
              <a:t>().sort({name:1})	//if its -1, sorts in reverse order</a:t>
            </a:r>
          </a:p>
          <a:p>
            <a:r>
              <a:rPr lang="en-US" dirty="0"/>
              <a:t>12.	</a:t>
            </a:r>
            <a:r>
              <a:rPr lang="en-US" dirty="0" err="1"/>
              <a:t>db.student.find.limit</a:t>
            </a:r>
            <a:r>
              <a:rPr lang="en-US" dirty="0"/>
              <a:t>(1)		//display 1st record</a:t>
            </a:r>
          </a:p>
          <a:p>
            <a:r>
              <a:rPr lang="en-US" dirty="0"/>
              <a:t>13.	</a:t>
            </a:r>
            <a:r>
              <a:rPr lang="en-US" dirty="0" err="1"/>
              <a:t>db.students.find.sort</a:t>
            </a:r>
            <a:r>
              <a:rPr lang="en-US" dirty="0"/>
              <a:t>({age:-1}).limit(1)	//display highest age</a:t>
            </a:r>
          </a:p>
          <a:p>
            <a:r>
              <a:rPr lang="en-US" dirty="0"/>
              <a:t>14.	</a:t>
            </a:r>
            <a:r>
              <a:rPr lang="en-US" dirty="0" err="1"/>
              <a:t>db.students.updateOne</a:t>
            </a:r>
            <a:r>
              <a:rPr lang="en-US" dirty="0"/>
              <a:t>({</a:t>
            </a:r>
            <a:r>
              <a:rPr lang="en-US" dirty="0" err="1"/>
              <a:t>name:"Arun</a:t>
            </a:r>
            <a:r>
              <a:rPr lang="en-US" dirty="0"/>
              <a:t> Kumar"},{$set: {age:"30"}})	//updating age</a:t>
            </a:r>
          </a:p>
        </p:txBody>
      </p:sp>
    </p:spTree>
    <p:extLst>
      <p:ext uri="{BB962C8B-B14F-4D97-AF65-F5344CB8AC3E}">
        <p14:creationId xmlns:p14="http://schemas.microsoft.com/office/powerpoint/2010/main" val="144874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A1070F-C79F-A7C2-E312-A37AB9F619A3}"/>
              </a:ext>
            </a:extLst>
          </p:cNvPr>
          <p:cNvSpPr txBox="1"/>
          <p:nvPr/>
        </p:nvSpPr>
        <p:spPr>
          <a:xfrm>
            <a:off x="396240" y="190976"/>
            <a:ext cx="11049000"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Introduction to NoSQL:- SQL stands for Structured Query Language. SQL is a standard language for storing, manipulating, and retrieving data in relational database systems. NoSQL or “non-SQL” is a non-relational database that does not require a fixed schema and is easy to scale</a:t>
            </a:r>
          </a:p>
        </p:txBody>
      </p:sp>
      <p:pic>
        <p:nvPicPr>
          <p:cNvPr id="4" name="Picture 3">
            <a:extLst>
              <a:ext uri="{FF2B5EF4-FFF2-40B4-BE49-F238E27FC236}">
                <a16:creationId xmlns:a16="http://schemas.microsoft.com/office/drawing/2014/main" id="{E6B295B5-AD8B-D3C6-0092-CFCB2D0AAC67}"/>
              </a:ext>
            </a:extLst>
          </p:cNvPr>
          <p:cNvPicPr>
            <a:picLocks noChangeAspect="1"/>
          </p:cNvPicPr>
          <p:nvPr/>
        </p:nvPicPr>
        <p:blipFill rotWithShape="1">
          <a:blip r:embed="rId2"/>
          <a:srcRect l="3196" t="17333" r="1334" b="13071"/>
          <a:stretch/>
        </p:blipFill>
        <p:spPr>
          <a:xfrm>
            <a:off x="209737" y="1945150"/>
            <a:ext cx="11982263" cy="4906388"/>
          </a:xfrm>
          <a:prstGeom prst="rect">
            <a:avLst/>
          </a:prstGeom>
        </p:spPr>
      </p:pic>
    </p:spTree>
    <p:extLst>
      <p:ext uri="{BB962C8B-B14F-4D97-AF65-F5344CB8AC3E}">
        <p14:creationId xmlns:p14="http://schemas.microsoft.com/office/powerpoint/2010/main" val="252596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75A72-01DD-BEBC-8744-0AD1AF4FE1A2}"/>
              </a:ext>
            </a:extLst>
          </p:cNvPr>
          <p:cNvSpPr txBox="1"/>
          <p:nvPr/>
        </p:nvSpPr>
        <p:spPr>
          <a:xfrm>
            <a:off x="576617" y="404463"/>
            <a:ext cx="10928446" cy="538609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CRUD Operations</a:t>
            </a:r>
          </a:p>
          <a:p>
            <a:r>
              <a:rPr lang="en-US" sz="2000" b="1" dirty="0">
                <a:latin typeface="Times New Roman" panose="02020603050405020304" pitchFamily="18" charset="0"/>
                <a:cs typeface="Times New Roman" panose="02020603050405020304" pitchFamily="18" charset="0"/>
              </a:rPr>
              <a:t>Create Operations</a:t>
            </a:r>
          </a:p>
          <a:p>
            <a:r>
              <a:rPr lang="en-US" sz="2000" u="sng" dirty="0">
                <a:latin typeface="Times New Roman" panose="02020603050405020304" pitchFamily="18" charset="0"/>
                <a:cs typeface="Times New Roman" panose="02020603050405020304" pitchFamily="18" charset="0"/>
              </a:rPr>
              <a:t>List the databases</a:t>
            </a:r>
          </a:p>
          <a:p>
            <a:r>
              <a:rPr lang="en-US" sz="2000" b="1" dirty="0">
                <a:solidFill>
                  <a:srgbClr val="FF0000"/>
                </a:solidFill>
                <a:latin typeface="Times New Roman" panose="02020603050405020304" pitchFamily="18" charset="0"/>
                <a:cs typeface="Times New Roman" panose="02020603050405020304" pitchFamily="18" charset="0"/>
              </a:rPr>
              <a:t>&gt;show </a:t>
            </a:r>
            <a:r>
              <a:rPr lang="en-US" sz="2000" b="1" dirty="0" err="1">
                <a:solidFill>
                  <a:srgbClr val="FF0000"/>
                </a:solidFill>
                <a:latin typeface="Times New Roman" panose="02020603050405020304" pitchFamily="18" charset="0"/>
                <a:cs typeface="Times New Roman" panose="02020603050405020304" pitchFamily="18" charset="0"/>
              </a:rPr>
              <a:t>dbs</a:t>
            </a:r>
            <a:endParaRPr lang="en-US" sz="2000" b="1"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the database exists, switch to the specified database otherwise </a:t>
            </a:r>
          </a:p>
          <a:p>
            <a:r>
              <a:rPr lang="en-US" sz="2000" dirty="0">
                <a:latin typeface="Times New Roman" panose="02020603050405020304" pitchFamily="18" charset="0"/>
                <a:cs typeface="Times New Roman" panose="02020603050405020304" pitchFamily="18" charset="0"/>
              </a:rPr>
              <a:t>create the database.</a:t>
            </a:r>
          </a:p>
          <a:p>
            <a:r>
              <a:rPr lang="en-US" sz="2000" b="1" dirty="0">
                <a:solidFill>
                  <a:srgbClr val="FF0000"/>
                </a:solidFill>
                <a:latin typeface="Times New Roman" panose="02020603050405020304" pitchFamily="18" charset="0"/>
                <a:cs typeface="Times New Roman" panose="02020603050405020304" pitchFamily="18" charset="0"/>
              </a:rPr>
              <a:t>&gt;use </a:t>
            </a:r>
            <a:r>
              <a:rPr lang="en-US" sz="2000" b="1" dirty="0" err="1">
                <a:solidFill>
                  <a:srgbClr val="FF0000"/>
                </a:solidFill>
                <a:latin typeface="Times New Roman" panose="02020603050405020304" pitchFamily="18" charset="0"/>
                <a:cs typeface="Times New Roman" panose="02020603050405020304" pitchFamily="18" charset="0"/>
              </a:rPr>
              <a:t>db</a:t>
            </a:r>
            <a:endParaRPr lang="en-US" sz="2000" b="1"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drop database</a:t>
            </a:r>
          </a:p>
          <a:p>
            <a:r>
              <a:rPr lang="en-US" sz="2000" b="1" dirty="0" err="1">
                <a:solidFill>
                  <a:srgbClr val="FF0000"/>
                </a:solidFill>
                <a:latin typeface="Times New Roman" panose="02020603050405020304" pitchFamily="18" charset="0"/>
                <a:cs typeface="Times New Roman" panose="02020603050405020304" pitchFamily="18" charset="0"/>
              </a:rPr>
              <a:t>Db.dropDatabase</a:t>
            </a:r>
            <a:r>
              <a:rPr lang="en-US" sz="2000" b="1" dirty="0">
                <a:solidFill>
                  <a:srgbClr val="FF000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Collections</a:t>
            </a:r>
          </a:p>
          <a:p>
            <a:r>
              <a:rPr lang="en-US" sz="2000" dirty="0">
                <a:latin typeface="Times New Roman" panose="02020603050405020304" pitchFamily="18" charset="0"/>
                <a:cs typeface="Times New Roman" panose="02020603050405020304" pitchFamily="18" charset="0"/>
              </a:rPr>
              <a:t>Create a collection</a:t>
            </a:r>
          </a:p>
          <a:p>
            <a:r>
              <a:rPr lang="en-US" sz="2000" b="1" dirty="0" err="1">
                <a:solidFill>
                  <a:srgbClr val="FF0000"/>
                </a:solidFill>
                <a:latin typeface="Times New Roman" panose="02020603050405020304" pitchFamily="18" charset="0"/>
                <a:cs typeface="Times New Roman" panose="02020603050405020304" pitchFamily="18" charset="0"/>
              </a:rPr>
              <a:t>db.createCollection</a:t>
            </a:r>
            <a:r>
              <a:rPr lang="en-US" sz="2000" b="1" dirty="0">
                <a:solidFill>
                  <a:srgbClr val="FF0000"/>
                </a:solidFill>
                <a:latin typeface="Times New Roman" panose="02020603050405020304" pitchFamily="18" charset="0"/>
                <a:cs typeface="Times New Roman" panose="02020603050405020304" pitchFamily="18" charset="0"/>
              </a:rPr>
              <a:t>(&lt;collection-name&gt;);</a:t>
            </a:r>
          </a:p>
          <a:p>
            <a:r>
              <a:rPr lang="en-US" sz="2000" dirty="0">
                <a:latin typeface="Times New Roman" panose="02020603050405020304" pitchFamily="18" charset="0"/>
                <a:cs typeface="Times New Roman" panose="02020603050405020304" pitchFamily="18" charset="0"/>
              </a:rPr>
              <a:t>Also, we don't need to create collection. MongoDB creates collection automatically, when you insert some document</a:t>
            </a:r>
          </a:p>
          <a:p>
            <a:r>
              <a:rPr lang="en-US" sz="2000" dirty="0">
                <a:latin typeface="Times New Roman" panose="02020603050405020304" pitchFamily="18" charset="0"/>
                <a:cs typeface="Times New Roman" panose="02020603050405020304" pitchFamily="18" charset="0"/>
              </a:rPr>
              <a:t>Ex: </a:t>
            </a:r>
            <a:r>
              <a:rPr lang="en-US" sz="2000" dirty="0" err="1">
                <a:latin typeface="Times New Roman" panose="02020603050405020304" pitchFamily="18" charset="0"/>
                <a:cs typeface="Times New Roman" panose="02020603050405020304" pitchFamily="18" charset="0"/>
              </a:rPr>
              <a:t>db.kmit.insert</a:t>
            </a:r>
            <a:r>
              <a:rPr lang="en-US" sz="2000" dirty="0">
                <a:latin typeface="Times New Roman" panose="02020603050405020304" pitchFamily="18" charset="0"/>
                <a:cs typeface="Times New Roman" panose="02020603050405020304" pitchFamily="18" charset="0"/>
              </a:rPr>
              <a:t>({"name" : “</a:t>
            </a:r>
            <a:r>
              <a:rPr lang="en-US" sz="2000" dirty="0" err="1">
                <a:latin typeface="Times New Roman" panose="02020603050405020304" pitchFamily="18" charset="0"/>
                <a:cs typeface="Times New Roman" panose="02020603050405020304" pitchFamily="18" charset="0"/>
              </a:rPr>
              <a:t>kmitstudent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collection by name </a:t>
            </a:r>
            <a:r>
              <a:rPr lang="en-US" sz="2000" dirty="0" err="1">
                <a:latin typeface="Times New Roman" panose="02020603050405020304" pitchFamily="18" charset="0"/>
                <a:cs typeface="Times New Roman" panose="02020603050405020304" pitchFamily="18" charset="0"/>
              </a:rPr>
              <a:t>kmit</a:t>
            </a:r>
            <a:r>
              <a:rPr lang="en-US" sz="2000" dirty="0">
                <a:latin typeface="Times New Roman" panose="02020603050405020304" pitchFamily="18" charset="0"/>
                <a:cs typeface="Times New Roman" panose="02020603050405020304" pitchFamily="18" charset="0"/>
              </a:rPr>
              <a:t> will be created to which a document with the data will be added.</a:t>
            </a:r>
          </a:p>
        </p:txBody>
      </p:sp>
    </p:spTree>
    <p:extLst>
      <p:ext uri="{BB962C8B-B14F-4D97-AF65-F5344CB8AC3E}">
        <p14:creationId xmlns:p14="http://schemas.microsoft.com/office/powerpoint/2010/main" val="2078718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F9E4E-C44D-E550-0D43-791597F2B75C}"/>
              </a:ext>
            </a:extLst>
          </p:cNvPr>
          <p:cNvSpPr txBox="1"/>
          <p:nvPr/>
        </p:nvSpPr>
        <p:spPr>
          <a:xfrm>
            <a:off x="412844" y="259898"/>
            <a:ext cx="12293221" cy="378565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To list the collections </a:t>
            </a:r>
          </a:p>
          <a:p>
            <a:r>
              <a:rPr lang="en-US" sz="2000" b="1" dirty="0">
                <a:solidFill>
                  <a:srgbClr val="FF0000"/>
                </a:solidFill>
                <a:latin typeface="Times New Roman" panose="02020603050405020304" pitchFamily="18" charset="0"/>
                <a:cs typeface="Times New Roman" panose="02020603050405020304" pitchFamily="18" charset="0"/>
              </a:rPr>
              <a:t>&gt;show collections</a:t>
            </a:r>
          </a:p>
          <a:p>
            <a:r>
              <a:rPr lang="en-US" sz="2000" dirty="0">
                <a:latin typeface="Times New Roman" panose="02020603050405020304" pitchFamily="18" charset="0"/>
                <a:cs typeface="Times New Roman" panose="02020603050405020304" pitchFamily="18" charset="0"/>
              </a:rPr>
              <a:t>To drop the collection</a:t>
            </a:r>
          </a:p>
          <a:p>
            <a:r>
              <a:rPr lang="en-US" sz="2000" dirty="0" err="1">
                <a:latin typeface="Times New Roman" panose="02020603050405020304" pitchFamily="18" charset="0"/>
                <a:cs typeface="Times New Roman" panose="02020603050405020304" pitchFamily="18" charset="0"/>
              </a:rPr>
              <a:t>Db.collection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name.drop</a:t>
            </a:r>
            <a:r>
              <a:rPr lang="en-US" sz="2000" dirty="0">
                <a:latin typeface="Times New Roman" panose="02020603050405020304" pitchFamily="18" charset="0"/>
                <a:cs typeface="Times New Roman" panose="02020603050405020304" pitchFamily="18" charset="0"/>
              </a:rPr>
              <a:t>()</a:t>
            </a:r>
          </a:p>
          <a:p>
            <a:r>
              <a:rPr lang="en-US" sz="2000" b="1" dirty="0">
                <a:solidFill>
                  <a:srgbClr val="FF0000"/>
                </a:solidFill>
                <a:latin typeface="Times New Roman" panose="02020603050405020304" pitchFamily="18" charset="0"/>
                <a:cs typeface="Times New Roman" panose="02020603050405020304" pitchFamily="18" charset="0"/>
              </a:rPr>
              <a:t>&gt;</a:t>
            </a:r>
            <a:r>
              <a:rPr lang="en-US" sz="2000" b="1" dirty="0" err="1">
                <a:solidFill>
                  <a:srgbClr val="FF0000"/>
                </a:solidFill>
                <a:latin typeface="Times New Roman" panose="02020603050405020304" pitchFamily="18" charset="0"/>
                <a:cs typeface="Times New Roman" panose="02020603050405020304" pitchFamily="18" charset="0"/>
              </a:rPr>
              <a:t>db.kmit.drop</a:t>
            </a:r>
            <a:r>
              <a:rPr lang="en-US" sz="2000" b="1" dirty="0">
                <a:solidFill>
                  <a:srgbClr val="FF0000"/>
                </a:solidFill>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Kmit</a:t>
            </a:r>
            <a:r>
              <a:rPr lang="en-US" sz="2000" dirty="0">
                <a:latin typeface="Times New Roman" panose="02020603050405020304" pitchFamily="18" charset="0"/>
                <a:cs typeface="Times New Roman" panose="02020603050405020304" pitchFamily="18" charset="0"/>
              </a:rPr>
              <a:t> is a collection name</a:t>
            </a:r>
          </a:p>
          <a:p>
            <a:r>
              <a:rPr lang="en-US" sz="2000" dirty="0">
                <a:latin typeface="Times New Roman" panose="02020603050405020304" pitchFamily="18" charset="0"/>
                <a:cs typeface="Times New Roman" panose="02020603050405020304" pitchFamily="18" charset="0"/>
              </a:rPr>
              <a:t>Documents</a:t>
            </a:r>
          </a:p>
          <a:p>
            <a:r>
              <a:rPr lang="en-US" sz="2000" dirty="0">
                <a:latin typeface="Times New Roman" panose="02020603050405020304" pitchFamily="18" charset="0"/>
                <a:cs typeface="Times New Roman" panose="02020603050405020304" pitchFamily="18" charset="0"/>
              </a:rPr>
              <a:t>Insert a document to collection</a:t>
            </a:r>
          </a:p>
          <a:p>
            <a:r>
              <a:rPr lang="en-US" sz="2000" b="1" dirty="0">
                <a:solidFill>
                  <a:srgbClr val="FF0000"/>
                </a:solidFill>
                <a:latin typeface="Times New Roman" panose="02020603050405020304" pitchFamily="18" charset="0"/>
                <a:cs typeface="Times New Roman" panose="02020603050405020304" pitchFamily="18" charset="0"/>
              </a:rPr>
              <a:t>&gt; </a:t>
            </a:r>
            <a:r>
              <a:rPr lang="en-US" sz="2000" b="1" dirty="0" err="1">
                <a:solidFill>
                  <a:srgbClr val="FF0000"/>
                </a:solidFill>
                <a:latin typeface="Times New Roman" panose="02020603050405020304" pitchFamily="18" charset="0"/>
                <a:cs typeface="Times New Roman" panose="02020603050405020304" pitchFamily="18" charset="0"/>
              </a:rPr>
              <a:t>db.COLLECTION_NAME.insert</a:t>
            </a:r>
            <a:r>
              <a:rPr lang="en-US" sz="2000" b="1" dirty="0">
                <a:solidFill>
                  <a:srgbClr val="FF0000"/>
                </a:solidFill>
                <a:latin typeface="Times New Roman" panose="02020603050405020304" pitchFamily="18" charset="0"/>
                <a:cs typeface="Times New Roman" panose="02020603050405020304" pitchFamily="18" charset="0"/>
              </a:rPr>
              <a:t>(document)</a:t>
            </a:r>
          </a:p>
          <a:p>
            <a:r>
              <a:rPr lang="en-US" sz="2000" dirty="0" err="1">
                <a:latin typeface="Times New Roman" panose="02020603050405020304" pitchFamily="18" charset="0"/>
                <a:cs typeface="Times New Roman" panose="02020603050405020304" pitchFamily="18" charset="0"/>
              </a:rPr>
              <a:t>Ex:db.kmit.insert</a:t>
            </a:r>
            <a:r>
              <a:rPr lang="en-US" sz="2000" dirty="0">
                <a:latin typeface="Times New Roman" panose="02020603050405020304" pitchFamily="18" charset="0"/>
                <a:cs typeface="Times New Roman" panose="02020603050405020304" pitchFamily="18" charset="0"/>
              </a:rPr>
              <a:t>({"name" : “</a:t>
            </a:r>
            <a:r>
              <a:rPr lang="en-US" sz="2000" dirty="0" err="1">
                <a:latin typeface="Times New Roman" panose="02020603050405020304" pitchFamily="18" charset="0"/>
                <a:cs typeface="Times New Roman" panose="02020603050405020304" pitchFamily="18" charset="0"/>
              </a:rPr>
              <a:t>kmitstudent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the inserted document, if we don't specify the _id parameter, then MongoDB assigns a unique </a:t>
            </a:r>
            <a:r>
              <a:rPr lang="en-US" sz="2000" dirty="0" err="1">
                <a:latin typeface="Times New Roman" panose="02020603050405020304" pitchFamily="18" charset="0"/>
                <a:cs typeface="Times New Roman" panose="02020603050405020304" pitchFamily="18" charset="0"/>
              </a:rPr>
              <a:t>ObjectId</a:t>
            </a:r>
            <a:r>
              <a:rPr lang="en-US" sz="2000" dirty="0">
                <a:latin typeface="Times New Roman" panose="02020603050405020304" pitchFamily="18" charset="0"/>
                <a:cs typeface="Times New Roman" panose="02020603050405020304" pitchFamily="18" charset="0"/>
              </a:rPr>
              <a:t> for this document</a:t>
            </a:r>
          </a:p>
        </p:txBody>
      </p:sp>
    </p:spTree>
    <p:extLst>
      <p:ext uri="{BB962C8B-B14F-4D97-AF65-F5344CB8AC3E}">
        <p14:creationId xmlns:p14="http://schemas.microsoft.com/office/powerpoint/2010/main" val="3260214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B4D578-33B4-5063-A562-F465B4899401}"/>
              </a:ext>
            </a:extLst>
          </p:cNvPr>
          <p:cNvSpPr txBox="1"/>
          <p:nvPr/>
        </p:nvSpPr>
        <p:spPr>
          <a:xfrm>
            <a:off x="232012" y="166568"/>
            <a:ext cx="8894927" cy="6247864"/>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If we want to add the unique id as well -</a:t>
            </a:r>
          </a:p>
          <a:p>
            <a:r>
              <a:rPr lang="en-US" sz="2000" dirty="0">
                <a:latin typeface="Times New Roman" panose="02020603050405020304" pitchFamily="18" charset="0"/>
                <a:cs typeface="Times New Roman" panose="02020603050405020304" pitchFamily="18" charset="0"/>
              </a:rPr>
              <a:t>Ex :-</a:t>
            </a:r>
            <a:r>
              <a:rPr lang="en-US" sz="2000" dirty="0" err="1">
                <a:latin typeface="Times New Roman" panose="02020603050405020304" pitchFamily="18" charset="0"/>
                <a:cs typeface="Times New Roman" panose="02020603050405020304" pitchFamily="18" charset="0"/>
              </a:rPr>
              <a:t>db.kmit.insert</a:t>
            </a:r>
            <a:r>
              <a:rPr lang="en-US" sz="2000" dirty="0">
                <a:latin typeface="Times New Roman" panose="02020603050405020304" pitchFamily="18" charset="0"/>
                <a:cs typeface="Times New Roman" panose="02020603050405020304" pitchFamily="18" charset="0"/>
              </a:rPr>
              <a:t>( { _id: 10, name : “kmitstudent1"} )</a:t>
            </a:r>
          </a:p>
          <a:p>
            <a:r>
              <a:rPr lang="en-US" sz="2000" b="1" dirty="0">
                <a:latin typeface="Times New Roman" panose="02020603050405020304" pitchFamily="18" charset="0"/>
                <a:cs typeface="Times New Roman" panose="02020603050405020304" pitchFamily="18" charset="0"/>
              </a:rPr>
              <a:t>To insert multiple documents at a time</a:t>
            </a:r>
          </a:p>
          <a:p>
            <a:r>
              <a:rPr lang="en-US" sz="2000" dirty="0" err="1">
                <a:latin typeface="Times New Roman" panose="02020603050405020304" pitchFamily="18" charset="0"/>
                <a:cs typeface="Times New Roman" panose="02020603050405020304" pitchFamily="18" charset="0"/>
              </a:rPr>
              <a:t>db.empDetails.insertMany</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First_Name</a:t>
            </a:r>
            <a:r>
              <a:rPr lang="en-US" sz="2000" dirty="0">
                <a:latin typeface="Times New Roman" panose="02020603050405020304" pitchFamily="18" charset="0"/>
                <a:cs typeface="Times New Roman" panose="02020603050405020304" pitchFamily="18" charset="0"/>
              </a:rPr>
              <a:t>: "Radhika",</a:t>
            </a:r>
          </a:p>
          <a:p>
            <a:r>
              <a:rPr lang="en-US" sz="2000" dirty="0" err="1">
                <a:latin typeface="Times New Roman" panose="02020603050405020304" pitchFamily="18" charset="0"/>
                <a:cs typeface="Times New Roman" panose="02020603050405020304" pitchFamily="18" charset="0"/>
              </a:rPr>
              <a:t>Last_Name</a:t>
            </a:r>
            <a:r>
              <a:rPr lang="en-US" sz="2000" dirty="0">
                <a:latin typeface="Times New Roman" panose="02020603050405020304" pitchFamily="18" charset="0"/>
                <a:cs typeface="Times New Roman" panose="02020603050405020304" pitchFamily="18" charset="0"/>
              </a:rPr>
              <a:t>: "Sharma",</a:t>
            </a:r>
          </a:p>
          <a:p>
            <a:r>
              <a:rPr lang="en-US" sz="2000" dirty="0">
                <a:latin typeface="Times New Roman" panose="02020603050405020304" pitchFamily="18" charset="0"/>
                <a:cs typeface="Times New Roman" panose="02020603050405020304" pitchFamily="18" charset="0"/>
              </a:rPr>
              <a:t>Age: "26",</a:t>
            </a:r>
          </a:p>
          <a:p>
            <a:r>
              <a:rPr lang="en-US" sz="2000" dirty="0" err="1">
                <a:latin typeface="Times New Roman" panose="02020603050405020304" pitchFamily="18" charset="0"/>
                <a:cs typeface="Times New Roman" panose="02020603050405020304" pitchFamily="18" charset="0"/>
              </a:rPr>
              <a:t>e_mail</a:t>
            </a:r>
            <a:r>
              <a:rPr lang="en-US" sz="2000" dirty="0">
                <a:latin typeface="Times New Roman" panose="02020603050405020304" pitchFamily="18" charset="0"/>
                <a:cs typeface="Times New Roman" panose="02020603050405020304" pitchFamily="18" charset="0"/>
              </a:rPr>
              <a:t>: "radhika_sharma.123@gmail.com",</a:t>
            </a:r>
          </a:p>
          <a:p>
            <a:r>
              <a:rPr lang="en-US" sz="2000" dirty="0">
                <a:latin typeface="Times New Roman" panose="02020603050405020304" pitchFamily="18" charset="0"/>
                <a:cs typeface="Times New Roman" panose="02020603050405020304" pitchFamily="18" charset="0"/>
              </a:rPr>
              <a:t>phone: "9000012345"</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First_Name</a:t>
            </a:r>
            <a:r>
              <a:rPr lang="en-US" sz="2000" dirty="0">
                <a:latin typeface="Times New Roman" panose="02020603050405020304" pitchFamily="18" charset="0"/>
                <a:cs typeface="Times New Roman" panose="02020603050405020304" pitchFamily="18" charset="0"/>
              </a:rPr>
              <a:t>: "Rachel",</a:t>
            </a:r>
          </a:p>
          <a:p>
            <a:r>
              <a:rPr lang="en-US" sz="2000" dirty="0" err="1">
                <a:latin typeface="Times New Roman" panose="02020603050405020304" pitchFamily="18" charset="0"/>
                <a:cs typeface="Times New Roman" panose="02020603050405020304" pitchFamily="18" charset="0"/>
              </a:rPr>
              <a:t>Last_Name</a:t>
            </a:r>
            <a:r>
              <a:rPr lang="en-US" sz="2000" dirty="0">
                <a:latin typeface="Times New Roman" panose="02020603050405020304" pitchFamily="18" charset="0"/>
                <a:cs typeface="Times New Roman" panose="02020603050405020304" pitchFamily="18" charset="0"/>
              </a:rPr>
              <a:t>: "Christopher",</a:t>
            </a:r>
          </a:p>
          <a:p>
            <a:r>
              <a:rPr lang="en-US" sz="2000" dirty="0">
                <a:latin typeface="Times New Roman" panose="02020603050405020304" pitchFamily="18" charset="0"/>
                <a:cs typeface="Times New Roman" panose="02020603050405020304" pitchFamily="18" charset="0"/>
              </a:rPr>
              <a:t>Age: "27",</a:t>
            </a:r>
          </a:p>
          <a:p>
            <a:r>
              <a:rPr lang="en-US" sz="2000" dirty="0" err="1">
                <a:latin typeface="Times New Roman" panose="02020603050405020304" pitchFamily="18" charset="0"/>
                <a:cs typeface="Times New Roman" panose="02020603050405020304" pitchFamily="18" charset="0"/>
              </a:rPr>
              <a:t>e_mail</a:t>
            </a:r>
            <a:r>
              <a:rPr lang="en-US" sz="2000" dirty="0">
                <a:latin typeface="Times New Roman" panose="02020603050405020304" pitchFamily="18" charset="0"/>
                <a:cs typeface="Times New Roman" panose="02020603050405020304" pitchFamily="18" charset="0"/>
              </a:rPr>
              <a:t>: "Rachel_Christopher.123@gmail.com",</a:t>
            </a:r>
          </a:p>
          <a:p>
            <a:r>
              <a:rPr lang="en-US" sz="2000" dirty="0">
                <a:latin typeface="Times New Roman" panose="02020603050405020304" pitchFamily="18" charset="0"/>
                <a:cs typeface="Times New Roman" panose="02020603050405020304" pitchFamily="18" charset="0"/>
              </a:rPr>
              <a:t>phone: "9000054321"</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221070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7A9DA-F01E-9480-7F0A-F1051B10A35A}"/>
              </a:ext>
            </a:extLst>
          </p:cNvPr>
          <p:cNvSpPr txBox="1"/>
          <p:nvPr/>
        </p:nvSpPr>
        <p:spPr>
          <a:xfrm>
            <a:off x="358253" y="223504"/>
            <a:ext cx="9741089" cy="1200329"/>
          </a:xfrm>
          <a:prstGeom prst="rect">
            <a:avLst/>
          </a:prstGeom>
          <a:noFill/>
        </p:spPr>
        <p:txBody>
          <a:bodyPr wrap="square">
            <a:spAutoFit/>
          </a:bodyPr>
          <a:lstStyle/>
          <a:p>
            <a:r>
              <a:rPr lang="en-US" dirty="0"/>
              <a:t>Read operations</a:t>
            </a:r>
          </a:p>
          <a:p>
            <a:r>
              <a:rPr lang="en-US" dirty="0"/>
              <a:t>Read operations retrieve documents from a collection; i.e. query a </a:t>
            </a:r>
          </a:p>
          <a:p>
            <a:r>
              <a:rPr lang="en-US" dirty="0"/>
              <a:t>collection for documents</a:t>
            </a:r>
          </a:p>
          <a:p>
            <a:r>
              <a:rPr lang="en-US" dirty="0" err="1"/>
              <a:t>Db.collection.find</a:t>
            </a:r>
            <a:r>
              <a:rPr lang="en-US" dirty="0"/>
              <a:t>()</a:t>
            </a:r>
          </a:p>
        </p:txBody>
      </p:sp>
      <p:pic>
        <p:nvPicPr>
          <p:cNvPr id="5" name="Picture 4">
            <a:extLst>
              <a:ext uri="{FF2B5EF4-FFF2-40B4-BE49-F238E27FC236}">
                <a16:creationId xmlns:a16="http://schemas.microsoft.com/office/drawing/2014/main" id="{4B76AD2D-EE86-84F1-7E59-798FD5633C11}"/>
              </a:ext>
            </a:extLst>
          </p:cNvPr>
          <p:cNvPicPr>
            <a:picLocks noChangeAspect="1"/>
          </p:cNvPicPr>
          <p:nvPr/>
        </p:nvPicPr>
        <p:blipFill>
          <a:blip r:embed="rId2"/>
          <a:stretch>
            <a:fillRect/>
          </a:stretch>
        </p:blipFill>
        <p:spPr>
          <a:xfrm>
            <a:off x="358253" y="1608516"/>
            <a:ext cx="8389962" cy="1990177"/>
          </a:xfrm>
          <a:prstGeom prst="rect">
            <a:avLst/>
          </a:prstGeom>
        </p:spPr>
      </p:pic>
    </p:spTree>
    <p:extLst>
      <p:ext uri="{BB962C8B-B14F-4D97-AF65-F5344CB8AC3E}">
        <p14:creationId xmlns:p14="http://schemas.microsoft.com/office/powerpoint/2010/main" val="327032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C91BED-3D63-BAB6-F144-58957EEFBBD7}"/>
              </a:ext>
            </a:extLst>
          </p:cNvPr>
          <p:cNvSpPr txBox="1"/>
          <p:nvPr/>
        </p:nvSpPr>
        <p:spPr>
          <a:xfrm>
            <a:off x="562970" y="288711"/>
            <a:ext cx="11911083" cy="3477875"/>
          </a:xfrm>
          <a:prstGeom prst="rect">
            <a:avLst/>
          </a:prstGeom>
          <a:noFill/>
        </p:spPr>
        <p:txBody>
          <a:bodyPr wrap="square">
            <a:spAutoFit/>
          </a:bodyPr>
          <a:lstStyle/>
          <a:p>
            <a:r>
              <a:rPr lang="en-US" sz="2000" b="1" dirty="0" err="1">
                <a:latin typeface="Times New Roman" panose="02020603050405020304" pitchFamily="18" charset="0"/>
                <a:cs typeface="Times New Roman" panose="02020603050405020304" pitchFamily="18" charset="0"/>
              </a:rPr>
              <a:t>db.Collection_name.find</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selection_criteria</a:t>
            </a:r>
            <a:r>
              <a:rPr lang="en-US" sz="2000" b="1" dirty="0">
                <a:latin typeface="Times New Roman" panose="02020603050405020304" pitchFamily="18" charset="0"/>
                <a:cs typeface="Times New Roman" panose="02020603050405020304" pitchFamily="18" charset="0"/>
              </a:rPr>
              <a:t>, projection)</a:t>
            </a:r>
          </a:p>
          <a:p>
            <a:r>
              <a:rPr lang="en-US" sz="2000" dirty="0" err="1">
                <a:latin typeface="Times New Roman" panose="02020603050405020304" pitchFamily="18" charset="0"/>
                <a:cs typeface="Times New Roman" panose="02020603050405020304" pitchFamily="18" charset="0"/>
              </a:rPr>
              <a:t>selection_criteria</a:t>
            </a:r>
            <a:r>
              <a:rPr lang="en-US" sz="2000" dirty="0">
                <a:latin typeface="Times New Roman" panose="02020603050405020304" pitchFamily="18" charset="0"/>
                <a:cs typeface="Times New Roman" panose="02020603050405020304" pitchFamily="18" charset="0"/>
              </a:rPr>
              <a:t>: It specifies selection criteria. To return all documents in a collection use empty document({}). The type of this parameter is document.</a:t>
            </a:r>
          </a:p>
          <a:p>
            <a:r>
              <a:rPr lang="en-US" sz="2000" dirty="0">
                <a:latin typeface="Times New Roman" panose="02020603050405020304" pitchFamily="18" charset="0"/>
                <a:cs typeface="Times New Roman" panose="02020603050405020304" pitchFamily="18" charset="0"/>
              </a:rPr>
              <a:t>projection: It specifies the fields to return in the documents that match the selection criteria. To return all fields in the matching documents, remove this parameter.</a:t>
            </a:r>
          </a:p>
          <a:p>
            <a:r>
              <a:rPr lang="en-US" sz="2000" b="1" dirty="0">
                <a:solidFill>
                  <a:srgbClr val="FF0000"/>
                </a:solidFill>
                <a:latin typeface="Times New Roman" panose="02020603050405020304" pitchFamily="18" charset="0"/>
                <a:cs typeface="Times New Roman" panose="02020603050405020304" pitchFamily="18" charset="0"/>
              </a:rPr>
              <a:t>Ex: </a:t>
            </a:r>
            <a:r>
              <a:rPr lang="en-US" sz="2000" b="1" dirty="0" err="1">
                <a:solidFill>
                  <a:srgbClr val="FF0000"/>
                </a:solidFill>
                <a:latin typeface="Times New Roman" panose="02020603050405020304" pitchFamily="18" charset="0"/>
                <a:cs typeface="Times New Roman" panose="02020603050405020304" pitchFamily="18" charset="0"/>
              </a:rPr>
              <a:t>db.books.find</a:t>
            </a:r>
            <a:r>
              <a:rPr lang="en-US" sz="2000" b="1" dirty="0">
                <a:solidFill>
                  <a:srgbClr val="FF0000"/>
                </a:solidFill>
                <a:latin typeface="Times New Roman" panose="02020603050405020304" pitchFamily="18" charset="0"/>
                <a:cs typeface="Times New Roman" panose="02020603050405020304" pitchFamily="18" charset="0"/>
              </a:rPr>
              <a:t>() or </a:t>
            </a:r>
            <a:r>
              <a:rPr lang="en-US" sz="2000" b="1" dirty="0" err="1">
                <a:solidFill>
                  <a:srgbClr val="FF0000"/>
                </a:solidFill>
                <a:latin typeface="Times New Roman" panose="02020603050405020304" pitchFamily="18" charset="0"/>
                <a:cs typeface="Times New Roman" panose="02020603050405020304" pitchFamily="18" charset="0"/>
              </a:rPr>
              <a:t>db.student.find</a:t>
            </a:r>
            <a:r>
              <a:rPr lang="en-US" sz="2000" b="1" dirty="0">
                <a:solidFill>
                  <a:srgbClr val="FF0000"/>
                </a:solidFill>
                <a:latin typeface="Times New Roman" panose="02020603050405020304" pitchFamily="18" charset="0"/>
                <a:cs typeface="Times New Roman" panose="02020603050405020304" pitchFamily="18" charset="0"/>
              </a:rPr>
              <a:t>({})</a:t>
            </a:r>
          </a:p>
          <a:p>
            <a:r>
              <a:rPr lang="en-US" sz="2000" b="1" dirty="0" err="1">
                <a:solidFill>
                  <a:srgbClr val="FF0000"/>
                </a:solidFill>
                <a:latin typeface="Times New Roman" panose="02020603050405020304" pitchFamily="18" charset="0"/>
                <a:cs typeface="Times New Roman" panose="02020603050405020304" pitchFamily="18" charset="0"/>
              </a:rPr>
              <a:t>db.student.find</a:t>
            </a:r>
            <a:r>
              <a:rPr lang="en-US" sz="2000" b="1" dirty="0">
                <a:solidFill>
                  <a:srgbClr val="FF0000"/>
                </a:solidFill>
                <a:latin typeface="Times New Roman" panose="02020603050405020304" pitchFamily="18" charset="0"/>
                <a:cs typeface="Times New Roman" panose="02020603050405020304" pitchFamily="18" charset="0"/>
              </a:rPr>
              <a:t>({age:18})</a:t>
            </a:r>
          </a:p>
          <a:p>
            <a:r>
              <a:rPr lang="en-US" sz="2000" dirty="0">
                <a:latin typeface="Times New Roman" panose="02020603050405020304" pitchFamily="18" charset="0"/>
                <a:cs typeface="Times New Roman" panose="02020603050405020304" pitchFamily="18" charset="0"/>
              </a:rPr>
              <a:t>Projection - selecting only the necessary data rather than selecting whole of the data of a document. </a:t>
            </a:r>
          </a:p>
          <a:p>
            <a:r>
              <a:rPr lang="en-US" sz="2000" dirty="0">
                <a:latin typeface="Times New Roman" panose="02020603050405020304" pitchFamily="18" charset="0"/>
                <a:cs typeface="Times New Roman" panose="02020603050405020304" pitchFamily="18" charset="0"/>
              </a:rPr>
              <a:t>If a document has 5 fields and we need to show only 3, then select only 3 fields from them basic syntax of find() method with projection is -</a:t>
            </a:r>
          </a:p>
          <a:p>
            <a:r>
              <a:rPr lang="en-US" sz="2000" b="1" dirty="0" err="1">
                <a:solidFill>
                  <a:srgbClr val="FF0000"/>
                </a:solidFill>
                <a:latin typeface="Times New Roman" panose="02020603050405020304" pitchFamily="18" charset="0"/>
                <a:cs typeface="Times New Roman" panose="02020603050405020304" pitchFamily="18" charset="0"/>
              </a:rPr>
              <a:t>db.COLLECTION_NAME.find</a:t>
            </a:r>
            <a:r>
              <a:rPr lang="en-US" sz="2000" b="1" dirty="0">
                <a:solidFill>
                  <a:srgbClr val="FF0000"/>
                </a:solidFill>
                <a:latin typeface="Times New Roman" panose="02020603050405020304" pitchFamily="18" charset="0"/>
                <a:cs typeface="Times New Roman" panose="02020603050405020304" pitchFamily="18" charset="0"/>
              </a:rPr>
              <a:t>({},{KEY:1})</a:t>
            </a:r>
          </a:p>
        </p:txBody>
      </p:sp>
    </p:spTree>
    <p:extLst>
      <p:ext uri="{BB962C8B-B14F-4D97-AF65-F5344CB8AC3E}">
        <p14:creationId xmlns:p14="http://schemas.microsoft.com/office/powerpoint/2010/main" val="1860784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4C4E7-1EA5-6750-6859-669CAB3D9116}"/>
              </a:ext>
            </a:extLst>
          </p:cNvPr>
          <p:cNvSpPr txBox="1"/>
          <p:nvPr/>
        </p:nvSpPr>
        <p:spPr>
          <a:xfrm>
            <a:off x="191067" y="112807"/>
            <a:ext cx="10931857" cy="624786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_id field is always displayed while executing find() method, if we don't want this field, then we need to set it as 0 –</a:t>
            </a:r>
          </a:p>
          <a:p>
            <a:r>
              <a:rPr lang="en-US" sz="2000" dirty="0" err="1">
                <a:latin typeface="Times New Roman" panose="02020603050405020304" pitchFamily="18" charset="0"/>
                <a:cs typeface="Times New Roman" panose="02020603050405020304" pitchFamily="18" charset="0"/>
              </a:rPr>
              <a:t>db.mycol.find</a:t>
            </a:r>
            <a:r>
              <a:rPr lang="en-US" sz="2000" dirty="0">
                <a:latin typeface="Times New Roman" panose="02020603050405020304" pitchFamily="18" charset="0"/>
                <a:cs typeface="Times New Roman" panose="02020603050405020304" pitchFamily="18" charset="0"/>
              </a:rPr>
              <a:t>({},{_id:0})</a:t>
            </a:r>
          </a:p>
          <a:p>
            <a:r>
              <a:rPr lang="en-US" sz="2000" dirty="0">
                <a:latin typeface="Times New Roman" panose="02020603050405020304" pitchFamily="18" charset="0"/>
                <a:cs typeface="Times New Roman" panose="02020603050405020304" pitchFamily="18" charset="0"/>
              </a:rPr>
              <a:t>If we want a column ‘name’ to be displayed and we do not want id to </a:t>
            </a:r>
            <a:r>
              <a:rPr lang="en-US" sz="2000" dirty="0" err="1">
                <a:latin typeface="Times New Roman" panose="02020603050405020304" pitchFamily="18" charset="0"/>
                <a:cs typeface="Times New Roman" panose="02020603050405020304" pitchFamily="18" charset="0"/>
              </a:rPr>
              <a:t>bedisplayeddb.mycol.find</a:t>
            </a:r>
            <a:r>
              <a:rPr lang="en-US" sz="2000" dirty="0">
                <a:latin typeface="Times New Roman" panose="02020603050405020304" pitchFamily="18" charset="0"/>
                <a:cs typeface="Times New Roman" panose="02020603050405020304" pitchFamily="18" charset="0"/>
              </a:rPr>
              <a:t>({},{“name":1,_id:0})</a:t>
            </a:r>
          </a:p>
          <a:p>
            <a:r>
              <a:rPr lang="en-US" sz="2000" dirty="0" err="1">
                <a:latin typeface="Times New Roman" panose="02020603050405020304" pitchFamily="18" charset="0"/>
                <a:cs typeface="Times New Roman" panose="02020603050405020304" pitchFamily="18" charset="0"/>
              </a:rPr>
              <a:t>findOne</a:t>
            </a:r>
            <a:r>
              <a:rPr lang="en-US" sz="2000" dirty="0">
                <a:latin typeface="Times New Roman" panose="02020603050405020304" pitchFamily="18" charset="0"/>
                <a:cs typeface="Times New Roman" panose="02020603050405020304" pitchFamily="18" charset="0"/>
              </a:rPr>
              <a:t>() - that returns only one document.</a:t>
            </a:r>
          </a:p>
          <a:p>
            <a:r>
              <a:rPr lang="en-US" sz="2000" dirty="0" err="1">
                <a:latin typeface="Times New Roman" panose="02020603050405020304" pitchFamily="18" charset="0"/>
                <a:cs typeface="Times New Roman" panose="02020603050405020304" pitchFamily="18" charset="0"/>
              </a:rPr>
              <a:t>db.COLLECTIONNAME.findOne</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db.mycol.findOne</a:t>
            </a:r>
            <a:r>
              <a:rPr lang="en-US" sz="2000" dirty="0">
                <a:latin typeface="Times New Roman" panose="02020603050405020304" pitchFamily="18" charset="0"/>
                <a:cs typeface="Times New Roman" panose="02020603050405020304" pitchFamily="18" charset="0"/>
              </a:rPr>
              <a:t>({title: "MongoDB Overview"})</a:t>
            </a:r>
          </a:p>
          <a:p>
            <a:r>
              <a:rPr lang="en-US" sz="2000" dirty="0">
                <a:latin typeface="Times New Roman" panose="02020603050405020304" pitchFamily="18" charset="0"/>
                <a:cs typeface="Times New Roman" panose="02020603050405020304" pitchFamily="18" charset="0"/>
              </a:rPr>
              <a:t>limit() – limits the result.</a:t>
            </a:r>
          </a:p>
          <a:p>
            <a:r>
              <a:rPr lang="en-US" sz="2000" dirty="0">
                <a:latin typeface="Times New Roman" panose="02020603050405020304" pitchFamily="18" charset="0"/>
                <a:cs typeface="Times New Roman" panose="02020603050405020304" pitchFamily="18" charset="0"/>
              </a:rPr>
              <a:t>&gt;</a:t>
            </a:r>
            <a:r>
              <a:rPr lang="en-US" sz="2000" dirty="0" err="1">
                <a:latin typeface="Times New Roman" panose="02020603050405020304" pitchFamily="18" charset="0"/>
                <a:cs typeface="Times New Roman" panose="02020603050405020304" pitchFamily="18" charset="0"/>
              </a:rPr>
              <a:t>db.COLLECTION_NAME.find</a:t>
            </a:r>
            <a:r>
              <a:rPr lang="en-US" sz="2000" dirty="0">
                <a:latin typeface="Times New Roman" panose="02020603050405020304" pitchFamily="18" charset="0"/>
                <a:cs typeface="Times New Roman" panose="02020603050405020304" pitchFamily="18" charset="0"/>
              </a:rPr>
              <a:t>().limit(NUMBER)</a:t>
            </a:r>
          </a:p>
          <a:p>
            <a:r>
              <a:rPr lang="en-US" sz="2000" dirty="0">
                <a:latin typeface="Times New Roman" panose="02020603050405020304" pitchFamily="18" charset="0"/>
                <a:cs typeface="Times New Roman" panose="02020603050405020304" pitchFamily="18" charset="0"/>
              </a:rPr>
              <a:t>Ex –</a:t>
            </a:r>
            <a:r>
              <a:rPr lang="en-US" sz="2000" dirty="0" err="1">
                <a:latin typeface="Times New Roman" panose="02020603050405020304" pitchFamily="18" charset="0"/>
                <a:cs typeface="Times New Roman" panose="02020603050405020304" pitchFamily="18" charset="0"/>
              </a:rPr>
              <a:t>db.mycol.find</a:t>
            </a:r>
            <a:r>
              <a:rPr lang="en-US" sz="2000" dirty="0">
                <a:latin typeface="Times New Roman" panose="02020603050405020304" pitchFamily="18" charset="0"/>
                <a:cs typeface="Times New Roman" panose="02020603050405020304" pitchFamily="18" charset="0"/>
              </a:rPr>
              <a:t>({},{“name":1,_id:0}).limit(2)</a:t>
            </a:r>
          </a:p>
          <a:p>
            <a:r>
              <a:rPr lang="en-US" sz="2000" dirty="0">
                <a:latin typeface="Times New Roman" panose="02020603050405020304" pitchFamily="18" charset="0"/>
                <a:cs typeface="Times New Roman" panose="02020603050405020304" pitchFamily="18" charset="0"/>
              </a:rPr>
              <a:t>skip() – is used to skip the number of documents</a:t>
            </a:r>
          </a:p>
          <a:p>
            <a:r>
              <a:rPr lang="en-US" sz="2000" dirty="0">
                <a:latin typeface="Times New Roman" panose="02020603050405020304" pitchFamily="18" charset="0"/>
                <a:cs typeface="Times New Roman" panose="02020603050405020304" pitchFamily="18" charset="0"/>
              </a:rPr>
              <a:t>&gt;</a:t>
            </a:r>
            <a:r>
              <a:rPr lang="en-US" sz="2000" dirty="0" err="1">
                <a:latin typeface="Times New Roman" panose="02020603050405020304" pitchFamily="18" charset="0"/>
                <a:cs typeface="Times New Roman" panose="02020603050405020304" pitchFamily="18" charset="0"/>
              </a:rPr>
              <a:t>db.COLLECTION_NAME.find</a:t>
            </a:r>
            <a:r>
              <a:rPr lang="en-US" sz="2000" dirty="0">
                <a:latin typeface="Times New Roman" panose="02020603050405020304" pitchFamily="18" charset="0"/>
                <a:cs typeface="Times New Roman" panose="02020603050405020304" pitchFamily="18" charset="0"/>
              </a:rPr>
              <a:t>().limit(NUMBER).skip(NUMBER)</a:t>
            </a:r>
          </a:p>
          <a:p>
            <a:r>
              <a:rPr lang="en-US" sz="2000" dirty="0">
                <a:latin typeface="Times New Roman" panose="02020603050405020304" pitchFamily="18" charset="0"/>
                <a:cs typeface="Times New Roman" panose="02020603050405020304" pitchFamily="18" charset="0"/>
              </a:rPr>
              <a:t>Ex – the following prints only second document</a:t>
            </a:r>
          </a:p>
          <a:p>
            <a:r>
              <a:rPr lang="en-US" sz="2000" dirty="0" err="1">
                <a:latin typeface="Times New Roman" panose="02020603050405020304" pitchFamily="18" charset="0"/>
                <a:cs typeface="Times New Roman" panose="02020603050405020304" pitchFamily="18" charset="0"/>
              </a:rPr>
              <a:t>db.mycol.find</a:t>
            </a:r>
            <a:r>
              <a:rPr lang="en-US" sz="2000" dirty="0">
                <a:latin typeface="Times New Roman" panose="02020603050405020304" pitchFamily="18" charset="0"/>
                <a:cs typeface="Times New Roman" panose="02020603050405020304" pitchFamily="18" charset="0"/>
              </a:rPr>
              <a:t>({},{"title":1,_id:0}).limit(1).skip(1)</a:t>
            </a:r>
          </a:p>
          <a:p>
            <a:r>
              <a:rPr lang="en-US" sz="2000" dirty="0">
                <a:latin typeface="Times New Roman" panose="02020603050405020304" pitchFamily="18" charset="0"/>
                <a:cs typeface="Times New Roman" panose="02020603050405020304" pitchFamily="18" charset="0"/>
              </a:rPr>
              <a:t>sort() – is used sort documents</a:t>
            </a:r>
          </a:p>
          <a:p>
            <a:r>
              <a:rPr lang="en-US" sz="2000" dirty="0">
                <a:latin typeface="Times New Roman" panose="02020603050405020304" pitchFamily="18" charset="0"/>
                <a:cs typeface="Times New Roman" panose="02020603050405020304" pitchFamily="18" charset="0"/>
              </a:rPr>
              <a:t>The method accepts a document containing a list of fields along with their sorting order. To specify sorting order 1 and -1 are used. 1 is used for ascending order while -1 is used for descending order</a:t>
            </a:r>
          </a:p>
          <a:p>
            <a:r>
              <a:rPr lang="en-US" sz="2000" dirty="0" err="1">
                <a:latin typeface="Times New Roman" panose="02020603050405020304" pitchFamily="18" charset="0"/>
                <a:cs typeface="Times New Roman" panose="02020603050405020304" pitchFamily="18" charset="0"/>
              </a:rPr>
              <a:t>db.COLLECTION_NAME.find</a:t>
            </a:r>
            <a:r>
              <a:rPr lang="en-US" sz="2000" dirty="0">
                <a:latin typeface="Times New Roman" panose="02020603050405020304" pitchFamily="18" charset="0"/>
                <a:cs typeface="Times New Roman" panose="02020603050405020304" pitchFamily="18" charset="0"/>
              </a:rPr>
              <a:t>().sort({KEY:1})</a:t>
            </a:r>
          </a:p>
          <a:p>
            <a:r>
              <a:rPr lang="en-US" sz="2000" dirty="0" err="1"/>
              <a:t>db.kmit.find</a:t>
            </a:r>
            <a:r>
              <a:rPr lang="en-US" sz="2000" dirty="0"/>
              <a:t>({},{“name":1,_id:0}).sort({“name":-1})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700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0B5F71-F241-5BCA-BBB2-1BA62D8292FF}"/>
              </a:ext>
            </a:extLst>
          </p:cNvPr>
          <p:cNvPicPr>
            <a:picLocks noChangeAspect="1"/>
          </p:cNvPicPr>
          <p:nvPr/>
        </p:nvPicPr>
        <p:blipFill>
          <a:blip r:embed="rId2"/>
          <a:stretch>
            <a:fillRect/>
          </a:stretch>
        </p:blipFill>
        <p:spPr>
          <a:xfrm>
            <a:off x="395786" y="309274"/>
            <a:ext cx="9880978" cy="6163242"/>
          </a:xfrm>
          <a:prstGeom prst="rect">
            <a:avLst/>
          </a:prstGeom>
        </p:spPr>
      </p:pic>
    </p:spTree>
    <p:extLst>
      <p:ext uri="{BB962C8B-B14F-4D97-AF65-F5344CB8AC3E}">
        <p14:creationId xmlns:p14="http://schemas.microsoft.com/office/powerpoint/2010/main" val="698876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F2337F-D0B6-C375-222E-63896476DA6E}"/>
              </a:ext>
            </a:extLst>
          </p:cNvPr>
          <p:cNvSpPr txBox="1"/>
          <p:nvPr/>
        </p:nvSpPr>
        <p:spPr>
          <a:xfrm>
            <a:off x="259307" y="339258"/>
            <a:ext cx="8881280" cy="5632311"/>
          </a:xfrm>
          <a:prstGeom prst="rect">
            <a:avLst/>
          </a:prstGeom>
          <a:noFill/>
        </p:spPr>
        <p:txBody>
          <a:bodyPr wrap="square">
            <a:spAutoFit/>
          </a:bodyPr>
          <a:lstStyle/>
          <a:p>
            <a:r>
              <a:rPr lang="en-US" dirty="0"/>
              <a:t>Starts with, Contains</a:t>
            </a:r>
          </a:p>
          <a:p>
            <a:r>
              <a:rPr lang="en-US" dirty="0"/>
              <a:t>Contains --</a:t>
            </a:r>
          </a:p>
          <a:p>
            <a:r>
              <a:rPr lang="en-US" dirty="0" err="1"/>
              <a:t>db.books.find</a:t>
            </a:r>
            <a:r>
              <a:rPr lang="en-US" dirty="0"/>
              <a:t>({"title":{$regex:/h/</a:t>
            </a:r>
            <a:r>
              <a:rPr lang="en-US" dirty="0" err="1"/>
              <a:t>i</a:t>
            </a:r>
            <a:r>
              <a:rPr lang="en-US" dirty="0"/>
              <a:t>}}).pretty()</a:t>
            </a:r>
          </a:p>
          <a:p>
            <a:r>
              <a:rPr lang="en-US" dirty="0"/>
              <a:t>Starts with -</a:t>
            </a:r>
          </a:p>
          <a:p>
            <a:r>
              <a:rPr lang="en-US" dirty="0" err="1"/>
              <a:t>db.books.find</a:t>
            </a:r>
            <a:r>
              <a:rPr lang="en-US" dirty="0"/>
              <a:t>({"title":{$regex:/^h/</a:t>
            </a:r>
            <a:r>
              <a:rPr lang="en-US" dirty="0" err="1"/>
              <a:t>i</a:t>
            </a:r>
            <a:r>
              <a:rPr lang="en-US" dirty="0"/>
              <a:t>}}).pretty()</a:t>
            </a:r>
          </a:p>
          <a:p>
            <a:r>
              <a:rPr lang="en-US" dirty="0"/>
              <a:t>Ends with:</a:t>
            </a:r>
          </a:p>
          <a:p>
            <a:r>
              <a:rPr lang="en-US" dirty="0"/>
              <a:t>db. </a:t>
            </a:r>
            <a:r>
              <a:rPr lang="en-US" dirty="0" err="1"/>
              <a:t>books.find</a:t>
            </a:r>
            <a:r>
              <a:rPr lang="en-US" dirty="0"/>
              <a:t>({title : {$regex : /w$/</a:t>
            </a:r>
            <a:r>
              <a:rPr lang="en-US" dirty="0" err="1"/>
              <a:t>i</a:t>
            </a:r>
            <a:r>
              <a:rPr lang="en-US" dirty="0"/>
              <a:t>}})</a:t>
            </a:r>
          </a:p>
          <a:p>
            <a:r>
              <a:rPr lang="en-US" dirty="0"/>
              <a:t>And - query documents based on the AND condition, you need to use </a:t>
            </a:r>
          </a:p>
          <a:p>
            <a:r>
              <a:rPr lang="en-US" dirty="0"/>
              <a:t>$and keyword</a:t>
            </a:r>
          </a:p>
          <a:p>
            <a:r>
              <a:rPr lang="en-US" dirty="0" err="1"/>
              <a:t>db.mycol.find</a:t>
            </a:r>
            <a:r>
              <a:rPr lang="en-US" dirty="0"/>
              <a:t>({</a:t>
            </a:r>
          </a:p>
          <a:p>
            <a:r>
              <a:rPr lang="en-US" dirty="0"/>
              <a:t>$and: [ </a:t>
            </a:r>
          </a:p>
          <a:p>
            <a:r>
              <a:rPr lang="en-US" dirty="0"/>
              <a:t>{&lt;key1&gt;:&lt;value1&gt;}, { &lt;key2&gt;:&lt;value2&gt;} </a:t>
            </a:r>
          </a:p>
          <a:p>
            <a:r>
              <a:rPr lang="en-US" dirty="0"/>
              <a:t>] </a:t>
            </a:r>
          </a:p>
          <a:p>
            <a:r>
              <a:rPr lang="en-US" dirty="0"/>
              <a:t>})</a:t>
            </a:r>
          </a:p>
          <a:p>
            <a:r>
              <a:rPr lang="en-US" dirty="0"/>
              <a:t>And - query documents based on the AND condition, you need to use </a:t>
            </a:r>
          </a:p>
          <a:p>
            <a:r>
              <a:rPr lang="en-US" dirty="0"/>
              <a:t>$and keyword</a:t>
            </a:r>
          </a:p>
          <a:p>
            <a:r>
              <a:rPr lang="en-US" dirty="0" err="1"/>
              <a:t>db.mycol.find</a:t>
            </a:r>
            <a:r>
              <a:rPr lang="en-US" dirty="0"/>
              <a:t>({ $and: [ {&lt;key1&gt;:&lt;value1&gt;}, { &lt;key2&gt;:&lt;value2&gt;} ] </a:t>
            </a:r>
          </a:p>
          <a:p>
            <a:r>
              <a:rPr lang="en-US" dirty="0"/>
              <a:t>})</a:t>
            </a:r>
          </a:p>
          <a:p>
            <a:r>
              <a:rPr lang="en-US" dirty="0"/>
              <a:t>Ex: - </a:t>
            </a:r>
            <a:r>
              <a:rPr lang="en-US" dirty="0" err="1"/>
              <a:t>db.kmitmore.find</a:t>
            </a:r>
            <a:r>
              <a:rPr lang="en-US" dirty="0"/>
              <a:t>({$and: [{branch: "CSE"},</a:t>
            </a:r>
          </a:p>
          <a:p>
            <a:r>
              <a:rPr lang="en-US" dirty="0"/>
              <a:t> {</a:t>
            </a:r>
            <a:r>
              <a:rPr lang="en-US" dirty="0" err="1"/>
              <a:t>joiningYear</a:t>
            </a:r>
            <a:r>
              <a:rPr lang="en-US" dirty="0"/>
              <a:t>: 2018}]}).pretty()</a:t>
            </a:r>
          </a:p>
        </p:txBody>
      </p:sp>
    </p:spTree>
    <p:extLst>
      <p:ext uri="{BB962C8B-B14F-4D97-AF65-F5344CB8AC3E}">
        <p14:creationId xmlns:p14="http://schemas.microsoft.com/office/powerpoint/2010/main" val="1566239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15B463-B311-E154-7DEA-0F14645710B4}"/>
              </a:ext>
            </a:extLst>
          </p:cNvPr>
          <p:cNvSpPr txBox="1"/>
          <p:nvPr/>
        </p:nvSpPr>
        <p:spPr>
          <a:xfrm>
            <a:off x="245659" y="294271"/>
            <a:ext cx="11573301" cy="655564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 little tricky –</a:t>
            </a:r>
            <a:r>
              <a:rPr lang="en-US" sz="2000" dirty="0" err="1">
                <a:latin typeface="Times New Roman" panose="02020603050405020304" pitchFamily="18" charset="0"/>
                <a:cs typeface="Times New Roman" panose="02020603050405020304" pitchFamily="18" charset="0"/>
              </a:rPr>
              <a:t>db.kmitmore.find</a:t>
            </a:r>
            <a:r>
              <a:rPr lang="en-US" sz="2000" dirty="0">
                <a:latin typeface="Times New Roman" panose="02020603050405020304" pitchFamily="18" charset="0"/>
                <a:cs typeface="Times New Roman" panose="02020603050405020304" pitchFamily="18" charset="0"/>
              </a:rPr>
              <a:t>({$and: [{$or: [{branch: "ECE"}, </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joiningYear</a:t>
            </a:r>
            <a:r>
              <a:rPr lang="en-US" sz="2000" dirty="0">
                <a:latin typeface="Times New Roman" panose="02020603050405020304" pitchFamily="18" charset="0"/>
                <a:cs typeface="Times New Roman" panose="02020603050405020304" pitchFamily="18" charset="0"/>
              </a:rPr>
              <a:t>: 2017}]},</a:t>
            </a:r>
          </a:p>
          <a:p>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personal.state</a:t>
            </a:r>
            <a:r>
              <a:rPr lang="en-US" sz="2000" dirty="0">
                <a:latin typeface="Times New Roman" panose="02020603050405020304" pitchFamily="18" charset="0"/>
                <a:cs typeface="Times New Roman" panose="02020603050405020304" pitchFamily="18" charset="0"/>
              </a:rPr>
              <a:t>": "UP"},</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personal.age</a:t>
            </a:r>
            <a:r>
              <a:rPr lang="en-US" sz="2000" dirty="0">
                <a:latin typeface="Times New Roman" panose="02020603050405020304" pitchFamily="18" charset="0"/>
                <a:cs typeface="Times New Roman" panose="02020603050405020304" pitchFamily="18" charset="0"/>
              </a:rPr>
              <a:t>": 25}]}]}).pretty()</a:t>
            </a:r>
          </a:p>
          <a:p>
            <a:r>
              <a:rPr lang="en-US" sz="2000" dirty="0">
                <a:latin typeface="Times New Roman" panose="02020603050405020304" pitchFamily="18" charset="0"/>
                <a:cs typeface="Times New Roman" panose="02020603050405020304" pitchFamily="18" charset="0"/>
              </a:rPr>
              <a:t>OR in MongoDB</a:t>
            </a:r>
          </a:p>
          <a:p>
            <a:r>
              <a:rPr lang="en-US" sz="2000" dirty="0" err="1">
                <a:latin typeface="Times New Roman" panose="02020603050405020304" pitchFamily="18" charset="0"/>
                <a:cs typeface="Times New Roman" panose="02020603050405020304" pitchFamily="18" charset="0"/>
              </a:rPr>
              <a:t>db.mycol.find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$or: [</a:t>
            </a:r>
          </a:p>
          <a:p>
            <a:r>
              <a:rPr lang="en-US" sz="2000" dirty="0">
                <a:latin typeface="Times New Roman" panose="02020603050405020304" pitchFamily="18" charset="0"/>
                <a:cs typeface="Times New Roman" panose="02020603050405020304" pitchFamily="18" charset="0"/>
              </a:rPr>
              <a:t> {key1: value1}, {key2:value2}</a:t>
            </a:r>
          </a:p>
          <a:p>
            <a:r>
              <a:rPr lang="en-US" sz="2000" dirty="0">
                <a:latin typeface="Times New Roman" panose="02020603050405020304" pitchFamily="18" charset="0"/>
                <a:cs typeface="Times New Roman" panose="02020603050405020304" pitchFamily="18" charset="0"/>
              </a:rPr>
              <a:t> ]}).pretty()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Pretty method -</a:t>
            </a:r>
            <a:r>
              <a:rPr lang="en-US" sz="2000" dirty="0" err="1">
                <a:latin typeface="Times New Roman" panose="02020603050405020304" pitchFamily="18" charset="0"/>
                <a:cs typeface="Times New Roman" panose="02020603050405020304" pitchFamily="18" charset="0"/>
              </a:rPr>
              <a:t>db.COLLECTION_NAME.find</a:t>
            </a:r>
            <a:r>
              <a:rPr lang="en-US" sz="2000" dirty="0">
                <a:latin typeface="Times New Roman" panose="02020603050405020304" pitchFamily="18" charset="0"/>
                <a:cs typeface="Times New Roman" panose="02020603050405020304" pitchFamily="18" charset="0"/>
              </a:rPr>
              <a:t>().pretty()retrieves all the documents from the collection and arranges them in an easy-to-read format.</a:t>
            </a:r>
          </a:p>
          <a:p>
            <a:r>
              <a:rPr lang="en-US" sz="2000" dirty="0">
                <a:latin typeface="Times New Roman" panose="02020603050405020304" pitchFamily="18" charset="0"/>
                <a:cs typeface="Times New Roman" panose="02020603050405020304" pitchFamily="18" charset="0"/>
              </a:rPr>
              <a:t>Nor – not -need to use $not keyword</a:t>
            </a:r>
          </a:p>
          <a:p>
            <a:r>
              <a:rPr lang="en-US" sz="2000" dirty="0" err="1">
                <a:latin typeface="Times New Roman" panose="02020603050405020304" pitchFamily="18" charset="0"/>
                <a:cs typeface="Times New Roman" panose="02020603050405020304" pitchFamily="18" charset="0"/>
              </a:rPr>
              <a:t>db.COLLECTION_NAME.find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$not: [</a:t>
            </a:r>
          </a:p>
          <a:p>
            <a:r>
              <a:rPr lang="en-US" sz="2000" dirty="0">
                <a:latin typeface="Times New Roman" panose="02020603050405020304" pitchFamily="18" charset="0"/>
                <a:cs typeface="Times New Roman" panose="02020603050405020304" pitchFamily="18" charset="0"/>
              </a:rPr>
              <a:t>{key1: value1}, {key2:value2}</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61406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1A014-F502-BA7C-EB4D-FD441BC810A0}"/>
              </a:ext>
            </a:extLst>
          </p:cNvPr>
          <p:cNvSpPr txBox="1"/>
          <p:nvPr/>
        </p:nvSpPr>
        <p:spPr>
          <a:xfrm>
            <a:off x="158655" y="187616"/>
            <a:ext cx="11874689" cy="5632311"/>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Update operations</a:t>
            </a:r>
          </a:p>
          <a:p>
            <a:r>
              <a:rPr lang="en-US" sz="2000" dirty="0">
                <a:latin typeface="Times New Roman" panose="02020603050405020304" pitchFamily="18" charset="0"/>
                <a:cs typeface="Times New Roman" panose="02020603050405020304" pitchFamily="18" charset="0"/>
              </a:rPr>
              <a:t>Update- update operations target a single collection</a:t>
            </a:r>
          </a:p>
          <a:p>
            <a:r>
              <a:rPr lang="en-US" sz="2000" dirty="0">
                <a:latin typeface="Times New Roman" panose="02020603050405020304" pitchFamily="18" charset="0"/>
                <a:cs typeface="Times New Roman" panose="02020603050405020304" pitchFamily="18" charset="0"/>
              </a:rPr>
              <a:t>To update only one document</a:t>
            </a:r>
          </a:p>
          <a:p>
            <a:r>
              <a:rPr lang="en-US" sz="2000" b="1" dirty="0" err="1">
                <a:solidFill>
                  <a:srgbClr val="FF0000"/>
                </a:solidFill>
                <a:latin typeface="Times New Roman" panose="02020603050405020304" pitchFamily="18" charset="0"/>
                <a:cs typeface="Times New Roman" panose="02020603050405020304" pitchFamily="18" charset="0"/>
              </a:rPr>
              <a:t>db.collection.updateOne</a:t>
            </a:r>
            <a:r>
              <a:rPr lang="en-US" sz="2000" b="1" dirty="0">
                <a:solidFill>
                  <a:srgbClr val="FF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To update multiple documents at a time</a:t>
            </a:r>
          </a:p>
          <a:p>
            <a:r>
              <a:rPr lang="en-US" sz="2000" b="1" dirty="0" err="1">
                <a:solidFill>
                  <a:srgbClr val="FF0000"/>
                </a:solidFill>
                <a:latin typeface="Times New Roman" panose="02020603050405020304" pitchFamily="18" charset="0"/>
                <a:cs typeface="Times New Roman" panose="02020603050405020304" pitchFamily="18" charset="0"/>
              </a:rPr>
              <a:t>db.collection.updateMany</a:t>
            </a:r>
            <a:r>
              <a:rPr lang="en-US" sz="2000" b="1" dirty="0">
                <a:solidFill>
                  <a:srgbClr val="FF0000"/>
                </a:solidFill>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To replace existing document with new document</a:t>
            </a:r>
          </a:p>
          <a:p>
            <a:r>
              <a:rPr lang="en-US" sz="2000" b="1" dirty="0" err="1">
                <a:solidFill>
                  <a:srgbClr val="FF0000"/>
                </a:solidFill>
                <a:latin typeface="Times New Roman" panose="02020603050405020304" pitchFamily="18" charset="0"/>
                <a:cs typeface="Times New Roman" panose="02020603050405020304" pitchFamily="18" charset="0"/>
              </a:rPr>
              <a:t>db.collection.replaceOne</a:t>
            </a:r>
            <a:r>
              <a:rPr lang="en-US" sz="2000" b="1" dirty="0">
                <a:solidFill>
                  <a:srgbClr val="FF0000"/>
                </a:solidFill>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FindAndModify</a:t>
            </a:r>
            <a:r>
              <a:rPr lang="en-US" sz="2000" dirty="0">
                <a:latin typeface="Times New Roman" panose="02020603050405020304" pitchFamily="18" charset="0"/>
                <a:cs typeface="Times New Roman" panose="02020603050405020304" pitchFamily="18" charset="0"/>
              </a:rPr>
              <a:t> and Update, with </a:t>
            </a:r>
            <a:r>
              <a:rPr lang="en-US" sz="2000" dirty="0" err="1">
                <a:latin typeface="Times New Roman" panose="02020603050405020304" pitchFamily="18" charset="0"/>
                <a:cs typeface="Times New Roman" panose="02020603050405020304" pitchFamily="18" charset="0"/>
              </a:rPr>
              <a:t>upsertUsing</a:t>
            </a:r>
            <a:r>
              <a:rPr lang="en-US" sz="2000" dirty="0">
                <a:latin typeface="Times New Roman" panose="02020603050405020304" pitchFamily="18" charset="0"/>
                <a:cs typeface="Times New Roman" panose="02020603050405020304" pitchFamily="18" charset="0"/>
              </a:rPr>
              <a:t> Update -</a:t>
            </a:r>
          </a:p>
          <a:p>
            <a:r>
              <a:rPr lang="en-US" sz="2000" b="1" dirty="0" err="1">
                <a:solidFill>
                  <a:srgbClr val="FF0000"/>
                </a:solidFill>
                <a:latin typeface="Times New Roman" panose="02020603050405020304" pitchFamily="18" charset="0"/>
                <a:cs typeface="Times New Roman" panose="02020603050405020304" pitchFamily="18" charset="0"/>
              </a:rPr>
              <a:t>db.student.findAndModify</a:t>
            </a:r>
            <a:r>
              <a:rPr lang="en-US" sz="2000" b="1" dirty="0">
                <a:solidFill>
                  <a:srgbClr val="FF0000"/>
                </a:solidFill>
                <a:latin typeface="Times New Roman" panose="02020603050405020304" pitchFamily="18" charset="0"/>
                <a:cs typeface="Times New Roman" panose="02020603050405020304" pitchFamily="18" charset="0"/>
              </a:rPr>
              <a:t>({query:{</a:t>
            </a:r>
            <a:r>
              <a:rPr lang="en-US" sz="2000" b="1" dirty="0" err="1">
                <a:solidFill>
                  <a:srgbClr val="FF0000"/>
                </a:solidFill>
                <a:latin typeface="Times New Roman" panose="02020603050405020304" pitchFamily="18" charset="0"/>
                <a:cs typeface="Times New Roman" panose="02020603050405020304" pitchFamily="18" charset="0"/>
              </a:rPr>
              <a:t>name:"Jack</a:t>
            </a:r>
            <a:r>
              <a:rPr lang="en-US" sz="2000" b="1" dirty="0">
                <a:solidFill>
                  <a:srgbClr val="FF0000"/>
                </a:solidFill>
                <a:latin typeface="Times New Roman" panose="02020603050405020304" pitchFamily="18" charset="0"/>
                <a:cs typeface="Times New Roman" panose="02020603050405020304" pitchFamily="18" charset="0"/>
              </a:rPr>
              <a:t>"}, </a:t>
            </a:r>
          </a:p>
          <a:p>
            <a:r>
              <a:rPr lang="en-US" sz="2000" b="1" dirty="0">
                <a:solidFill>
                  <a:srgbClr val="FF0000"/>
                </a:solidFill>
                <a:latin typeface="Times New Roman" panose="02020603050405020304" pitchFamily="18" charset="0"/>
                <a:cs typeface="Times New Roman" panose="02020603050405020304" pitchFamily="18" charset="0"/>
              </a:rPr>
              <a:t> update:{$set:{</a:t>
            </a:r>
            <a:r>
              <a:rPr lang="en-US" sz="2000" b="1" dirty="0" err="1">
                <a:solidFill>
                  <a:srgbClr val="FF0000"/>
                </a:solidFill>
                <a:latin typeface="Times New Roman" panose="02020603050405020304" pitchFamily="18" charset="0"/>
                <a:cs typeface="Times New Roman" panose="02020603050405020304" pitchFamily="18" charset="0"/>
              </a:rPr>
              <a:t>address:"Australia</a:t>
            </a:r>
            <a:r>
              <a:rPr lang="en-US" sz="2000" b="1" dirty="0">
                <a:solidFill>
                  <a:srgbClr val="FF0000"/>
                </a:solidFill>
                <a:latin typeface="Times New Roman" panose="02020603050405020304" pitchFamily="18" charset="0"/>
                <a:cs typeface="Times New Roman" panose="02020603050405020304" pitchFamily="18" charset="0"/>
              </a:rPr>
              <a:t>"}}, </a:t>
            </a:r>
          </a:p>
          <a:p>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upsert:true</a:t>
            </a:r>
            <a:r>
              <a:rPr lang="en-US" sz="2000" b="1" dirty="0">
                <a:solidFill>
                  <a:srgbClr val="FF0000"/>
                </a:solidFill>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If a student by name Jack exists then it will update the document, else it will insert a new document, because </a:t>
            </a:r>
            <a:r>
              <a:rPr lang="en-US" sz="2000" dirty="0" err="1">
                <a:latin typeface="Times New Roman" panose="02020603050405020304" pitchFamily="18" charset="0"/>
                <a:cs typeface="Times New Roman" panose="02020603050405020304" pitchFamily="18" charset="0"/>
              </a:rPr>
              <a:t>upsert</a:t>
            </a:r>
            <a:r>
              <a:rPr lang="en-US" sz="2000" dirty="0">
                <a:latin typeface="Times New Roman" panose="02020603050405020304" pitchFamily="18" charset="0"/>
                <a:cs typeface="Times New Roman" panose="02020603050405020304" pitchFamily="18" charset="0"/>
              </a:rPr>
              <a:t> if set to true.</a:t>
            </a:r>
          </a:p>
          <a:p>
            <a:r>
              <a:rPr lang="en-US" sz="2000" b="1" dirty="0">
                <a:solidFill>
                  <a:srgbClr val="FF0000"/>
                </a:solidFill>
                <a:latin typeface="Times New Roman" panose="02020603050405020304" pitchFamily="18" charset="0"/>
                <a:cs typeface="Times New Roman" panose="02020603050405020304" pitchFamily="18" charset="0"/>
              </a:rPr>
              <a:t>Using Update -</a:t>
            </a:r>
          </a:p>
          <a:p>
            <a:r>
              <a:rPr lang="en-US" sz="2000" dirty="0" err="1">
                <a:latin typeface="Times New Roman" panose="02020603050405020304" pitchFamily="18" charset="0"/>
                <a:cs typeface="Times New Roman" panose="02020603050405020304" pitchFamily="18" charset="0"/>
              </a:rPr>
              <a:t>db.employee.update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name:“John</a:t>
            </a:r>
            <a:r>
              <a:rPr lang="en-US" sz="2000" dirty="0">
                <a:latin typeface="Times New Roman" panose="02020603050405020304" pitchFamily="18" charset="0"/>
                <a:cs typeface="Times New Roman" panose="02020603050405020304" pitchFamily="18" charset="0"/>
              </a:rPr>
              <a:t>"}, {$set: {department: </a:t>
            </a:r>
          </a:p>
          <a:p>
            <a:r>
              <a:rPr lang="en-US" sz="2000" dirty="0">
                <a:latin typeface="Times New Roman" panose="02020603050405020304" pitchFamily="18" charset="0"/>
                <a:cs typeface="Times New Roman" panose="02020603050405020304" pitchFamily="18" charset="0"/>
              </a:rPr>
              <a:t>"HR"}},{</a:t>
            </a:r>
            <a:r>
              <a:rPr lang="en-US" sz="2000" dirty="0" err="1">
                <a:latin typeface="Times New Roman" panose="02020603050405020304" pitchFamily="18" charset="0"/>
                <a:cs typeface="Times New Roman" panose="02020603050405020304" pitchFamily="18" charset="0"/>
              </a:rPr>
              <a:t>upsert:true</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5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14E8AC-425D-AC45-2B0C-8BDB6C0035D8}"/>
              </a:ext>
            </a:extLst>
          </p:cNvPr>
          <p:cNvSpPr txBox="1"/>
          <p:nvPr/>
        </p:nvSpPr>
        <p:spPr>
          <a:xfrm>
            <a:off x="228600" y="289679"/>
            <a:ext cx="11445240" cy="196977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NoSQL Databases</a:t>
            </a:r>
          </a:p>
          <a:p>
            <a:r>
              <a:rPr lang="en-US" sz="2000" dirty="0">
                <a:latin typeface="Times New Roman" panose="02020603050405020304" pitchFamily="18" charset="0"/>
                <a:cs typeface="Times New Roman" panose="02020603050405020304" pitchFamily="18" charset="0"/>
              </a:rPr>
              <a:t>A NoSQL database provides a mechanism for storage and retrieval of data that is modeled in means other than the tabular relations used in relational databases.</a:t>
            </a:r>
          </a:p>
          <a:p>
            <a:r>
              <a:rPr lang="en-US" sz="2000" dirty="0">
                <a:latin typeface="Times New Roman" panose="02020603050405020304" pitchFamily="18" charset="0"/>
                <a:cs typeface="Times New Roman" panose="02020603050405020304" pitchFamily="18" charset="0"/>
              </a:rPr>
              <a:t>Such databases have existed since the late 1960s, but the name "NoSQL" was only coined in the early 21st century, triggered by the needs of Web 2.0 companies</a:t>
            </a:r>
          </a:p>
          <a:p>
            <a:endParaRPr lang="en-US" dirty="0"/>
          </a:p>
        </p:txBody>
      </p:sp>
      <p:pic>
        <p:nvPicPr>
          <p:cNvPr id="5" name="Picture 4">
            <a:extLst>
              <a:ext uri="{FF2B5EF4-FFF2-40B4-BE49-F238E27FC236}">
                <a16:creationId xmlns:a16="http://schemas.microsoft.com/office/drawing/2014/main" id="{D33C8DC0-8AFC-A809-D3C7-A08991A1E385}"/>
              </a:ext>
            </a:extLst>
          </p:cNvPr>
          <p:cNvPicPr>
            <a:picLocks noChangeAspect="1"/>
          </p:cNvPicPr>
          <p:nvPr/>
        </p:nvPicPr>
        <p:blipFill>
          <a:blip r:embed="rId2"/>
          <a:stretch>
            <a:fillRect/>
          </a:stretch>
        </p:blipFill>
        <p:spPr>
          <a:xfrm>
            <a:off x="228600" y="1973017"/>
            <a:ext cx="5716003" cy="4758711"/>
          </a:xfrm>
          <a:prstGeom prst="rect">
            <a:avLst/>
          </a:prstGeom>
        </p:spPr>
      </p:pic>
    </p:spTree>
    <p:extLst>
      <p:ext uri="{BB962C8B-B14F-4D97-AF65-F5344CB8AC3E}">
        <p14:creationId xmlns:p14="http://schemas.microsoft.com/office/powerpoint/2010/main" val="143228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12A66-D685-3336-7469-A984F41F4D82}"/>
              </a:ext>
            </a:extLst>
          </p:cNvPr>
          <p:cNvSpPr txBox="1"/>
          <p:nvPr/>
        </p:nvSpPr>
        <p:spPr>
          <a:xfrm>
            <a:off x="358254" y="278095"/>
            <a:ext cx="8758450" cy="13234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Delete operations</a:t>
            </a:r>
          </a:p>
          <a:p>
            <a:r>
              <a:rPr lang="en-US" sz="2000" dirty="0">
                <a:latin typeface="Times New Roman" panose="02020603050405020304" pitchFamily="18" charset="0"/>
                <a:cs typeface="Times New Roman" panose="02020603050405020304" pitchFamily="18" charset="0"/>
              </a:rPr>
              <a:t>Delete - Delete operations remove documents from a collection.</a:t>
            </a:r>
          </a:p>
          <a:p>
            <a:r>
              <a:rPr lang="en-US" sz="2000" dirty="0" err="1">
                <a:latin typeface="Times New Roman" panose="02020603050405020304" pitchFamily="18" charset="0"/>
                <a:cs typeface="Times New Roman" panose="02020603050405020304" pitchFamily="18" charset="0"/>
              </a:rPr>
              <a:t>db.collection.deleteOne</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db.collection.deleteMany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43709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F27C6B-9740-8193-6DF1-56E375B7E336}"/>
              </a:ext>
            </a:extLst>
          </p:cNvPr>
          <p:cNvSpPr txBox="1"/>
          <p:nvPr/>
        </p:nvSpPr>
        <p:spPr>
          <a:xfrm>
            <a:off x="1203960" y="716281"/>
            <a:ext cx="7940040" cy="3416320"/>
          </a:xfrm>
          <a:prstGeom prst="rect">
            <a:avLst/>
          </a:prstGeom>
          <a:noFill/>
        </p:spPr>
        <p:txBody>
          <a:bodyPr wrap="square">
            <a:spAutoFit/>
          </a:bodyPr>
          <a:lstStyle/>
          <a:p>
            <a:r>
              <a:rPr lang="en-US" dirty="0"/>
              <a:t>What is Mongoose used for?</a:t>
            </a:r>
          </a:p>
          <a:p>
            <a:r>
              <a:rPr lang="en-US" dirty="0"/>
              <a:t>Mongoose is a MongoDB ODM </a:t>
            </a:r>
            <a:r>
              <a:rPr lang="en-US" dirty="0" err="1"/>
              <a:t>i.e</a:t>
            </a:r>
            <a:r>
              <a:rPr lang="en-US" dirty="0"/>
              <a:t> (Object database Modelling) that used to translate the code and its representation from MongoDB to the Node. </a:t>
            </a:r>
            <a:r>
              <a:rPr lang="en-US" dirty="0" err="1"/>
              <a:t>js</a:t>
            </a:r>
            <a:r>
              <a:rPr lang="en-US" dirty="0"/>
              <a:t> server</a:t>
            </a:r>
          </a:p>
          <a:p>
            <a:endParaRPr lang="en-US" dirty="0"/>
          </a:p>
          <a:p>
            <a:r>
              <a:rPr lang="en-US" dirty="0"/>
              <a:t>INSTALLING MONGOOSE WITH NPM:</a:t>
            </a:r>
          </a:p>
          <a:p>
            <a:r>
              <a:rPr lang="en-US" dirty="0"/>
              <a:t>   </a:t>
            </a:r>
            <a:r>
              <a:rPr lang="en-US" dirty="0" err="1"/>
              <a:t>Npm</a:t>
            </a:r>
            <a:r>
              <a:rPr lang="en-US" dirty="0"/>
              <a:t> install mongoose</a:t>
            </a:r>
          </a:p>
          <a:p>
            <a:endParaRPr lang="en-US" dirty="0"/>
          </a:p>
          <a:p>
            <a:r>
              <a:rPr lang="en-US" dirty="0"/>
              <a:t>Importing mongoose module :</a:t>
            </a:r>
          </a:p>
          <a:p>
            <a:r>
              <a:rPr lang="en-US" dirty="0"/>
              <a:t>Const mongoose = require(‘mongoose’)</a:t>
            </a:r>
          </a:p>
          <a:p>
            <a:endParaRPr lang="en-US" dirty="0"/>
          </a:p>
          <a:p>
            <a:r>
              <a:rPr lang="en-US" dirty="0"/>
              <a:t>CONNECTING TO MONGODB: </a:t>
            </a:r>
          </a:p>
          <a:p>
            <a:r>
              <a:rPr lang="en-US" dirty="0" err="1"/>
              <a:t>mongoose.connect</a:t>
            </a:r>
            <a:r>
              <a:rPr lang="en-US" dirty="0"/>
              <a:t>("</a:t>
            </a:r>
            <a:r>
              <a:rPr lang="en-US" dirty="0" err="1"/>
              <a:t>mongodb</a:t>
            </a:r>
            <a:r>
              <a:rPr lang="en-US" dirty="0"/>
              <a:t>://localhost:27017/</a:t>
            </a:r>
            <a:r>
              <a:rPr lang="en-US" dirty="0" err="1"/>
              <a:t>myDB</a:t>
            </a:r>
            <a:r>
              <a:rPr lang="en-US" dirty="0"/>
              <a:t>");</a:t>
            </a:r>
          </a:p>
        </p:txBody>
      </p:sp>
    </p:spTree>
    <p:extLst>
      <p:ext uri="{BB962C8B-B14F-4D97-AF65-F5344CB8AC3E}">
        <p14:creationId xmlns:p14="http://schemas.microsoft.com/office/powerpoint/2010/main" val="3478562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F3641C-7793-61E5-DFB8-A6118D329234}"/>
              </a:ext>
            </a:extLst>
          </p:cNvPr>
          <p:cNvSpPr txBox="1"/>
          <p:nvPr/>
        </p:nvSpPr>
        <p:spPr>
          <a:xfrm>
            <a:off x="274320" y="287774"/>
            <a:ext cx="6096000" cy="4801314"/>
          </a:xfrm>
          <a:prstGeom prst="rect">
            <a:avLst/>
          </a:prstGeom>
          <a:noFill/>
        </p:spPr>
        <p:txBody>
          <a:bodyPr wrap="square">
            <a:spAutoFit/>
          </a:bodyPr>
          <a:lstStyle/>
          <a:p>
            <a:endParaRPr lang="en-US" dirty="0"/>
          </a:p>
          <a:p>
            <a:r>
              <a:rPr lang="en-US" dirty="0"/>
              <a:t>Match n project :- </a:t>
            </a:r>
          </a:p>
          <a:p>
            <a:r>
              <a:rPr lang="en-US" dirty="0">
                <a:solidFill>
                  <a:srgbClr val="FF0000"/>
                </a:solidFill>
              </a:rPr>
              <a:t>[  {    $match: {        tags:"</a:t>
            </a:r>
            <a:r>
              <a:rPr lang="en-US" dirty="0" err="1">
                <a:solidFill>
                  <a:srgbClr val="FF0000"/>
                </a:solidFill>
              </a:rPr>
              <a:t>enim</a:t>
            </a:r>
            <a:r>
              <a:rPr lang="en-US" dirty="0">
                <a:solidFill>
                  <a:srgbClr val="FF0000"/>
                </a:solidFill>
              </a:rPr>
              <a:t>"    }  }]</a:t>
            </a:r>
          </a:p>
          <a:p>
            <a:endParaRPr lang="en-US" dirty="0"/>
          </a:p>
          <a:p>
            <a:r>
              <a:rPr lang="en-US" dirty="0">
                <a:solidFill>
                  <a:schemeClr val="accent2">
                    <a:lumMod val="50000"/>
                  </a:schemeClr>
                </a:solidFill>
              </a:rPr>
              <a:t>[  {    $match: {      tags: "</a:t>
            </a:r>
            <a:r>
              <a:rPr lang="en-US" dirty="0" err="1">
                <a:solidFill>
                  <a:schemeClr val="accent2">
                    <a:lumMod val="50000"/>
                  </a:schemeClr>
                </a:solidFill>
              </a:rPr>
              <a:t>enim</a:t>
            </a:r>
            <a:r>
              <a:rPr lang="en-US" dirty="0">
                <a:solidFill>
                  <a:schemeClr val="accent2">
                    <a:lumMod val="50000"/>
                  </a:schemeClr>
                </a:solidFill>
              </a:rPr>
              <a:t>",    },  },  {    $count:'</a:t>
            </a:r>
            <a:r>
              <a:rPr lang="en-US" dirty="0" err="1">
                <a:solidFill>
                  <a:schemeClr val="accent2">
                    <a:lumMod val="50000"/>
                  </a:schemeClr>
                </a:solidFill>
              </a:rPr>
              <a:t>userwithenim</a:t>
            </a:r>
            <a:r>
              <a:rPr lang="en-US" dirty="0">
                <a:solidFill>
                  <a:schemeClr val="accent2">
                    <a:lumMod val="50000"/>
                  </a:schemeClr>
                </a:solidFill>
              </a:rPr>
              <a:t>'  }]</a:t>
            </a:r>
          </a:p>
          <a:p>
            <a:endParaRPr lang="en-US" dirty="0"/>
          </a:p>
          <a:p>
            <a:r>
              <a:rPr lang="en-US" dirty="0">
                <a:solidFill>
                  <a:srgbClr val="FFC000"/>
                </a:solidFill>
              </a:rPr>
              <a:t>[  {    $match: {      </a:t>
            </a:r>
            <a:r>
              <a:rPr lang="en-US" dirty="0" err="1">
                <a:solidFill>
                  <a:srgbClr val="FFC000"/>
                </a:solidFill>
              </a:rPr>
              <a:t>isActive:false</a:t>
            </a:r>
            <a:r>
              <a:rPr lang="en-US" dirty="0">
                <a:solidFill>
                  <a:srgbClr val="FFC000"/>
                </a:solidFill>
              </a:rPr>
              <a:t>,      tags:"</a:t>
            </a:r>
            <a:r>
              <a:rPr lang="en-US" dirty="0" err="1">
                <a:solidFill>
                  <a:srgbClr val="FFC000"/>
                </a:solidFill>
              </a:rPr>
              <a:t>enim</a:t>
            </a:r>
            <a:r>
              <a:rPr lang="en-US" dirty="0">
                <a:solidFill>
                  <a:srgbClr val="FFC000"/>
                </a:solidFill>
              </a:rPr>
              <a:t>"    },  }]</a:t>
            </a:r>
          </a:p>
          <a:p>
            <a:endParaRPr lang="en-US" dirty="0">
              <a:solidFill>
                <a:srgbClr val="FFC000"/>
              </a:solidFill>
            </a:endParaRPr>
          </a:p>
          <a:p>
            <a:r>
              <a:rPr lang="en-US" dirty="0">
                <a:solidFill>
                  <a:srgbClr val="FFC000"/>
                </a:solidFill>
              </a:rPr>
              <a:t>[  {    $match: {      </a:t>
            </a:r>
            <a:r>
              <a:rPr lang="en-US" dirty="0" err="1">
                <a:solidFill>
                  <a:srgbClr val="FFC000"/>
                </a:solidFill>
              </a:rPr>
              <a:t>isActive:false</a:t>
            </a:r>
            <a:r>
              <a:rPr lang="en-US" dirty="0">
                <a:solidFill>
                  <a:srgbClr val="FFC000"/>
                </a:solidFill>
              </a:rPr>
              <a:t>,      tags:"</a:t>
            </a:r>
            <a:r>
              <a:rPr lang="en-US" dirty="0" err="1">
                <a:solidFill>
                  <a:srgbClr val="FFC000"/>
                </a:solidFill>
              </a:rPr>
              <a:t>enim</a:t>
            </a:r>
            <a:r>
              <a:rPr lang="en-US" dirty="0">
                <a:solidFill>
                  <a:srgbClr val="FFC000"/>
                </a:solidFill>
              </a:rPr>
              <a:t>"    },  },  {    $project: {      name:1,      age:1,    }  }]</a:t>
            </a:r>
          </a:p>
          <a:p>
            <a:endParaRPr lang="en-US" dirty="0">
              <a:solidFill>
                <a:srgbClr val="FFC000"/>
              </a:solidFill>
            </a:endParaRPr>
          </a:p>
          <a:p>
            <a:r>
              <a:rPr lang="en-US" dirty="0">
                <a:solidFill>
                  <a:srgbClr val="FFC000"/>
                </a:solidFill>
              </a:rPr>
              <a:t>Lookup:</a:t>
            </a:r>
          </a:p>
          <a:p>
            <a:r>
              <a:rPr lang="en-US" dirty="0">
                <a:solidFill>
                  <a:srgbClr val="FFC000"/>
                </a:solidFill>
              </a:rPr>
              <a:t>[  {    $lookup: {      from: "authors",      </a:t>
            </a:r>
            <a:r>
              <a:rPr lang="en-US" dirty="0" err="1">
                <a:solidFill>
                  <a:srgbClr val="FFC000"/>
                </a:solidFill>
              </a:rPr>
              <a:t>localField</a:t>
            </a:r>
            <a:r>
              <a:rPr lang="en-US" dirty="0">
                <a:solidFill>
                  <a:srgbClr val="FFC000"/>
                </a:solidFill>
              </a:rPr>
              <a:t>: "</a:t>
            </a:r>
            <a:r>
              <a:rPr lang="en-US" dirty="0" err="1">
                <a:solidFill>
                  <a:srgbClr val="FFC000"/>
                </a:solidFill>
              </a:rPr>
              <a:t>author_id</a:t>
            </a:r>
            <a:r>
              <a:rPr lang="en-US" dirty="0">
                <a:solidFill>
                  <a:srgbClr val="FFC000"/>
                </a:solidFill>
              </a:rPr>
              <a:t>",      </a:t>
            </a:r>
            <a:r>
              <a:rPr lang="en-US" dirty="0" err="1">
                <a:solidFill>
                  <a:srgbClr val="FFC000"/>
                </a:solidFill>
              </a:rPr>
              <a:t>foreignField</a:t>
            </a:r>
            <a:r>
              <a:rPr lang="en-US" dirty="0">
                <a:solidFill>
                  <a:srgbClr val="FFC000"/>
                </a:solidFill>
              </a:rPr>
              <a:t>: "_id",      as:"</a:t>
            </a:r>
            <a:r>
              <a:rPr lang="en-US" dirty="0" err="1">
                <a:solidFill>
                  <a:srgbClr val="FFC000"/>
                </a:solidFill>
              </a:rPr>
              <a:t>author_details</a:t>
            </a:r>
            <a:r>
              <a:rPr lang="en-US" dirty="0">
                <a:solidFill>
                  <a:srgbClr val="FFC000"/>
                </a:solidFill>
              </a:rPr>
              <a:t>"    }  }  ]</a:t>
            </a:r>
          </a:p>
          <a:p>
            <a:endParaRPr lang="en-US" dirty="0">
              <a:solidFill>
                <a:srgbClr val="FFC000"/>
              </a:solidFill>
            </a:endParaRPr>
          </a:p>
          <a:p>
            <a:endParaRPr lang="en-US" dirty="0"/>
          </a:p>
        </p:txBody>
      </p:sp>
      <p:sp>
        <p:nvSpPr>
          <p:cNvPr id="2" name="TextBox 1">
            <a:extLst>
              <a:ext uri="{FF2B5EF4-FFF2-40B4-BE49-F238E27FC236}">
                <a16:creationId xmlns:a16="http://schemas.microsoft.com/office/drawing/2014/main" id="{FCFDF0BC-DEDF-F7C7-C75B-28AB3FE8C258}"/>
              </a:ext>
            </a:extLst>
          </p:cNvPr>
          <p:cNvSpPr txBox="1"/>
          <p:nvPr/>
        </p:nvSpPr>
        <p:spPr>
          <a:xfrm>
            <a:off x="571500" y="4692878"/>
            <a:ext cx="6096000" cy="1754326"/>
          </a:xfrm>
          <a:prstGeom prst="rect">
            <a:avLst/>
          </a:prstGeom>
          <a:noFill/>
        </p:spPr>
        <p:txBody>
          <a:bodyPr wrap="square">
            <a:spAutoFit/>
          </a:bodyPr>
          <a:lstStyle/>
          <a:p>
            <a:r>
              <a:rPr lang="en-US" dirty="0" err="1"/>
              <a:t>Addfield</a:t>
            </a:r>
            <a:endParaRPr lang="en-US" dirty="0"/>
          </a:p>
          <a:p>
            <a:endParaRPr lang="en-US" dirty="0"/>
          </a:p>
          <a:p>
            <a:r>
              <a:rPr lang="en-US" dirty="0"/>
              <a:t>[  {    $lookup: {      from: "authors",      </a:t>
            </a:r>
            <a:r>
              <a:rPr lang="en-US" dirty="0" err="1"/>
              <a:t>localField</a:t>
            </a:r>
            <a:r>
              <a:rPr lang="en-US" dirty="0"/>
              <a:t>: "</a:t>
            </a:r>
            <a:r>
              <a:rPr lang="en-US" dirty="0" err="1"/>
              <a:t>author_id</a:t>
            </a:r>
            <a:r>
              <a:rPr lang="en-US" dirty="0"/>
              <a:t>",      </a:t>
            </a:r>
            <a:r>
              <a:rPr lang="en-US" dirty="0" err="1"/>
              <a:t>foreignField</a:t>
            </a:r>
            <a:r>
              <a:rPr lang="en-US" dirty="0"/>
              <a:t>: "_id",      as:"</a:t>
            </a:r>
            <a:r>
              <a:rPr lang="en-US" dirty="0" err="1"/>
              <a:t>author_details</a:t>
            </a:r>
            <a:r>
              <a:rPr lang="en-US" dirty="0"/>
              <a:t>"    }  },  {    $</a:t>
            </a:r>
            <a:r>
              <a:rPr lang="en-US" dirty="0" err="1"/>
              <a:t>addFields</a:t>
            </a:r>
            <a:r>
              <a:rPr lang="en-US" dirty="0"/>
              <a:t>: {      </a:t>
            </a:r>
            <a:r>
              <a:rPr lang="en-US" dirty="0" err="1"/>
              <a:t>author_details</a:t>
            </a:r>
            <a:r>
              <a:rPr lang="en-US" dirty="0"/>
              <a:t>:{        $</a:t>
            </a:r>
            <a:r>
              <a:rPr lang="en-US" dirty="0" err="1"/>
              <a:t>arrayElemAt</a:t>
            </a:r>
            <a:r>
              <a:rPr lang="en-US" dirty="0"/>
              <a:t>:["$author_details",0]      }    }  }  ]</a:t>
            </a:r>
          </a:p>
        </p:txBody>
      </p:sp>
    </p:spTree>
    <p:extLst>
      <p:ext uri="{BB962C8B-B14F-4D97-AF65-F5344CB8AC3E}">
        <p14:creationId xmlns:p14="http://schemas.microsoft.com/office/powerpoint/2010/main" val="776862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3ED22E-35AB-FEC2-0136-09CC97E0DB3F}"/>
              </a:ext>
            </a:extLst>
          </p:cNvPr>
          <p:cNvSpPr txBox="1"/>
          <p:nvPr/>
        </p:nvSpPr>
        <p:spPr>
          <a:xfrm>
            <a:off x="1386840" y="1017955"/>
            <a:ext cx="6096000" cy="1200329"/>
          </a:xfrm>
          <a:prstGeom prst="rect">
            <a:avLst/>
          </a:prstGeom>
          <a:noFill/>
        </p:spPr>
        <p:txBody>
          <a:bodyPr wrap="square">
            <a:spAutoFit/>
          </a:bodyPr>
          <a:lstStyle/>
          <a:p>
            <a:r>
              <a:rPr lang="en-US" dirty="0"/>
              <a:t>Project</a:t>
            </a:r>
          </a:p>
          <a:p>
            <a:endParaRPr lang="en-US" dirty="0"/>
          </a:p>
          <a:p>
            <a:r>
              <a:rPr lang="en-US" dirty="0"/>
              <a:t>[{  $match: {    isActive:false,tags:"</a:t>
            </a:r>
            <a:r>
              <a:rPr lang="en-US" dirty="0" err="1"/>
              <a:t>enim</a:t>
            </a:r>
            <a:r>
              <a:rPr lang="en-US" dirty="0"/>
              <a:t>"  }}, {   $project: {     name:1,     age:1   } }]</a:t>
            </a:r>
          </a:p>
        </p:txBody>
      </p:sp>
      <p:sp>
        <p:nvSpPr>
          <p:cNvPr id="5" name="TextBox 4">
            <a:extLst>
              <a:ext uri="{FF2B5EF4-FFF2-40B4-BE49-F238E27FC236}">
                <a16:creationId xmlns:a16="http://schemas.microsoft.com/office/drawing/2014/main" id="{566F35FC-10CC-90D2-9DC6-CDE05160116A}"/>
              </a:ext>
            </a:extLst>
          </p:cNvPr>
          <p:cNvSpPr txBox="1"/>
          <p:nvPr/>
        </p:nvSpPr>
        <p:spPr>
          <a:xfrm>
            <a:off x="3048000" y="3244334"/>
            <a:ext cx="6096000" cy="369332"/>
          </a:xfrm>
          <a:prstGeom prst="rect">
            <a:avLst/>
          </a:prstGeom>
          <a:noFill/>
        </p:spPr>
        <p:txBody>
          <a:bodyPr wrap="square">
            <a:spAutoFit/>
          </a:bodyPr>
          <a:lstStyle/>
          <a:p>
            <a:r>
              <a:rPr lang="en-US" dirty="0"/>
              <a:t>[{  $project: {      customer: 1,      </a:t>
            </a:r>
            <a:r>
              <a:rPr lang="en-US" dirty="0" err="1"/>
              <a:t>total_amount</a:t>
            </a:r>
            <a:r>
              <a:rPr lang="en-US" dirty="0"/>
              <a:t>: 1    }}</a:t>
            </a:r>
          </a:p>
        </p:txBody>
      </p:sp>
      <p:sp>
        <p:nvSpPr>
          <p:cNvPr id="7" name="TextBox 6">
            <a:extLst>
              <a:ext uri="{FF2B5EF4-FFF2-40B4-BE49-F238E27FC236}">
                <a16:creationId xmlns:a16="http://schemas.microsoft.com/office/drawing/2014/main" id="{D4898999-4CB1-4E70-AB01-97700710B3C0}"/>
              </a:ext>
            </a:extLst>
          </p:cNvPr>
          <p:cNvSpPr txBox="1"/>
          <p:nvPr/>
        </p:nvSpPr>
        <p:spPr>
          <a:xfrm>
            <a:off x="762000" y="4965115"/>
            <a:ext cx="6096000" cy="923330"/>
          </a:xfrm>
          <a:prstGeom prst="rect">
            <a:avLst/>
          </a:prstGeom>
          <a:noFill/>
        </p:spPr>
        <p:txBody>
          <a:bodyPr wrap="square">
            <a:spAutoFit/>
          </a:bodyPr>
          <a:lstStyle/>
          <a:p>
            <a:r>
              <a:rPr lang="en-US" dirty="0"/>
              <a:t>Total sum:-</a:t>
            </a:r>
          </a:p>
          <a:p>
            <a:r>
              <a:rPr lang="en-US" dirty="0"/>
              <a:t>[   {    $group: {      _id: null,      </a:t>
            </a:r>
            <a:r>
              <a:rPr lang="en-US" dirty="0" err="1"/>
              <a:t>totalSales</a:t>
            </a:r>
            <a:r>
              <a:rPr lang="en-US" dirty="0"/>
              <a:t>: { $sum: "$</a:t>
            </a:r>
            <a:r>
              <a:rPr lang="en-US" dirty="0" err="1"/>
              <a:t>total_amount</a:t>
            </a:r>
            <a:r>
              <a:rPr lang="en-US" dirty="0"/>
              <a:t>" }    }  }]</a:t>
            </a:r>
          </a:p>
        </p:txBody>
      </p:sp>
      <p:sp>
        <p:nvSpPr>
          <p:cNvPr id="8" name="TextBox 7">
            <a:extLst>
              <a:ext uri="{FF2B5EF4-FFF2-40B4-BE49-F238E27FC236}">
                <a16:creationId xmlns:a16="http://schemas.microsoft.com/office/drawing/2014/main" id="{132424B7-6DCE-D0DC-558E-9175A7D0E7B1}"/>
              </a:ext>
            </a:extLst>
          </p:cNvPr>
          <p:cNvSpPr txBox="1"/>
          <p:nvPr/>
        </p:nvSpPr>
        <p:spPr>
          <a:xfrm>
            <a:off x="5554028" y="6037331"/>
            <a:ext cx="6096000" cy="646331"/>
          </a:xfrm>
          <a:prstGeom prst="rect">
            <a:avLst/>
          </a:prstGeom>
          <a:noFill/>
        </p:spPr>
        <p:txBody>
          <a:bodyPr wrap="square">
            <a:spAutoFit/>
          </a:bodyPr>
          <a:lstStyle/>
          <a:p>
            <a:r>
              <a:rPr lang="en-US" dirty="0"/>
              <a:t>[   {    $group: {      _id: "$customer",      </a:t>
            </a:r>
            <a:r>
              <a:rPr lang="en-US" dirty="0" err="1"/>
              <a:t>totalSales</a:t>
            </a:r>
            <a:r>
              <a:rPr lang="en-US" dirty="0"/>
              <a:t>: { $sum: "$</a:t>
            </a:r>
            <a:r>
              <a:rPr lang="en-US" dirty="0" err="1"/>
              <a:t>total_amount</a:t>
            </a:r>
            <a:r>
              <a:rPr lang="en-US" dirty="0"/>
              <a:t>" }    }  },  {    $limit: 1  }]</a:t>
            </a:r>
          </a:p>
        </p:txBody>
      </p:sp>
    </p:spTree>
    <p:extLst>
      <p:ext uri="{BB962C8B-B14F-4D97-AF65-F5344CB8AC3E}">
        <p14:creationId xmlns:p14="http://schemas.microsoft.com/office/powerpoint/2010/main" val="532532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13E656-70D0-08A3-3348-6DFD63FC3779}"/>
              </a:ext>
            </a:extLst>
          </p:cNvPr>
          <p:cNvSpPr txBox="1"/>
          <p:nvPr/>
        </p:nvSpPr>
        <p:spPr>
          <a:xfrm>
            <a:off x="822960" y="589895"/>
            <a:ext cx="6096000" cy="923330"/>
          </a:xfrm>
          <a:prstGeom prst="rect">
            <a:avLst/>
          </a:prstGeom>
          <a:noFill/>
        </p:spPr>
        <p:txBody>
          <a:bodyPr wrap="square">
            <a:spAutoFit/>
          </a:bodyPr>
          <a:lstStyle/>
          <a:p>
            <a:r>
              <a:rPr lang="en-US" dirty="0"/>
              <a:t>[  {    $</a:t>
            </a:r>
            <a:r>
              <a:rPr lang="en-US" dirty="0" err="1"/>
              <a:t>addFields</a:t>
            </a:r>
            <a:r>
              <a:rPr lang="en-US" dirty="0"/>
              <a:t>: {      discount: {        $</a:t>
            </a:r>
            <a:r>
              <a:rPr lang="en-US" dirty="0" err="1"/>
              <a:t>cond</a:t>
            </a:r>
            <a:r>
              <a:rPr lang="en-US" dirty="0"/>
              <a:t>: {          if: { $</a:t>
            </a:r>
            <a:r>
              <a:rPr lang="en-US" dirty="0" err="1"/>
              <a:t>gte</a:t>
            </a:r>
            <a:r>
              <a:rPr lang="en-US" dirty="0"/>
              <a:t>: ["$</a:t>
            </a:r>
            <a:r>
              <a:rPr lang="en-US" dirty="0" err="1"/>
              <a:t>total_amount</a:t>
            </a:r>
            <a:r>
              <a:rPr lang="en-US" dirty="0"/>
              <a:t>", 150] },          then: 0.1,          else: 0        }      }    }  }  ]</a:t>
            </a:r>
          </a:p>
        </p:txBody>
      </p:sp>
      <p:sp>
        <p:nvSpPr>
          <p:cNvPr id="5" name="TextBox 4">
            <a:extLst>
              <a:ext uri="{FF2B5EF4-FFF2-40B4-BE49-F238E27FC236}">
                <a16:creationId xmlns:a16="http://schemas.microsoft.com/office/drawing/2014/main" id="{0B2FC87B-C962-98C0-F2A3-0F6BEE44AD7C}"/>
              </a:ext>
            </a:extLst>
          </p:cNvPr>
          <p:cNvSpPr txBox="1"/>
          <p:nvPr/>
        </p:nvSpPr>
        <p:spPr>
          <a:xfrm>
            <a:off x="3048000" y="3105835"/>
            <a:ext cx="6096000" cy="646331"/>
          </a:xfrm>
          <a:prstGeom prst="rect">
            <a:avLst/>
          </a:prstGeom>
          <a:noFill/>
        </p:spPr>
        <p:txBody>
          <a:bodyPr wrap="square">
            <a:spAutoFit/>
          </a:bodyPr>
          <a:lstStyle/>
          <a:p>
            <a:r>
              <a:rPr lang="en-US" dirty="0"/>
              <a:t>[  {    $lookup: {      from: "customer",      </a:t>
            </a:r>
            <a:r>
              <a:rPr lang="en-US" dirty="0" err="1"/>
              <a:t>localField</a:t>
            </a:r>
            <a:r>
              <a:rPr lang="en-US" dirty="0"/>
              <a:t>: "customer",      </a:t>
            </a:r>
            <a:r>
              <a:rPr lang="en-US" dirty="0" err="1"/>
              <a:t>foreignField</a:t>
            </a:r>
            <a:r>
              <a:rPr lang="en-US" dirty="0"/>
              <a:t>: "name",      as: "result"    }  }]</a:t>
            </a:r>
          </a:p>
        </p:txBody>
      </p:sp>
      <p:sp>
        <p:nvSpPr>
          <p:cNvPr id="7" name="TextBox 6">
            <a:extLst>
              <a:ext uri="{FF2B5EF4-FFF2-40B4-BE49-F238E27FC236}">
                <a16:creationId xmlns:a16="http://schemas.microsoft.com/office/drawing/2014/main" id="{18CCD1EC-1CED-2A8B-2ADF-256CBE8E113C}"/>
              </a:ext>
            </a:extLst>
          </p:cNvPr>
          <p:cNvSpPr txBox="1"/>
          <p:nvPr/>
        </p:nvSpPr>
        <p:spPr>
          <a:xfrm>
            <a:off x="1112520" y="5160110"/>
            <a:ext cx="6096000" cy="646331"/>
          </a:xfrm>
          <a:prstGeom prst="rect">
            <a:avLst/>
          </a:prstGeom>
          <a:noFill/>
        </p:spPr>
        <p:txBody>
          <a:bodyPr wrap="square">
            <a:spAutoFit/>
          </a:bodyPr>
          <a:lstStyle/>
          <a:p>
            <a:endParaRPr lang="en-US" dirty="0"/>
          </a:p>
          <a:p>
            <a:r>
              <a:rPr lang="en-US" dirty="0"/>
              <a:t>[  { $count: "</a:t>
            </a:r>
            <a:r>
              <a:rPr lang="en-US" dirty="0" err="1"/>
              <a:t>total_orders</a:t>
            </a:r>
            <a:r>
              <a:rPr lang="en-US" dirty="0"/>
              <a:t>" }]</a:t>
            </a:r>
          </a:p>
        </p:txBody>
      </p:sp>
    </p:spTree>
    <p:extLst>
      <p:ext uri="{BB962C8B-B14F-4D97-AF65-F5344CB8AC3E}">
        <p14:creationId xmlns:p14="http://schemas.microsoft.com/office/powerpoint/2010/main" val="496528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CA1C63-D32C-9848-8D7A-29A71CECC3C1}"/>
              </a:ext>
            </a:extLst>
          </p:cNvPr>
          <p:cNvSpPr txBox="1"/>
          <p:nvPr/>
        </p:nvSpPr>
        <p:spPr>
          <a:xfrm>
            <a:off x="190500" y="0"/>
            <a:ext cx="11186160" cy="7294305"/>
          </a:xfrm>
          <a:prstGeom prst="rect">
            <a:avLst/>
          </a:prstGeom>
          <a:noFill/>
        </p:spPr>
        <p:txBody>
          <a:bodyPr wrap="square">
            <a:spAutoFit/>
          </a:bodyPr>
          <a:lstStyle/>
          <a:p>
            <a:r>
              <a:rPr lang="en-US" b="1" dirty="0"/>
              <a:t>Sample Database for Aggregate Pipeline:-</a:t>
            </a:r>
          </a:p>
          <a:p>
            <a:r>
              <a:rPr lang="en-US" b="1" dirty="0"/>
              <a:t>Collection name:-order</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"_id"</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"customer"</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"Alice"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total_amount</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a:solidFill>
                  <a:srgbClr val="EE0000"/>
                </a:solidFill>
                <a:effectLst/>
                <a:latin typeface="Consolas" panose="020B0609020204030204" pitchFamily="49" charset="0"/>
              </a:rPr>
              <a:t>\"</a:t>
            </a:r>
            <a:r>
              <a:rPr lang="en-US" b="0" dirty="0" err="1">
                <a:solidFill>
                  <a:srgbClr val="0451A5"/>
                </a:solidFill>
                <a:effectLst/>
                <a:latin typeface="Consolas" panose="020B0609020204030204" pitchFamily="49" charset="0"/>
              </a:rPr>
              <a:t>order_date</a:t>
            </a:r>
            <a:r>
              <a:rPr lang="en-US" b="0" dirty="0">
                <a:solidFill>
                  <a:srgbClr val="EE0000"/>
                </a:solidFill>
                <a:effectLst/>
                <a:latin typeface="Consolas" panose="020B0609020204030204" pitchFamily="49" charset="0"/>
              </a:rPr>
              <a:t>\"</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ISODate</a:t>
            </a:r>
            <a:r>
              <a:rPr lang="en-US" b="0" dirty="0">
                <a:solidFill>
                  <a:srgbClr val="A31515"/>
                </a:solidFill>
                <a:effectLst/>
                <a:latin typeface="Consolas" panose="020B0609020204030204" pitchFamily="49" charset="0"/>
              </a:rPr>
              <a:t>(</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2023-01-01T12:00:00Z</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a:solidFill>
                  <a:srgbClr val="EE0000"/>
                </a:solidFill>
                <a:effectLst/>
                <a:latin typeface="Consolas" panose="020B0609020204030204" pitchFamily="49" charset="0"/>
              </a:rPr>
              <a:t>\"</a:t>
            </a:r>
            <a:r>
              <a:rPr lang="en-US" b="0" dirty="0" err="1">
                <a:solidFill>
                  <a:srgbClr val="0451A5"/>
                </a:solidFill>
                <a:effectLst/>
                <a:latin typeface="Consolas" panose="020B0609020204030204" pitchFamily="49" charset="0"/>
              </a:rPr>
              <a:t>author_id</a:t>
            </a:r>
            <a:r>
              <a:rPr lang="en-US" b="0" dirty="0">
                <a:solidFill>
                  <a:srgbClr val="EE0000"/>
                </a:solidFill>
                <a:effectLst/>
                <a:latin typeface="Consolas" panose="020B0609020204030204" pitchFamily="49" charset="0"/>
              </a:rPr>
              <a:t>\"</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"100"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"_id"</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"customer"</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"Bob"</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order_date</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25092023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total_amount</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150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a:solidFill>
                  <a:srgbClr val="EE0000"/>
                </a:solidFill>
                <a:effectLst/>
                <a:latin typeface="Consolas" panose="020B0609020204030204" pitchFamily="49" charset="0"/>
              </a:rPr>
              <a:t>\"</a:t>
            </a:r>
            <a:r>
              <a:rPr lang="en-US" b="0" dirty="0" err="1">
                <a:solidFill>
                  <a:srgbClr val="0451A5"/>
                </a:solidFill>
                <a:effectLst/>
                <a:latin typeface="Consolas" panose="020B0609020204030204" pitchFamily="49" charset="0"/>
              </a:rPr>
              <a:t>order_date</a:t>
            </a:r>
            <a:r>
              <a:rPr lang="en-US" b="0" dirty="0">
                <a:solidFill>
                  <a:srgbClr val="EE0000"/>
                </a:solidFill>
                <a:effectLst/>
                <a:latin typeface="Consolas" panose="020B0609020204030204" pitchFamily="49" charset="0"/>
              </a:rPr>
              <a:t>\"</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ISODate</a:t>
            </a:r>
            <a:r>
              <a:rPr lang="en-US" b="0" dirty="0">
                <a:solidFill>
                  <a:srgbClr val="A31515"/>
                </a:solidFill>
                <a:effectLst/>
                <a:latin typeface="Consolas" panose="020B0609020204030204" pitchFamily="49" charset="0"/>
              </a:rPr>
              <a:t>(</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2023-01-02T14:30:00Z</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a:solidFill>
                  <a:srgbClr val="EE0000"/>
                </a:solidFill>
                <a:effectLst/>
                <a:latin typeface="Consolas" panose="020B0609020204030204" pitchFamily="49" charset="0"/>
              </a:rPr>
              <a:t>\"</a:t>
            </a:r>
            <a:r>
              <a:rPr lang="en-US" b="0" dirty="0" err="1">
                <a:solidFill>
                  <a:srgbClr val="0451A5"/>
                </a:solidFill>
                <a:effectLst/>
                <a:latin typeface="Consolas" panose="020B0609020204030204" pitchFamily="49" charset="0"/>
              </a:rPr>
              <a:t>author_id</a:t>
            </a:r>
            <a:r>
              <a:rPr lang="en-US" b="0" dirty="0">
                <a:solidFill>
                  <a:srgbClr val="EE0000"/>
                </a:solidFill>
                <a:effectLst/>
                <a:latin typeface="Consolas" panose="020B0609020204030204" pitchFamily="49" charset="0"/>
              </a:rPr>
              <a:t>\"</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"101"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"_id"</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"customer"</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"Alice"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order_date</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12032023</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err="1">
                <a:solidFill>
                  <a:srgbClr val="0451A5"/>
                </a:solidFill>
                <a:effectLst/>
                <a:latin typeface="Consolas" panose="020B0609020204030204" pitchFamily="49" charset="0"/>
              </a:rPr>
              <a:t>total_amount</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a:solidFill>
                  <a:srgbClr val="EE0000"/>
                </a:solidFill>
                <a:effectLst/>
                <a:latin typeface="Consolas" panose="020B0609020204030204" pitchFamily="49" charset="0"/>
              </a:rPr>
              <a:t>\"</a:t>
            </a:r>
            <a:r>
              <a:rPr lang="en-US" b="0" dirty="0" err="1">
                <a:solidFill>
                  <a:srgbClr val="0451A5"/>
                </a:solidFill>
                <a:effectLst/>
                <a:latin typeface="Consolas" panose="020B0609020204030204" pitchFamily="49" charset="0"/>
              </a:rPr>
              <a:t>order_date</a:t>
            </a:r>
            <a:r>
              <a:rPr lang="en-US" b="0" dirty="0">
                <a:solidFill>
                  <a:srgbClr val="EE0000"/>
                </a:solidFill>
                <a:effectLst/>
                <a:latin typeface="Consolas" panose="020B0609020204030204" pitchFamily="49" charset="0"/>
              </a:rPr>
              <a:t>\"</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ISODate</a:t>
            </a:r>
            <a:r>
              <a:rPr lang="en-US" b="0" dirty="0">
                <a:solidFill>
                  <a:srgbClr val="A31515"/>
                </a:solidFill>
                <a:effectLst/>
                <a:latin typeface="Consolas" panose="020B0609020204030204" pitchFamily="49" charset="0"/>
              </a:rPr>
              <a:t>(</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2023-01-03T10:45:00Z</a:t>
            </a:r>
            <a:r>
              <a:rPr lang="en-US" b="0" dirty="0">
                <a:solidFill>
                  <a:srgbClr val="EE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a:t>
            </a:r>
            <a:r>
              <a:rPr lang="en-US" b="0" dirty="0">
                <a:solidFill>
                  <a:srgbClr val="EE0000"/>
                </a:solidFill>
                <a:effectLst/>
                <a:latin typeface="Consolas" panose="020B0609020204030204" pitchFamily="49" charset="0"/>
              </a:rPr>
              <a:t>\"</a:t>
            </a:r>
            <a:r>
              <a:rPr lang="en-US" b="0" dirty="0" err="1">
                <a:solidFill>
                  <a:srgbClr val="0451A5"/>
                </a:solidFill>
                <a:effectLst/>
                <a:latin typeface="Consolas" panose="020B0609020204030204" pitchFamily="49" charset="0"/>
              </a:rPr>
              <a:t>author_id</a:t>
            </a:r>
            <a:r>
              <a:rPr lang="en-US" b="0" dirty="0">
                <a:solidFill>
                  <a:srgbClr val="EE0000"/>
                </a:solidFill>
                <a:effectLst/>
                <a:latin typeface="Consolas" panose="020B0609020204030204" pitchFamily="49" charset="0"/>
              </a:rPr>
              <a:t>\"</a:t>
            </a: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"102"</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639695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055BD4-6F78-AC26-72F2-0C0568F226B4}"/>
              </a:ext>
            </a:extLst>
          </p:cNvPr>
          <p:cNvSpPr txBox="1"/>
          <p:nvPr/>
        </p:nvSpPr>
        <p:spPr>
          <a:xfrm>
            <a:off x="304800" y="197346"/>
            <a:ext cx="11677650" cy="6247864"/>
          </a:xfrm>
          <a:prstGeom prst="rect">
            <a:avLst/>
          </a:prstGeom>
          <a:noFill/>
        </p:spPr>
        <p:txBody>
          <a:bodyPr wrap="square">
            <a:spAutoFit/>
          </a:bodyPr>
          <a:lstStyle/>
          <a:p>
            <a:r>
              <a:rPr lang="en-US" dirty="0"/>
              <a:t> </a:t>
            </a:r>
            <a:r>
              <a:rPr lang="en-US" sz="2000" dirty="0">
                <a:latin typeface="Times New Roman" panose="02020603050405020304" pitchFamily="18" charset="0"/>
                <a:cs typeface="Times New Roman" panose="02020603050405020304" pitchFamily="18" charset="0"/>
              </a:rPr>
              <a:t>calculate the total sales amount for each customer. You can use the aggregate pipeline for this:</a:t>
            </a:r>
          </a:p>
          <a:p>
            <a:r>
              <a:rPr lang="en-US" sz="2000" b="1" dirty="0">
                <a:latin typeface="Times New Roman" panose="02020603050405020304" pitchFamily="18" charset="0"/>
                <a:cs typeface="Times New Roman" panose="02020603050405020304" pitchFamily="18" charset="0"/>
              </a:rPr>
              <a:t>$group:-</a:t>
            </a:r>
            <a:r>
              <a:rPr lang="en-US" sz="2000" dirty="0">
                <a:latin typeface="Times New Roman" panose="02020603050405020304" pitchFamily="18" charset="0"/>
                <a:cs typeface="Times New Roman" panose="02020603050405020304" pitchFamily="18" charset="0"/>
              </a:rPr>
              <a:t>This aggregation stage groups documents by the unique _id expression provided.</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$group: {</a:t>
            </a:r>
          </a:p>
          <a:p>
            <a:r>
              <a:rPr lang="en-US" sz="2000" dirty="0">
                <a:latin typeface="Times New Roman" panose="02020603050405020304" pitchFamily="18" charset="0"/>
                <a:cs typeface="Times New Roman" panose="02020603050405020304" pitchFamily="18" charset="0"/>
              </a:rPr>
              <a:t>      _id: "$customer",</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totalSales</a:t>
            </a:r>
            <a:r>
              <a:rPr lang="en-US" sz="2000" dirty="0">
                <a:latin typeface="Times New Roman" panose="02020603050405020304" pitchFamily="18" charset="0"/>
                <a:cs typeface="Times New Roman" panose="02020603050405020304" pitchFamily="18" charset="0"/>
              </a:rPr>
              <a:t>: { $sum: "$</a:t>
            </a:r>
            <a:r>
              <a:rPr lang="en-US" sz="2000" dirty="0" err="1">
                <a:latin typeface="Times New Roman" panose="02020603050405020304" pitchFamily="18" charset="0"/>
                <a:cs typeface="Times New Roman" panose="02020603050405020304" pitchFamily="18" charset="0"/>
              </a:rPr>
              <a:t>total_amount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Explanation of the pipeline stages:</a:t>
            </a:r>
          </a:p>
          <a:p>
            <a:r>
              <a:rPr lang="en-US" sz="2000" dirty="0">
                <a:latin typeface="Times New Roman" panose="02020603050405020304" pitchFamily="18" charset="0"/>
                <a:cs typeface="Times New Roman" panose="02020603050405020304" pitchFamily="18" charset="0"/>
              </a:rPr>
              <a:t>$group: Groups the documents by the "customer" field.</a:t>
            </a:r>
          </a:p>
          <a:p>
            <a:r>
              <a:rPr lang="en-US" sz="2000" dirty="0">
                <a:latin typeface="Times New Roman" panose="02020603050405020304" pitchFamily="18" charset="0"/>
                <a:cs typeface="Times New Roman" panose="02020603050405020304" pitchFamily="18" charset="0"/>
              </a:rPr>
              <a:t>$sum: Calculates the sum of the "</a:t>
            </a:r>
            <a:r>
              <a:rPr lang="en-US" sz="2000" dirty="0" err="1">
                <a:latin typeface="Times New Roman" panose="02020603050405020304" pitchFamily="18" charset="0"/>
                <a:cs typeface="Times New Roman" panose="02020603050405020304" pitchFamily="18" charset="0"/>
              </a:rPr>
              <a:t>total_amount</a:t>
            </a:r>
            <a:r>
              <a:rPr lang="en-US" sz="2000" dirty="0">
                <a:latin typeface="Times New Roman" panose="02020603050405020304" pitchFamily="18" charset="0"/>
                <a:cs typeface="Times New Roman" panose="02020603050405020304" pitchFamily="18" charset="0"/>
              </a:rPr>
              <a:t>" field for each group.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result of this aggregation will be: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"_id" : "Bob", "</a:t>
            </a:r>
            <a:r>
              <a:rPr lang="en-US" sz="2000" dirty="0" err="1">
                <a:latin typeface="Times New Roman" panose="02020603050405020304" pitchFamily="18" charset="0"/>
                <a:cs typeface="Times New Roman" panose="02020603050405020304" pitchFamily="18" charset="0"/>
              </a:rPr>
              <a:t>totalSales</a:t>
            </a:r>
            <a:r>
              <a:rPr lang="en-US" sz="2000" dirty="0">
                <a:latin typeface="Times New Roman" panose="02020603050405020304" pitchFamily="18" charset="0"/>
                <a:cs typeface="Times New Roman" panose="02020603050405020304" pitchFamily="18" charset="0"/>
              </a:rPr>
              <a:t>" : 150 }</a:t>
            </a:r>
          </a:p>
          <a:p>
            <a:r>
              <a:rPr lang="en-US" sz="2000" dirty="0">
                <a:latin typeface="Times New Roman" panose="02020603050405020304" pitchFamily="18" charset="0"/>
                <a:cs typeface="Times New Roman" panose="02020603050405020304" pitchFamily="18" charset="0"/>
              </a:rPr>
              <a:t>{ "_id" : "Alice", "</a:t>
            </a:r>
            <a:r>
              <a:rPr lang="en-US" sz="2000" dirty="0" err="1">
                <a:latin typeface="Times New Roman" panose="02020603050405020304" pitchFamily="18" charset="0"/>
                <a:cs typeface="Times New Roman" panose="02020603050405020304" pitchFamily="18" charset="0"/>
              </a:rPr>
              <a:t>totalSales</a:t>
            </a:r>
            <a:r>
              <a:rPr lang="en-US" sz="2000" dirty="0">
                <a:latin typeface="Times New Roman" panose="02020603050405020304" pitchFamily="18" charset="0"/>
                <a:cs typeface="Times New Roman" panose="02020603050405020304" pitchFamily="18" charset="0"/>
              </a:rPr>
              <a:t>" : 300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result shows the total sales amount for each customer.</a:t>
            </a:r>
          </a:p>
        </p:txBody>
      </p:sp>
    </p:spTree>
    <p:extLst>
      <p:ext uri="{BB962C8B-B14F-4D97-AF65-F5344CB8AC3E}">
        <p14:creationId xmlns:p14="http://schemas.microsoft.com/office/powerpoint/2010/main" val="2421415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6B88E-EF99-1A44-FBD1-AAC7F1802F40}"/>
              </a:ext>
            </a:extLst>
          </p:cNvPr>
          <p:cNvSpPr txBox="1"/>
          <p:nvPr/>
        </p:nvSpPr>
        <p:spPr>
          <a:xfrm>
            <a:off x="272716" y="113164"/>
            <a:ext cx="11919283" cy="618630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$limit (aggregation) </a:t>
            </a:r>
          </a:p>
          <a:p>
            <a:r>
              <a:rPr lang="en-US" sz="2000" dirty="0">
                <a:latin typeface="Times New Roman" panose="02020603050405020304" pitchFamily="18" charset="0"/>
                <a:cs typeface="Times New Roman" panose="02020603050405020304" pitchFamily="18" charset="0"/>
              </a:rPr>
              <a:t>Limits the number of documents passed to the next stage in the pipeline.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Syntax </a:t>
            </a:r>
          </a:p>
          <a:p>
            <a:r>
              <a:rPr lang="en-US" sz="2000" dirty="0">
                <a:latin typeface="Times New Roman" panose="02020603050405020304" pitchFamily="18" charset="0"/>
                <a:cs typeface="Times New Roman" panose="02020603050405020304" pitchFamily="18" charset="0"/>
              </a:rPr>
              <a:t>The $limit stage has the following prototype form:</a:t>
            </a:r>
          </a:p>
          <a:p>
            <a:r>
              <a:rPr lang="en-US" sz="2000" dirty="0">
                <a:latin typeface="Times New Roman" panose="02020603050405020304" pitchFamily="18" charset="0"/>
                <a:cs typeface="Times New Roman" panose="02020603050405020304" pitchFamily="18" charset="0"/>
              </a:rPr>
              <a:t>{ $limit: &lt;positive 64-bit integer&gt; }</a:t>
            </a:r>
          </a:p>
          <a:p>
            <a:r>
              <a:rPr lang="en-US" sz="2000" dirty="0">
                <a:latin typeface="Times New Roman" panose="02020603050405020304" pitchFamily="18" charset="0"/>
                <a:cs typeface="Times New Roman" panose="02020603050405020304" pitchFamily="18" charset="0"/>
              </a:rPr>
              <a:t>$limit takes a positive integer that specifies the maximum number of documents to pass along.</a:t>
            </a:r>
          </a:p>
          <a:p>
            <a:r>
              <a:rPr lang="en-US" sz="2000" b="1" dirty="0">
                <a:latin typeface="Times New Roman" panose="02020603050405020304" pitchFamily="18" charset="0"/>
                <a:cs typeface="Times New Roman" panose="02020603050405020304" pitchFamily="18" charset="0"/>
              </a:rPr>
              <a:t>Behavior </a:t>
            </a:r>
          </a:p>
          <a:p>
            <a:r>
              <a:rPr lang="en-US" sz="2000" dirty="0">
                <a:latin typeface="Times New Roman" panose="02020603050405020304" pitchFamily="18" charset="0"/>
                <a:cs typeface="Times New Roman" panose="02020603050405020304" pitchFamily="18" charset="0"/>
              </a:rPr>
              <a:t>Using $limit with Sorted Results </a:t>
            </a:r>
          </a:p>
          <a:p>
            <a:r>
              <a:rPr lang="en-US" sz="2000" dirty="0">
                <a:latin typeface="Times New Roman" panose="02020603050405020304" pitchFamily="18" charset="0"/>
                <a:cs typeface="Times New Roman" panose="02020603050405020304" pitchFamily="18" charset="0"/>
              </a:rPr>
              <a:t>If using the $limit stage with any of:</a:t>
            </a:r>
          </a:p>
          <a:p>
            <a:r>
              <a:rPr lang="en-US" sz="2000" dirty="0">
                <a:latin typeface="Times New Roman" panose="02020603050405020304" pitchFamily="18" charset="0"/>
                <a:cs typeface="Times New Roman" panose="02020603050405020304" pitchFamily="18" charset="0"/>
              </a:rPr>
              <a:t>•	the $sort aggregation stage,</a:t>
            </a:r>
          </a:p>
          <a:p>
            <a:r>
              <a:rPr lang="en-US" sz="2000" dirty="0">
                <a:latin typeface="Times New Roman" panose="02020603050405020304" pitchFamily="18" charset="0"/>
                <a:cs typeface="Times New Roman" panose="02020603050405020304" pitchFamily="18" charset="0"/>
              </a:rPr>
              <a:t>•	the sort() method,</a:t>
            </a:r>
          </a:p>
          <a:p>
            <a:r>
              <a:rPr lang="en-US" sz="2000" b="1" dirty="0">
                <a:latin typeface="Times New Roman" panose="02020603050405020304" pitchFamily="18" charset="0"/>
                <a:cs typeface="Times New Roman" panose="02020603050405020304" pitchFamily="18" charset="0"/>
              </a:rPr>
              <a:t>Example:-</a:t>
            </a:r>
          </a:p>
          <a:p>
            <a:r>
              <a:rPr lang="en-US" sz="2000" dirty="0" err="1">
                <a:latin typeface="Times New Roman" panose="02020603050405020304" pitchFamily="18" charset="0"/>
                <a:cs typeface="Times New Roman" panose="02020603050405020304" pitchFamily="18" charset="0"/>
              </a:rPr>
              <a:t>db.orders.aggregate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$limit: 2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will return the first 2 documents from the "orders" collection.</a:t>
            </a:r>
          </a:p>
          <a:p>
            <a:endParaRPr lang="en-US" dirty="0"/>
          </a:p>
          <a:p>
            <a:endParaRPr lang="en-US" dirty="0"/>
          </a:p>
        </p:txBody>
      </p:sp>
    </p:spTree>
    <p:extLst>
      <p:ext uri="{BB962C8B-B14F-4D97-AF65-F5344CB8AC3E}">
        <p14:creationId xmlns:p14="http://schemas.microsoft.com/office/powerpoint/2010/main" val="354108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04411B-C848-EA55-E39C-E4E01AF41D41}"/>
              </a:ext>
            </a:extLst>
          </p:cNvPr>
          <p:cNvSpPr txBox="1"/>
          <p:nvPr/>
        </p:nvSpPr>
        <p:spPr>
          <a:xfrm>
            <a:off x="184484" y="190688"/>
            <a:ext cx="11823032" cy="618630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$project </a:t>
            </a:r>
          </a:p>
          <a:p>
            <a:r>
              <a:rPr lang="en-US" sz="2000" b="1" dirty="0">
                <a:latin typeface="Times New Roman" panose="02020603050405020304" pitchFamily="18" charset="0"/>
                <a:cs typeface="Times New Roman" panose="02020603050405020304" pitchFamily="18" charset="0"/>
              </a:rPr>
              <a:t>Definition </a:t>
            </a:r>
          </a:p>
          <a:p>
            <a:r>
              <a:rPr lang="en-US" sz="2000" dirty="0">
                <a:latin typeface="Times New Roman" panose="02020603050405020304" pitchFamily="18" charset="0"/>
                <a:cs typeface="Times New Roman" panose="02020603050405020304" pitchFamily="18" charset="0"/>
              </a:rPr>
              <a:t>Passes along the documents with the requested fields to the next stage in the pipeline. The specified fields can be existing fields from the input documents or newly computed fields.</a:t>
            </a:r>
          </a:p>
          <a:p>
            <a:r>
              <a:rPr lang="en-US" sz="2000" b="1" dirty="0">
                <a:latin typeface="Times New Roman" panose="02020603050405020304" pitchFamily="18" charset="0"/>
                <a:cs typeface="Times New Roman" panose="02020603050405020304" pitchFamily="18" charset="0"/>
              </a:rPr>
              <a:t>Syntax </a:t>
            </a:r>
          </a:p>
          <a:p>
            <a:r>
              <a:rPr lang="en-US" sz="2000" dirty="0">
                <a:latin typeface="Times New Roman" panose="02020603050405020304" pitchFamily="18" charset="0"/>
                <a:cs typeface="Times New Roman" panose="02020603050405020304" pitchFamily="18" charset="0"/>
              </a:rPr>
              <a:t>The $project stage has the following prototype form:</a:t>
            </a:r>
          </a:p>
          <a:p>
            <a:r>
              <a:rPr lang="en-US" sz="2000" dirty="0">
                <a:latin typeface="Times New Roman" panose="02020603050405020304" pitchFamily="18" charset="0"/>
                <a:cs typeface="Times New Roman" panose="02020603050405020304" pitchFamily="18" charset="0"/>
              </a:rPr>
              <a:t>{ $project: { &lt;specification(s)&gt; } }</a:t>
            </a:r>
          </a:p>
          <a:p>
            <a:r>
              <a:rPr lang="en-US" sz="2000" dirty="0">
                <a:latin typeface="Times New Roman" panose="02020603050405020304" pitchFamily="18" charset="0"/>
                <a:cs typeface="Times New Roman" panose="02020603050405020304" pitchFamily="18" charset="0"/>
              </a:rPr>
              <a:t>The $project takes a document that can specify the inclusion of fields, the suppression of the _id field, the addition of new fields, and the resetting of the values of existing fields. Alternatively, you may specify the exclusion of fields.</a:t>
            </a:r>
          </a:p>
          <a:p>
            <a:r>
              <a:rPr lang="en-US" sz="2000" b="1" i="0" dirty="0">
                <a:effectLst/>
                <a:latin typeface="Times New Roman" panose="02020603050405020304" pitchFamily="18" charset="0"/>
                <a:cs typeface="Times New Roman" panose="02020603050405020304" pitchFamily="18" charset="0"/>
              </a:rPr>
              <a:t>$project</a:t>
            </a:r>
            <a:r>
              <a:rPr lang="en-US" sz="2000" b="0" i="0" dirty="0">
                <a:solidFill>
                  <a:srgbClr val="374151"/>
                </a:solidFill>
                <a:effectLst/>
                <a:latin typeface="Times New Roman" panose="02020603050405020304" pitchFamily="18" charset="0"/>
                <a:cs typeface="Times New Roman" panose="02020603050405020304" pitchFamily="18" charset="0"/>
              </a:rPr>
              <a:t>: Reshapes documents, including or excluding fields.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$project: {   </a:t>
            </a:r>
          </a:p>
          <a:p>
            <a:r>
              <a:rPr lang="en-US" sz="2000" dirty="0">
                <a:latin typeface="Times New Roman" panose="02020603050405020304" pitchFamily="18" charset="0"/>
                <a:cs typeface="Times New Roman" panose="02020603050405020304" pitchFamily="18" charset="0"/>
              </a:rPr>
              <a:t>   customer: 1,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total_amount</a:t>
            </a:r>
            <a:r>
              <a:rPr lang="en-US" sz="2000" dirty="0">
                <a:latin typeface="Times New Roman" panose="02020603050405020304" pitchFamily="18" charset="0"/>
                <a:cs typeface="Times New Roman" panose="02020603050405020304" pitchFamily="18" charset="0"/>
              </a:rPr>
              <a:t>: 1,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t>
            </a:r>
          </a:p>
          <a:p>
            <a:endParaRPr lang="en-US" dirty="0"/>
          </a:p>
          <a:p>
            <a:endParaRPr lang="en-US" dirty="0"/>
          </a:p>
        </p:txBody>
      </p:sp>
    </p:spTree>
    <p:extLst>
      <p:ext uri="{BB962C8B-B14F-4D97-AF65-F5344CB8AC3E}">
        <p14:creationId xmlns:p14="http://schemas.microsoft.com/office/powerpoint/2010/main" val="2328030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EB9DB1-69BF-CC8D-D053-7B1A4B0BEBBB}"/>
              </a:ext>
            </a:extLst>
          </p:cNvPr>
          <p:cNvSpPr txBox="1"/>
          <p:nvPr/>
        </p:nvSpPr>
        <p:spPr>
          <a:xfrm>
            <a:off x="417095" y="197072"/>
            <a:ext cx="11566358" cy="5016758"/>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addFields</a:t>
            </a:r>
            <a:r>
              <a:rPr lang="en-US" sz="2000" b="1" dirty="0">
                <a:latin typeface="Times New Roman" panose="02020603050405020304" pitchFamily="18" charset="0"/>
                <a:cs typeface="Times New Roman" panose="02020603050405020304" pitchFamily="18" charset="0"/>
              </a:rPr>
              <a:t> (aggregation)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Adds new fields to documents. $</a:t>
            </a:r>
            <a:r>
              <a:rPr lang="en-US" sz="2000" dirty="0" err="1">
                <a:latin typeface="Times New Roman" panose="02020603050405020304" pitchFamily="18" charset="0"/>
                <a:cs typeface="Times New Roman" panose="02020603050405020304" pitchFamily="18" charset="0"/>
              </a:rPr>
              <a:t>addFields</a:t>
            </a:r>
            <a:r>
              <a:rPr lang="en-US" sz="2000" dirty="0">
                <a:latin typeface="Times New Roman" panose="02020603050405020304" pitchFamily="18" charset="0"/>
                <a:cs typeface="Times New Roman" panose="02020603050405020304" pitchFamily="18" charset="0"/>
              </a:rPr>
              <a:t> outputs documents that contain all existing fields from the input documents and newly added fields.</a:t>
            </a:r>
          </a:p>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addFields</a:t>
            </a:r>
            <a:r>
              <a:rPr lang="en-US" sz="2000" dirty="0">
                <a:latin typeface="Times New Roman" panose="02020603050405020304" pitchFamily="18" charset="0"/>
                <a:cs typeface="Times New Roman" panose="02020603050405020304" pitchFamily="18" charset="0"/>
              </a:rPr>
              <a:t> stage is equivalent to a $project stage that explicitly specifies all existing fields in the input documents and adds the new fields.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Syntax </a:t>
            </a:r>
          </a:p>
          <a:p>
            <a:r>
              <a:rPr lang="en-US" sz="2000" dirty="0">
                <a:latin typeface="Times New Roman" panose="02020603050405020304" pitchFamily="18" charset="0"/>
                <a:cs typeface="Times New Roman" panose="02020603050405020304" pitchFamily="18" charset="0"/>
              </a:rPr>
              <a:t>The stage has the following syntax:</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addFields</a:t>
            </a:r>
            <a:r>
              <a:rPr lang="en-US" sz="2000" dirty="0">
                <a:latin typeface="Times New Roman" panose="02020603050405020304" pitchFamily="18" charset="0"/>
                <a:cs typeface="Times New Roman" panose="02020603050405020304" pitchFamily="18" charset="0"/>
              </a:rPr>
              <a:t>: { &lt;</a:t>
            </a:r>
            <a:r>
              <a:rPr lang="en-US" sz="2000" dirty="0" err="1">
                <a:latin typeface="Times New Roman" panose="02020603050405020304" pitchFamily="18" charset="0"/>
                <a:cs typeface="Times New Roman" panose="02020603050405020304" pitchFamily="18" charset="0"/>
              </a:rPr>
              <a:t>newField</a:t>
            </a:r>
            <a:r>
              <a:rPr lang="en-US" sz="2000" dirty="0">
                <a:latin typeface="Times New Roman" panose="02020603050405020304" pitchFamily="18" charset="0"/>
                <a:cs typeface="Times New Roman" panose="02020603050405020304" pitchFamily="18" charset="0"/>
              </a:rPr>
              <a:t>&gt;: &lt;expression&gt;, ... }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Behavior </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addFields</a:t>
            </a:r>
            <a:r>
              <a:rPr lang="en-US" sz="2000" dirty="0">
                <a:latin typeface="Times New Roman" panose="02020603050405020304" pitchFamily="18" charset="0"/>
                <a:cs typeface="Times New Roman" panose="02020603050405020304" pitchFamily="18" charset="0"/>
              </a:rPr>
              <a:t> appends new fields to existing documents. You can include one or more $</a:t>
            </a:r>
            <a:r>
              <a:rPr lang="en-US" sz="2000" dirty="0" err="1">
                <a:latin typeface="Times New Roman" panose="02020603050405020304" pitchFamily="18" charset="0"/>
                <a:cs typeface="Times New Roman" panose="02020603050405020304" pitchFamily="18" charset="0"/>
              </a:rPr>
              <a:t>addFields</a:t>
            </a:r>
            <a:r>
              <a:rPr lang="en-US" sz="2000" dirty="0">
                <a:latin typeface="Times New Roman" panose="02020603050405020304" pitchFamily="18" charset="0"/>
                <a:cs typeface="Times New Roman" panose="02020603050405020304" pitchFamily="18" charset="0"/>
              </a:rPr>
              <a:t> stages in an aggregation operation.</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addFields</a:t>
            </a:r>
            <a:r>
              <a:rPr lang="en-US" sz="2000" dirty="0">
                <a:latin typeface="Times New Roman" panose="02020603050405020304" pitchFamily="18" charset="0"/>
                <a:cs typeface="Times New Roman" panose="02020603050405020304" pitchFamily="18" charset="0"/>
              </a:rPr>
              <a:t> accepts the embedding of objects where you can set a value to an aggregation expression or to an empty object. For example, the following nested objects are accepted:</a:t>
            </a:r>
          </a:p>
          <a:p>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addFields</a:t>
            </a:r>
            <a:r>
              <a:rPr lang="en-US" sz="2000" dirty="0">
                <a:latin typeface="Times New Roman" panose="02020603050405020304" pitchFamily="18" charset="0"/>
                <a:cs typeface="Times New Roman" panose="02020603050405020304" pitchFamily="18" charset="0"/>
              </a:rPr>
              <a:t>: { a: { b: { } } } }</a:t>
            </a:r>
          </a:p>
        </p:txBody>
      </p:sp>
    </p:spTree>
    <p:extLst>
      <p:ext uri="{BB962C8B-B14F-4D97-AF65-F5344CB8AC3E}">
        <p14:creationId xmlns:p14="http://schemas.microsoft.com/office/powerpoint/2010/main" val="40990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12320F-8295-8FEB-EEB3-5EF3B7E65760}"/>
              </a:ext>
            </a:extLst>
          </p:cNvPr>
          <p:cNvSpPr txBox="1"/>
          <p:nvPr/>
        </p:nvSpPr>
        <p:spPr>
          <a:xfrm>
            <a:off x="441960" y="243572"/>
            <a:ext cx="11445240" cy="5693866"/>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Types of NoSQL databases</a:t>
            </a:r>
          </a:p>
          <a:p>
            <a:r>
              <a:rPr lang="en-US" sz="2000" b="1" dirty="0">
                <a:latin typeface="Times New Roman" panose="02020603050405020304" pitchFamily="18" charset="0"/>
                <a:cs typeface="Times New Roman" panose="02020603050405020304" pitchFamily="18" charset="0"/>
              </a:rPr>
              <a:t>Wide-column database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wide-column database is a NoSQL database that organizes data storage into flexible columns that can be spread across multiple servers or database nodes, using multi-dimensional mapping to reference data by column, row, and timestamp.</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common wide-column store database examples include Apache Cassandra, </a:t>
            </a:r>
            <a:r>
              <a:rPr lang="en-US" sz="2000" dirty="0" err="1">
                <a:latin typeface="Times New Roman" panose="02020603050405020304" pitchFamily="18" charset="0"/>
                <a:cs typeface="Times New Roman" panose="02020603050405020304" pitchFamily="18" charset="0"/>
              </a:rPr>
              <a:t>ScyllaDB</a:t>
            </a:r>
            <a:r>
              <a:rPr lang="en-US" sz="2000" dirty="0">
                <a:latin typeface="Times New Roman" panose="02020603050405020304" pitchFamily="18" charset="0"/>
                <a:cs typeface="Times New Roman" panose="02020603050405020304" pitchFamily="18" charset="0"/>
              </a:rPr>
              <a:t>, Apache HBase, Google </a:t>
            </a:r>
            <a:r>
              <a:rPr lang="en-US" sz="2000" dirty="0" err="1">
                <a:latin typeface="Times New Roman" panose="02020603050405020304" pitchFamily="18" charset="0"/>
                <a:cs typeface="Times New Roman" panose="02020603050405020304" pitchFamily="18" charset="0"/>
              </a:rPr>
              <a:t>BigTable</a:t>
            </a:r>
            <a:r>
              <a:rPr lang="en-US" sz="2000" dirty="0">
                <a:latin typeface="Times New Roman" panose="02020603050405020304" pitchFamily="18" charset="0"/>
                <a:cs typeface="Times New Roman" panose="02020603050405020304" pitchFamily="18" charset="0"/>
              </a:rPr>
              <a:t>, and Microsoft Azure Cosmos DB. When it comes to a wide-column database, Cassandra is often mentioned first because of its pioneering work. But </a:t>
            </a:r>
            <a:r>
              <a:rPr lang="en-US" sz="2000" dirty="0" err="1">
                <a:latin typeface="Times New Roman" panose="02020603050405020304" pitchFamily="18" charset="0"/>
                <a:cs typeface="Times New Roman" panose="02020603050405020304" pitchFamily="18" charset="0"/>
              </a:rPr>
              <a:t>ScyllaDB</a:t>
            </a:r>
            <a:r>
              <a:rPr lang="en-US" sz="2000" dirty="0">
                <a:latin typeface="Times New Roman" panose="02020603050405020304" pitchFamily="18" charset="0"/>
                <a:cs typeface="Times New Roman" panose="02020603050405020304" pitchFamily="18" charset="0"/>
              </a:rPr>
              <a:t> is Cassandra rewritten in the C++ programming language, making it faster and more reliable. </a:t>
            </a:r>
            <a:r>
              <a:rPr lang="en-US" sz="2000" dirty="0" err="1">
                <a:latin typeface="Times New Roman" panose="02020603050405020304" pitchFamily="18" charset="0"/>
                <a:cs typeface="Times New Roman" panose="02020603050405020304" pitchFamily="18" charset="0"/>
              </a:rPr>
              <a:t>ScyllaDB</a:t>
            </a:r>
            <a:r>
              <a:rPr lang="en-US" sz="2000" dirty="0">
                <a:latin typeface="Times New Roman" panose="02020603050405020304" pitchFamily="18" charset="0"/>
                <a:cs typeface="Times New Roman" panose="02020603050405020304" pitchFamily="18" charset="0"/>
              </a:rPr>
              <a:t> has continued to evolve as a notable wide-column database Cassandra.</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Key–value database</a:t>
            </a:r>
          </a:p>
          <a:p>
            <a:r>
              <a:rPr lang="en-US" sz="2000" dirty="0">
                <a:latin typeface="Times New Roman" panose="02020603050405020304" pitchFamily="18" charset="0"/>
                <a:cs typeface="Times New Roman" panose="02020603050405020304" pitchFamily="18" charset="0"/>
              </a:rPr>
              <a:t>A key–value database, or key–value store, is a data storage paradigm designed for storing, retrieving, and managing associative arrays, and a data structure more commonly known today as a dictionary or hash table</a:t>
            </a:r>
          </a:p>
          <a:p>
            <a:r>
              <a:rPr lang="en-US" sz="2000" dirty="0">
                <a:latin typeface="Times New Roman" panose="02020603050405020304" pitchFamily="18" charset="0"/>
                <a:cs typeface="Times New Roman" panose="02020603050405020304" pitchFamily="18" charset="0"/>
              </a:rPr>
              <a:t>Aerospike: Open-source database that is optimized for in-memory storage.</a:t>
            </a:r>
          </a:p>
          <a:p>
            <a:r>
              <a:rPr lang="en-US" sz="2000" dirty="0">
                <a:latin typeface="Times New Roman" panose="02020603050405020304" pitchFamily="18" charset="0"/>
                <a:cs typeface="Times New Roman" panose="02020603050405020304" pitchFamily="18" charset="0"/>
              </a:rPr>
              <a:t>Berkeley DB: Another open-source database that is a high-performance database storage library, although it’s relatively basic.</a:t>
            </a:r>
          </a:p>
          <a:p>
            <a:r>
              <a:rPr lang="en-US" sz="2000" dirty="0">
                <a:latin typeface="Times New Roman" panose="02020603050405020304" pitchFamily="18" charset="0"/>
                <a:cs typeface="Times New Roman" panose="02020603050405020304" pitchFamily="18" charset="0"/>
              </a:rPr>
              <a:t>Couchbase: Interestingly allows for text searches and SQL-style querying.</a:t>
            </a:r>
          </a:p>
        </p:txBody>
      </p:sp>
    </p:spTree>
    <p:extLst>
      <p:ext uri="{BB962C8B-B14F-4D97-AF65-F5344CB8AC3E}">
        <p14:creationId xmlns:p14="http://schemas.microsoft.com/office/powerpoint/2010/main" val="684134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E0B859-1ADA-9F3E-0F29-9053FC28CEAD}"/>
              </a:ext>
            </a:extLst>
          </p:cNvPr>
          <p:cNvSpPr txBox="1"/>
          <p:nvPr/>
        </p:nvSpPr>
        <p:spPr>
          <a:xfrm>
            <a:off x="224589" y="268212"/>
            <a:ext cx="11454063" cy="4647426"/>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db.orders.aggregate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addFields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discount: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cond</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if: { $</a:t>
            </a:r>
            <a:r>
              <a:rPr lang="en-US" sz="2000" dirty="0" err="1">
                <a:latin typeface="Times New Roman" panose="02020603050405020304" pitchFamily="18" charset="0"/>
                <a:cs typeface="Times New Roman" panose="02020603050405020304" pitchFamily="18" charset="0"/>
              </a:rPr>
              <a:t>gte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total_amount</a:t>
            </a:r>
            <a:r>
              <a:rPr lang="en-US" sz="2000" dirty="0">
                <a:latin typeface="Times New Roman" panose="02020603050405020304" pitchFamily="18" charset="0"/>
                <a:cs typeface="Times New Roman" panose="02020603050405020304" pitchFamily="18" charset="0"/>
              </a:rPr>
              <a:t>", 150] },</a:t>
            </a:r>
          </a:p>
          <a:p>
            <a:r>
              <a:rPr lang="en-US" sz="2000" dirty="0">
                <a:latin typeface="Times New Roman" panose="02020603050405020304" pitchFamily="18" charset="0"/>
                <a:cs typeface="Times New Roman" panose="02020603050405020304" pitchFamily="18" charset="0"/>
              </a:rPr>
              <a:t>          then: 0.1,</a:t>
            </a:r>
          </a:p>
          <a:p>
            <a:r>
              <a:rPr lang="en-US" sz="2000" dirty="0">
                <a:latin typeface="Times New Roman" panose="02020603050405020304" pitchFamily="18" charset="0"/>
                <a:cs typeface="Times New Roman" panose="02020603050405020304" pitchFamily="18" charset="0"/>
              </a:rPr>
              <a:t>          else: 0</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endParaRPr lang="en-US" dirty="0"/>
          </a:p>
          <a:p>
            <a:endParaRPr lang="en-US" dirty="0"/>
          </a:p>
        </p:txBody>
      </p:sp>
    </p:spTree>
    <p:extLst>
      <p:ext uri="{BB962C8B-B14F-4D97-AF65-F5344CB8AC3E}">
        <p14:creationId xmlns:p14="http://schemas.microsoft.com/office/powerpoint/2010/main" val="2657017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A0DD8-F840-2D7C-422B-B69557649744}"/>
              </a:ext>
            </a:extLst>
          </p:cNvPr>
          <p:cNvSpPr txBox="1"/>
          <p:nvPr/>
        </p:nvSpPr>
        <p:spPr>
          <a:xfrm>
            <a:off x="200526" y="1908790"/>
            <a:ext cx="11261559" cy="452431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db.orders.aggregate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$lookup: {</a:t>
            </a:r>
          </a:p>
          <a:p>
            <a:r>
              <a:rPr lang="en-US" sz="2400" dirty="0">
                <a:latin typeface="Times New Roman" panose="02020603050405020304" pitchFamily="18" charset="0"/>
                <a:cs typeface="Times New Roman" panose="02020603050405020304" pitchFamily="18" charset="0"/>
              </a:rPr>
              <a:t>      from: "customers",</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localField</a:t>
            </a:r>
            <a:r>
              <a:rPr lang="en-US" sz="2400" dirty="0">
                <a:latin typeface="Times New Roman" panose="02020603050405020304" pitchFamily="18" charset="0"/>
                <a:cs typeface="Times New Roman" panose="02020603050405020304" pitchFamily="18" charset="0"/>
              </a:rPr>
              <a:t>: "customer", (from current table)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foreignField</a:t>
            </a:r>
            <a:r>
              <a:rPr lang="en-US" sz="2400" dirty="0">
                <a:latin typeface="Times New Roman" panose="02020603050405020304" pitchFamily="18" charset="0"/>
                <a:cs typeface="Times New Roman" panose="02020603050405020304" pitchFamily="18" charset="0"/>
              </a:rPr>
              <a:t>: "name", (from another table)</a:t>
            </a:r>
          </a:p>
          <a:p>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customer_info</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there's a "customers" collection with a "name" field, this stage will join "orders" with "customers" based on the "customer" field.</a:t>
            </a:r>
          </a:p>
        </p:txBody>
      </p:sp>
      <p:sp>
        <p:nvSpPr>
          <p:cNvPr id="5" name="TextBox 4">
            <a:extLst>
              <a:ext uri="{FF2B5EF4-FFF2-40B4-BE49-F238E27FC236}">
                <a16:creationId xmlns:a16="http://schemas.microsoft.com/office/drawing/2014/main" id="{DE4B4ADA-B0AF-D366-54D5-0481B89CA763}"/>
              </a:ext>
            </a:extLst>
          </p:cNvPr>
          <p:cNvSpPr txBox="1"/>
          <p:nvPr/>
        </p:nvSpPr>
        <p:spPr>
          <a:xfrm>
            <a:off x="200526" y="0"/>
            <a:ext cx="11790947" cy="1569660"/>
          </a:xfrm>
          <a:prstGeom prst="rect">
            <a:avLst/>
          </a:prstGeom>
          <a:noFill/>
        </p:spPr>
        <p:txBody>
          <a:bodyPr wrap="square">
            <a:spAutoFit/>
          </a:bodyPr>
          <a:lstStyle/>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$lookup (aggregation) </a:t>
            </a:r>
          </a:p>
          <a:p>
            <a:r>
              <a:rPr lang="en-US" sz="2400" dirty="0">
                <a:latin typeface="Times New Roman" panose="02020603050405020304" pitchFamily="18" charset="0"/>
                <a:cs typeface="Times New Roman" panose="02020603050405020304" pitchFamily="18" charset="0"/>
              </a:rPr>
              <a:t>Performs a left outer join to a collection in the same database to filter in documents from the "joined" collection for processing. </a:t>
            </a:r>
          </a:p>
        </p:txBody>
      </p:sp>
    </p:spTree>
    <p:extLst>
      <p:ext uri="{BB962C8B-B14F-4D97-AF65-F5344CB8AC3E}">
        <p14:creationId xmlns:p14="http://schemas.microsoft.com/office/powerpoint/2010/main" val="3668360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86C34F-7E86-BD62-3107-F1A6709A843E}"/>
              </a:ext>
            </a:extLst>
          </p:cNvPr>
          <p:cNvSpPr txBox="1"/>
          <p:nvPr/>
        </p:nvSpPr>
        <p:spPr>
          <a:xfrm>
            <a:off x="320842" y="2284767"/>
            <a:ext cx="10170695" cy="1323439"/>
          </a:xfrm>
          <a:prstGeom prst="rect">
            <a:avLst/>
          </a:prstGeom>
          <a:noFill/>
        </p:spPr>
        <p:txBody>
          <a:bodyPr wrap="square">
            <a:spAutoFit/>
          </a:bodyPr>
          <a:lstStyle/>
          <a:p>
            <a:r>
              <a:rPr lang="en-US" sz="2000" dirty="0" err="1">
                <a:latin typeface="Times New Roman" panose="02020603050405020304" pitchFamily="18" charset="0"/>
                <a:cs typeface="Times New Roman" panose="02020603050405020304" pitchFamily="18" charset="0"/>
              </a:rPr>
              <a:t>db.orders.aggregate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$count: "</a:t>
            </a:r>
            <a:r>
              <a:rPr lang="en-US" sz="2000" dirty="0" err="1">
                <a:latin typeface="Times New Roman" panose="02020603050405020304" pitchFamily="18" charset="0"/>
                <a:cs typeface="Times New Roman" panose="02020603050405020304" pitchFamily="18" charset="0"/>
              </a:rPr>
              <a:t>total_orders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This will return a single document with the field "</a:t>
            </a:r>
            <a:r>
              <a:rPr lang="en-US" sz="2000" dirty="0" err="1">
                <a:latin typeface="Times New Roman" panose="02020603050405020304" pitchFamily="18" charset="0"/>
                <a:cs typeface="Times New Roman" panose="02020603050405020304" pitchFamily="18" charset="0"/>
              </a:rPr>
              <a:t>total_orders</a:t>
            </a:r>
            <a:r>
              <a:rPr lang="en-US" sz="2000" dirty="0">
                <a:latin typeface="Times New Roman" panose="02020603050405020304" pitchFamily="18" charset="0"/>
                <a:cs typeface="Times New Roman" panose="02020603050405020304" pitchFamily="18" charset="0"/>
              </a:rPr>
              <a:t>" indicating the count</a:t>
            </a:r>
            <a:r>
              <a:rPr lang="en-US" dirty="0"/>
              <a:t>.</a:t>
            </a:r>
          </a:p>
        </p:txBody>
      </p:sp>
      <p:sp>
        <p:nvSpPr>
          <p:cNvPr id="5" name="TextBox 4">
            <a:extLst>
              <a:ext uri="{FF2B5EF4-FFF2-40B4-BE49-F238E27FC236}">
                <a16:creationId xmlns:a16="http://schemas.microsoft.com/office/drawing/2014/main" id="{615C4B63-047D-98E4-1C4B-084B1730A7C3}"/>
              </a:ext>
            </a:extLst>
          </p:cNvPr>
          <p:cNvSpPr txBox="1"/>
          <p:nvPr/>
        </p:nvSpPr>
        <p:spPr>
          <a:xfrm>
            <a:off x="304800" y="345775"/>
            <a:ext cx="11566358"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$count (aggregation) </a:t>
            </a:r>
          </a:p>
          <a:p>
            <a:r>
              <a:rPr lang="en-US" sz="2000" dirty="0">
                <a:latin typeface="Times New Roman" panose="02020603050405020304" pitchFamily="18" charset="0"/>
                <a:cs typeface="Times New Roman" panose="02020603050405020304" pitchFamily="18" charset="0"/>
              </a:rPr>
              <a:t>Passes a document to the next stage that contains a count of the number of documents input to the stage.</a:t>
            </a:r>
          </a:p>
          <a:p>
            <a:r>
              <a:rPr lang="en-US" sz="2000" b="1" dirty="0">
                <a:latin typeface="Times New Roman" panose="02020603050405020304" pitchFamily="18" charset="0"/>
                <a:cs typeface="Times New Roman" panose="02020603050405020304" pitchFamily="18" charset="0"/>
              </a:rPr>
              <a:t>Syntax </a:t>
            </a:r>
          </a:p>
          <a:p>
            <a:r>
              <a:rPr lang="en-US" sz="2000" dirty="0">
                <a:latin typeface="Times New Roman" panose="02020603050405020304" pitchFamily="18" charset="0"/>
                <a:cs typeface="Times New Roman" panose="02020603050405020304" pitchFamily="18" charset="0"/>
              </a:rPr>
              <a:t>$count has the following prototype form:</a:t>
            </a:r>
          </a:p>
          <a:p>
            <a:r>
              <a:rPr lang="en-US" sz="2000" dirty="0">
                <a:latin typeface="Times New Roman" panose="02020603050405020304" pitchFamily="18" charset="0"/>
                <a:cs typeface="Times New Roman" panose="02020603050405020304" pitchFamily="18" charset="0"/>
              </a:rPr>
              <a:t>{ $count: &lt;string&gt; }</a:t>
            </a:r>
          </a:p>
          <a:p>
            <a:r>
              <a:rPr lang="en-US" sz="2000" dirty="0">
                <a:latin typeface="Times New Roman" panose="02020603050405020304" pitchFamily="18" charset="0"/>
                <a:cs typeface="Times New Roman" panose="02020603050405020304" pitchFamily="18" charset="0"/>
              </a:rPr>
              <a:t>&lt;string&gt; is the name of the output field which has the count as its value.</a:t>
            </a:r>
          </a:p>
        </p:txBody>
      </p:sp>
    </p:spTree>
    <p:extLst>
      <p:ext uri="{BB962C8B-B14F-4D97-AF65-F5344CB8AC3E}">
        <p14:creationId xmlns:p14="http://schemas.microsoft.com/office/powerpoint/2010/main" val="1213933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8D8EBC-BE10-3B58-4D4A-33E48E5FE7DE}"/>
              </a:ext>
            </a:extLst>
          </p:cNvPr>
          <p:cNvSpPr txBox="1"/>
          <p:nvPr/>
        </p:nvSpPr>
        <p:spPr>
          <a:xfrm>
            <a:off x="368968" y="482132"/>
            <a:ext cx="11486148" cy="4708981"/>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$sort</a:t>
            </a:r>
            <a:r>
              <a:rPr lang="en-US" sz="2000" dirty="0">
                <a:latin typeface="Times New Roman" panose="02020603050405020304" pitchFamily="18" charset="0"/>
                <a:cs typeface="Times New Roman" panose="02020603050405020304" pitchFamily="18" charset="0"/>
              </a:rPr>
              <a:t>: Sorts the documents in the pipeline.</a:t>
            </a:r>
          </a:p>
          <a:p>
            <a:r>
              <a:rPr lang="en-US" sz="2000" dirty="0">
                <a:latin typeface="Times New Roman" panose="02020603050405020304" pitchFamily="18" charset="0"/>
                <a:cs typeface="Times New Roman" panose="02020603050405020304" pitchFamily="18" charset="0"/>
              </a:rPr>
              <a:t>Sorts all input documents and returns them to the pipeline in sorted order.</a:t>
            </a:r>
          </a:p>
          <a:p>
            <a:r>
              <a:rPr lang="en-US" sz="2000" b="1" dirty="0">
                <a:latin typeface="Times New Roman" panose="02020603050405020304" pitchFamily="18" charset="0"/>
                <a:cs typeface="Times New Roman" panose="02020603050405020304" pitchFamily="18" charset="0"/>
              </a:rPr>
              <a:t>Syntax </a:t>
            </a:r>
          </a:p>
          <a:p>
            <a:r>
              <a:rPr lang="en-US" sz="2000" dirty="0">
                <a:latin typeface="Times New Roman" panose="02020603050405020304" pitchFamily="18" charset="0"/>
                <a:cs typeface="Times New Roman" panose="02020603050405020304" pitchFamily="18" charset="0"/>
              </a:rPr>
              <a:t>The $sort stage has the following prototype form:</a:t>
            </a:r>
          </a:p>
          <a:p>
            <a:r>
              <a:rPr lang="en-US" sz="2000" dirty="0">
                <a:latin typeface="Times New Roman" panose="02020603050405020304" pitchFamily="18" charset="0"/>
                <a:cs typeface="Times New Roman" panose="02020603050405020304" pitchFamily="18" charset="0"/>
              </a:rPr>
              <a:t>{ $sort: { &lt;field1&gt;: &lt;sort order&gt;, &lt;field2&gt;: &lt;sort order&gt; ... }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sorting on multiple fields, sort order is evaluated from left to right. </a:t>
            </a:r>
          </a:p>
          <a:p>
            <a:r>
              <a:rPr lang="en-US" sz="2000" dirty="0">
                <a:latin typeface="Times New Roman" panose="02020603050405020304" pitchFamily="18" charset="0"/>
                <a:cs typeface="Times New Roman" panose="02020603050405020304" pitchFamily="18" charset="0"/>
              </a:rPr>
              <a:t>Value	Description</a:t>
            </a:r>
          </a:p>
          <a:p>
            <a:r>
              <a:rPr lang="en-US" sz="2000" dirty="0">
                <a:latin typeface="Times New Roman" panose="02020603050405020304" pitchFamily="18" charset="0"/>
                <a:cs typeface="Times New Roman" panose="02020603050405020304" pitchFamily="18" charset="0"/>
              </a:rPr>
              <a:t>1	Sort ascending.</a:t>
            </a:r>
          </a:p>
          <a:p>
            <a:r>
              <a:rPr lang="en-US" sz="2000" dirty="0">
                <a:latin typeface="Times New Roman" panose="02020603050405020304" pitchFamily="18" charset="0"/>
                <a:cs typeface="Times New Roman" panose="02020603050405020304" pitchFamily="18" charset="0"/>
              </a:rPr>
              <a:t>-1	Sort descending.</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db.orders.aggregate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$sort: { </a:t>
            </a:r>
            <a:r>
              <a:rPr lang="en-US" sz="2000" dirty="0" err="1">
                <a:latin typeface="Times New Roman" panose="02020603050405020304" pitchFamily="18" charset="0"/>
                <a:cs typeface="Times New Roman" panose="02020603050405020304" pitchFamily="18" charset="0"/>
              </a:rPr>
              <a:t>total_amount</a:t>
            </a:r>
            <a:r>
              <a:rPr lang="en-US" sz="2000" dirty="0">
                <a:latin typeface="Times New Roman" panose="02020603050405020304" pitchFamily="18" charset="0"/>
                <a:cs typeface="Times New Roman" panose="02020603050405020304" pitchFamily="18" charset="0"/>
              </a:rPr>
              <a:t>: -1 }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This will sort the documents in descending order based on the "</a:t>
            </a:r>
            <a:r>
              <a:rPr lang="en-US" sz="2000" dirty="0" err="1">
                <a:latin typeface="Times New Roman" panose="02020603050405020304" pitchFamily="18" charset="0"/>
                <a:cs typeface="Times New Roman" panose="02020603050405020304" pitchFamily="18" charset="0"/>
              </a:rPr>
              <a:t>total_amount</a:t>
            </a:r>
            <a:r>
              <a:rPr lang="en-US" sz="2000" dirty="0">
                <a:latin typeface="Times New Roman" panose="02020603050405020304" pitchFamily="18" charset="0"/>
                <a:cs typeface="Times New Roman" panose="02020603050405020304" pitchFamily="18" charset="0"/>
              </a:rPr>
              <a:t>" field</a:t>
            </a:r>
            <a:r>
              <a:rPr lang="en-US" dirty="0"/>
              <a:t>.</a:t>
            </a:r>
          </a:p>
        </p:txBody>
      </p:sp>
    </p:spTree>
    <p:extLst>
      <p:ext uri="{BB962C8B-B14F-4D97-AF65-F5344CB8AC3E}">
        <p14:creationId xmlns:p14="http://schemas.microsoft.com/office/powerpoint/2010/main" val="2015989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698317-6E5C-3DE7-8A16-868D76EB7D82}"/>
              </a:ext>
            </a:extLst>
          </p:cNvPr>
          <p:cNvSpPr txBox="1"/>
          <p:nvPr/>
        </p:nvSpPr>
        <p:spPr>
          <a:xfrm>
            <a:off x="689811" y="468777"/>
            <a:ext cx="10459452"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$match</a:t>
            </a:r>
          </a:p>
          <a:p>
            <a:r>
              <a:rPr lang="en-US" sz="2000" dirty="0">
                <a:latin typeface="Times New Roman" panose="02020603050405020304" pitchFamily="18" charset="0"/>
                <a:cs typeface="Times New Roman" panose="02020603050405020304" pitchFamily="18" charset="0"/>
              </a:rPr>
              <a:t>This aggregation stage behaves like a find. It will filter documents that match the query provided.</a:t>
            </a:r>
          </a:p>
          <a:p>
            <a:r>
              <a:rPr lang="en-US" sz="2000" dirty="0">
                <a:latin typeface="Times New Roman" panose="02020603050405020304" pitchFamily="18" charset="0"/>
                <a:cs typeface="Times New Roman" panose="02020603050405020304" pitchFamily="18" charset="0"/>
              </a:rPr>
              <a:t>Example:-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    $match: {      customer : "Alice"    }  }]</a:t>
            </a:r>
          </a:p>
        </p:txBody>
      </p:sp>
    </p:spTree>
    <p:extLst>
      <p:ext uri="{BB962C8B-B14F-4D97-AF65-F5344CB8AC3E}">
        <p14:creationId xmlns:p14="http://schemas.microsoft.com/office/powerpoint/2010/main" val="245918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A9EF6B-DD32-7FE0-A20D-E625237D8CC4}"/>
              </a:ext>
            </a:extLst>
          </p:cNvPr>
          <p:cNvSpPr txBox="1"/>
          <p:nvPr/>
        </p:nvSpPr>
        <p:spPr>
          <a:xfrm>
            <a:off x="240631" y="226744"/>
            <a:ext cx="11133222"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Graph database</a:t>
            </a:r>
          </a:p>
          <a:p>
            <a:r>
              <a:rPr lang="en-US" sz="2000" dirty="0">
                <a:latin typeface="Times New Roman" panose="02020603050405020304" pitchFamily="18" charset="0"/>
                <a:cs typeface="Times New Roman" panose="02020603050405020304" pitchFamily="18" charset="0"/>
              </a:rPr>
              <a:t>Graph databases use topographical data models to store data. These databases connect specific data points (nodes) and create relationships (edges) in the form of graphs that can then be pulled by the user with queries. Nodes can represent customers, companies, or any data a company chooses to record. Edges are </a:t>
            </a:r>
          </a:p>
          <a:p>
            <a:r>
              <a:rPr lang="en-US" sz="2000" dirty="0">
                <a:latin typeface="Times New Roman" panose="02020603050405020304" pitchFamily="18" charset="0"/>
                <a:cs typeface="Times New Roman" panose="02020603050405020304" pitchFamily="18" charset="0"/>
              </a:rPr>
              <a:t>formed by the database so that relationships between nodes are easily understood by the user. Businesses can utilize graph databases when they are pulling data and do not want to spend time organizing it into distinct relationships. Large enterprises may use complex queries to pull precise and in-depth information regarding their customer and user information or product tracking data, among other uses. Database administrators can scale high data values and still create usable models.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Document Based Databases</a:t>
            </a:r>
          </a:p>
          <a:p>
            <a:r>
              <a:rPr lang="en-US" sz="2000" dirty="0">
                <a:latin typeface="Times New Roman" panose="02020603050405020304" pitchFamily="18" charset="0"/>
                <a:cs typeface="Times New Roman" panose="02020603050405020304" pitchFamily="18" charset="0"/>
              </a:rPr>
              <a:t>A document database has information retrieved or stored in the form of a </a:t>
            </a:r>
          </a:p>
          <a:p>
            <a:r>
              <a:rPr lang="en-US" sz="2000" dirty="0">
                <a:latin typeface="Times New Roman" panose="02020603050405020304" pitchFamily="18" charset="0"/>
                <a:cs typeface="Times New Roman" panose="02020603050405020304" pitchFamily="18" charset="0"/>
              </a:rPr>
              <a:t>document or other words semi-structured database. Since they are nonrelational, so they are often referred to as NoSQL data</a:t>
            </a:r>
          </a:p>
        </p:txBody>
      </p:sp>
    </p:spTree>
    <p:extLst>
      <p:ext uri="{BB962C8B-B14F-4D97-AF65-F5344CB8AC3E}">
        <p14:creationId xmlns:p14="http://schemas.microsoft.com/office/powerpoint/2010/main" val="403236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8C1B7D-591F-1F71-FF6C-2CA24F3E2ADA}"/>
              </a:ext>
            </a:extLst>
          </p:cNvPr>
          <p:cNvSpPr txBox="1"/>
          <p:nvPr/>
        </p:nvSpPr>
        <p:spPr>
          <a:xfrm>
            <a:off x="144379" y="210196"/>
            <a:ext cx="11887200" cy="477053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RDBMS vs MongoDB: </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RDBMS has a typical schema design that shows number of tables and the relationship between these tables whereas MongoDB is document-oriented.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concept of schema or relationship. Complex transactions are not supported in MongoDB because complex join operations are not available.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MongoDB allows a highly flexible and scalable document structure.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For example, one data document of a collection in MongoDB can have two fields whereas the other document in the same collection can have four.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MongoDB is faster as compared to RDBMS due to efficient indexing and storage techniques. There are a few terms that are related in both databases.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What’s called Table in RDBMS is called a Collection in MongoDB.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Similarly, a Tuple is called a Document and A Column is called a Field. MongoDB provides a default ‘_id’ (if not provided explicitly) which is a 12-byte hexadecimal number that assures the uniqueness of every document. It is similar to the Primary key in RDBMS. </a:t>
            </a:r>
          </a:p>
        </p:txBody>
      </p:sp>
    </p:spTree>
    <p:extLst>
      <p:ext uri="{BB962C8B-B14F-4D97-AF65-F5344CB8AC3E}">
        <p14:creationId xmlns:p14="http://schemas.microsoft.com/office/powerpoint/2010/main" val="64566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70C5E2-9127-798F-C394-E3E3314D86E7}"/>
              </a:ext>
            </a:extLst>
          </p:cNvPr>
          <p:cNvSpPr txBox="1"/>
          <p:nvPr/>
        </p:nvSpPr>
        <p:spPr>
          <a:xfrm>
            <a:off x="227201" y="181957"/>
            <a:ext cx="11737598" cy="649408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Features of MongoDB:</a:t>
            </a:r>
          </a:p>
          <a:p>
            <a:r>
              <a:rPr lang="en-US" sz="2000" dirty="0">
                <a:latin typeface="Times New Roman" panose="02020603050405020304" pitchFamily="18" charset="0"/>
                <a:cs typeface="Times New Roman" panose="02020603050405020304" pitchFamily="18" charset="0"/>
              </a:rPr>
              <a:t>Document Oriented: MongoDB stores the main subject in the minimal number of documents and not by breaking it up into multiple relational structures like RDBMS. For example, it stores all the information of a computer in a single </a:t>
            </a:r>
          </a:p>
          <a:p>
            <a:r>
              <a:rPr lang="en-US" sz="2000" dirty="0">
                <a:latin typeface="Times New Roman" panose="02020603050405020304" pitchFamily="18" charset="0"/>
                <a:cs typeface="Times New Roman" panose="02020603050405020304" pitchFamily="18" charset="0"/>
              </a:rPr>
              <a:t>document called Computer and not in distinct relational structures like CPU, RAM, Hard disk, etc.</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Indexing: Without indexing, a database would have to scan every document of a collection to select those that match the query which would be inefficient. So, for efficient searching Indexing is a must and MongoDB uses it to process huge volumes of data in very less time.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Scalability: MongoDB scales horizontally using sharding (partitioning data across various servers). Data is partitioned into data chunks using the shard key, and these data chunks are evenly distributed across shards that reside across </a:t>
            </a:r>
          </a:p>
          <a:p>
            <a:r>
              <a:rPr lang="en-US" sz="2000" dirty="0">
                <a:latin typeface="Times New Roman" panose="02020603050405020304" pitchFamily="18" charset="0"/>
                <a:cs typeface="Times New Roman" panose="02020603050405020304" pitchFamily="18" charset="0"/>
              </a:rPr>
              <a:t>many physical servers. Also, new machines can be added to a running </a:t>
            </a:r>
            <a:r>
              <a:rPr lang="en-US" sz="2000" dirty="0" err="1">
                <a:latin typeface="Times New Roman" panose="02020603050405020304" pitchFamily="18" charset="0"/>
                <a:cs typeface="Times New Roman" panose="02020603050405020304" pitchFamily="18" charset="0"/>
              </a:rPr>
              <a:t>database.Replication</a:t>
            </a:r>
            <a:r>
              <a:rPr lang="en-US" sz="2000" dirty="0">
                <a:latin typeface="Times New Roman" panose="02020603050405020304" pitchFamily="18" charset="0"/>
                <a:cs typeface="Times New Roman" panose="02020603050405020304" pitchFamily="18" charset="0"/>
              </a:rPr>
              <a:t> and High Availability: MongoDB increases the data availability with multiple copies of data on different servers. By providing redundancy, it </a:t>
            </a:r>
          </a:p>
          <a:p>
            <a:r>
              <a:rPr lang="en-US" sz="2000" dirty="0">
                <a:latin typeface="Times New Roman" panose="02020603050405020304" pitchFamily="18" charset="0"/>
                <a:cs typeface="Times New Roman" panose="02020603050405020304" pitchFamily="18" charset="0"/>
              </a:rPr>
              <a:t>protects the database from hardware failures. If one server goes down, the data can be retrieved easily from other active servers which also had the data stored on them.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Aggregation: Aggregation operations process data records and return the computed results. It is similar to the GROUPBY clause in SQL. A few aggregation expressions are sum, avg, min, max,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06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DF633E-F467-3676-3EED-F0422947783E}"/>
              </a:ext>
            </a:extLst>
          </p:cNvPr>
          <p:cNvSpPr txBox="1"/>
          <p:nvPr/>
        </p:nvSpPr>
        <p:spPr>
          <a:xfrm>
            <a:off x="367197" y="305886"/>
            <a:ext cx="11006656" cy="674030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Where do we use MongoDB?</a:t>
            </a:r>
          </a:p>
          <a:p>
            <a:r>
              <a:rPr lang="en-US" sz="2400" dirty="0">
                <a:latin typeface="Times New Roman" panose="02020603050405020304" pitchFamily="18" charset="0"/>
                <a:cs typeface="Times New Roman" panose="02020603050405020304" pitchFamily="18" charset="0"/>
              </a:rPr>
              <a:t>MongoDB is preferred over RDBMS in the following scenarios:</a:t>
            </a:r>
          </a:p>
          <a:p>
            <a:r>
              <a:rPr lang="en-US" sz="2400" dirty="0">
                <a:latin typeface="Times New Roman" panose="02020603050405020304" pitchFamily="18" charset="0"/>
                <a:cs typeface="Times New Roman" panose="02020603050405020304" pitchFamily="18" charset="0"/>
              </a:rPr>
              <a:t>Big Data: If you have huge amount of data to be stored in tables, think of MongoDB before RDBMS databases. MongoDB has built-in solution for partitioning and sharing your database.</a:t>
            </a:r>
          </a:p>
          <a:p>
            <a:r>
              <a:rPr lang="en-US" sz="2400" dirty="0">
                <a:latin typeface="Times New Roman" panose="02020603050405020304" pitchFamily="18" charset="0"/>
                <a:cs typeface="Times New Roman" panose="02020603050405020304" pitchFamily="18" charset="0"/>
              </a:rPr>
              <a:t>Unstable Schema: Adding a new column in RDBMS is hard whereas MongoDB is schema-less. Adding a new field does not effect old documents and will be very </a:t>
            </a:r>
            <a:r>
              <a:rPr lang="en-US" sz="2400" dirty="0" err="1">
                <a:latin typeface="Times New Roman" panose="02020603050405020304" pitchFamily="18" charset="0"/>
                <a:cs typeface="Times New Roman" panose="02020603050405020304" pitchFamily="18" charset="0"/>
              </a:rPr>
              <a:t>easy.Distributed</a:t>
            </a:r>
            <a:r>
              <a:rPr lang="en-US" sz="2400" dirty="0">
                <a:latin typeface="Times New Roman" panose="02020603050405020304" pitchFamily="18" charset="0"/>
                <a:cs typeface="Times New Roman" panose="02020603050405020304" pitchFamily="18" charset="0"/>
              </a:rPr>
              <a:t> data since multiple copies of data are stored across different servers, recovery of data is instant and safe even if there is a hardware failure.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You can create a MongoDB database in the following environments:</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MongoDB Atlas: </a:t>
            </a:r>
            <a:r>
              <a:rPr lang="en-US" sz="2400" dirty="0">
                <a:latin typeface="Times New Roman" panose="02020603050405020304" pitchFamily="18" charset="0"/>
                <a:cs typeface="Times New Roman" panose="02020603050405020304" pitchFamily="18" charset="0"/>
              </a:rPr>
              <a:t>The fully managed service for MongoDB deployments in the cloud</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MongoDB Enterprise</a:t>
            </a:r>
            <a:r>
              <a:rPr lang="en-US" sz="2400" dirty="0">
                <a:latin typeface="Times New Roman" panose="02020603050405020304" pitchFamily="18" charset="0"/>
                <a:cs typeface="Times New Roman" panose="02020603050405020304" pitchFamily="18" charset="0"/>
              </a:rPr>
              <a:t>: The subscription-based, self-managed version of MongoDB</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MongoDB Community: </a:t>
            </a:r>
            <a:r>
              <a:rPr lang="en-US" sz="2400" dirty="0">
                <a:latin typeface="Times New Roman" panose="02020603050405020304" pitchFamily="18" charset="0"/>
                <a:cs typeface="Times New Roman" panose="02020603050405020304" pitchFamily="18" charset="0"/>
              </a:rPr>
              <a:t>The source-available, free-to-use, and self-managed version of MongoDB</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30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268761-1D3E-ECEC-9BF1-0861DDE96919}"/>
              </a:ext>
            </a:extLst>
          </p:cNvPr>
          <p:cNvSpPr txBox="1"/>
          <p:nvPr/>
        </p:nvSpPr>
        <p:spPr>
          <a:xfrm>
            <a:off x="224702" y="243512"/>
            <a:ext cx="11632018" cy="6416368"/>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About MongoDB</a:t>
            </a:r>
          </a:p>
          <a:p>
            <a:pPr algn="just"/>
            <a:r>
              <a:rPr lang="en-US" sz="2400" dirty="0">
                <a:latin typeface="Times New Roman" panose="02020603050405020304" pitchFamily="18" charset="0"/>
                <a:cs typeface="Times New Roman" panose="02020603050405020304" pitchFamily="18" charset="0"/>
              </a:rPr>
              <a:t>MongoDB is an open-source document-oriented </a:t>
            </a:r>
            <a:r>
              <a:rPr lang="en-US" sz="2400" dirty="0" err="1">
                <a:latin typeface="Times New Roman" panose="02020603050405020304" pitchFamily="18" charset="0"/>
                <a:cs typeface="Times New Roman" panose="02020603050405020304" pitchFamily="18" charset="0"/>
              </a:rPr>
              <a:t>database.It</a:t>
            </a:r>
            <a:r>
              <a:rPr lang="en-US" sz="2400" dirty="0">
                <a:latin typeface="Times New Roman" panose="02020603050405020304" pitchFamily="18" charset="0"/>
                <a:cs typeface="Times New Roman" panose="02020603050405020304" pitchFamily="18" charset="0"/>
              </a:rPr>
              <a:t> is used to store a larger amount of data and also allows you to work with that data. MongoDB is not based on the table-like relational database structure but provides an altogether different mechanism for storage and retrieval of data, </a:t>
            </a:r>
          </a:p>
          <a:p>
            <a:pPr algn="just"/>
            <a:r>
              <a:rPr lang="en-US" sz="2400" dirty="0">
                <a:latin typeface="Times New Roman" panose="02020603050405020304" pitchFamily="18" charset="0"/>
                <a:cs typeface="Times New Roman" panose="02020603050405020304" pitchFamily="18" charset="0"/>
              </a:rPr>
              <a:t>that’s why known as NoSQL database.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Here, the term ‘NoSQL’ means ‘non-relational’. The format of storage is called BSON ( similar to JSON format).A MongoDB Database can be called as the container for all the collections. Collection is a bunch of MongoDB documents. It is similar to tables in </a:t>
            </a:r>
            <a:r>
              <a:rPr lang="en-US" sz="2400" dirty="0" err="1">
                <a:latin typeface="Times New Roman" panose="02020603050405020304" pitchFamily="18" charset="0"/>
                <a:cs typeface="Times New Roman" panose="02020603050405020304" pitchFamily="18" charset="0"/>
              </a:rPr>
              <a:t>RDBMS.Document</a:t>
            </a:r>
            <a:r>
              <a:rPr lang="en-US" sz="2400" dirty="0">
                <a:latin typeface="Times New Roman" panose="02020603050405020304" pitchFamily="18" charset="0"/>
                <a:cs typeface="Times New Roman" panose="02020603050405020304" pitchFamily="18" charset="0"/>
              </a:rPr>
              <a:t> is made of fields. It is similar to a tuple in RDBMS, but it has dynamic schema here. Documents of the same collection need not have the same set of fields.</a:t>
            </a:r>
          </a:p>
          <a:p>
            <a:pPr algn="just"/>
            <a:r>
              <a:rPr lang="en-US" sz="2400" dirty="0">
                <a:latin typeface="Times New Roman" panose="02020603050405020304" pitchFamily="18" charset="0"/>
                <a:cs typeface="Times New Roman" panose="02020603050405020304" pitchFamily="18" charset="0"/>
              </a:rPr>
              <a:t>The MongoDB database contains collections just like the MYSQL database contains tables. You are allowed to create multiple databases and multiple </a:t>
            </a:r>
            <a:r>
              <a:rPr lang="en-US" sz="2400" dirty="0" err="1">
                <a:latin typeface="Times New Roman" panose="02020603050405020304" pitchFamily="18" charset="0"/>
                <a:cs typeface="Times New Roman" panose="02020603050405020304" pitchFamily="18" charset="0"/>
              </a:rPr>
              <a:t>collections.Now</a:t>
            </a:r>
            <a:r>
              <a:rPr lang="en-US" sz="2400" dirty="0">
                <a:latin typeface="Times New Roman" panose="02020603050405020304" pitchFamily="18" charset="0"/>
                <a:cs typeface="Times New Roman" panose="02020603050405020304" pitchFamily="18" charset="0"/>
              </a:rPr>
              <a:t> inside of the collection we have documents. These documents contain the data we want to store in the MongoDB database and a single collection can contain multiple documents and you are schema-less means it is not necessary that one document is similar to another.</a:t>
            </a:r>
          </a:p>
        </p:txBody>
      </p:sp>
    </p:spTree>
    <p:extLst>
      <p:ext uri="{BB962C8B-B14F-4D97-AF65-F5344CB8AC3E}">
        <p14:creationId xmlns:p14="http://schemas.microsoft.com/office/powerpoint/2010/main" val="705981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5340</Words>
  <Application>Microsoft Office PowerPoint</Application>
  <PresentationFormat>Widescreen</PresentationFormat>
  <Paragraphs>449</Paragraphs>
  <Slides>44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17</cp:revision>
  <dcterms:created xsi:type="dcterms:W3CDTF">2023-12-27T08:37:24Z</dcterms:created>
  <dcterms:modified xsi:type="dcterms:W3CDTF">2023-12-31T16:19:01Z</dcterms:modified>
</cp:coreProperties>
</file>