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3" r:id="rId14"/>
    <p:sldId id="271" r:id="rId15"/>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458F0-FF86-4847-B1B5-BF0074862F73}" type="datetimeFigureOut">
              <a:rPr lang="en-IN" smtClean="0"/>
              <a:pPr/>
              <a:t>01-10-2021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1C1B0-73E0-400A-A8EF-EF44E00906FC}" type="slidenum">
              <a:rPr lang="en-IN" smtClean="0"/>
              <a:pPr/>
              <a:t>‹#›</a:t>
            </a:fld>
            <a:endParaRPr lang="en-IN"/>
          </a:p>
        </p:txBody>
      </p:sp>
    </p:spTree>
    <p:extLst>
      <p:ext uri="{BB962C8B-B14F-4D97-AF65-F5344CB8AC3E}">
        <p14:creationId xmlns:p14="http://schemas.microsoft.com/office/powerpoint/2010/main" val="110239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91C1B0-73E0-400A-A8EF-EF44E00906FC}" type="slidenum">
              <a:rPr lang="en-IN" smtClean="0"/>
              <a:pPr/>
              <a:t>3</a:t>
            </a:fld>
            <a:endParaRPr lang="en-IN"/>
          </a:p>
        </p:txBody>
      </p:sp>
    </p:spTree>
    <p:extLst>
      <p:ext uri="{BB962C8B-B14F-4D97-AF65-F5344CB8AC3E}">
        <p14:creationId xmlns:p14="http://schemas.microsoft.com/office/powerpoint/2010/main" val="23273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700BA9-46E1-45E3-B6D4-95AD1CBB81D6}" type="datetime1">
              <a:rPr lang="en-US" smtClean="0"/>
              <a:t>10/1/2021</a:t>
            </a:fld>
            <a:endParaRPr lang="en-US" dirty="0"/>
          </a:p>
        </p:txBody>
      </p:sp>
      <p:sp>
        <p:nvSpPr>
          <p:cNvPr id="20" name="Footer Placeholder 19"/>
          <p:cNvSpPr>
            <a:spLocks noGrp="1"/>
          </p:cNvSpPr>
          <p:nvPr>
            <p:ph type="ftr" sz="quarter" idx="11"/>
          </p:nvPr>
        </p:nvSpPr>
        <p:spPr/>
        <p:txBody>
          <a:bodyPr/>
          <a:lstStyle/>
          <a:p>
            <a:r>
              <a:rPr lang="en-US"/>
              <a:t>IACSD AKURDI,PUNE</a:t>
            </a:r>
            <a:endParaRPr lang="en-US" dirty="0"/>
          </a:p>
        </p:txBody>
      </p:sp>
      <p:sp>
        <p:nvSpPr>
          <p:cNvPr id="10" name="Slide Number Placeholder 9"/>
          <p:cNvSpPr>
            <a:spLocks noGrp="1"/>
          </p:cNvSpPr>
          <p:nvPr>
            <p:ph type="sldNum" sz="quarter" idx="12"/>
          </p:nvPr>
        </p:nvSpPr>
        <p:spPr/>
        <p:txBody>
          <a:bodyPr/>
          <a:lstStyle/>
          <a:p>
            <a:fld id="{2CC33810-4038-40AC-BDEC-142CBC9E01C0}"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568C64-171A-4EFF-B190-7653C7F97C78}" type="datetime1">
              <a:rPr lang="en-US" smtClean="0"/>
              <a:t>10/1/2021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804E20-C72A-43F4-A679-C9C6B2F6D6E6}" type="datetime1">
              <a:rPr lang="en-US" smtClean="0"/>
              <a:t>10/1/2021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767C06-F1A1-4093-863A-2E46E888A079}" type="datetime1">
              <a:rPr lang="en-US" smtClean="0"/>
              <a:t>10/1/2021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7FCD18-39F5-468E-98CD-D89EA9FA952D}" type="datetime1">
              <a:rPr lang="en-US" smtClean="0"/>
              <a:t>10/1/2021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44FA4E-D57D-4EA4-B8F6-D525BB32487C}" type="datetime1">
              <a:rPr lang="en-US" smtClean="0"/>
              <a:t>10/1/2021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8BAA02-74AA-4362-B23A-620E547AA4B9}" type="datetime1">
              <a:rPr lang="en-US" smtClean="0"/>
              <a:t>10/1/2021</a:t>
            </a:fld>
            <a:endParaRPr lang="en-US" dirty="0"/>
          </a:p>
        </p:txBody>
      </p:sp>
      <p:sp>
        <p:nvSpPr>
          <p:cNvPr id="8" name="Footer Placeholder 7"/>
          <p:cNvSpPr>
            <a:spLocks noGrp="1"/>
          </p:cNvSpPr>
          <p:nvPr>
            <p:ph type="ftr" sz="quarter" idx="11"/>
          </p:nvPr>
        </p:nvSpPr>
        <p:spPr/>
        <p:txBody>
          <a:bodyPr/>
          <a:lstStyle/>
          <a:p>
            <a:r>
              <a:rPr lang="en-US"/>
              <a:t>IACSD AKURDI,PUNE</a:t>
            </a:r>
            <a:endParaRPr lang="en-US" dirty="0"/>
          </a:p>
        </p:txBody>
      </p:sp>
      <p:sp>
        <p:nvSpPr>
          <p:cNvPr id="9" name="Slide Number Placeholder 8"/>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08C411D-192D-4211-BBF5-9C700F8CD199}" type="datetime1">
              <a:rPr lang="en-US" smtClean="0"/>
              <a:t>10/1/2021</a:t>
            </a:fld>
            <a:endParaRPr lang="en-US" dirty="0"/>
          </a:p>
        </p:txBody>
      </p:sp>
      <p:sp>
        <p:nvSpPr>
          <p:cNvPr id="4" name="Footer Placeholder 3"/>
          <p:cNvSpPr>
            <a:spLocks noGrp="1"/>
          </p:cNvSpPr>
          <p:nvPr>
            <p:ph type="ftr" sz="quarter" idx="11"/>
          </p:nvPr>
        </p:nvSpPr>
        <p:spPr/>
        <p:txBody>
          <a:bodyPr/>
          <a:lstStyle/>
          <a:p>
            <a:r>
              <a:rPr lang="en-US"/>
              <a:t>IACSD AKURDI,PUNE</a:t>
            </a:r>
            <a:endParaRPr lang="en-US" dirty="0"/>
          </a:p>
        </p:txBody>
      </p:sp>
      <p:sp>
        <p:nvSpPr>
          <p:cNvPr id="5" name="Slide Number Placeholder 4"/>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5A1327B-D56B-49DD-A3BA-71D4136F3505}" type="datetime1">
              <a:rPr lang="en-US" smtClean="0"/>
              <a:t>10/1/2021</a:t>
            </a:fld>
            <a:endParaRPr lang="en-US" dirty="0"/>
          </a:p>
        </p:txBody>
      </p:sp>
      <p:sp>
        <p:nvSpPr>
          <p:cNvPr id="3" name="Footer Placeholder 2"/>
          <p:cNvSpPr>
            <a:spLocks noGrp="1"/>
          </p:cNvSpPr>
          <p:nvPr>
            <p:ph type="ftr" sz="quarter" idx="11"/>
          </p:nvPr>
        </p:nvSpPr>
        <p:spPr/>
        <p:txBody>
          <a:bodyPr/>
          <a:lstStyle/>
          <a:p>
            <a:r>
              <a:rPr lang="en-US"/>
              <a:t>IACSD AKURDI,PUNE</a:t>
            </a:r>
            <a:endParaRPr lang="en-US" dirty="0"/>
          </a:p>
        </p:txBody>
      </p:sp>
      <p:sp>
        <p:nvSpPr>
          <p:cNvPr id="4" name="Slide Number Placeholder 3"/>
          <p:cNvSpPr>
            <a:spLocks noGrp="1"/>
          </p:cNvSpPr>
          <p:nvPr>
            <p:ph type="sldNum" sz="quarter" idx="12"/>
          </p:nvPr>
        </p:nvSpPr>
        <p:spPr/>
        <p:txBody>
          <a:bodyPr/>
          <a:lstStyle/>
          <a:p>
            <a:fld id="{2CC33810-4038-40AC-BDEC-142CBC9E01C0}"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0AC34C-273D-43B2-B7C3-6C904ADD140D}" type="datetime1">
              <a:rPr lang="en-US" smtClean="0"/>
              <a:t>10/1/2021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ED5F6EE-89EC-4C84-8A41-58F4BC3B970A}" type="datetime1">
              <a:rPr lang="en-US" smtClean="0"/>
              <a:t>10/1/2021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3C6FB16-B82D-4620-BCD9-B617D3519595}" type="datetime1">
              <a:rPr lang="en-US" smtClean="0"/>
              <a:t>10/1/2021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IACSD AKURDI,PUNE</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C33810-4038-40AC-BDEC-142CBC9E01C0}"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427608"/>
            <a:ext cx="8153400" cy="830997"/>
          </a:xfrm>
          <a:prstGeom prst="rect">
            <a:avLst/>
          </a:prstGeom>
        </p:spPr>
        <p:txBody>
          <a:bodyPr wrap="square" anchor="b">
            <a:spAutoFit/>
          </a:bodyPr>
          <a:lstStyle/>
          <a:p>
            <a:pPr algn="ctr"/>
            <a:r>
              <a:rPr lang="en-US" sz="2400" b="1" dirty="0">
                <a:solidFill>
                  <a:srgbClr val="0070C0"/>
                </a:solidFill>
                <a:latin typeface="Times New Roman" pitchFamily="18" charset="0"/>
                <a:cs typeface="Times New Roman" pitchFamily="18" charset="0"/>
              </a:rPr>
              <a:t>A Presentation on </a:t>
            </a:r>
            <a:br>
              <a:rPr lang="en-US" sz="2400" b="1" dirty="0">
                <a:cs typeface="Times New Roman" pitchFamily="18" charset="0"/>
              </a:rPr>
            </a:br>
            <a:r>
              <a:rPr lang="en-US" sz="2200" b="1" dirty="0">
                <a:cs typeface="Times New Roman" pitchFamily="18" charset="0"/>
              </a:rPr>
              <a:t>“</a:t>
            </a:r>
            <a:r>
              <a:rPr lang="en-US" sz="2400" dirty="0">
                <a:solidFill>
                  <a:schemeClr val="accent3">
                    <a:lumMod val="75000"/>
                  </a:schemeClr>
                </a:solidFill>
              </a:rPr>
              <a:t>Credit Risk Modelling</a:t>
            </a:r>
            <a:r>
              <a:rPr lang="en-US" b="1" dirty="0">
                <a:latin typeface="Times New Roman" pitchFamily="18" charset="0"/>
                <a:cs typeface="Times New Roman" pitchFamily="18" charset="0"/>
              </a:rPr>
              <a:t>”</a:t>
            </a: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84732" y="2666999"/>
            <a:ext cx="9144000" cy="830997"/>
          </a:xfrm>
          <a:prstGeom prst="rect">
            <a:avLst/>
          </a:prstGeom>
        </p:spPr>
        <p:txBody>
          <a:bodyPr wrap="square">
            <a:spAutoFit/>
          </a:bodyPr>
          <a:lstStyle/>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e-DBDA</a:t>
            </a:r>
          </a:p>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2021</a:t>
            </a:r>
          </a:p>
        </p:txBody>
      </p:sp>
      <p:sp>
        <p:nvSpPr>
          <p:cNvPr id="6" name="TextBox 5"/>
          <p:cNvSpPr txBox="1"/>
          <p:nvPr/>
        </p:nvSpPr>
        <p:spPr>
          <a:xfrm>
            <a:off x="109299" y="3814466"/>
            <a:ext cx="3733800" cy="1200329"/>
          </a:xfrm>
          <a:prstGeom prst="rect">
            <a:avLst/>
          </a:prstGeom>
          <a:noFill/>
        </p:spPr>
        <p:txBody>
          <a:bodyPr wrap="square" rtlCol="0">
            <a:spAutoFit/>
          </a:bodyPr>
          <a:lstStyle/>
          <a:p>
            <a:pPr algn="ctr"/>
            <a:r>
              <a:rPr lang="en-US" b="1" dirty="0">
                <a:latin typeface="Times New Roman" pitchFamily="18" charset="0"/>
                <a:cs typeface="Times New Roman" pitchFamily="18" charset="0"/>
              </a:rPr>
              <a:t> Guide</a:t>
            </a:r>
          </a:p>
          <a:p>
            <a:pPr algn="ctr"/>
            <a:r>
              <a:rPr lang="en-US" dirty="0">
                <a:latin typeface="Times New Roman" pitchFamily="18" charset="0"/>
                <a:cs typeface="Times New Roman" pitchFamily="18" charset="0"/>
              </a:rPr>
              <a:t>         Mr. </a:t>
            </a:r>
            <a:r>
              <a:rPr lang="en-US" dirty="0" err="1">
                <a:latin typeface="Times New Roman" pitchFamily="18" charset="0"/>
                <a:cs typeface="Times New Roman" pitchFamily="18" charset="0"/>
              </a:rPr>
              <a:t>Akshay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Tilekar</a:t>
            </a:r>
            <a:r>
              <a:rPr lang="en-US" dirty="0">
                <a:latin typeface="Times New Roman" pitchFamily="18" charset="0"/>
                <a:cs typeface="Times New Roman" pitchFamily="18" charset="0"/>
              </a:rPr>
              <a:t> </a:t>
            </a:r>
          </a:p>
          <a:p>
            <a:pPr algn="ctr"/>
            <a:endParaRPr lang="en-US"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TextBox 6"/>
          <p:cNvSpPr txBox="1"/>
          <p:nvPr/>
        </p:nvSpPr>
        <p:spPr>
          <a:xfrm>
            <a:off x="5607050" y="3822933"/>
            <a:ext cx="320040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Student</a:t>
            </a:r>
          </a:p>
          <a:p>
            <a:pPr algn="ctr"/>
            <a:r>
              <a:rPr lang="en-US" dirty="0">
                <a:latin typeface="Times New Roman" pitchFamily="18" charset="0"/>
                <a:cs typeface="Times New Roman" pitchFamily="18" charset="0"/>
              </a:rPr>
              <a:t>Mr. Pavan </a:t>
            </a:r>
            <a:r>
              <a:rPr lang="en-US" dirty="0" err="1">
                <a:latin typeface="Times New Roman" pitchFamily="18" charset="0"/>
                <a:cs typeface="Times New Roman" pitchFamily="18" charset="0"/>
              </a:rPr>
              <a:t>Khairnar</a:t>
            </a:r>
            <a:r>
              <a:rPr lang="en-US" dirty="0">
                <a:latin typeface="Times New Roman" pitchFamily="18" charset="0"/>
                <a:cs typeface="Times New Roman" pitchFamily="18" charset="0"/>
              </a:rPr>
              <a:t> (1323)</a:t>
            </a:r>
          </a:p>
          <a:p>
            <a:r>
              <a:rPr lang="en-US" dirty="0">
                <a:latin typeface="Times New Roman" pitchFamily="18" charset="0"/>
                <a:cs typeface="Times New Roman" pitchFamily="18" charset="0"/>
              </a:rPr>
              <a:t>     Mr. Mayur Urane (1355)</a:t>
            </a:r>
            <a:endParaRPr lang="en-US" sz="2000" dirty="0">
              <a:latin typeface="Times New Roman" pitchFamily="18" charset="0"/>
              <a:cs typeface="Times New Roman" pitchFamily="18" charset="0"/>
            </a:endParaRPr>
          </a:p>
        </p:txBody>
      </p:sp>
      <p:sp>
        <p:nvSpPr>
          <p:cNvPr id="8" name="Rectangle 7"/>
          <p:cNvSpPr/>
          <p:nvPr/>
        </p:nvSpPr>
        <p:spPr>
          <a:xfrm>
            <a:off x="0" y="5326560"/>
            <a:ext cx="9144000" cy="1015663"/>
          </a:xfrm>
          <a:prstGeom prst="rect">
            <a:avLst/>
          </a:prstGeom>
        </p:spPr>
        <p:txBody>
          <a:bodyPr wrap="square">
            <a:spAutoFit/>
          </a:bodyPr>
          <a:lstStyle/>
          <a:p>
            <a:pPr algn="ctr"/>
            <a:r>
              <a:rPr lang="en-US" sz="2000" b="1" dirty="0">
                <a:solidFill>
                  <a:srgbClr val="7030A0"/>
                </a:solidFill>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INSTITUTES FOR ADVANCED COMPUTING AND SOFTWARE DEVELOPMENT AKURDI, PUNE</a:t>
            </a:r>
          </a:p>
          <a:p>
            <a:pPr algn="ctr"/>
            <a:endParaRPr lang="en-US" sz="2000" dirty="0">
              <a:solidFill>
                <a:srgbClr val="7030A0"/>
              </a:solidFill>
              <a:latin typeface="Times New Roman" panose="02020603050405020304" pitchFamily="18" charset="0"/>
              <a:cs typeface="Times New Roman" panose="02020603050405020304" pitchFamily="18" charset="0"/>
            </a:endParaRPr>
          </a:p>
        </p:txBody>
      </p:sp>
      <p:sp>
        <p:nvSpPr>
          <p:cNvPr id="9" name="Rectangle 2"/>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10" name="Straight Connector 9"/>
          <p:cNvCxnSpPr/>
          <p:nvPr/>
        </p:nvCxnSpPr>
        <p:spPr>
          <a:xfrm>
            <a:off x="0" y="6172200"/>
            <a:ext cx="9144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US" sz="2000" dirty="0">
                <a:solidFill>
                  <a:srgbClr val="FF0000"/>
                </a:solidFill>
                <a:latin typeface="Times New Roman" pitchFamily="18" charset="0"/>
                <a:cs typeface="Times New Roman" pitchFamily="18" charset="0"/>
              </a:rPr>
              <a:t>IACSD AKURDI,PUNE</a:t>
            </a:r>
          </a:p>
        </p:txBody>
      </p:sp>
      <p:sp>
        <p:nvSpPr>
          <p:cNvPr id="14" name="Slide Number Placeholder 13"/>
          <p:cNvSpPr>
            <a:spLocks noGrp="1"/>
          </p:cNvSpPr>
          <p:nvPr>
            <p:ph type="sldNum" sz="quarter" idx="12"/>
          </p:nvPr>
        </p:nvSpPr>
        <p:spPr/>
        <p:txBody>
          <a:bodyPr/>
          <a:lstStyle/>
          <a:p>
            <a:fld id="{2CC33810-4038-40AC-BDEC-142CBC9E01C0}" type="slidenum">
              <a:rPr lang="en-US" smtClean="0"/>
              <a:pPr/>
              <a:t>1</a:t>
            </a:fld>
            <a:endParaRPr lang="en-US" dirty="0"/>
          </a:p>
        </p:txBody>
      </p:sp>
      <p:pic>
        <p:nvPicPr>
          <p:cNvPr id="13" name="Picture 12"/>
          <p:cNvPicPr/>
          <p:nvPr/>
        </p:nvPicPr>
        <p:blipFill>
          <a:blip r:embed="rId2">
            <a:clrChange>
              <a:clrFrom>
                <a:srgbClr val="FFFFFF"/>
              </a:clrFrom>
              <a:clrTo>
                <a:srgbClr val="FFFFFF">
                  <a:alpha val="0"/>
                </a:srgbClr>
              </a:clrTo>
            </a:clrChange>
          </a:blip>
          <a:srcRect/>
          <a:stretch>
            <a:fillRect/>
          </a:stretch>
        </p:blipFill>
        <p:spPr bwMode="auto">
          <a:xfrm>
            <a:off x="1219200" y="284140"/>
            <a:ext cx="990600" cy="935059"/>
          </a:xfrm>
          <a:prstGeom prst="rect">
            <a:avLst/>
          </a:prstGeom>
          <a:noFill/>
        </p:spPr>
      </p:pic>
      <p:pic>
        <p:nvPicPr>
          <p:cNvPr id="16" name="Picture 15"/>
          <p:cNvPicPr/>
          <p:nvPr/>
        </p:nvPicPr>
        <p:blipFill>
          <a:blip r:embed="rId3">
            <a:clrChange>
              <a:clrFrom>
                <a:srgbClr val="FFFFFF"/>
              </a:clrFrom>
              <a:clrTo>
                <a:srgbClr val="FFFFFF">
                  <a:alpha val="0"/>
                </a:srgbClr>
              </a:clrTo>
            </a:clrChange>
          </a:blip>
          <a:srcRect/>
          <a:stretch>
            <a:fillRect/>
          </a:stretch>
        </p:blipFill>
        <p:spPr bwMode="auto">
          <a:xfrm>
            <a:off x="7086600" y="369331"/>
            <a:ext cx="1720850" cy="84986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a:t>
            </a:r>
            <a:r>
              <a:rPr lang="en-US" dirty="0"/>
              <a:t>Weight of Evidence and IV</a:t>
            </a:r>
            <a:endParaRPr lang="en-IN" dirty="0">
              <a:latin typeface="Times New Roman" pitchFamily="18" charset="0"/>
              <a:cs typeface="Times New Roman" pitchFamily="18" charset="0"/>
            </a:endParaRPr>
          </a:p>
        </p:txBody>
      </p:sp>
      <p:sp>
        <p:nvSpPr>
          <p:cNvPr id="9" name="Content Placeholder 8"/>
          <p:cNvSpPr>
            <a:spLocks noGrp="1"/>
          </p:cNvSpPr>
          <p:nvPr>
            <p:ph idx="1"/>
          </p:nvPr>
        </p:nvSpPr>
        <p:spPr>
          <a:xfrm>
            <a:off x="1435608" y="1676400"/>
            <a:ext cx="7498080" cy="4572000"/>
          </a:xfrm>
        </p:spPr>
        <p:txBody>
          <a:bodyPr>
            <a:normAutofit/>
          </a:bodyPr>
          <a:lstStyle/>
          <a:p>
            <a:r>
              <a:rPr lang="en-US" sz="2000" b="1" dirty="0"/>
              <a:t>The formula to calculate </a:t>
            </a:r>
            <a:r>
              <a:rPr lang="en-US" sz="2000" b="1" dirty="0" err="1"/>
              <a:t>WoE</a:t>
            </a:r>
            <a:r>
              <a:rPr lang="en-US" sz="2000" b="1" dirty="0"/>
              <a:t> is as follow: </a:t>
            </a:r>
          </a:p>
          <a:p>
            <a:pPr marL="0" indent="0">
              <a:buNone/>
            </a:pPr>
            <a:endParaRPr lang="en-US" sz="2000" b="1" dirty="0"/>
          </a:p>
          <a:p>
            <a:pPr marL="0" indent="0">
              <a:buNone/>
            </a:pPr>
            <a:endParaRPr lang="en-US" sz="2000" b="1" dirty="0"/>
          </a:p>
          <a:p>
            <a:endParaRPr lang="en-US" sz="2000" b="1" dirty="0"/>
          </a:p>
          <a:p>
            <a:r>
              <a:rPr lang="en-US" sz="2000" b="1" dirty="0"/>
              <a:t>A positive </a:t>
            </a:r>
            <a:r>
              <a:rPr lang="en-US" sz="2000" b="1" dirty="0" err="1"/>
              <a:t>WoE</a:t>
            </a:r>
            <a:r>
              <a:rPr lang="en-US" sz="2000" b="1" dirty="0"/>
              <a:t> means that the proportion of good customers is more than that of bad customers and vice versa for a negative </a:t>
            </a:r>
            <a:r>
              <a:rPr lang="en-US" sz="2000" b="1" dirty="0" err="1"/>
              <a:t>WoE</a:t>
            </a:r>
            <a:r>
              <a:rPr lang="en-US" sz="2000" b="1" dirty="0"/>
              <a:t> value.</a:t>
            </a:r>
          </a:p>
          <a:p>
            <a:r>
              <a:rPr lang="en-US" sz="2000" b="1" dirty="0"/>
              <a:t>Information Value (IV) </a:t>
            </a:r>
          </a:p>
          <a:p>
            <a:r>
              <a:rPr lang="en-US" sz="2000" b="1" dirty="0"/>
              <a:t>IV is calculated as follows:</a:t>
            </a:r>
          </a:p>
          <a:p>
            <a:endParaRPr lang="en-US" sz="2000" b="1" dirty="0"/>
          </a:p>
        </p:txBody>
      </p:sp>
      <p:sp>
        <p:nvSpPr>
          <p:cNvPr id="10" name="Footer Placeholder 9"/>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a:xfrm>
            <a:off x="8305800" y="6248400"/>
            <a:ext cx="627888" cy="5334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https://miro.medium.com/max/258/1*FhCbw-uvy-GzNmWHfWoU1g.png">
            <a:extLst>
              <a:ext uri="{FF2B5EF4-FFF2-40B4-BE49-F238E27FC236}">
                <a16:creationId xmlns:a16="http://schemas.microsoft.com/office/drawing/2014/main" id="{51BCC12A-702F-4523-B0D8-C8CA355C20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88113" y="2145081"/>
            <a:ext cx="2995044" cy="937430"/>
          </a:xfrm>
          <a:prstGeom prst="rect">
            <a:avLst/>
          </a:prstGeom>
          <a:noFill/>
          <a:ln>
            <a:noFill/>
          </a:ln>
        </p:spPr>
      </p:pic>
      <p:pic>
        <p:nvPicPr>
          <p:cNvPr id="8" name="Picture 7" descr="https://miro.medium.com/max/480/1*1YsLNUhKKjZqSWprG5XNyQ.png">
            <a:extLst>
              <a:ext uri="{FF2B5EF4-FFF2-40B4-BE49-F238E27FC236}">
                <a16:creationId xmlns:a16="http://schemas.microsoft.com/office/drawing/2014/main" id="{78B5EEE7-3231-4A07-9FF8-DDD09AB44A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95169" y="4873707"/>
            <a:ext cx="5314950" cy="1094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a:t>
            </a:r>
            <a:r>
              <a:rPr lang="en-US" dirty="0"/>
              <a:t>Predictiveness</a:t>
            </a:r>
            <a:endParaRPr lang="en-IN" dirty="0">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E37BE32-EC51-4757-A9DA-B03A5F26B44A}"/>
              </a:ext>
            </a:extLst>
          </p:cNvPr>
          <p:cNvSpPr>
            <a:spLocks noGrp="1"/>
          </p:cNvSpPr>
          <p:nvPr>
            <p:ph type="sldNum" sz="quarter" idx="12"/>
          </p:nvPr>
        </p:nvSpPr>
        <p:spPr/>
        <p:txBody>
          <a:bodyPr/>
          <a:lstStyle/>
          <a:p>
            <a:fld id="{2CC33810-4038-40AC-BDEC-142CBC9E01C0}" type="slidenum">
              <a:rPr lang="en-US" smtClean="0"/>
              <a:pPr/>
              <a:t>11</a:t>
            </a:fld>
            <a:endParaRPr lang="en-US" dirty="0"/>
          </a:p>
        </p:txBody>
      </p:sp>
      <p:pic>
        <p:nvPicPr>
          <p:cNvPr id="6" name="Content Placeholder 3" descr="https://miro.medium.com/max/700/1*awE81dj2_AaCBkqoe-TPIQ.jpeg">
            <a:extLst>
              <a:ext uri="{FF2B5EF4-FFF2-40B4-BE49-F238E27FC236}">
                <a16:creationId xmlns:a16="http://schemas.microsoft.com/office/drawing/2014/main" id="{9553C5D9-E21F-4333-9DBA-A9EE2C72EF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1025" y="2509837"/>
            <a:ext cx="6667500" cy="2676525"/>
          </a:xfrm>
          <a:prstGeom prst="rect">
            <a:avLst/>
          </a:prstGeom>
          <a:noFill/>
          <a:ln>
            <a:noFill/>
          </a:ln>
        </p:spPr>
      </p:pic>
    </p:spTree>
    <p:extLst>
      <p:ext uri="{BB962C8B-B14F-4D97-AF65-F5344CB8AC3E}">
        <p14:creationId xmlns:p14="http://schemas.microsoft.com/office/powerpoint/2010/main" val="375427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pPr algn="ctr"/>
            <a:r>
              <a:rPr lang="en-US" b="1" dirty="0"/>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b="1" dirty="0"/>
              <a:t>Credit risk modelling in python can help banks and other financial institutions reduce risk and prevent society from experiencing financial crises</a:t>
            </a:r>
            <a:r>
              <a:rPr lang="en-US" sz="2400" b="1" dirty="0">
                <a:effectLst/>
              </a:rPr>
              <a:t>. Thus, in this way we have created a model to predict probability of person defaulting a loan.</a:t>
            </a:r>
            <a:endParaRPr lang="en-US" sz="2400" b="1" dirty="0"/>
          </a:p>
        </p:txBody>
      </p:sp>
      <p:sp>
        <p:nvSpPr>
          <p:cNvPr id="4" name="Footer Placeholder 3"/>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2" name="Slide Number Placeholder 1">
            <a:extLst>
              <a:ext uri="{FF2B5EF4-FFF2-40B4-BE49-F238E27FC236}">
                <a16:creationId xmlns:a16="http://schemas.microsoft.com/office/drawing/2014/main" id="{FBA578DF-5B95-4657-8721-9D4174E02B2D}"/>
              </a:ext>
            </a:extLst>
          </p:cNvPr>
          <p:cNvSpPr>
            <a:spLocks noGrp="1"/>
          </p:cNvSpPr>
          <p:nvPr>
            <p:ph type="sldNum" sz="quarter" idx="12"/>
          </p:nvPr>
        </p:nvSpPr>
        <p:spPr/>
        <p:txBody>
          <a:bodyPr/>
          <a:lstStyle/>
          <a:p>
            <a:fld id="{2CC33810-4038-40AC-BDEC-142CBC9E01C0}"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pPr algn="ctr"/>
            <a:r>
              <a:rPr lang="en-US" b="1" dirty="0"/>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l"/>
            <a:r>
              <a:rPr lang="en-IN" sz="2000" b="0" i="0" dirty="0">
                <a:solidFill>
                  <a:srgbClr val="292929"/>
                </a:solidFill>
                <a:effectLst/>
                <a:latin typeface="charter"/>
              </a:rPr>
              <a:t>Weight of Evidence and Information Value Explained</a:t>
            </a:r>
          </a:p>
          <a:p>
            <a:pPr algn="l"/>
            <a:r>
              <a:rPr lang="en-IN" sz="2000" b="0" i="0" dirty="0" err="1">
                <a:solidFill>
                  <a:srgbClr val="292929"/>
                </a:solidFill>
                <a:effectLst/>
                <a:latin typeface="charter"/>
              </a:rPr>
              <a:t>Baesens</a:t>
            </a:r>
            <a:r>
              <a:rPr lang="en-IN" sz="2000" b="0" i="0" dirty="0">
                <a:solidFill>
                  <a:srgbClr val="292929"/>
                </a:solidFill>
                <a:effectLst/>
                <a:latin typeface="charter"/>
              </a:rPr>
              <a:t>, B., </a:t>
            </a:r>
            <a:r>
              <a:rPr lang="en-IN" sz="2000" b="0" i="0" dirty="0" err="1">
                <a:solidFill>
                  <a:srgbClr val="292929"/>
                </a:solidFill>
                <a:effectLst/>
                <a:latin typeface="charter"/>
              </a:rPr>
              <a:t>Roesch</a:t>
            </a:r>
            <a:r>
              <a:rPr lang="en-IN" sz="2000" b="0" i="0" dirty="0">
                <a:solidFill>
                  <a:srgbClr val="292929"/>
                </a:solidFill>
                <a:effectLst/>
                <a:latin typeface="charter"/>
              </a:rPr>
              <a:t>, D., &amp; </a:t>
            </a:r>
            <a:r>
              <a:rPr lang="en-IN" sz="2000" b="0" i="0" dirty="0" err="1">
                <a:solidFill>
                  <a:srgbClr val="292929"/>
                </a:solidFill>
                <a:effectLst/>
                <a:latin typeface="charter"/>
              </a:rPr>
              <a:t>Scheule</a:t>
            </a:r>
            <a:r>
              <a:rPr lang="en-IN" sz="2000" b="0" i="0" dirty="0">
                <a:solidFill>
                  <a:srgbClr val="292929"/>
                </a:solidFill>
                <a:effectLst/>
                <a:latin typeface="charter"/>
              </a:rPr>
              <a:t>, H. (2016). Credit risk analytics: Measurement techniques, applications, and examples in SAS. John Wiley &amp; Sons.</a:t>
            </a:r>
          </a:p>
          <a:p>
            <a:pPr algn="l"/>
            <a:r>
              <a:rPr lang="en-IN" sz="2000" b="0" i="0" dirty="0">
                <a:solidFill>
                  <a:srgbClr val="292929"/>
                </a:solidFill>
                <a:effectLst/>
                <a:latin typeface="charter"/>
              </a:rPr>
              <a:t>Siddiqi, N. (2012). Credit risk scorecards: developing and implementing intelligent credit scoring. John Wiley &amp; Sons.</a:t>
            </a:r>
          </a:p>
          <a:p>
            <a:pPr algn="l"/>
            <a:r>
              <a:rPr lang="en-IN" sz="2000" b="0" i="0" dirty="0">
                <a:solidFill>
                  <a:srgbClr val="292929"/>
                </a:solidFill>
                <a:effectLst/>
                <a:latin typeface="charter"/>
              </a:rPr>
              <a:t>Thomas, L., Edelman, D. &amp; Crook, J. (2002). Credit Scoring and its Applications.</a:t>
            </a:r>
          </a:p>
          <a:p>
            <a:pPr algn="l"/>
            <a:r>
              <a:rPr lang="en-IN" sz="2000" b="0" i="0" dirty="0">
                <a:solidFill>
                  <a:srgbClr val="292929"/>
                </a:solidFill>
                <a:effectLst/>
                <a:latin typeface="charter"/>
              </a:rPr>
              <a:t>Mays, E. (2001). Handbook of Credit Scoring. </a:t>
            </a:r>
            <a:r>
              <a:rPr lang="en-IN" sz="2000" b="0" i="0" dirty="0" err="1">
                <a:solidFill>
                  <a:srgbClr val="292929"/>
                </a:solidFill>
                <a:effectLst/>
                <a:latin typeface="charter"/>
              </a:rPr>
              <a:t>Glanelake</a:t>
            </a:r>
            <a:r>
              <a:rPr lang="en-IN" sz="2000" b="0" i="0" dirty="0">
                <a:solidFill>
                  <a:srgbClr val="292929"/>
                </a:solidFill>
                <a:effectLst/>
                <a:latin typeface="charter"/>
              </a:rPr>
              <a:t> Publishing Company.</a:t>
            </a:r>
          </a:p>
          <a:p>
            <a:pPr algn="l"/>
            <a:r>
              <a:rPr lang="en-IN" sz="2000" b="0" i="0" dirty="0" err="1">
                <a:solidFill>
                  <a:srgbClr val="292929"/>
                </a:solidFill>
                <a:effectLst/>
                <a:latin typeface="charter"/>
              </a:rPr>
              <a:t>Mironchyk</a:t>
            </a:r>
            <a:r>
              <a:rPr lang="en-IN" sz="2000" b="0" i="0" dirty="0">
                <a:solidFill>
                  <a:srgbClr val="292929"/>
                </a:solidFill>
                <a:effectLst/>
                <a:latin typeface="charter"/>
              </a:rPr>
              <a:t>, P. &amp; </a:t>
            </a:r>
            <a:r>
              <a:rPr lang="en-IN" sz="2000" b="0" i="0" dirty="0" err="1">
                <a:solidFill>
                  <a:srgbClr val="292929"/>
                </a:solidFill>
                <a:effectLst/>
                <a:latin typeface="charter"/>
              </a:rPr>
              <a:t>Tchistiakov</a:t>
            </a:r>
            <a:r>
              <a:rPr lang="en-IN" sz="2000" b="0" i="0" dirty="0">
                <a:solidFill>
                  <a:srgbClr val="292929"/>
                </a:solidFill>
                <a:effectLst/>
                <a:latin typeface="charter"/>
              </a:rPr>
              <a:t>, V. (2017). Monotone optimal binning algorithm for credit risk </a:t>
            </a:r>
            <a:r>
              <a:rPr lang="en-IN" sz="2000" b="0" i="0" dirty="0" err="1">
                <a:solidFill>
                  <a:srgbClr val="292929"/>
                </a:solidFill>
                <a:effectLst/>
                <a:latin typeface="charter"/>
              </a:rPr>
              <a:t>modeling</a:t>
            </a:r>
            <a:endParaRPr lang="en-IN" sz="2000" b="0" i="0" dirty="0">
              <a:solidFill>
                <a:srgbClr val="292929"/>
              </a:solidFill>
              <a:effectLst/>
              <a:latin typeface="charter"/>
            </a:endParaRPr>
          </a:p>
        </p:txBody>
      </p:sp>
      <p:sp>
        <p:nvSpPr>
          <p:cNvPr id="4" name="Footer Placeholder 3"/>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2" name="Slide Number Placeholder 1">
            <a:extLst>
              <a:ext uri="{FF2B5EF4-FFF2-40B4-BE49-F238E27FC236}">
                <a16:creationId xmlns:a16="http://schemas.microsoft.com/office/drawing/2014/main" id="{FBA578DF-5B95-4657-8721-9D4174E02B2D}"/>
              </a:ext>
            </a:extLst>
          </p:cNvPr>
          <p:cNvSpPr>
            <a:spLocks noGrp="1"/>
          </p:cNvSpPr>
          <p:nvPr>
            <p:ph type="sldNum" sz="quarter" idx="12"/>
          </p:nvPr>
        </p:nvSpPr>
        <p:spPr/>
        <p:txBody>
          <a:bodyPr/>
          <a:lstStyle/>
          <a:p>
            <a:fld id="{2CC33810-4038-40AC-BDEC-142CBC9E01C0}" type="slidenum">
              <a:rPr lang="en-US" smtClean="0"/>
              <a:pPr/>
              <a:t>13</a:t>
            </a:fld>
            <a:endParaRPr lang="en-US" dirty="0"/>
          </a:p>
        </p:txBody>
      </p:sp>
    </p:spTree>
    <p:extLst>
      <p:ext uri="{BB962C8B-B14F-4D97-AF65-F5344CB8AC3E}">
        <p14:creationId xmlns:p14="http://schemas.microsoft.com/office/powerpoint/2010/main" val="2442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63091" y="2209800"/>
            <a:ext cx="4392997" cy="1551341"/>
          </a:xfrm>
          <a:prstGeom prst="rect">
            <a:avLst/>
          </a:prstGeom>
          <a:noFill/>
        </p:spPr>
        <p:txBody>
          <a:bodyPr wrap="none" rtlCol="0">
            <a:prstTxWarp prst="textArchUp">
              <a:avLst/>
            </a:prstTxWarp>
            <a:spAutoFit/>
          </a:bodyPr>
          <a:lstStyle/>
          <a:p>
            <a:pPr algn="ctr"/>
            <a:r>
              <a:rPr lang="en-IN" sz="8000" b="1" i="1" u="sng" dirty="0">
                <a:solidFill>
                  <a:srgbClr val="FF0000"/>
                </a:solidFill>
                <a:latin typeface="Algerian" panose="04020705040A02060702" pitchFamily="82" charset="0"/>
              </a:rPr>
              <a:t>THANK YOU.. </a:t>
            </a:r>
          </a:p>
        </p:txBody>
      </p:sp>
      <p:sp>
        <p:nvSpPr>
          <p:cNvPr id="2" name="Footer Placeholder 1">
            <a:extLst>
              <a:ext uri="{FF2B5EF4-FFF2-40B4-BE49-F238E27FC236}">
                <a16:creationId xmlns:a16="http://schemas.microsoft.com/office/drawing/2014/main" id="{DA739621-4BFA-444A-B418-6762B49193C2}"/>
              </a:ext>
            </a:extLst>
          </p:cNvPr>
          <p:cNvSpPr>
            <a:spLocks noGrp="1"/>
          </p:cNvSpPr>
          <p:nvPr>
            <p:ph type="ftr" sz="quarter" idx="11"/>
          </p:nvPr>
        </p:nvSpPr>
        <p:spPr/>
        <p:txBody>
          <a:bodyPr/>
          <a:lstStyle/>
          <a:p>
            <a:r>
              <a:rPr lang="en-US"/>
              <a:t>IACSD AKURDI,PUNE</a:t>
            </a:r>
            <a:endParaRPr lang="en-US" dirty="0"/>
          </a:p>
        </p:txBody>
      </p:sp>
      <p:sp>
        <p:nvSpPr>
          <p:cNvPr id="3" name="Slide Number Placeholder 2">
            <a:extLst>
              <a:ext uri="{FF2B5EF4-FFF2-40B4-BE49-F238E27FC236}">
                <a16:creationId xmlns:a16="http://schemas.microsoft.com/office/drawing/2014/main" id="{D9C188FE-859C-4F47-99DF-9EA428B6524E}"/>
              </a:ext>
            </a:extLst>
          </p:cNvPr>
          <p:cNvSpPr>
            <a:spLocks noGrp="1"/>
          </p:cNvSpPr>
          <p:nvPr>
            <p:ph type="sldNum" sz="quarter" idx="12"/>
          </p:nvPr>
        </p:nvSpPr>
        <p:spPr/>
        <p:txBody>
          <a:bodyPr/>
          <a:lstStyle/>
          <a:p>
            <a:fld id="{2CC33810-4038-40AC-BDEC-142CBC9E01C0}" type="slidenum">
              <a:rPr lang="en-US" smtClean="0"/>
              <a:pPr/>
              <a:t>14</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style>
          <a:lnRef idx="3">
            <a:schemeClr val="lt1"/>
          </a:lnRef>
          <a:fillRef idx="1">
            <a:schemeClr val="accent3"/>
          </a:fillRef>
          <a:effectRef idx="1">
            <a:schemeClr val="accent3"/>
          </a:effectRef>
          <a:fontRef idx="minor">
            <a:schemeClr val="lt1"/>
          </a:fontRef>
        </p:style>
        <p:txBody>
          <a:bodyPr/>
          <a:lstStyle/>
          <a:p>
            <a:r>
              <a:rPr lang="en-US" dirty="0">
                <a:solidFill>
                  <a:schemeClr val="bg1"/>
                </a:solidFill>
                <a:latin typeface="Times New Roman" pitchFamily="18" charset="0"/>
                <a:cs typeface="Times New Roman" pitchFamily="18" charset="0"/>
              </a:rPr>
              <a:t>              </a:t>
            </a:r>
            <a:r>
              <a:rPr lang="en-US" b="1" dirty="0">
                <a:solidFill>
                  <a:schemeClr val="bg1"/>
                </a:solidFill>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62500" lnSpcReduction="20000"/>
          </a:bodyPr>
          <a:lstStyle/>
          <a:p>
            <a:pPr marL="0" lvl="0" indent="0">
              <a:lnSpc>
                <a:spcPct val="150000"/>
              </a:lnSpc>
              <a:buFont typeface="Wingdings" pitchFamily="2" charset="2"/>
              <a:buChar char="q"/>
              <a:defRPr/>
            </a:pPr>
            <a:r>
              <a:rPr lang="en-US" sz="3300" b="1" dirty="0">
                <a:latin typeface="Times New Roman" pitchFamily="18" charset="0"/>
                <a:cs typeface="Times New Roman" pitchFamily="18" charset="0"/>
              </a:rPr>
              <a:t> INTRODUCTION</a:t>
            </a:r>
          </a:p>
          <a:p>
            <a:pPr marL="0" lvl="0" indent="0">
              <a:lnSpc>
                <a:spcPct val="150000"/>
              </a:lnSpc>
              <a:buFont typeface="Wingdings" pitchFamily="2" charset="2"/>
              <a:buChar char="q"/>
              <a:defRPr/>
            </a:pPr>
            <a:r>
              <a:rPr lang="en-US" sz="3300" b="1" dirty="0">
                <a:latin typeface="Times New Roman" pitchFamily="18" charset="0"/>
                <a:cs typeface="Times New Roman" pitchFamily="18" charset="0"/>
              </a:rPr>
              <a:t> </a:t>
            </a:r>
            <a:r>
              <a:rPr lang="en-IN" sz="3600" b="1" dirty="0">
                <a:solidFill>
                  <a:schemeClr val="bg1"/>
                </a:solidFill>
                <a:latin typeface="Times New Roman" pitchFamily="18" charset="0"/>
                <a:cs typeface="Times New Roman" pitchFamily="18" charset="0"/>
              </a:rPr>
              <a:t> </a:t>
            </a:r>
            <a:r>
              <a:rPr lang="en-US" sz="2900" b="1" dirty="0">
                <a:latin typeface="Times New Roman" panose="02020603050405020304" pitchFamily="18" charset="0"/>
                <a:cs typeface="Times New Roman" panose="02020603050405020304" pitchFamily="18" charset="0"/>
              </a:rPr>
              <a:t>BENEFITS OF CREDIT RISK MODELLING</a:t>
            </a:r>
          </a:p>
          <a:p>
            <a:pPr marL="0" indent="0">
              <a:lnSpc>
                <a:spcPct val="150000"/>
              </a:lnSpc>
              <a:buFont typeface="Wingdings" pitchFamily="2" charset="2"/>
              <a:buChar char="q"/>
              <a:defRPr/>
            </a:pPr>
            <a:r>
              <a:rPr lang="en-US" sz="3400" b="1" dirty="0">
                <a:latin typeface="Times New Roman" panose="02020603050405020304" pitchFamily="18" charset="0"/>
                <a:cs typeface="Times New Roman" pitchFamily="18" charset="0"/>
              </a:rPr>
              <a:t> </a:t>
            </a:r>
            <a:r>
              <a:rPr lang="en-US" sz="2900" b="1" dirty="0">
                <a:latin typeface="Times New Roman" panose="02020603050405020304" pitchFamily="18" charset="0"/>
                <a:cs typeface="Times New Roman" panose="02020603050405020304" pitchFamily="18" charset="0"/>
              </a:rPr>
              <a:t>PROJECT FLOW DIAGRAM</a:t>
            </a:r>
          </a:p>
          <a:p>
            <a:pPr marL="0" indent="0">
              <a:lnSpc>
                <a:spcPct val="150000"/>
              </a:lnSpc>
              <a:buFont typeface="Wingdings" pitchFamily="2" charset="2"/>
              <a:buChar char="q"/>
              <a:defRPr/>
            </a:pPr>
            <a:r>
              <a:rPr lang="en-US" sz="3400" b="1" dirty="0">
                <a:latin typeface="Times New Roman" panose="02020603050405020304" pitchFamily="18" charset="0"/>
                <a:cs typeface="Times New Roman" panose="02020603050405020304" pitchFamily="18" charset="0"/>
              </a:rPr>
              <a:t> DATA ANALYSIS AND INTERPRETATION</a:t>
            </a:r>
          </a:p>
          <a:p>
            <a:pPr mar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PRELIMINARY DATA EXPLORATION &amp; SPLITTING</a:t>
            </a:r>
          </a:p>
          <a:p>
            <a:pPr marL="0" lvl="0" indent="0">
              <a:lnSpc>
                <a:spcPct val="150000"/>
              </a:lnSpc>
              <a:buFont typeface="Wingdings" pitchFamily="2" charset="2"/>
              <a:buChar char="q"/>
              <a:defRPr/>
            </a:pPr>
            <a:r>
              <a:rPr lang="en-US" sz="3400" b="1" dirty="0">
                <a:latin typeface="Times New Roman" panose="02020603050405020304" pitchFamily="18" charset="0"/>
                <a:cs typeface="Times New Roman" pitchFamily="18" charset="0"/>
              </a:rPr>
              <a:t>  WOE BINNING AND FEATURE ENGINEERING</a:t>
            </a:r>
          </a:p>
          <a:p>
            <a:pPr marL="0" lv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WHAT IS WOE AND IV?</a:t>
            </a:r>
          </a:p>
          <a:p>
            <a:pPr marL="0" lv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a:t>
            </a:r>
            <a:r>
              <a:rPr lang="en-IN" sz="2900" b="1" dirty="0">
                <a:solidFill>
                  <a:schemeClr val="bg1"/>
                </a:solidFill>
                <a:latin typeface="Times New Roman" panose="02020603050405020304" pitchFamily="18" charset="0"/>
                <a:cs typeface="Times New Roman" pitchFamily="18" charset="0"/>
              </a:rPr>
              <a:t> </a:t>
            </a:r>
            <a:r>
              <a:rPr lang="en-US" sz="2900" b="1" dirty="0">
                <a:latin typeface="Times New Roman" panose="02020603050405020304" pitchFamily="18" charset="0"/>
                <a:cs typeface="Times New Roman" panose="02020603050405020304" pitchFamily="18" charset="0"/>
              </a:rPr>
              <a:t>WEIGHT OF EVIDENCE AND IV</a:t>
            </a:r>
          </a:p>
          <a:p>
            <a:pPr marL="0" indent="0">
              <a:lnSpc>
                <a:spcPct val="150000"/>
              </a:lnSpc>
              <a:buFont typeface="Wingdings" pitchFamily="2" charset="2"/>
              <a:buChar char="q"/>
              <a:defRPr/>
            </a:pPr>
            <a:r>
              <a:rPr lang="en-US" sz="2900" b="1" dirty="0">
                <a:latin typeface="Times New Roman" panose="02020603050405020304" pitchFamily="18" charset="0"/>
                <a:cs typeface="Times New Roman" panose="02020603050405020304" pitchFamily="18" charset="0"/>
              </a:rPr>
              <a:t>  PREDICTIVENESS</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CONCLUSION</a:t>
            </a:r>
          </a:p>
          <a:p>
            <a:pPr marL="0" lvl="0" indent="0">
              <a:lnSpc>
                <a:spcPct val="150000"/>
              </a:lnSpc>
              <a:buFont typeface="Wingdings" pitchFamily="2" charset="2"/>
              <a:buChar char="q"/>
              <a:defRPr/>
            </a:pPr>
            <a:endParaRPr lang="en-US" dirty="0"/>
          </a:p>
        </p:txBody>
      </p:sp>
      <p:sp>
        <p:nvSpPr>
          <p:cNvPr id="8" name="Footer Placeholder 7"/>
          <p:cNvSpPr>
            <a:spLocks noGrp="1"/>
          </p:cNvSpPr>
          <p:nvPr>
            <p:ph type="ftr" sz="quarter" idx="11"/>
          </p:nvPr>
        </p:nvSpPr>
        <p:spPr>
          <a:noFill/>
          <a:effectLst/>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2</a:t>
            </a:fld>
            <a:endParaRPr lang="en-US" dirty="0"/>
          </a:p>
        </p:txBody>
      </p:sp>
      <p:sp>
        <p:nvSpPr>
          <p:cNvPr id="6" name="Content Placeholder 2"/>
          <p:cNvSpPr txBox="1">
            <a:spLocks/>
          </p:cNvSpPr>
          <p:nvPr/>
        </p:nvSpPr>
        <p:spPr>
          <a:xfrm>
            <a:off x="0" y="1066800"/>
            <a:ext cx="9144000" cy="5105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620000" cy="1143000"/>
          </a:xfrm>
        </p:spPr>
        <p:style>
          <a:lnRef idx="3">
            <a:schemeClr val="lt1"/>
          </a:lnRef>
          <a:fillRef idx="1">
            <a:schemeClr val="accent3"/>
          </a:fillRef>
          <a:effectRef idx="1">
            <a:schemeClr val="accent3"/>
          </a:effectRef>
          <a:fontRef idx="minor">
            <a:schemeClr val="lt1"/>
          </a:fontRef>
        </p:style>
        <p:txBody>
          <a:bodyPr/>
          <a:lstStyle/>
          <a:p>
            <a:r>
              <a:rPr lang="en-US" b="1" dirty="0">
                <a:solidFill>
                  <a:schemeClr val="bg1"/>
                </a:solidFill>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000" b="1" dirty="0"/>
          </a:p>
          <a:p>
            <a:r>
              <a:rPr lang="en-US" sz="2000" b="1" dirty="0"/>
              <a:t>What is Credit Risk? </a:t>
            </a:r>
            <a:r>
              <a:rPr lang="en-US" sz="2000" dirty="0"/>
              <a:t>In simple words, it is the risk of borrower not repaying loan, credit card or any other type of loan. </a:t>
            </a:r>
          </a:p>
          <a:p>
            <a:endParaRPr lang="en-US" sz="2000" dirty="0"/>
          </a:p>
          <a:p>
            <a:endParaRPr lang="en-US" sz="2000" dirty="0"/>
          </a:p>
          <a:p>
            <a:r>
              <a:rPr lang="en-US" sz="2000" b="1" dirty="0"/>
              <a:t>What is Credit Risk Modelling? </a:t>
            </a:r>
            <a:r>
              <a:rPr lang="en-US" sz="2000" dirty="0"/>
              <a:t>Credit risk modelling refers to data driven risk models which calculates the chances of a borrower defaults on loan (or credit card). If a borrower fails to repay loan, how much amount he/she owes at the time of default and how much lender would lose from the outstanding amount. </a:t>
            </a:r>
          </a:p>
        </p:txBody>
      </p:sp>
      <p:sp>
        <p:nvSpPr>
          <p:cNvPr id="9" name="Footer Placeholder 8"/>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p:txBody>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sz="2800" b="1" dirty="0">
                <a:solidFill>
                  <a:schemeClr val="bg1"/>
                </a:solidFill>
                <a:latin typeface="Times New Roman" pitchFamily="18" charset="0"/>
                <a:cs typeface="Times New Roman" pitchFamily="18" charset="0"/>
              </a:rPr>
              <a:t>         </a:t>
            </a:r>
            <a:r>
              <a:rPr lang="en-US" sz="2800" b="1" dirty="0"/>
              <a:t>Benefits of Credit Risk Modelling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613694"/>
            <a:ext cx="7638288" cy="4495800"/>
          </a:xfrm>
        </p:spPr>
        <p:txBody>
          <a:bodyPr>
            <a:normAutofit/>
          </a:bodyPr>
          <a:lstStyle/>
          <a:p>
            <a:pPr>
              <a:lnSpc>
                <a:spcPct val="150000"/>
              </a:lnSpc>
            </a:pPr>
            <a:r>
              <a:rPr lang="en-US" sz="2000" b="1" dirty="0"/>
              <a:t>Reduce time to credit decisions </a:t>
            </a:r>
          </a:p>
          <a:p>
            <a:pPr>
              <a:lnSpc>
                <a:spcPct val="150000"/>
              </a:lnSpc>
            </a:pPr>
            <a:r>
              <a:rPr lang="en-US" sz="2000" b="1" dirty="0"/>
              <a:t>Improve customer experience with intelligent product selection </a:t>
            </a:r>
          </a:p>
          <a:p>
            <a:pPr>
              <a:lnSpc>
                <a:spcPct val="150000"/>
              </a:lnSpc>
            </a:pPr>
            <a:r>
              <a:rPr lang="en-US" sz="2000" b="1" dirty="0"/>
              <a:t>Check creditworthiness through smart applications </a:t>
            </a:r>
          </a:p>
          <a:p>
            <a:pPr>
              <a:lnSpc>
                <a:spcPct val="150000"/>
              </a:lnSpc>
            </a:pPr>
            <a:r>
              <a:rPr lang="en-US" sz="2000" b="1" dirty="0"/>
              <a:t>Meet regulatory requirements </a:t>
            </a:r>
          </a:p>
        </p:txBody>
      </p:sp>
      <p:sp>
        <p:nvSpPr>
          <p:cNvPr id="10" name="Footer Placeholder 9"/>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9" name="Slide Number Placeholder 8"/>
          <p:cNvSpPr>
            <a:spLocks noGrp="1"/>
          </p:cNvSpPr>
          <p:nvPr>
            <p:ph type="sldNum" sz="quarter" idx="12"/>
          </p:nvPr>
        </p:nvSpPr>
        <p:spPr/>
        <p:txBody>
          <a:bodyPr/>
          <a:lstStyle/>
          <a:p>
            <a:fld id="{2CC33810-4038-40AC-BDEC-142CBC9E01C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pPr algn="ctr"/>
            <a:r>
              <a:rPr lang="en-US" b="1" dirty="0"/>
              <a:t>Project Flow Diagram</a:t>
            </a:r>
            <a:endParaRPr lang="en-US" dirty="0">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b="1" dirty="0">
              <a:solidFill>
                <a:schemeClr val="tx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2CC33810-4038-40AC-BDEC-142CBC9E01C0}" type="slidenum">
              <a:rPr lang="en-US" smtClean="0"/>
              <a:pPr/>
              <a:t>5</a:t>
            </a:fld>
            <a:endParaRPr lang="en-US" dirty="0"/>
          </a:p>
        </p:txBody>
      </p:sp>
      <p:pic>
        <p:nvPicPr>
          <p:cNvPr id="6" name="Content Placeholder 3">
            <a:extLst>
              <a:ext uri="{FF2B5EF4-FFF2-40B4-BE49-F238E27FC236}">
                <a16:creationId xmlns:a16="http://schemas.microsoft.com/office/drawing/2014/main" id="{D51FD3CD-5158-45F0-9946-DC2F66B02C89}"/>
              </a:ext>
            </a:extLst>
          </p:cNvPr>
          <p:cNvPicPr>
            <a:picLocks noGrp="1"/>
          </p:cNvPicPr>
          <p:nvPr>
            <p:ph idx="1"/>
          </p:nvPr>
        </p:nvPicPr>
        <p:blipFill>
          <a:blip r:embed="rId2"/>
          <a:stretch>
            <a:fillRect/>
          </a:stretch>
        </p:blipFill>
        <p:spPr>
          <a:xfrm>
            <a:off x="1295400" y="1702676"/>
            <a:ext cx="7638288" cy="4602874"/>
          </a:xfrm>
          <a:prstGeom prst="rect">
            <a:avLst/>
          </a:prstGeom>
        </p:spPr>
      </p:pic>
    </p:spTree>
    <p:extLst>
      <p:ext uri="{BB962C8B-B14F-4D97-AF65-F5344CB8AC3E}">
        <p14:creationId xmlns:p14="http://schemas.microsoft.com/office/powerpoint/2010/main" val="354615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4455-8793-4643-AEDA-55E902EE69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E49176-34CC-4C0D-934F-D5E5C128B825}"/>
              </a:ext>
            </a:extLst>
          </p:cNvPr>
          <p:cNvSpPr>
            <a:spLocks noGrp="1"/>
          </p:cNvSpPr>
          <p:nvPr>
            <p:ph idx="1"/>
          </p:nvPr>
        </p:nvSpPr>
        <p:spPr/>
        <p:txBody>
          <a:bodyPr>
            <a:normAutofit/>
          </a:bodyPr>
          <a:lstStyle/>
          <a:p>
            <a:r>
              <a:rPr lang="en-US" sz="2400" b="1" dirty="0"/>
              <a:t>Preliminary Data Exploration &amp; Splitting</a:t>
            </a:r>
          </a:p>
          <a:p>
            <a:r>
              <a:rPr lang="en-US" sz="2400" b="1" dirty="0"/>
              <a:t>Data Cleaning</a:t>
            </a:r>
          </a:p>
          <a:p>
            <a:pPr marL="228600" lvl="1">
              <a:spcBef>
                <a:spcPts val="1000"/>
              </a:spcBef>
            </a:pPr>
            <a:r>
              <a:rPr lang="en-US" sz="2400" b="1" dirty="0"/>
              <a:t>Feature Selection</a:t>
            </a:r>
          </a:p>
          <a:p>
            <a:pPr marL="228600" lvl="1">
              <a:spcBef>
                <a:spcPts val="1000"/>
              </a:spcBef>
            </a:pPr>
            <a:r>
              <a:rPr lang="en-US" sz="2400" b="1" dirty="0" err="1"/>
              <a:t>WoE</a:t>
            </a:r>
            <a:r>
              <a:rPr lang="en-US" sz="2400" b="1" dirty="0"/>
              <a:t> Binning and Feature Engineering</a:t>
            </a:r>
          </a:p>
          <a:p>
            <a:pPr marL="228600" lvl="1">
              <a:spcBef>
                <a:spcPts val="1000"/>
              </a:spcBef>
            </a:pPr>
            <a:r>
              <a:rPr lang="en-US" sz="2400" b="1" dirty="0"/>
              <a:t>Information Value (IV)</a:t>
            </a:r>
          </a:p>
          <a:p>
            <a:pPr marL="228600" lvl="1">
              <a:spcBef>
                <a:spcPts val="1000"/>
              </a:spcBef>
            </a:pPr>
            <a:r>
              <a:rPr lang="en-US" sz="2400" b="1" dirty="0"/>
              <a:t>Model Training</a:t>
            </a:r>
          </a:p>
          <a:p>
            <a:pPr marL="228600" lvl="1">
              <a:spcBef>
                <a:spcPts val="1000"/>
              </a:spcBef>
            </a:pPr>
            <a:r>
              <a:rPr lang="en-US" sz="2400" b="1" dirty="0"/>
              <a:t>Scorecard Development</a:t>
            </a:r>
          </a:p>
          <a:p>
            <a:pPr marL="228600" lvl="1">
              <a:spcBef>
                <a:spcPts val="1000"/>
              </a:spcBef>
            </a:pPr>
            <a:r>
              <a:rPr lang="en-US" sz="2400" b="1" dirty="0"/>
              <a:t>Calculate Credit Scores for Test Set</a:t>
            </a:r>
          </a:p>
          <a:p>
            <a:pPr marL="228600" lvl="1">
              <a:spcBef>
                <a:spcPts val="1000"/>
              </a:spcBef>
            </a:pPr>
            <a:endParaRPr lang="en-US" sz="2400" dirty="0"/>
          </a:p>
        </p:txBody>
      </p:sp>
      <p:sp>
        <p:nvSpPr>
          <p:cNvPr id="4" name="Footer Placeholder 3">
            <a:extLst>
              <a:ext uri="{FF2B5EF4-FFF2-40B4-BE49-F238E27FC236}">
                <a16:creationId xmlns:a16="http://schemas.microsoft.com/office/drawing/2014/main" id="{8D7703BE-DE51-407E-B20D-2148BB75042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FA60F841-6BCF-4EE3-B480-1AC6FDE6B2D2}"/>
              </a:ext>
            </a:extLst>
          </p:cNvPr>
          <p:cNvSpPr>
            <a:spLocks noGrp="1"/>
          </p:cNvSpPr>
          <p:nvPr>
            <p:ph type="sldNum" sz="quarter" idx="12"/>
          </p:nvPr>
        </p:nvSpPr>
        <p:spPr/>
        <p:txBody>
          <a:bodyPr/>
          <a:lstStyle/>
          <a:p>
            <a:fld id="{2CC33810-4038-40AC-BDEC-142CBC9E01C0}" type="slidenum">
              <a:rPr lang="en-US" smtClean="0"/>
              <a:pPr/>
              <a:t>6</a:t>
            </a:fld>
            <a:endParaRPr lang="en-US" dirty="0"/>
          </a:p>
        </p:txBody>
      </p:sp>
      <p:sp>
        <p:nvSpPr>
          <p:cNvPr id="8" name="Rectangle 7">
            <a:extLst>
              <a:ext uri="{FF2B5EF4-FFF2-40B4-BE49-F238E27FC236}">
                <a16:creationId xmlns:a16="http://schemas.microsoft.com/office/drawing/2014/main" id="{C3F43162-4975-4B4C-871B-CC7153CC5A05}"/>
              </a:ext>
            </a:extLst>
          </p:cNvPr>
          <p:cNvSpPr/>
          <p:nvPr/>
        </p:nvSpPr>
        <p:spPr>
          <a:xfrm>
            <a:off x="1427988" y="301626"/>
            <a:ext cx="7327392" cy="11160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Analysis and Interpretation</a:t>
            </a:r>
            <a:endParaRPr lang="en-IN" sz="3200" dirty="0"/>
          </a:p>
        </p:txBody>
      </p:sp>
    </p:spTree>
    <p:extLst>
      <p:ext uri="{BB962C8B-B14F-4D97-AF65-F5344CB8AC3E}">
        <p14:creationId xmlns:p14="http://schemas.microsoft.com/office/powerpoint/2010/main" val="189658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4455-8793-4643-AEDA-55E902EE69AB}"/>
              </a:ext>
            </a:extLst>
          </p:cNvPr>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7CE49176-34CC-4C0D-934F-D5E5C128B825}"/>
              </a:ext>
            </a:extLst>
          </p:cNvPr>
          <p:cNvSpPr>
            <a:spLocks noGrp="1"/>
          </p:cNvSpPr>
          <p:nvPr>
            <p:ph idx="1"/>
          </p:nvPr>
        </p:nvSpPr>
        <p:spPr/>
        <p:txBody>
          <a:bodyPr>
            <a:normAutofit/>
          </a:bodyPr>
          <a:lstStyle/>
          <a:p>
            <a:r>
              <a:rPr lang="en-US" sz="2400" b="1" dirty="0"/>
              <a:t>We will use a dataset made available on Kaggle that relates to consumer loans issued by the Lending Club, a US P2P lender. The raw data includes information on over 450,000 consumer loans issued between 2007 and 2014 with almost 75 features, including the current loan status and various attributes related to both borrowers and their payment behavior</a:t>
            </a:r>
          </a:p>
        </p:txBody>
      </p:sp>
      <p:sp>
        <p:nvSpPr>
          <p:cNvPr id="4" name="Footer Placeholder 3">
            <a:extLst>
              <a:ext uri="{FF2B5EF4-FFF2-40B4-BE49-F238E27FC236}">
                <a16:creationId xmlns:a16="http://schemas.microsoft.com/office/drawing/2014/main" id="{8D7703BE-DE51-407E-B20D-2148BB75042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FA60F841-6BCF-4EE3-B480-1AC6FDE6B2D2}"/>
              </a:ext>
            </a:extLst>
          </p:cNvPr>
          <p:cNvSpPr>
            <a:spLocks noGrp="1"/>
          </p:cNvSpPr>
          <p:nvPr>
            <p:ph type="sldNum" sz="quarter" idx="12"/>
          </p:nvPr>
        </p:nvSpPr>
        <p:spPr/>
        <p:txBody>
          <a:bodyPr/>
          <a:lstStyle/>
          <a:p>
            <a:fld id="{2CC33810-4038-40AC-BDEC-142CBC9E01C0}" type="slidenum">
              <a:rPr lang="en-US" smtClean="0"/>
              <a:pPr/>
              <a:t>7</a:t>
            </a:fld>
            <a:endParaRPr lang="en-US" dirty="0"/>
          </a:p>
        </p:txBody>
      </p:sp>
      <p:sp>
        <p:nvSpPr>
          <p:cNvPr id="8" name="Rectangle 7">
            <a:extLst>
              <a:ext uri="{FF2B5EF4-FFF2-40B4-BE49-F238E27FC236}">
                <a16:creationId xmlns:a16="http://schemas.microsoft.com/office/drawing/2014/main" id="{C3F43162-4975-4B4C-871B-CC7153CC5A05}"/>
              </a:ext>
            </a:extLst>
          </p:cNvPr>
          <p:cNvSpPr/>
          <p:nvPr/>
        </p:nvSpPr>
        <p:spPr>
          <a:xfrm>
            <a:off x="1427988" y="301626"/>
            <a:ext cx="7327392" cy="11160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Preliminary Data Exploration &amp; Splitting</a:t>
            </a:r>
            <a:endParaRPr lang="en-IN" sz="2400" dirty="0"/>
          </a:p>
        </p:txBody>
      </p:sp>
    </p:spTree>
    <p:extLst>
      <p:ext uri="{BB962C8B-B14F-4D97-AF65-F5344CB8AC3E}">
        <p14:creationId xmlns:p14="http://schemas.microsoft.com/office/powerpoint/2010/main" val="208928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00000"/>
          </a:solidFill>
        </p:spPr>
        <p:txBody>
          <a:bodyPr>
            <a:normAutofit/>
          </a:bodyPr>
          <a:lstStyle/>
          <a:p>
            <a:r>
              <a:rPr lang="en-US" sz="3200" b="1" dirty="0" err="1"/>
              <a:t>WoE</a:t>
            </a:r>
            <a:r>
              <a:rPr lang="en-US" sz="3200" b="1" dirty="0"/>
              <a:t> Binning and Feature Engineering</a:t>
            </a:r>
            <a:endParaRPr lang="en-US" sz="3200" dirty="0"/>
          </a:p>
        </p:txBody>
      </p:sp>
      <p:sp>
        <p:nvSpPr>
          <p:cNvPr id="3" name="Content Placeholder 2"/>
          <p:cNvSpPr>
            <a:spLocks noGrp="1"/>
          </p:cNvSpPr>
          <p:nvPr>
            <p:ph idx="1"/>
          </p:nvPr>
        </p:nvSpPr>
        <p:spPr>
          <a:xfrm>
            <a:off x="1435608" y="1447800"/>
            <a:ext cx="7498080" cy="4953000"/>
          </a:xfrm>
        </p:spPr>
        <p:txBody>
          <a:bodyPr>
            <a:normAutofit/>
          </a:bodyPr>
          <a:lstStyle/>
          <a:p>
            <a:r>
              <a:rPr lang="en-US" sz="2400" b="1" dirty="0"/>
              <a:t>Creating new categorical features for all numerical and categorical variables based on </a:t>
            </a:r>
            <a:r>
              <a:rPr lang="en-US" sz="2400" b="1" dirty="0" err="1"/>
              <a:t>WoE</a:t>
            </a:r>
            <a:r>
              <a:rPr lang="en-US" sz="2400" b="1" dirty="0"/>
              <a:t> is one of the most critical steps before developing a credit risk model, and also quite time-consuming</a:t>
            </a:r>
          </a:p>
          <a:p>
            <a:r>
              <a:rPr lang="en-US" sz="2400" b="1" dirty="0"/>
              <a:t>Now , what is </a:t>
            </a:r>
            <a:r>
              <a:rPr lang="en-US" sz="2400" b="1" dirty="0" err="1"/>
              <a:t>WoE</a:t>
            </a:r>
            <a:r>
              <a:rPr lang="en-US" sz="2400" b="1" dirty="0"/>
              <a:t> and IV?</a:t>
            </a:r>
          </a:p>
        </p:txBody>
      </p:sp>
      <p:sp>
        <p:nvSpPr>
          <p:cNvPr id="13" name="Footer Placeholder 12"/>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12" name="Slide Number Placeholder 11"/>
          <p:cNvSpPr>
            <a:spLocks noGrp="1"/>
          </p:cNvSpPr>
          <p:nvPr>
            <p:ph type="sldNum" sz="quarter" idx="12"/>
          </p:nvPr>
        </p:nvSpPr>
        <p:spPr/>
        <p:txBody>
          <a:bodyPr/>
          <a:lstStyle/>
          <a:p>
            <a:fld id="{2CC33810-4038-40AC-BDEC-142CBC9E01C0}" type="slidenum">
              <a:rPr lang="en-US" smtClean="0"/>
              <a:pPr/>
              <a:t>8</a:t>
            </a:fld>
            <a:endParaRPr lang="en-US" dirty="0"/>
          </a:p>
        </p:txBody>
      </p:sp>
      <p:sp>
        <p:nvSpPr>
          <p:cNvPr id="133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3048000" y="152400"/>
            <a:ext cx="184731" cy="769441"/>
          </a:xfrm>
          <a:prstGeom prst="rect">
            <a:avLst/>
          </a:prstGeom>
          <a:noFill/>
        </p:spPr>
        <p:txBody>
          <a:bodyPr wrap="none" rtlCol="0">
            <a:spAutoFit/>
          </a:bodyPr>
          <a:lstStyle/>
          <a:p>
            <a:endParaRPr lang="en-IN" sz="44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98406E-5991-4910-AAF9-B1C6FE10BFA1}"/>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0EF50E12-9898-44C5-93F2-52CB5C0E8AC4}"/>
              </a:ext>
            </a:extLst>
          </p:cNvPr>
          <p:cNvSpPr>
            <a:spLocks noGrp="1"/>
          </p:cNvSpPr>
          <p:nvPr>
            <p:ph type="sldNum" sz="quarter" idx="12"/>
          </p:nvPr>
        </p:nvSpPr>
        <p:spPr/>
        <p:txBody>
          <a:bodyPr/>
          <a:lstStyle/>
          <a:p>
            <a:fld id="{2CC33810-4038-40AC-BDEC-142CBC9E01C0}" type="slidenum">
              <a:rPr lang="en-US" smtClean="0"/>
              <a:pPr/>
              <a:t>9</a:t>
            </a:fld>
            <a:endParaRPr lang="en-US" dirty="0"/>
          </a:p>
        </p:txBody>
      </p:sp>
      <p:sp>
        <p:nvSpPr>
          <p:cNvPr id="6" name="Title 5">
            <a:extLst>
              <a:ext uri="{FF2B5EF4-FFF2-40B4-BE49-F238E27FC236}">
                <a16:creationId xmlns:a16="http://schemas.microsoft.com/office/drawing/2014/main" id="{0BBF19DF-BDDE-471D-959B-B95788AA4F5F}"/>
              </a:ext>
            </a:extLst>
          </p:cNvPr>
          <p:cNvSpPr>
            <a:spLocks noGrp="1"/>
          </p:cNvSpPr>
          <p:nvPr>
            <p:ph type="title"/>
          </p:nvPr>
        </p:nvSpPr>
        <p:spPr>
          <a:xfrm>
            <a:off x="1435100" y="274638"/>
            <a:ext cx="7499350" cy="1143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What is </a:t>
            </a:r>
            <a:r>
              <a:rPr lang="en-US" sz="4800" dirty="0" err="1"/>
              <a:t>WoE</a:t>
            </a:r>
            <a:r>
              <a:rPr lang="en-US" sz="4800" dirty="0"/>
              <a:t> and IV?</a:t>
            </a:r>
            <a:endParaRPr lang="en-IN" sz="6000" b="1" dirty="0"/>
          </a:p>
        </p:txBody>
      </p:sp>
      <p:sp>
        <p:nvSpPr>
          <p:cNvPr id="3" name="Content Placeholder 2">
            <a:extLst>
              <a:ext uri="{FF2B5EF4-FFF2-40B4-BE49-F238E27FC236}">
                <a16:creationId xmlns:a16="http://schemas.microsoft.com/office/drawing/2014/main" id="{84B3CB83-1AEE-4748-B64D-EEA54B03D7FD}"/>
              </a:ext>
            </a:extLst>
          </p:cNvPr>
          <p:cNvSpPr>
            <a:spLocks noGrp="1"/>
          </p:cNvSpPr>
          <p:nvPr>
            <p:ph idx="1"/>
          </p:nvPr>
        </p:nvSpPr>
        <p:spPr/>
        <p:txBody>
          <a:bodyPr>
            <a:normAutofit/>
          </a:bodyPr>
          <a:lstStyle/>
          <a:p>
            <a:r>
              <a:rPr lang="en-US" sz="2400" b="1" dirty="0"/>
              <a:t>Weight of Evidence (</a:t>
            </a:r>
            <a:r>
              <a:rPr lang="en-US" sz="2400" b="1" dirty="0" err="1"/>
              <a:t>WoE</a:t>
            </a:r>
            <a:r>
              <a:rPr lang="en-US" sz="2400" b="1" dirty="0"/>
              <a:t>) and Information Value (IV) are used for feature engineering and selection and are extensively used in the credit scoring domain. </a:t>
            </a:r>
          </a:p>
          <a:p>
            <a:r>
              <a:rPr lang="en-US" sz="2400" b="1" dirty="0" err="1"/>
              <a:t>WoE</a:t>
            </a:r>
            <a:r>
              <a:rPr lang="en-US" sz="2400" b="1" dirty="0"/>
              <a:t> is a measure of the predictive power of an independent variable in relation to the target variable. It measures the extent a specific feature can differentiate between target classes, in our case: good and bad customers. IV assists with ranking our features based on their relative importance. </a:t>
            </a:r>
          </a:p>
          <a:p>
            <a:endParaRPr lang="en-IN" sz="2400" dirty="0"/>
          </a:p>
        </p:txBody>
      </p:sp>
    </p:spTree>
    <p:extLst>
      <p:ext uri="{BB962C8B-B14F-4D97-AF65-F5344CB8AC3E}">
        <p14:creationId xmlns:p14="http://schemas.microsoft.com/office/powerpoint/2010/main" val="324445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742</Words>
  <Application>Microsoft Office PowerPoint</Application>
  <PresentationFormat>On-screen Show (4:3)</PresentationFormat>
  <Paragraphs>99</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charter</vt:lpstr>
      <vt:lpstr>Gill Sans MT</vt:lpstr>
      <vt:lpstr>Times New Roman</vt:lpstr>
      <vt:lpstr>Verdana</vt:lpstr>
      <vt:lpstr>Wingdings</vt:lpstr>
      <vt:lpstr>Wingdings 2</vt:lpstr>
      <vt:lpstr>Solstice</vt:lpstr>
      <vt:lpstr>PowerPoint Presentation</vt:lpstr>
      <vt:lpstr>              CONTENTS</vt:lpstr>
      <vt:lpstr>           Introduction</vt:lpstr>
      <vt:lpstr>         Benefits of Credit Risk Modelling</vt:lpstr>
      <vt:lpstr>Project Flow Diagram</vt:lpstr>
      <vt:lpstr>PowerPoint Presentation</vt:lpstr>
      <vt:lpstr>    </vt:lpstr>
      <vt:lpstr>WoE Binning and Feature Engineering</vt:lpstr>
      <vt:lpstr>What is WoE and IV?</vt:lpstr>
      <vt:lpstr>    Weight of Evidence and IV</vt:lpstr>
      <vt:lpstr> Predictiveness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mayur</cp:lastModifiedBy>
  <cp:revision>2</cp:revision>
  <dcterms:modified xsi:type="dcterms:W3CDTF">2021-10-01T06:42:17Z</dcterms:modified>
</cp:coreProperties>
</file>