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3924685-4929-420E-B171-02A22BBBAAC2}">
  <a:tblStyle styleId="{43924685-4929-420E-B171-02A22BBBAAC2}" styleName="Table_0">
    <a:wholeTbl>
      <a:tcTxStyle b="off" i="off">
        <a:font>
          <a:latin typeface="Bookman Old Style"/>
          <a:ea typeface="Bookman Old Style"/>
          <a:cs typeface="Bookman Old Style"/>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5" name="Google Shape;8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00b20ace55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00b20ace5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1050877" y="1322386"/>
            <a:ext cx="10363200" cy="1470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17365D"/>
              </a:buClr>
              <a:buSzPts val="2800"/>
              <a:buFont typeface="Verdana"/>
              <a:buNone/>
              <a:defRPr>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 type="subTitle"/>
          </p:nvPr>
        </p:nvSpPr>
        <p:spPr>
          <a:xfrm>
            <a:off x="2032000" y="3326641"/>
            <a:ext cx="85344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400"/>
              </a:spcBef>
              <a:spcAft>
                <a:spcPts val="0"/>
              </a:spcAft>
              <a:buClr>
                <a:srgbClr val="17365D"/>
              </a:buClr>
              <a:buSzPts val="2000"/>
              <a:buNone/>
              <a:defRPr b="1" sz="2000">
                <a:solidFill>
                  <a:srgbClr val="17365D"/>
                </a:solidFill>
              </a:defRPr>
            </a:lvl1pPr>
            <a:lvl2pPr lvl="1" algn="ctr">
              <a:lnSpc>
                <a:spcPct val="100000"/>
              </a:lnSpc>
              <a:spcBef>
                <a:spcPts val="400"/>
              </a:spcBef>
              <a:spcAft>
                <a:spcPts val="0"/>
              </a:spcAft>
              <a:buClr>
                <a:srgbClr val="888888"/>
              </a:buClr>
              <a:buSzPts val="2000"/>
              <a:buNone/>
              <a:defRPr>
                <a:solidFill>
                  <a:srgbClr val="888888"/>
                </a:solidFill>
              </a:defRPr>
            </a:lvl2pPr>
            <a:lvl3pPr lvl="2" algn="ctr">
              <a:lnSpc>
                <a:spcPct val="100000"/>
              </a:lnSpc>
              <a:spcBef>
                <a:spcPts val="360"/>
              </a:spcBef>
              <a:spcAft>
                <a:spcPts val="0"/>
              </a:spcAft>
              <a:buClr>
                <a:srgbClr val="888888"/>
              </a:buClr>
              <a:buSzPts val="1800"/>
              <a:buNone/>
              <a:defRPr>
                <a:solidFill>
                  <a:srgbClr val="888888"/>
                </a:solidFill>
              </a:defRPr>
            </a:lvl3pPr>
            <a:lvl4pPr lvl="3" algn="ctr">
              <a:lnSpc>
                <a:spcPct val="100000"/>
              </a:lnSpc>
              <a:spcBef>
                <a:spcPts val="320"/>
              </a:spcBef>
              <a:spcAft>
                <a:spcPts val="0"/>
              </a:spcAft>
              <a:buClr>
                <a:srgbClr val="888888"/>
              </a:buClr>
              <a:buSzPts val="1600"/>
              <a:buNone/>
              <a:defRPr>
                <a:solidFill>
                  <a:srgbClr val="888888"/>
                </a:solidFill>
              </a:defRPr>
            </a:lvl4pPr>
            <a:lvl5pPr lvl="4" algn="ctr">
              <a:lnSpc>
                <a:spcPct val="100000"/>
              </a:lnSpc>
              <a:spcBef>
                <a:spcPts val="320"/>
              </a:spcBef>
              <a:spcAft>
                <a:spcPts val="0"/>
              </a:spcAft>
              <a:buClr>
                <a:srgbClr val="888888"/>
              </a:buClr>
              <a:buSzPts val="16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6" name="Google Shape;16;p2"/>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11"/>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 type="body"/>
          </p:nvPr>
        </p:nvSpPr>
        <p:spPr>
          <a:xfrm rot="5400000">
            <a:off x="3670300" y="-1714499"/>
            <a:ext cx="4953000" cy="106680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4" name="Google Shape;74;p11"/>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1"/>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12"/>
          <p:cNvSpPr txBox="1"/>
          <p:nvPr>
            <p:ph type="title"/>
          </p:nvPr>
        </p:nvSpPr>
        <p:spPr>
          <a:xfrm rot="5400000">
            <a:off x="7285050" y="1828791"/>
            <a:ext cx="5851500" cy="2743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 type="body"/>
          </p:nvPr>
        </p:nvSpPr>
        <p:spPr>
          <a:xfrm rot="5400000">
            <a:off x="1697000" y="-812859"/>
            <a:ext cx="5851500" cy="80265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0" name="Google Shape;80;p12"/>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17365D"/>
              </a:buClr>
              <a:buSzPts val="2800"/>
              <a:buFont typeface="Verdana"/>
              <a:buNone/>
              <a:defRPr>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a:solidFill>
                  <a:schemeClr val="dk1"/>
                </a:solidFill>
              </a:defRPr>
            </a:lvl1pPr>
            <a:lvl2pPr indent="-355600" lvl="1" marL="914400" algn="l">
              <a:lnSpc>
                <a:spcPct val="100000"/>
              </a:lnSpc>
              <a:spcBef>
                <a:spcPts val="400"/>
              </a:spcBef>
              <a:spcAft>
                <a:spcPts val="0"/>
              </a:spcAft>
              <a:buClr>
                <a:schemeClr val="dk1"/>
              </a:buClr>
              <a:buSzPts val="2000"/>
              <a:buChar char="–"/>
              <a:defRPr>
                <a:solidFill>
                  <a:schemeClr val="dk1"/>
                </a:solidFill>
              </a:defRPr>
            </a:lvl2pPr>
            <a:lvl3pPr indent="-342900" lvl="2" marL="1371600" algn="l">
              <a:lnSpc>
                <a:spcPct val="100000"/>
              </a:lnSpc>
              <a:spcBef>
                <a:spcPts val="360"/>
              </a:spcBef>
              <a:spcAft>
                <a:spcPts val="0"/>
              </a:spcAft>
              <a:buClr>
                <a:schemeClr val="dk1"/>
              </a:buClr>
              <a:buSzPts val="1800"/>
              <a:buChar char="•"/>
              <a:defRPr>
                <a:solidFill>
                  <a:schemeClr val="dk1"/>
                </a:solidFill>
              </a:defRPr>
            </a:lvl3pPr>
            <a:lvl4pPr indent="-330200" lvl="3" marL="1828800" algn="l">
              <a:lnSpc>
                <a:spcPct val="100000"/>
              </a:lnSpc>
              <a:spcBef>
                <a:spcPts val="320"/>
              </a:spcBef>
              <a:spcAft>
                <a:spcPts val="0"/>
              </a:spcAft>
              <a:buClr>
                <a:schemeClr val="dk1"/>
              </a:buClr>
              <a:buSzPts val="1600"/>
              <a:buChar char="–"/>
              <a:defRPr>
                <a:solidFill>
                  <a:schemeClr val="dk1"/>
                </a:solidFill>
              </a:defRPr>
            </a:lvl4pPr>
            <a:lvl5pPr indent="-330200" lvl="4" marL="2286000" algn="l">
              <a:lnSpc>
                <a:spcPct val="100000"/>
              </a:lnSpc>
              <a:spcBef>
                <a:spcPts val="320"/>
              </a:spcBef>
              <a:spcAft>
                <a:spcPts val="0"/>
              </a:spcAft>
              <a:buClr>
                <a:schemeClr val="dk1"/>
              </a:buClr>
              <a:buSzPts val="1600"/>
              <a:buChar char="»"/>
              <a:defRPr>
                <a:solidFill>
                  <a:schemeClr val="dk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 name="Google Shape;22;p3"/>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4"/>
          <p:cNvSpPr txBox="1"/>
          <p:nvPr>
            <p:ph type="title"/>
          </p:nvPr>
        </p:nvSpPr>
        <p:spPr>
          <a:xfrm>
            <a:off x="963084" y="4406903"/>
            <a:ext cx="10363200" cy="1362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0000"/>
              </a:buClr>
              <a:buSzPts val="4000"/>
              <a:buFont typeface="Verdana"/>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963084" y="2906713"/>
            <a:ext cx="10363200" cy="15003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28" name="Google Shape;28;p4"/>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5"/>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2800"/>
              <a:buFont typeface="Verdana"/>
              <a:buNone/>
              <a:defRPr>
                <a:solidFill>
                  <a:srgbClr val="FF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 type="body"/>
          </p:nvPr>
        </p:nvSpPr>
        <p:spPr>
          <a:xfrm>
            <a:off x="609600" y="1600203"/>
            <a:ext cx="5384700" cy="45261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4" name="Google Shape;34;p5"/>
          <p:cNvSpPr txBox="1"/>
          <p:nvPr>
            <p:ph idx="2" type="body"/>
          </p:nvPr>
        </p:nvSpPr>
        <p:spPr>
          <a:xfrm>
            <a:off x="6197600" y="1600203"/>
            <a:ext cx="5384700" cy="45261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5" name="Google Shape;35;p5"/>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6"/>
          <p:cNvSpPr txBox="1"/>
          <p:nvPr>
            <p:ph type="title"/>
          </p:nvPr>
        </p:nvSpPr>
        <p:spPr>
          <a:xfrm>
            <a:off x="859368" y="304800"/>
            <a:ext cx="106680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2800"/>
              <a:buFont typeface="Verdana"/>
              <a:buNone/>
              <a:defRPr>
                <a:solidFill>
                  <a:srgbClr val="FF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idx="1" type="body"/>
          </p:nvPr>
        </p:nvSpPr>
        <p:spPr>
          <a:xfrm>
            <a:off x="609600" y="1535113"/>
            <a:ext cx="5386800" cy="6399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1" name="Google Shape;41;p6"/>
          <p:cNvSpPr txBox="1"/>
          <p:nvPr>
            <p:ph idx="2" type="body"/>
          </p:nvPr>
        </p:nvSpPr>
        <p:spPr>
          <a:xfrm>
            <a:off x="609600" y="2174875"/>
            <a:ext cx="5386800" cy="39513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2" name="Google Shape;42;p6"/>
          <p:cNvSpPr txBox="1"/>
          <p:nvPr>
            <p:ph idx="3" type="body"/>
          </p:nvPr>
        </p:nvSpPr>
        <p:spPr>
          <a:xfrm>
            <a:off x="6193369" y="1535113"/>
            <a:ext cx="5388900" cy="6399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6"/>
          <p:cNvSpPr txBox="1"/>
          <p:nvPr>
            <p:ph idx="4" type="body"/>
          </p:nvPr>
        </p:nvSpPr>
        <p:spPr>
          <a:xfrm>
            <a:off x="6193369" y="2174875"/>
            <a:ext cx="5388900" cy="39513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6"/>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3860800" y="274638"/>
            <a:ext cx="77217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pic>
        <p:nvPicPr>
          <p:cNvPr descr="C:\Users\AMMU\Desktop\Border.png" id="52" name="Google Shape;52;p7"/>
          <p:cNvPicPr preferRelativeResize="0"/>
          <p:nvPr/>
        </p:nvPicPr>
        <p:blipFill rotWithShape="1">
          <a:blip r:embed="rId2">
            <a:alphaModFix/>
          </a:blip>
          <a:srcRect b="0" l="0" r="0" t="0"/>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609602" y="273050"/>
            <a:ext cx="4011000" cy="1162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2000"/>
              <a:buFont typeface="Verdana"/>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 type="body"/>
          </p:nvPr>
        </p:nvSpPr>
        <p:spPr>
          <a:xfrm>
            <a:off x="4766733" y="273053"/>
            <a:ext cx="6815700" cy="58530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0" name="Google Shape;60;p9"/>
          <p:cNvSpPr txBox="1"/>
          <p:nvPr>
            <p:ph idx="2" type="body"/>
          </p:nvPr>
        </p:nvSpPr>
        <p:spPr>
          <a:xfrm>
            <a:off x="609602" y="1435103"/>
            <a:ext cx="4011000" cy="46911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1" name="Google Shape;61;p9"/>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2389717" y="4800600"/>
            <a:ext cx="7315200" cy="5667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2000"/>
              <a:buFont typeface="Verdana"/>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p:nvPr>
            <p:ph idx="2" type="pic"/>
          </p:nvPr>
        </p:nvSpPr>
        <p:spPr>
          <a:xfrm>
            <a:off x="2389717" y="612775"/>
            <a:ext cx="7315200" cy="4114800"/>
          </a:xfrm>
          <a:prstGeom prst="rect">
            <a:avLst/>
          </a:prstGeom>
          <a:noFill/>
          <a:ln>
            <a:noFill/>
          </a:ln>
        </p:spPr>
      </p:sp>
      <p:sp>
        <p:nvSpPr>
          <p:cNvPr id="67" name="Google Shape;67;p10"/>
          <p:cNvSpPr txBox="1"/>
          <p:nvPr>
            <p:ph idx="1" type="body"/>
          </p:nvPr>
        </p:nvSpPr>
        <p:spPr>
          <a:xfrm>
            <a:off x="2389717" y="5367338"/>
            <a:ext cx="7315200" cy="8049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8" name="Google Shape;68;p10"/>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FF0000"/>
              </a:buClr>
              <a:buSzPts val="2800"/>
              <a:buFont typeface="Verdana"/>
              <a:buNone/>
              <a:defRPr b="1" i="0" sz="2800" u="none" cap="none" strike="noStrike">
                <a:solidFill>
                  <a:srgbClr val="FF0000"/>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Verdana"/>
                <a:ea typeface="Verdana"/>
                <a:cs typeface="Verdana"/>
                <a:sym typeface="Verdana"/>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Verdana"/>
                <a:ea typeface="Verdana"/>
                <a:cs typeface="Verdana"/>
                <a:sym typeface="Verdana"/>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Verdana"/>
                <a:ea typeface="Verdana"/>
                <a:cs typeface="Verdana"/>
                <a:sym typeface="Verdan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9pPr>
          </a:lstStyle>
          <a:p/>
        </p:txBody>
      </p:sp>
      <p:sp>
        <p:nvSpPr>
          <p:cNvPr id="8" name="Google Shape;8;p1"/>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9pPr>
          </a:lstStyle>
          <a:p/>
        </p:txBody>
      </p:sp>
      <p:sp>
        <p:nvSpPr>
          <p:cNvPr id="9" name="Google Shape;9;p1"/>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9pPr>
          </a:lstStyle>
          <a:p/>
        </p:txBody>
      </p:sp>
      <p:sp>
        <p:nvSpPr>
          <p:cNvPr id="10" name="Google Shape;10;p1"/>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cxnSp>
        <p:nvCxnSpPr>
          <p:cNvPr id="11" name="Google Shape;11;p1"/>
          <p:cNvCxnSpPr/>
          <p:nvPr/>
        </p:nvCxnSpPr>
        <p:spPr>
          <a:xfrm>
            <a:off x="812800" y="914400"/>
            <a:ext cx="10668000" cy="0"/>
          </a:xfrm>
          <a:prstGeom prst="straightConnector1">
            <a:avLst/>
          </a:prstGeom>
          <a:noFill/>
          <a:ln cap="flat" cmpd="thickThin" w="57150">
            <a:solidFill>
              <a:schemeClr val="dk1"/>
            </a:solidFill>
            <a:prstDash val="solid"/>
            <a:round/>
            <a:headEnd len="sm" w="sm" type="none"/>
            <a:tailEnd len="sm" w="sm" type="none"/>
          </a:ln>
        </p:spPr>
      </p:cxnSp>
      <p:pic>
        <p:nvPicPr>
          <p:cNvPr id="12" name="Google Shape;12;p1"/>
          <p:cNvPicPr preferRelativeResize="0"/>
          <p:nvPr/>
        </p:nvPicPr>
        <p:blipFill rotWithShape="1">
          <a:blip r:embed="rId1">
            <a:alphaModFix/>
          </a:blip>
          <a:srcRect b="18045" l="0" r="0" t="0"/>
          <a:stretch/>
        </p:blipFill>
        <p:spPr>
          <a:xfrm>
            <a:off x="0" y="5991366"/>
            <a:ext cx="12192001" cy="86663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3"/>
          <p:cNvSpPr txBox="1"/>
          <p:nvPr>
            <p:ph type="ctrTitle"/>
          </p:nvPr>
        </p:nvSpPr>
        <p:spPr>
          <a:xfrm>
            <a:off x="790425" y="979863"/>
            <a:ext cx="10363200" cy="9333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17365D"/>
              </a:buClr>
              <a:buSzPts val="2800"/>
              <a:buFont typeface="Verdana"/>
              <a:buNone/>
            </a:pPr>
            <a:r>
              <a:rPr lang="en-US" sz="3400" u="sng">
                <a:solidFill>
                  <a:schemeClr val="dk1"/>
                </a:solidFill>
                <a:latin typeface="Cambria"/>
                <a:ea typeface="Cambria"/>
                <a:cs typeface="Cambria"/>
                <a:sym typeface="Cambria"/>
              </a:rPr>
              <a:t>Customer Support Chat bot with ML</a:t>
            </a:r>
            <a:endParaRPr sz="3400" u="sng">
              <a:solidFill>
                <a:schemeClr val="dk1"/>
              </a:solidFill>
              <a:latin typeface="Cambria"/>
              <a:ea typeface="Cambria"/>
              <a:cs typeface="Cambria"/>
              <a:sym typeface="Cambria"/>
            </a:endParaRPr>
          </a:p>
        </p:txBody>
      </p:sp>
      <p:sp>
        <p:nvSpPr>
          <p:cNvPr id="88" name="Google Shape;88;p13"/>
          <p:cNvSpPr txBox="1"/>
          <p:nvPr>
            <p:ph idx="1" type="subTitle"/>
          </p:nvPr>
        </p:nvSpPr>
        <p:spPr>
          <a:xfrm>
            <a:off x="790469" y="1855320"/>
            <a:ext cx="3970500" cy="552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17365D"/>
              </a:buClr>
              <a:buSzPts val="2000"/>
              <a:buNone/>
            </a:pPr>
            <a:r>
              <a:rPr lang="en-US">
                <a:latin typeface="Cambria"/>
                <a:ea typeface="Cambria"/>
                <a:cs typeface="Cambria"/>
                <a:sym typeface="Cambria"/>
              </a:rPr>
              <a:t>Batch Number: CAI-G05</a:t>
            </a:r>
            <a:endParaRPr>
              <a:latin typeface="Cambria"/>
              <a:ea typeface="Cambria"/>
              <a:cs typeface="Cambria"/>
              <a:sym typeface="Cambria"/>
            </a:endParaRPr>
          </a:p>
        </p:txBody>
      </p:sp>
      <p:graphicFrame>
        <p:nvGraphicFramePr>
          <p:cNvPr id="89" name="Google Shape;89;p13"/>
          <p:cNvGraphicFramePr/>
          <p:nvPr/>
        </p:nvGraphicFramePr>
        <p:xfrm>
          <a:off x="553347" y="2407590"/>
          <a:ext cx="3000000" cy="3000000"/>
        </p:xfrm>
        <a:graphic>
          <a:graphicData uri="http://schemas.openxmlformats.org/drawingml/2006/table">
            <a:tbl>
              <a:tblPr bandRow="1" firstRow="1">
                <a:noFill/>
                <a:tableStyleId>{43924685-4929-420E-B171-02A22BBBAAC2}</a:tableStyleId>
              </a:tblPr>
              <a:tblGrid>
                <a:gridCol w="2085000"/>
                <a:gridCol w="3333675"/>
              </a:tblGrid>
              <a:tr h="354375">
                <a:tc>
                  <a:txBody>
                    <a:bodyPr/>
                    <a:lstStyle/>
                    <a:p>
                      <a:pPr indent="0" lvl="1"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17365D"/>
                          </a:solidFill>
                        </a:rPr>
                        <a:t>Roll Number</a:t>
                      </a:r>
                      <a:endParaRPr b="1" sz="1800" u="none" cap="none" strike="noStrike">
                        <a:solidFill>
                          <a:srgbClr val="17365D"/>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17365D"/>
                          </a:solidFill>
                        </a:rPr>
                        <a:t>Student Name</a:t>
                      </a:r>
                      <a:endParaRPr b="1" sz="1800" u="none" cap="none" strike="noStrike">
                        <a:solidFill>
                          <a:srgbClr val="17365D"/>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4375">
                <a:tc>
                  <a:txBody>
                    <a:bodyPr/>
                    <a:lstStyle/>
                    <a:p>
                      <a:pPr indent="0" lvl="0" marL="0" marR="0" rtl="0" algn="ctr">
                        <a:lnSpc>
                          <a:spcPct val="100000"/>
                        </a:lnSpc>
                        <a:spcBef>
                          <a:spcPts val="0"/>
                        </a:spcBef>
                        <a:spcAft>
                          <a:spcPts val="0"/>
                        </a:spcAft>
                        <a:buClr>
                          <a:srgbClr val="000000"/>
                        </a:buClr>
                        <a:buSzPts val="1800"/>
                        <a:buFont typeface="Arial"/>
                        <a:buNone/>
                      </a:pPr>
                      <a:r>
                        <a:rPr lang="en-US" sz="1800"/>
                        <a:t>20211CAI0065</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a:t>Siri H G</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4375">
                <a:tc>
                  <a:txBody>
                    <a:bodyPr/>
                    <a:lstStyle/>
                    <a:p>
                      <a:pPr indent="0" lvl="0" marL="0" rtl="0" algn="ctr">
                        <a:spcBef>
                          <a:spcPts val="0"/>
                        </a:spcBef>
                        <a:spcAft>
                          <a:spcPts val="0"/>
                        </a:spcAft>
                        <a:buClr>
                          <a:schemeClr val="dk1"/>
                        </a:buClr>
                        <a:buSzPts val="1800"/>
                        <a:buFont typeface="Arial"/>
                        <a:buNone/>
                      </a:pPr>
                      <a:r>
                        <a:rPr lang="en-US" sz="1800"/>
                        <a:t>20211CAI0147</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a:t>Pavan S Reddy</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4375">
                <a:tc>
                  <a:txBody>
                    <a:bodyPr/>
                    <a:lstStyle/>
                    <a:p>
                      <a:pPr indent="0" lvl="0" marL="0" rtl="0" algn="ctr">
                        <a:spcBef>
                          <a:spcPts val="0"/>
                        </a:spcBef>
                        <a:spcAft>
                          <a:spcPts val="0"/>
                        </a:spcAft>
                        <a:buClr>
                          <a:schemeClr val="dk1"/>
                        </a:buClr>
                        <a:buSzPts val="1800"/>
                        <a:buFont typeface="Arial"/>
                        <a:buNone/>
                      </a:pPr>
                      <a:r>
                        <a:rPr lang="en-US" sz="1800"/>
                        <a:t>20211CAI0175</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a:t>Moulya H M</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4375">
                <a:tc>
                  <a:txBody>
                    <a:bodyPr/>
                    <a:lstStyle/>
                    <a:p>
                      <a:pPr indent="0" lvl="0" marL="0" rtl="0" algn="ctr">
                        <a:spcBef>
                          <a:spcPts val="0"/>
                        </a:spcBef>
                        <a:spcAft>
                          <a:spcPts val="0"/>
                        </a:spcAft>
                        <a:buClr>
                          <a:schemeClr val="dk1"/>
                        </a:buClr>
                        <a:buSzPts val="1800"/>
                        <a:buFont typeface="Arial"/>
                        <a:buNone/>
                      </a:pPr>
                      <a:r>
                        <a:rPr lang="en-US" sz="1800"/>
                        <a:t>20211CAI0076</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a:t>E Bhavani</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4375">
                <a:tc>
                  <a:txBody>
                    <a:bodyPr/>
                    <a:lstStyle/>
                    <a:p>
                      <a:pPr indent="0" lvl="0" marL="0" rtl="0" algn="ctr">
                        <a:spcBef>
                          <a:spcPts val="0"/>
                        </a:spcBef>
                        <a:spcAft>
                          <a:spcPts val="0"/>
                        </a:spcAft>
                        <a:buClr>
                          <a:schemeClr val="dk1"/>
                        </a:buClr>
                        <a:buSzPts val="1800"/>
                        <a:buFont typeface="Arial"/>
                        <a:buNone/>
                      </a:pPr>
                      <a:r>
                        <a:rPr lang="en-US" sz="1800"/>
                        <a:t>20211CAI0064</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a:t>S Sanjana</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90" name="Google Shape;90;p13"/>
          <p:cNvSpPr txBox="1"/>
          <p:nvPr/>
        </p:nvSpPr>
        <p:spPr>
          <a:xfrm>
            <a:off x="6149875" y="2214800"/>
            <a:ext cx="5494200" cy="2479800"/>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rgbClr val="17365D"/>
              </a:buClr>
              <a:buSzPts val="2000"/>
              <a:buFont typeface="Arial"/>
              <a:buNone/>
            </a:pPr>
            <a:r>
              <a:rPr b="1" i="0" lang="en-US" sz="2000" u="none" cap="none" strike="noStrike">
                <a:solidFill>
                  <a:srgbClr val="17365D"/>
                </a:solidFill>
                <a:latin typeface="Cambria"/>
                <a:ea typeface="Cambria"/>
                <a:cs typeface="Cambria"/>
                <a:sym typeface="Cambria"/>
              </a:rPr>
              <a:t>Under the Supervision of,</a:t>
            </a:r>
            <a:endParaRPr>
              <a:latin typeface="Cambria"/>
              <a:ea typeface="Cambria"/>
              <a:cs typeface="Cambria"/>
              <a:sym typeface="Cambria"/>
            </a:endParaRPr>
          </a:p>
          <a:p>
            <a:pPr indent="0" lvl="0" marL="0" marR="0" rtl="0" algn="ctr">
              <a:lnSpc>
                <a:spcPct val="100000"/>
              </a:lnSpc>
              <a:spcBef>
                <a:spcPts val="0"/>
              </a:spcBef>
              <a:spcAft>
                <a:spcPts val="0"/>
              </a:spcAft>
              <a:buClr>
                <a:srgbClr val="17365D"/>
              </a:buClr>
              <a:buSzPts val="2000"/>
              <a:buFont typeface="Arial"/>
              <a:buNone/>
            </a:pPr>
            <a:r>
              <a:t/>
            </a:r>
            <a:endParaRPr>
              <a:latin typeface="Cambria"/>
              <a:ea typeface="Cambria"/>
              <a:cs typeface="Cambria"/>
              <a:sym typeface="Cambria"/>
            </a:endParaRPr>
          </a:p>
          <a:p>
            <a:pPr indent="0" lvl="0" marL="0" marR="0" rtl="0" algn="l">
              <a:lnSpc>
                <a:spcPct val="100000"/>
              </a:lnSpc>
              <a:spcBef>
                <a:spcPts val="340"/>
              </a:spcBef>
              <a:spcAft>
                <a:spcPts val="0"/>
              </a:spcAft>
              <a:buClr>
                <a:srgbClr val="17365D"/>
              </a:buClr>
              <a:buSzPts val="1700"/>
              <a:buFont typeface="Arial"/>
              <a:buNone/>
            </a:pPr>
            <a:r>
              <a:rPr b="1" i="0" lang="en-US" sz="1900" u="none" cap="none" strike="noStrike">
                <a:solidFill>
                  <a:srgbClr val="17365D"/>
                </a:solidFill>
                <a:latin typeface="Cambria"/>
                <a:ea typeface="Cambria"/>
                <a:cs typeface="Cambria"/>
                <a:sym typeface="Cambria"/>
              </a:rPr>
              <a:t>Dr</a:t>
            </a:r>
            <a:r>
              <a:rPr b="1" lang="en-US" sz="1900">
                <a:solidFill>
                  <a:srgbClr val="17365D"/>
                </a:solidFill>
                <a:latin typeface="Cambria"/>
                <a:ea typeface="Cambria"/>
                <a:cs typeface="Cambria"/>
                <a:sym typeface="Cambria"/>
              </a:rPr>
              <a:t>. Swati Sharma</a:t>
            </a:r>
            <a:endParaRPr b="0" i="0" sz="1600" u="none" cap="none" strike="noStrike">
              <a:solidFill>
                <a:srgbClr val="000000"/>
              </a:solidFill>
              <a:latin typeface="Cambria"/>
              <a:ea typeface="Cambria"/>
              <a:cs typeface="Cambria"/>
              <a:sym typeface="Cambria"/>
            </a:endParaRPr>
          </a:p>
          <a:p>
            <a:pPr indent="0" lvl="0" marL="0" marR="0" rtl="0" algn="l">
              <a:lnSpc>
                <a:spcPct val="100000"/>
              </a:lnSpc>
              <a:spcBef>
                <a:spcPts val="340"/>
              </a:spcBef>
              <a:spcAft>
                <a:spcPts val="0"/>
              </a:spcAft>
              <a:buClr>
                <a:srgbClr val="17365D"/>
              </a:buClr>
              <a:buSzPts val="1700"/>
              <a:buFont typeface="Arial"/>
              <a:buNone/>
            </a:pPr>
            <a:r>
              <a:rPr b="1" lang="en-US" sz="1900">
                <a:solidFill>
                  <a:srgbClr val="17365D"/>
                </a:solidFill>
                <a:latin typeface="Cambria"/>
                <a:ea typeface="Cambria"/>
                <a:cs typeface="Cambria"/>
                <a:sym typeface="Cambria"/>
              </a:rPr>
              <a:t>Associate Professor - Selection Grade</a:t>
            </a:r>
            <a:endParaRPr b="0" i="0" sz="1600" u="none" cap="none" strike="noStrike">
              <a:solidFill>
                <a:srgbClr val="000000"/>
              </a:solidFill>
              <a:latin typeface="Cambria"/>
              <a:ea typeface="Cambria"/>
              <a:cs typeface="Cambria"/>
              <a:sym typeface="Cambria"/>
            </a:endParaRPr>
          </a:p>
          <a:p>
            <a:pPr indent="0" lvl="0" marL="0" marR="0" rtl="0" algn="l">
              <a:lnSpc>
                <a:spcPct val="100000"/>
              </a:lnSpc>
              <a:spcBef>
                <a:spcPts val="340"/>
              </a:spcBef>
              <a:spcAft>
                <a:spcPts val="0"/>
              </a:spcAft>
              <a:buClr>
                <a:srgbClr val="17365D"/>
              </a:buClr>
              <a:buSzPts val="1700"/>
              <a:buFont typeface="Arial"/>
              <a:buNone/>
            </a:pPr>
            <a:r>
              <a:rPr b="1" i="0" lang="en-US" sz="1900" u="none" cap="none" strike="noStrike">
                <a:solidFill>
                  <a:srgbClr val="17365D"/>
                </a:solidFill>
                <a:latin typeface="Cambria"/>
                <a:ea typeface="Cambria"/>
                <a:cs typeface="Cambria"/>
                <a:sym typeface="Cambria"/>
              </a:rPr>
              <a:t>School of Computer Science and Engineering</a:t>
            </a:r>
            <a:endParaRPr b="0" i="0" sz="1600" u="none" cap="none" strike="noStrike">
              <a:solidFill>
                <a:srgbClr val="000000"/>
              </a:solidFill>
              <a:latin typeface="Cambria"/>
              <a:ea typeface="Cambria"/>
              <a:cs typeface="Cambria"/>
              <a:sym typeface="Cambria"/>
            </a:endParaRPr>
          </a:p>
          <a:p>
            <a:pPr indent="0" lvl="0" marL="0" marR="0" rtl="0" algn="l">
              <a:lnSpc>
                <a:spcPct val="100000"/>
              </a:lnSpc>
              <a:spcBef>
                <a:spcPts val="340"/>
              </a:spcBef>
              <a:spcAft>
                <a:spcPts val="0"/>
              </a:spcAft>
              <a:buClr>
                <a:srgbClr val="17365D"/>
              </a:buClr>
              <a:buSzPts val="1700"/>
              <a:buFont typeface="Arial"/>
              <a:buNone/>
            </a:pPr>
            <a:r>
              <a:rPr b="1" i="0" lang="en-US" sz="1900" u="none" cap="none" strike="noStrike">
                <a:solidFill>
                  <a:srgbClr val="17365D"/>
                </a:solidFill>
                <a:latin typeface="Cambria"/>
                <a:ea typeface="Cambria"/>
                <a:cs typeface="Cambria"/>
                <a:sym typeface="Cambria"/>
              </a:rPr>
              <a:t>Presidency University</a:t>
            </a:r>
            <a:endParaRPr b="0" i="0" sz="1600" u="none" cap="none" strike="noStrike">
              <a:solidFill>
                <a:srgbClr val="000000"/>
              </a:solidFill>
              <a:latin typeface="Cambria"/>
              <a:ea typeface="Cambria"/>
              <a:cs typeface="Cambria"/>
              <a:sym typeface="Cambria"/>
            </a:endParaRPr>
          </a:p>
          <a:p>
            <a:pPr indent="0" lvl="0" marL="0" marR="0" rtl="0" algn="l">
              <a:lnSpc>
                <a:spcPct val="100000"/>
              </a:lnSpc>
              <a:spcBef>
                <a:spcPts val="400"/>
              </a:spcBef>
              <a:spcAft>
                <a:spcPts val="0"/>
              </a:spcAft>
              <a:buClr>
                <a:srgbClr val="17365D"/>
              </a:buClr>
              <a:buSzPts val="2000"/>
              <a:buFont typeface="Arial"/>
              <a:buNone/>
            </a:pPr>
            <a:r>
              <a:t/>
            </a:r>
            <a:endParaRPr b="1" i="0" sz="2000" u="none" cap="none" strike="noStrike">
              <a:solidFill>
                <a:srgbClr val="17365D"/>
              </a:solidFill>
              <a:latin typeface="Cambria"/>
              <a:ea typeface="Cambria"/>
              <a:cs typeface="Cambria"/>
              <a:sym typeface="Cambria"/>
            </a:endParaRPr>
          </a:p>
        </p:txBody>
      </p:sp>
      <p:sp>
        <p:nvSpPr>
          <p:cNvPr id="91" name="Google Shape;91;p13"/>
          <p:cNvSpPr txBox="1"/>
          <p:nvPr/>
        </p:nvSpPr>
        <p:spPr>
          <a:xfrm>
            <a:off x="3986772" y="334089"/>
            <a:ext cx="3970500" cy="552300"/>
          </a:xfrm>
          <a:prstGeom prst="rect">
            <a:avLst/>
          </a:prstGeom>
          <a:noFill/>
          <a:ln>
            <a:noFill/>
          </a:ln>
        </p:spPr>
        <p:txBody>
          <a:bodyPr anchorCtr="0" anchor="t" bIns="45700" lIns="91425" spcFirstLastPara="1" rIns="91425" wrap="square" tIns="45700">
            <a:normAutofit fontScale="85000" lnSpcReduction="20000"/>
          </a:bodyPr>
          <a:lstStyle/>
          <a:p>
            <a:pPr indent="0" lvl="0" marL="0" marR="0" rtl="0" algn="ctr">
              <a:lnSpc>
                <a:spcPct val="100000"/>
              </a:lnSpc>
              <a:spcBef>
                <a:spcPts val="0"/>
              </a:spcBef>
              <a:spcAft>
                <a:spcPts val="0"/>
              </a:spcAft>
              <a:buClr>
                <a:srgbClr val="17365D"/>
              </a:buClr>
              <a:buSzPct val="100000"/>
              <a:buFont typeface="Arial"/>
              <a:buNone/>
            </a:pPr>
            <a:r>
              <a:rPr b="1" i="0" lang="en-US" sz="2000" u="none" cap="none" strike="noStrike">
                <a:solidFill>
                  <a:srgbClr val="17365D"/>
                </a:solidFill>
                <a:latin typeface="Cambria"/>
                <a:ea typeface="Cambria"/>
                <a:cs typeface="Cambria"/>
                <a:sym typeface="Cambria"/>
              </a:rPr>
              <a:t>PIP2001 Capstone Project</a:t>
            </a:r>
            <a:endParaRPr b="0" i="0" sz="1400" u="none" cap="none" strike="noStrike">
              <a:solidFill>
                <a:srgbClr val="000000"/>
              </a:solidFill>
              <a:latin typeface="Cambria"/>
              <a:ea typeface="Cambria"/>
              <a:cs typeface="Cambria"/>
              <a:sym typeface="Cambria"/>
            </a:endParaRPr>
          </a:p>
          <a:p>
            <a:pPr indent="0" lvl="0" marL="0" marR="0" rtl="0" algn="ctr">
              <a:lnSpc>
                <a:spcPct val="100000"/>
              </a:lnSpc>
              <a:spcBef>
                <a:spcPts val="310"/>
              </a:spcBef>
              <a:spcAft>
                <a:spcPts val="0"/>
              </a:spcAft>
              <a:buClr>
                <a:srgbClr val="17365D"/>
              </a:buClr>
              <a:buSzPct val="100000"/>
              <a:buFont typeface="Arial"/>
              <a:buNone/>
            </a:pPr>
            <a:r>
              <a:rPr b="1" i="0" lang="en-US" sz="2000" u="none" cap="none" strike="noStrike">
                <a:solidFill>
                  <a:srgbClr val="17365D"/>
                </a:solidFill>
                <a:latin typeface="Cambria"/>
                <a:ea typeface="Cambria"/>
                <a:cs typeface="Cambria"/>
                <a:sym typeface="Cambria"/>
              </a:rPr>
              <a:t>Review-0</a:t>
            </a:r>
            <a:endParaRPr b="1" i="0" sz="2000" u="none" cap="none" strike="noStrike">
              <a:solidFill>
                <a:srgbClr val="17365D"/>
              </a:solidFill>
              <a:latin typeface="Cambria"/>
              <a:ea typeface="Cambria"/>
              <a:cs typeface="Cambria"/>
              <a:sym typeface="Cambria"/>
            </a:endParaRPr>
          </a:p>
        </p:txBody>
      </p:sp>
      <p:sp>
        <p:nvSpPr>
          <p:cNvPr id="92" name="Google Shape;92;p13"/>
          <p:cNvSpPr txBox="1"/>
          <p:nvPr/>
        </p:nvSpPr>
        <p:spPr>
          <a:xfrm>
            <a:off x="-28962" y="4694600"/>
            <a:ext cx="12249900" cy="1562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65D"/>
              </a:buClr>
              <a:buSzPts val="2000"/>
              <a:buFont typeface="Arial"/>
              <a:buNone/>
            </a:pPr>
            <a:r>
              <a:rPr b="1" i="0" lang="en-US" sz="2000" u="none" cap="none" strike="noStrike">
                <a:solidFill>
                  <a:schemeClr val="accent1"/>
                </a:solidFill>
                <a:latin typeface="Cambria"/>
                <a:ea typeface="Cambria"/>
                <a:cs typeface="Cambria"/>
                <a:sym typeface="Cambria"/>
              </a:rPr>
              <a:t>Name of the Program:</a:t>
            </a:r>
            <a:r>
              <a:rPr b="1" i="0" lang="en-US" sz="2000" u="none" cap="none" strike="noStrike">
                <a:solidFill>
                  <a:schemeClr val="dk1"/>
                </a:solidFill>
                <a:latin typeface="Cambria"/>
                <a:ea typeface="Cambria"/>
                <a:cs typeface="Cambria"/>
                <a:sym typeface="Cambria"/>
              </a:rPr>
              <a:t>  B</a:t>
            </a:r>
            <a:r>
              <a:rPr b="1" lang="en-US" sz="2000">
                <a:solidFill>
                  <a:schemeClr val="dk1"/>
                </a:solidFill>
                <a:latin typeface="Cambria"/>
                <a:ea typeface="Cambria"/>
                <a:cs typeface="Cambria"/>
                <a:sym typeface="Cambria"/>
              </a:rPr>
              <a:t>achelor of Technology</a:t>
            </a:r>
            <a:endParaRPr b="1" sz="2000">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17365D"/>
              </a:buClr>
              <a:buSzPts val="2000"/>
              <a:buFont typeface="Arial"/>
              <a:buNone/>
            </a:pPr>
            <a:r>
              <a:rPr b="1" i="0" lang="en-US" sz="2000" u="none" cap="none" strike="noStrike">
                <a:solidFill>
                  <a:schemeClr val="accent1"/>
                </a:solidFill>
                <a:latin typeface="Cambria"/>
                <a:ea typeface="Cambria"/>
                <a:cs typeface="Cambria"/>
                <a:sym typeface="Cambria"/>
              </a:rPr>
              <a:t>Name of the HoD:  </a:t>
            </a:r>
            <a:r>
              <a:rPr b="1" lang="en-US" sz="2000">
                <a:solidFill>
                  <a:schemeClr val="dk1"/>
                </a:solidFill>
                <a:latin typeface="Cambria"/>
                <a:ea typeface="Cambria"/>
                <a:cs typeface="Cambria"/>
                <a:sym typeface="Cambria"/>
              </a:rPr>
              <a:t>Dr. Zafar Ali Khan N</a:t>
            </a:r>
            <a:endParaRPr b="1">
              <a:solidFill>
                <a:schemeClr val="dk1"/>
              </a:solidFill>
            </a:endParaRPr>
          </a:p>
          <a:p>
            <a:pPr indent="0" lvl="0" marL="0" marR="0" rtl="0" algn="l">
              <a:lnSpc>
                <a:spcPct val="100000"/>
              </a:lnSpc>
              <a:spcBef>
                <a:spcPts val="0"/>
              </a:spcBef>
              <a:spcAft>
                <a:spcPts val="0"/>
              </a:spcAft>
              <a:buClr>
                <a:srgbClr val="17365D"/>
              </a:buClr>
              <a:buSzPts val="2000"/>
              <a:buFont typeface="Arial"/>
              <a:buNone/>
            </a:pPr>
            <a:r>
              <a:rPr b="1" i="0" lang="en-US" sz="2000" u="none" cap="none" strike="noStrike">
                <a:solidFill>
                  <a:schemeClr val="accent1"/>
                </a:solidFill>
                <a:latin typeface="Cambria"/>
                <a:ea typeface="Cambria"/>
                <a:cs typeface="Cambria"/>
                <a:sym typeface="Cambria"/>
              </a:rPr>
              <a:t>Name of the Program Project Coordinator:  </a:t>
            </a:r>
            <a:r>
              <a:rPr b="1" lang="en-US" sz="2000">
                <a:solidFill>
                  <a:schemeClr val="dk1"/>
                </a:solidFill>
                <a:highlight>
                  <a:srgbClr val="FFFFFF"/>
                </a:highlight>
                <a:latin typeface="Cambria"/>
                <a:ea typeface="Cambria"/>
                <a:cs typeface="Cambria"/>
                <a:sym typeface="Cambria"/>
              </a:rPr>
              <a:t>Dr. Afroz Pasha</a:t>
            </a:r>
            <a:endParaRPr b="1" sz="2200">
              <a:latin typeface="Cambria"/>
              <a:ea typeface="Cambria"/>
              <a:cs typeface="Cambria"/>
              <a:sym typeface="Cambria"/>
            </a:endParaRPr>
          </a:p>
          <a:p>
            <a:pPr indent="0" lvl="0" marL="0" marR="0" rtl="0" algn="l">
              <a:lnSpc>
                <a:spcPct val="100000"/>
              </a:lnSpc>
              <a:spcBef>
                <a:spcPts val="0"/>
              </a:spcBef>
              <a:spcAft>
                <a:spcPts val="0"/>
              </a:spcAft>
              <a:buNone/>
            </a:pPr>
            <a:r>
              <a:rPr b="1" i="0" lang="en-US" sz="2000" u="none" cap="none" strike="noStrike">
                <a:solidFill>
                  <a:schemeClr val="accent1"/>
                </a:solidFill>
                <a:latin typeface="Cambria"/>
                <a:ea typeface="Cambria"/>
                <a:cs typeface="Cambria"/>
                <a:sym typeface="Cambria"/>
              </a:rPr>
              <a:t>Name of the School Project Coordinators: </a:t>
            </a:r>
            <a:r>
              <a:rPr b="1" i="0" lang="en-US" sz="2000" u="none" cap="none" strike="noStrike">
                <a:solidFill>
                  <a:schemeClr val="dk1"/>
                </a:solidFill>
                <a:latin typeface="Cambria"/>
                <a:ea typeface="Cambria"/>
                <a:cs typeface="Cambria"/>
                <a:sym typeface="Cambria"/>
              </a:rPr>
              <a:t>Dr. Sampath A K / Dr. Abdul K</a:t>
            </a:r>
            <a:r>
              <a:rPr b="1" i="0" lang="en-US" sz="2000" u="none" cap="none" strike="noStrike">
                <a:solidFill>
                  <a:schemeClr val="dk1"/>
                </a:solidFill>
                <a:latin typeface="Cambria"/>
                <a:ea typeface="Cambria"/>
                <a:cs typeface="Cambria"/>
                <a:sym typeface="Cambria"/>
              </a:rPr>
              <a:t>hadar A / </a:t>
            </a:r>
            <a:r>
              <a:rPr b="1" i="0" lang="en-US" sz="2000" u="none" cap="none" strike="noStrike">
                <a:solidFill>
                  <a:schemeClr val="dk1"/>
                </a:solidFill>
                <a:latin typeface="Cambria"/>
                <a:ea typeface="Cambria"/>
                <a:cs typeface="Cambria"/>
                <a:sym typeface="Cambria"/>
              </a:rPr>
              <a:t>Mr. Md Ziaur Rahman</a:t>
            </a:r>
            <a:endParaRPr b="1" i="0" sz="2000" u="none" cap="none" strike="noStrike">
              <a:solidFill>
                <a:schemeClr val="dk1"/>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812800" y="274638"/>
            <a:ext cx="10668000" cy="487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References</a:t>
            </a:r>
            <a:endParaRPr/>
          </a:p>
        </p:txBody>
      </p:sp>
      <p:sp>
        <p:nvSpPr>
          <p:cNvPr id="150" name="Google Shape;150;p22"/>
          <p:cNvSpPr txBox="1"/>
          <p:nvPr>
            <p:ph idx="1" type="body"/>
          </p:nvPr>
        </p:nvSpPr>
        <p:spPr>
          <a:xfrm>
            <a:off x="812800" y="1143001"/>
            <a:ext cx="10668000" cy="4953000"/>
          </a:xfrm>
          <a:prstGeom prst="rect">
            <a:avLst/>
          </a:prstGeom>
        </p:spPr>
        <p:txBody>
          <a:bodyPr anchorCtr="0" anchor="t" bIns="45700" lIns="91425" spcFirstLastPara="1" rIns="91425" wrap="square" tIns="45700">
            <a:normAutofit fontScale="92500" lnSpcReduction="10000"/>
          </a:bodyPr>
          <a:lstStyle/>
          <a:p>
            <a:pPr indent="-346075" lvl="0" marL="457200" rtl="0" algn="l">
              <a:spcBef>
                <a:spcPts val="480"/>
              </a:spcBef>
              <a:spcAft>
                <a:spcPts val="0"/>
              </a:spcAft>
              <a:buSzPct val="100000"/>
              <a:buFont typeface="Cambria"/>
              <a:buChar char="•"/>
            </a:pPr>
            <a:r>
              <a:rPr lang="en-US" sz="2000">
                <a:latin typeface="Cambria"/>
                <a:ea typeface="Cambria"/>
                <a:cs typeface="Cambria"/>
                <a:sym typeface="Cambria"/>
              </a:rPr>
              <a:t>D'silva, G. M., Thakare, S., More, S., &amp; Kuriakose, J. (2017, February). Real world smart chatbot for customer care using a software as a service (SaaS) architecture. In 2017 International Conference on I-SMAC (IoT in Social, Mobile, Analytics and Cloud)(I-SMAC) (pp. 658-664). IEEE.[6]</a:t>
            </a:r>
            <a:endParaRPr sz="2000">
              <a:latin typeface="Cambria"/>
              <a:ea typeface="Cambria"/>
              <a:cs typeface="Cambria"/>
              <a:sym typeface="Cambria"/>
            </a:endParaRPr>
          </a:p>
          <a:p>
            <a:pPr indent="0" lvl="0" marL="457200" rtl="0" algn="l">
              <a:spcBef>
                <a:spcPts val="480"/>
              </a:spcBef>
              <a:spcAft>
                <a:spcPts val="0"/>
              </a:spcAft>
              <a:buNone/>
            </a:pPr>
            <a:r>
              <a:t/>
            </a:r>
            <a:endParaRPr sz="2000">
              <a:latin typeface="Cambria"/>
              <a:ea typeface="Cambria"/>
              <a:cs typeface="Cambria"/>
              <a:sym typeface="Cambria"/>
            </a:endParaRPr>
          </a:p>
          <a:p>
            <a:pPr indent="-346075" lvl="0" marL="457200" rtl="0" algn="l">
              <a:spcBef>
                <a:spcPts val="480"/>
              </a:spcBef>
              <a:spcAft>
                <a:spcPts val="0"/>
              </a:spcAft>
              <a:buSzPct val="100000"/>
              <a:buFont typeface="Cambria"/>
              <a:buChar char="•"/>
            </a:pPr>
            <a:r>
              <a:rPr lang="en-US" sz="2000">
                <a:latin typeface="Cambria"/>
                <a:ea typeface="Cambria"/>
                <a:cs typeface="Cambria"/>
                <a:sym typeface="Cambria"/>
              </a:rPr>
              <a:t>Iyambo, H. N., &amp; Iyawa, G. (2023). Customer Support Chatbot to Enhance Customer Support Experience Using Machine Learning Techniques: A Review. Available at SSRN 4649539.[7]</a:t>
            </a:r>
            <a:endParaRPr sz="2000">
              <a:latin typeface="Cambria"/>
              <a:ea typeface="Cambria"/>
              <a:cs typeface="Cambria"/>
              <a:sym typeface="Cambria"/>
            </a:endParaRPr>
          </a:p>
          <a:p>
            <a:pPr indent="0" lvl="0" marL="457200" rtl="0" algn="l">
              <a:spcBef>
                <a:spcPts val="480"/>
              </a:spcBef>
              <a:spcAft>
                <a:spcPts val="0"/>
              </a:spcAft>
              <a:buNone/>
            </a:pPr>
            <a:r>
              <a:t/>
            </a:r>
            <a:endParaRPr sz="2000">
              <a:latin typeface="Cambria"/>
              <a:ea typeface="Cambria"/>
              <a:cs typeface="Cambria"/>
              <a:sym typeface="Cambria"/>
            </a:endParaRPr>
          </a:p>
          <a:p>
            <a:pPr indent="-346075" lvl="0" marL="457200" rtl="0" algn="l">
              <a:spcBef>
                <a:spcPts val="480"/>
              </a:spcBef>
              <a:spcAft>
                <a:spcPts val="0"/>
              </a:spcAft>
              <a:buSzPct val="100000"/>
              <a:buFont typeface="Cambria"/>
              <a:buChar char="•"/>
            </a:pPr>
            <a:r>
              <a:rPr lang="en-US" sz="2000">
                <a:latin typeface="Cambria"/>
                <a:ea typeface="Cambria"/>
                <a:cs typeface="Cambria"/>
                <a:sym typeface="Cambria"/>
              </a:rPr>
              <a:t>Suta, P., Lan, X., Wu, B., Mongkolnam, P., &amp; Chan, J. H. (2020). An overview of machine learning in chatbots. International Journal of Mechanical Engineering and Robotics Research, 9(4), 502-510.[8]</a:t>
            </a:r>
            <a:endParaRPr sz="2000">
              <a:latin typeface="Cambria"/>
              <a:ea typeface="Cambria"/>
              <a:cs typeface="Cambria"/>
              <a:sym typeface="Cambria"/>
            </a:endParaRPr>
          </a:p>
          <a:p>
            <a:pPr indent="0" lvl="0" marL="457200" rtl="0" algn="l">
              <a:spcBef>
                <a:spcPts val="480"/>
              </a:spcBef>
              <a:spcAft>
                <a:spcPts val="0"/>
              </a:spcAft>
              <a:buNone/>
            </a:pPr>
            <a:r>
              <a:t/>
            </a:r>
            <a:endParaRPr sz="2000">
              <a:latin typeface="Cambria"/>
              <a:ea typeface="Cambria"/>
              <a:cs typeface="Cambria"/>
              <a:sym typeface="Cambria"/>
            </a:endParaRPr>
          </a:p>
          <a:p>
            <a:pPr indent="-346075" lvl="0" marL="457200" rtl="0" algn="l">
              <a:spcBef>
                <a:spcPts val="480"/>
              </a:spcBef>
              <a:spcAft>
                <a:spcPts val="0"/>
              </a:spcAft>
              <a:buSzPct val="100000"/>
              <a:buFont typeface="Cambria"/>
              <a:buChar char="•"/>
            </a:pPr>
            <a:r>
              <a:rPr lang="en-US" sz="2000">
                <a:latin typeface="Cambria"/>
                <a:ea typeface="Cambria"/>
                <a:cs typeface="Cambria"/>
                <a:sym typeface="Cambria"/>
              </a:rPr>
              <a:t>Kumar, R., &amp; Ali, M. M. (2020). A review on chatbot design and implementation techniques. Int. J. Eng. Technol, 7(11), 2791-2800.[9]</a:t>
            </a:r>
            <a:endParaRPr sz="2000">
              <a:latin typeface="Cambria"/>
              <a:ea typeface="Cambria"/>
              <a:cs typeface="Cambria"/>
              <a:sym typeface="Cambria"/>
            </a:endParaRPr>
          </a:p>
          <a:p>
            <a:pPr indent="0" lvl="0" marL="457200" rtl="0" algn="l">
              <a:spcBef>
                <a:spcPts val="480"/>
              </a:spcBef>
              <a:spcAft>
                <a:spcPts val="0"/>
              </a:spcAft>
              <a:buNone/>
            </a:pPr>
            <a:r>
              <a:t/>
            </a:r>
            <a:endParaRPr sz="2000">
              <a:latin typeface="Cambria"/>
              <a:ea typeface="Cambria"/>
              <a:cs typeface="Cambria"/>
              <a:sym typeface="Cambria"/>
            </a:endParaRPr>
          </a:p>
          <a:p>
            <a:pPr indent="-346075" lvl="0" marL="457200" rtl="0" algn="l">
              <a:spcBef>
                <a:spcPts val="480"/>
              </a:spcBef>
              <a:spcAft>
                <a:spcPts val="0"/>
              </a:spcAft>
              <a:buSzPct val="100000"/>
              <a:buFont typeface="Cambria"/>
              <a:buChar char="•"/>
            </a:pPr>
            <a:r>
              <a:rPr lang="en-US" sz="2000">
                <a:latin typeface="Cambria"/>
                <a:ea typeface="Cambria"/>
                <a:cs typeface="Cambria"/>
                <a:sym typeface="Cambria"/>
              </a:rPr>
              <a:t>Kumar, N. K., Maheswari, K., Abinaya, A., Ramya, J., Ande, P. K., &amp; Ramaian, C. P. (2024, April). Advancements in Chatbot Technology for Enhanced Customer Support in Online Retail. In 2024 Ninth International Conference on Science Technology Engineering and Mathematics (ICONSTEM) (pp. 1-6). IEEE.[10]</a:t>
            </a:r>
            <a:endParaRPr sz="2000">
              <a:latin typeface="Cambria"/>
              <a:ea typeface="Cambria"/>
              <a:cs typeface="Cambria"/>
              <a:sym typeface="Cambr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3"/>
          <p:cNvPicPr preferRelativeResize="0"/>
          <p:nvPr/>
        </p:nvPicPr>
        <p:blipFill rotWithShape="1">
          <a:blip r:embed="rId3">
            <a:alphaModFix/>
          </a:blip>
          <a:srcRect b="0" l="0" r="0" t="0"/>
          <a:stretch/>
        </p:blipFill>
        <p:spPr>
          <a:xfrm>
            <a:off x="4082811" y="1441315"/>
            <a:ext cx="3893305" cy="393547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title"/>
          </p:nvPr>
        </p:nvSpPr>
        <p:spPr>
          <a:xfrm>
            <a:off x="812800" y="238913"/>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US">
                <a:latin typeface="Cambria"/>
                <a:ea typeface="Cambria"/>
                <a:cs typeface="Cambria"/>
                <a:sym typeface="Cambria"/>
              </a:rPr>
              <a:t>Content</a:t>
            </a:r>
            <a:endParaRPr>
              <a:latin typeface="Cambria"/>
              <a:ea typeface="Cambria"/>
              <a:cs typeface="Cambria"/>
              <a:sym typeface="Cambria"/>
            </a:endParaRPr>
          </a:p>
        </p:txBody>
      </p:sp>
      <p:sp>
        <p:nvSpPr>
          <p:cNvPr id="98" name="Google Shape;98;p14"/>
          <p:cNvSpPr txBox="1"/>
          <p:nvPr>
            <p:ph idx="1" type="body"/>
          </p:nvPr>
        </p:nvSpPr>
        <p:spPr>
          <a:xfrm>
            <a:off x="812800" y="1143001"/>
            <a:ext cx="10668000" cy="3924299"/>
          </a:xfrm>
          <a:prstGeom prst="rect">
            <a:avLst/>
          </a:prstGeom>
          <a:noFill/>
          <a:ln>
            <a:noFill/>
          </a:ln>
        </p:spPr>
        <p:txBody>
          <a:bodyPr anchorCtr="0" anchor="t" bIns="45700" lIns="91425" spcFirstLastPara="1" rIns="91425" wrap="square" tIns="45700">
            <a:normAutofit/>
          </a:bodyPr>
          <a:lstStyle/>
          <a:p>
            <a:pPr indent="-342900" lvl="0" marL="495300" rtl="0" algn="just">
              <a:lnSpc>
                <a:spcPct val="200000"/>
              </a:lnSpc>
              <a:spcBef>
                <a:spcPts val="0"/>
              </a:spcBef>
              <a:spcAft>
                <a:spcPts val="0"/>
              </a:spcAft>
              <a:buSzPts val="2400"/>
              <a:buFont typeface="Noto Sans Symbols"/>
              <a:buChar char="⮚"/>
            </a:pPr>
            <a:r>
              <a:rPr lang="en-US">
                <a:latin typeface="Cambria"/>
                <a:ea typeface="Cambria"/>
                <a:cs typeface="Cambria"/>
                <a:sym typeface="Cambria"/>
              </a:rPr>
              <a:t>Problem Statement</a:t>
            </a:r>
            <a:endParaRPr/>
          </a:p>
          <a:p>
            <a:pPr indent="-342900" lvl="0" marL="495300" rtl="0" algn="just">
              <a:lnSpc>
                <a:spcPct val="200000"/>
              </a:lnSpc>
              <a:spcBef>
                <a:spcPts val="0"/>
              </a:spcBef>
              <a:spcAft>
                <a:spcPts val="0"/>
              </a:spcAft>
              <a:buSzPts val="2400"/>
              <a:buFont typeface="Noto Sans Symbols"/>
              <a:buChar char="⮚"/>
            </a:pPr>
            <a:r>
              <a:rPr lang="en-US">
                <a:latin typeface="Cambria"/>
                <a:ea typeface="Cambria"/>
                <a:cs typeface="Cambria"/>
                <a:sym typeface="Cambria"/>
              </a:rPr>
              <a:t>Github Link</a:t>
            </a:r>
            <a:endParaRPr>
              <a:latin typeface="Cambria"/>
              <a:ea typeface="Cambria"/>
              <a:cs typeface="Cambria"/>
              <a:sym typeface="Cambria"/>
            </a:endParaRPr>
          </a:p>
          <a:p>
            <a:pPr indent="-342900" lvl="0" marL="495300" rtl="0" algn="just">
              <a:lnSpc>
                <a:spcPct val="200000"/>
              </a:lnSpc>
              <a:spcBef>
                <a:spcPts val="0"/>
              </a:spcBef>
              <a:spcAft>
                <a:spcPts val="0"/>
              </a:spcAft>
              <a:buSzPts val="2400"/>
              <a:buFont typeface="Noto Sans Symbols"/>
              <a:buChar char="⮚"/>
            </a:pPr>
            <a:r>
              <a:rPr lang="en-US">
                <a:latin typeface="Cambria"/>
                <a:ea typeface="Cambria"/>
                <a:cs typeface="Cambria"/>
                <a:sym typeface="Cambria"/>
              </a:rPr>
              <a:t>Analysis of Problem Statement</a:t>
            </a:r>
            <a:endParaRPr/>
          </a:p>
          <a:p>
            <a:pPr indent="-342900" lvl="0" marL="495300" rtl="0" algn="just">
              <a:lnSpc>
                <a:spcPct val="200000"/>
              </a:lnSpc>
              <a:spcBef>
                <a:spcPts val="0"/>
              </a:spcBef>
              <a:spcAft>
                <a:spcPts val="0"/>
              </a:spcAft>
              <a:buClr>
                <a:schemeClr val="dk1"/>
              </a:buClr>
              <a:buSzPts val="2400"/>
              <a:buFont typeface="Noto Sans Symbols"/>
              <a:buChar char="⮚"/>
            </a:pPr>
            <a:r>
              <a:rPr lang="en-US">
                <a:latin typeface="Cambria"/>
                <a:ea typeface="Cambria"/>
                <a:cs typeface="Cambria"/>
                <a:sym typeface="Cambria"/>
              </a:rPr>
              <a:t>Timeline of the Project</a:t>
            </a:r>
            <a:endParaRPr/>
          </a:p>
          <a:p>
            <a:pPr indent="-342900" lvl="0" marL="495300" rtl="0" algn="just">
              <a:lnSpc>
                <a:spcPct val="200000"/>
              </a:lnSpc>
              <a:spcBef>
                <a:spcPts val="0"/>
              </a:spcBef>
              <a:spcAft>
                <a:spcPts val="0"/>
              </a:spcAft>
              <a:buClr>
                <a:schemeClr val="dk1"/>
              </a:buClr>
              <a:buSzPts val="2400"/>
              <a:buFont typeface="Noto Sans Symbols"/>
              <a:buChar char="⮚"/>
            </a:pPr>
            <a:r>
              <a:rPr lang="en-US">
                <a:latin typeface="Cambria"/>
                <a:ea typeface="Cambria"/>
                <a:cs typeface="Cambria"/>
                <a:sym typeface="Cambria"/>
              </a:rPr>
              <a:t>References</a:t>
            </a:r>
            <a:endParaRPr/>
          </a:p>
          <a:p>
            <a:pPr indent="-190500" lvl="0" marL="495300" rtl="0" algn="just">
              <a:lnSpc>
                <a:spcPct val="200000"/>
              </a:lnSpc>
              <a:spcBef>
                <a:spcPts val="0"/>
              </a:spcBef>
              <a:spcAft>
                <a:spcPts val="0"/>
              </a:spcAft>
              <a:buClr>
                <a:schemeClr val="dk1"/>
              </a:buClr>
              <a:buSzPts val="2400"/>
              <a:buFont typeface="Noto Sans Symbols"/>
              <a:buNone/>
            </a:pPr>
            <a:r>
              <a:t/>
            </a:r>
            <a:endParaRPr>
              <a:latin typeface="Cambria"/>
              <a:ea typeface="Cambria"/>
              <a:cs typeface="Cambria"/>
              <a:sym typeface="Cambria"/>
            </a:endParaRPr>
          </a:p>
          <a:p>
            <a:pPr indent="-190500" lvl="0" marL="495300" rtl="0" algn="just">
              <a:lnSpc>
                <a:spcPct val="200000"/>
              </a:lnSpc>
              <a:spcBef>
                <a:spcPts val="0"/>
              </a:spcBef>
              <a:spcAft>
                <a:spcPts val="0"/>
              </a:spcAft>
              <a:buClr>
                <a:schemeClr val="dk1"/>
              </a:buClr>
              <a:buSzPts val="2400"/>
              <a:buFont typeface="Noto Sans Symbols"/>
              <a:buNone/>
            </a:pPr>
            <a:r>
              <a:t/>
            </a:r>
            <a:endParaRPr>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US">
                <a:latin typeface="Cambria"/>
                <a:ea typeface="Cambria"/>
                <a:cs typeface="Cambria"/>
                <a:sym typeface="Cambria"/>
              </a:rPr>
              <a:t>Problem Statement Number: </a:t>
            </a:r>
            <a:endParaRPr>
              <a:latin typeface="Cambria"/>
              <a:ea typeface="Cambria"/>
              <a:cs typeface="Cambria"/>
              <a:sym typeface="Cambria"/>
            </a:endParaRPr>
          </a:p>
        </p:txBody>
      </p:sp>
      <p:sp>
        <p:nvSpPr>
          <p:cNvPr id="104" name="Google Shape;104;p15"/>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a:bodyPr>
          <a:lstStyle/>
          <a:p>
            <a:pPr indent="-190500" lvl="0" marL="342900" rtl="0" algn="just">
              <a:lnSpc>
                <a:spcPct val="150000"/>
              </a:lnSpc>
              <a:spcBef>
                <a:spcPts val="0"/>
              </a:spcBef>
              <a:spcAft>
                <a:spcPts val="0"/>
              </a:spcAft>
              <a:buClr>
                <a:schemeClr val="dk1"/>
              </a:buClr>
              <a:buSzPts val="2400"/>
              <a:buFont typeface="Arial"/>
              <a:buNone/>
            </a:pPr>
            <a:r>
              <a:rPr b="1" lang="en-US" sz="2500">
                <a:latin typeface="Cambria"/>
                <a:ea typeface="Cambria"/>
                <a:cs typeface="Cambria"/>
                <a:sym typeface="Cambria"/>
              </a:rPr>
              <a:t>Organization :</a:t>
            </a:r>
            <a:r>
              <a:rPr lang="en-US" sz="2500">
                <a:latin typeface="Cambria"/>
                <a:ea typeface="Cambria"/>
                <a:cs typeface="Cambria"/>
                <a:sym typeface="Cambria"/>
              </a:rPr>
              <a:t> </a:t>
            </a:r>
            <a:r>
              <a:rPr lang="en-US">
                <a:latin typeface="Cambria"/>
                <a:ea typeface="Cambria"/>
                <a:cs typeface="Cambria"/>
                <a:sym typeface="Cambria"/>
              </a:rPr>
              <a:t>KG Info Systems Pvt Ltd</a:t>
            </a:r>
            <a:endParaRPr>
              <a:latin typeface="Cambria"/>
              <a:ea typeface="Cambria"/>
              <a:cs typeface="Cambria"/>
              <a:sym typeface="Cambria"/>
            </a:endParaRPr>
          </a:p>
          <a:p>
            <a:pPr indent="-190500" lvl="0" marL="342900" rtl="0" algn="just">
              <a:lnSpc>
                <a:spcPct val="150000"/>
              </a:lnSpc>
              <a:spcBef>
                <a:spcPts val="0"/>
              </a:spcBef>
              <a:spcAft>
                <a:spcPts val="0"/>
              </a:spcAft>
              <a:buClr>
                <a:schemeClr val="dk1"/>
              </a:buClr>
              <a:buSzPts val="2400"/>
              <a:buFont typeface="Arial"/>
              <a:buNone/>
            </a:pPr>
            <a:r>
              <a:rPr b="1" lang="en-US" sz="2500">
                <a:latin typeface="Cambria"/>
                <a:ea typeface="Cambria"/>
                <a:cs typeface="Cambria"/>
                <a:sym typeface="Cambria"/>
              </a:rPr>
              <a:t>Category :</a:t>
            </a:r>
            <a:r>
              <a:rPr b="1" lang="en-US">
                <a:latin typeface="Cambria"/>
                <a:ea typeface="Cambria"/>
                <a:cs typeface="Cambria"/>
                <a:sym typeface="Cambria"/>
              </a:rPr>
              <a:t> </a:t>
            </a:r>
            <a:r>
              <a:rPr lang="en-US">
                <a:latin typeface="Cambria"/>
                <a:ea typeface="Cambria"/>
                <a:cs typeface="Cambria"/>
                <a:sym typeface="Cambria"/>
              </a:rPr>
              <a:t>Software</a:t>
            </a:r>
            <a:endParaRPr/>
          </a:p>
          <a:p>
            <a:pPr indent="-190500" lvl="0" marL="342900" rtl="0" algn="just">
              <a:lnSpc>
                <a:spcPct val="150000"/>
              </a:lnSpc>
              <a:spcBef>
                <a:spcPts val="0"/>
              </a:spcBef>
              <a:spcAft>
                <a:spcPts val="0"/>
              </a:spcAft>
              <a:buClr>
                <a:schemeClr val="dk1"/>
              </a:buClr>
              <a:buSzPts val="2400"/>
              <a:buFont typeface="Arial"/>
              <a:buNone/>
            </a:pPr>
            <a:r>
              <a:rPr b="1" lang="en-US" sz="2500">
                <a:latin typeface="Cambria"/>
                <a:ea typeface="Cambria"/>
                <a:cs typeface="Cambria"/>
                <a:sym typeface="Cambria"/>
              </a:rPr>
              <a:t>Problem Description : </a:t>
            </a:r>
            <a:r>
              <a:rPr lang="en-US">
                <a:latin typeface="Cambria"/>
                <a:ea typeface="Cambria"/>
                <a:cs typeface="Cambria"/>
                <a:sym typeface="Cambria"/>
              </a:rPr>
              <a:t>A chat bot which can interpret the customer complaints or queries, search the DB for resolution and in case new solution found, hand it over to support staff. Based on the conversation b/w customer and staff, update the DB, be prepared to handle similar queries in future.</a:t>
            </a:r>
            <a:endParaRPr>
              <a:latin typeface="Cambria"/>
              <a:ea typeface="Cambria"/>
              <a:cs typeface="Cambria"/>
              <a:sym typeface="Cambria"/>
            </a:endParaRPr>
          </a:p>
          <a:p>
            <a:pPr indent="-190500" lvl="0" marL="342900" rtl="0" algn="just">
              <a:lnSpc>
                <a:spcPct val="150000"/>
              </a:lnSpc>
              <a:spcBef>
                <a:spcPts val="0"/>
              </a:spcBef>
              <a:spcAft>
                <a:spcPts val="0"/>
              </a:spcAft>
              <a:buClr>
                <a:schemeClr val="dk1"/>
              </a:buClr>
              <a:buSzPts val="1100"/>
              <a:buFont typeface="Arial"/>
              <a:buNone/>
            </a:pPr>
            <a:r>
              <a:rPr b="1" lang="en-US" sz="2500">
                <a:latin typeface="Cambria"/>
                <a:ea typeface="Cambria"/>
                <a:cs typeface="Cambria"/>
                <a:sym typeface="Cambria"/>
              </a:rPr>
              <a:t>Difficulty Level :</a:t>
            </a:r>
            <a:r>
              <a:rPr lang="en-US">
                <a:latin typeface="Cambria"/>
                <a:ea typeface="Cambria"/>
                <a:cs typeface="Cambria"/>
                <a:sym typeface="Cambria"/>
              </a:rPr>
              <a:t> Complex</a:t>
            </a:r>
            <a:endParaRPr>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Github Link</a:t>
            </a:r>
            <a:endParaRPr>
              <a:latin typeface="Cambria"/>
              <a:ea typeface="Cambria"/>
              <a:cs typeface="Cambria"/>
              <a:sym typeface="Cambria"/>
            </a:endParaRPr>
          </a:p>
        </p:txBody>
      </p:sp>
      <p:sp>
        <p:nvSpPr>
          <p:cNvPr id="110" name="Google Shape;110;p16"/>
          <p:cNvSpPr txBox="1"/>
          <p:nvPr>
            <p:ph idx="1" type="body"/>
          </p:nvPr>
        </p:nvSpPr>
        <p:spPr>
          <a:xfrm>
            <a:off x="812800" y="1143000"/>
            <a:ext cx="10668000" cy="4953000"/>
          </a:xfrm>
          <a:prstGeom prst="rect">
            <a:avLst/>
          </a:prstGeom>
          <a:noFill/>
          <a:ln>
            <a:noFill/>
          </a:ln>
        </p:spPr>
        <p:txBody>
          <a:bodyPr anchorCtr="0" anchor="t" bIns="45700" lIns="91425" spcFirstLastPara="1" rIns="91425" wrap="square" tIns="45700">
            <a:normAutofit/>
          </a:bodyPr>
          <a:lstStyle/>
          <a:p>
            <a:pPr indent="-190500" lvl="0" marL="342900" rtl="0" algn="just">
              <a:lnSpc>
                <a:spcPct val="1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1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ts val="2400"/>
              <a:buNone/>
            </a:pPr>
            <a:r>
              <a:t/>
            </a:r>
            <a:endParaRPr>
              <a:latin typeface="Cambria"/>
              <a:ea typeface="Cambria"/>
              <a:cs typeface="Cambria"/>
              <a:sym typeface="Cambria"/>
            </a:endParaRPr>
          </a:p>
        </p:txBody>
      </p:sp>
      <p:sp>
        <p:nvSpPr>
          <p:cNvPr id="111" name="Google Shape;111;p16"/>
          <p:cNvSpPr txBox="1"/>
          <p:nvPr/>
        </p:nvSpPr>
        <p:spPr>
          <a:xfrm>
            <a:off x="965200" y="1295400"/>
            <a:ext cx="10668000" cy="4953000"/>
          </a:xfrm>
          <a:prstGeom prst="rect">
            <a:avLst/>
          </a:prstGeom>
          <a:noFill/>
          <a:ln>
            <a:noFill/>
          </a:ln>
        </p:spPr>
        <p:txBody>
          <a:bodyPr anchorCtr="0" anchor="t" bIns="45700" lIns="91425" spcFirstLastPara="1" rIns="91425" wrap="square" tIns="45700">
            <a:normAutofit/>
          </a:bodyPr>
          <a:lstStyle/>
          <a:p>
            <a:pPr indent="-190500" lvl="0" marL="34290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p:txBody>
      </p:sp>
      <p:sp>
        <p:nvSpPr>
          <p:cNvPr id="112" name="Google Shape;112;p16"/>
          <p:cNvSpPr txBox="1"/>
          <p:nvPr/>
        </p:nvSpPr>
        <p:spPr>
          <a:xfrm>
            <a:off x="812800" y="1143000"/>
            <a:ext cx="10668000" cy="4178300"/>
          </a:xfrm>
          <a:prstGeom prst="rect">
            <a:avLst/>
          </a:prstGeom>
          <a:noFill/>
          <a:ln>
            <a:noFill/>
          </a:ln>
        </p:spPr>
        <p:txBody>
          <a:bodyPr anchorCtr="0" anchor="t" bIns="45700" lIns="91425" spcFirstLastPara="1" rIns="91425" wrap="square" tIns="45700">
            <a:normAutofit/>
          </a:bodyPr>
          <a:lstStyle/>
          <a:p>
            <a:pPr indent="-190500" lvl="0" marL="342900" marR="0" rtl="0" algn="just">
              <a:lnSpc>
                <a:spcPct val="100000"/>
              </a:lnSpc>
              <a:spcBef>
                <a:spcPts val="0"/>
              </a:spcBef>
              <a:spcAft>
                <a:spcPts val="0"/>
              </a:spcAft>
              <a:buClr>
                <a:schemeClr val="dk1"/>
              </a:buClr>
              <a:buSzPts val="2400"/>
              <a:buFont typeface="Arial"/>
              <a:buNone/>
            </a:pPr>
            <a:r>
              <a:rPr b="1" i="0" lang="en-US" sz="2400" u="none" cap="none" strike="noStrike">
                <a:solidFill>
                  <a:srgbClr val="953734"/>
                </a:solidFill>
                <a:latin typeface="Cambria"/>
                <a:ea typeface="Cambria"/>
                <a:cs typeface="Cambria"/>
                <a:sym typeface="Cambria"/>
              </a:rPr>
              <a:t>Github Link</a:t>
            </a:r>
            <a:endParaRPr/>
          </a:p>
          <a:p>
            <a:pPr indent="-190500" lvl="0" marL="342900" marR="0" rtl="0" algn="just">
              <a:lnSpc>
                <a:spcPct val="100000"/>
              </a:lnSpc>
              <a:spcBef>
                <a:spcPts val="0"/>
              </a:spcBef>
              <a:spcAft>
                <a:spcPts val="0"/>
              </a:spcAft>
              <a:buClr>
                <a:schemeClr val="dk1"/>
              </a:buClr>
              <a:buSzPts val="2400"/>
              <a:buFont typeface="Arial"/>
              <a:buNone/>
            </a:pPr>
            <a:r>
              <a:t/>
            </a:r>
            <a:endParaRPr sz="2400">
              <a:solidFill>
                <a:schemeClr val="dk1"/>
              </a:solidFill>
              <a:latin typeface="Cambria"/>
              <a:ea typeface="Cambria"/>
              <a:cs typeface="Cambria"/>
              <a:sym typeface="Cambria"/>
            </a:endParaRPr>
          </a:p>
          <a:p>
            <a:pPr indent="-190500" lvl="0" marL="342900" marR="0" rtl="0" algn="just">
              <a:lnSpc>
                <a:spcPct val="100000"/>
              </a:lnSpc>
              <a:spcBef>
                <a:spcPts val="0"/>
              </a:spcBef>
              <a:spcAft>
                <a:spcPts val="0"/>
              </a:spcAft>
              <a:buClr>
                <a:schemeClr val="dk1"/>
              </a:buClr>
              <a:buSzPts val="2400"/>
              <a:buFont typeface="Arial"/>
              <a:buNone/>
            </a:pPr>
            <a:r>
              <a:rPr lang="en-US" sz="2400">
                <a:solidFill>
                  <a:schemeClr val="dk1"/>
                </a:solidFill>
                <a:latin typeface="Cambria"/>
                <a:ea typeface="Cambria"/>
                <a:cs typeface="Cambria"/>
                <a:sym typeface="Cambria"/>
              </a:rPr>
              <a:t>https://github.com/pavansreddy27/Customer-Support-Chat-bot-with-ML</a:t>
            </a:r>
            <a:endParaRPr sz="2400">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0" lvl="0" marL="1524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Analysis of Problem Statement</a:t>
            </a:r>
            <a:endParaRPr/>
          </a:p>
        </p:txBody>
      </p:sp>
      <p:sp>
        <p:nvSpPr>
          <p:cNvPr id="118" name="Google Shape;118;p17"/>
          <p:cNvSpPr txBox="1"/>
          <p:nvPr>
            <p:ph idx="1" type="body"/>
          </p:nvPr>
        </p:nvSpPr>
        <p:spPr>
          <a:xfrm>
            <a:off x="1250150" y="1755950"/>
            <a:ext cx="5250600" cy="4340100"/>
          </a:xfrm>
          <a:prstGeom prst="rect">
            <a:avLst/>
          </a:prstGeom>
          <a:noFill/>
          <a:ln>
            <a:noFill/>
          </a:ln>
        </p:spPr>
        <p:txBody>
          <a:bodyPr anchorCtr="0" anchor="t" bIns="45700" lIns="91425" spcFirstLastPara="1" rIns="91425" wrap="square" tIns="45700">
            <a:noAutofit/>
          </a:bodyPr>
          <a:lstStyle/>
          <a:p>
            <a:pPr indent="-342900" lvl="0" marL="457200" rtl="0" algn="l">
              <a:lnSpc>
                <a:spcPct val="115000"/>
              </a:lnSpc>
              <a:spcBef>
                <a:spcPts val="1200"/>
              </a:spcBef>
              <a:spcAft>
                <a:spcPts val="0"/>
              </a:spcAft>
              <a:buSzPts val="1800"/>
              <a:buChar char="●"/>
            </a:pPr>
            <a:r>
              <a:rPr b="1" lang="en-US" sz="1800">
                <a:latin typeface="Cambria"/>
                <a:ea typeface="Cambria"/>
                <a:cs typeface="Cambria"/>
                <a:sym typeface="Cambria"/>
              </a:rPr>
              <a:t>Languages</a:t>
            </a:r>
            <a:r>
              <a:rPr lang="en-US" sz="1800">
                <a:latin typeface="Cambria"/>
                <a:ea typeface="Cambria"/>
                <a:cs typeface="Cambria"/>
                <a:sym typeface="Cambria"/>
              </a:rPr>
              <a:t>:</a:t>
            </a:r>
            <a:endParaRPr sz="1800">
              <a:latin typeface="Cambria"/>
              <a:ea typeface="Cambria"/>
              <a:cs typeface="Cambria"/>
              <a:sym typeface="Cambria"/>
            </a:endParaRPr>
          </a:p>
          <a:p>
            <a:pPr indent="-342900" lvl="1" marL="914400" rtl="0" algn="l">
              <a:lnSpc>
                <a:spcPct val="115000"/>
              </a:lnSpc>
              <a:spcBef>
                <a:spcPts val="0"/>
              </a:spcBef>
              <a:spcAft>
                <a:spcPts val="0"/>
              </a:spcAft>
              <a:buSzPts val="1800"/>
              <a:buChar char="○"/>
            </a:pPr>
            <a:r>
              <a:rPr b="1" lang="en-US" sz="1800">
                <a:latin typeface="Cambria"/>
                <a:ea typeface="Cambria"/>
                <a:cs typeface="Cambria"/>
                <a:sym typeface="Cambria"/>
              </a:rPr>
              <a:t>Python</a:t>
            </a:r>
            <a:r>
              <a:rPr lang="en-US" sz="1800">
                <a:latin typeface="Cambria"/>
                <a:ea typeface="Cambria"/>
                <a:cs typeface="Cambria"/>
                <a:sym typeface="Cambria"/>
              </a:rPr>
              <a:t>: NLP &amp; ML</a:t>
            </a:r>
            <a:endParaRPr sz="1800">
              <a:latin typeface="Cambria"/>
              <a:ea typeface="Cambria"/>
              <a:cs typeface="Cambria"/>
              <a:sym typeface="Cambria"/>
            </a:endParaRPr>
          </a:p>
          <a:p>
            <a:pPr indent="-342900" lvl="1" marL="914400" rtl="0" algn="l">
              <a:lnSpc>
                <a:spcPct val="115000"/>
              </a:lnSpc>
              <a:spcBef>
                <a:spcPts val="0"/>
              </a:spcBef>
              <a:spcAft>
                <a:spcPts val="0"/>
              </a:spcAft>
              <a:buSzPts val="1800"/>
              <a:buChar char="○"/>
            </a:pPr>
            <a:r>
              <a:rPr b="1" lang="en-US" sz="1800">
                <a:latin typeface="Cambria"/>
                <a:ea typeface="Cambria"/>
                <a:cs typeface="Cambria"/>
                <a:sym typeface="Cambria"/>
              </a:rPr>
              <a:t>JavaScript</a:t>
            </a:r>
            <a:r>
              <a:rPr lang="en-US" sz="1800">
                <a:latin typeface="Cambria"/>
                <a:ea typeface="Cambria"/>
                <a:cs typeface="Cambria"/>
                <a:sym typeface="Cambria"/>
              </a:rPr>
              <a:t>: Front-end &amp; Node.js</a:t>
            </a:r>
            <a:endParaRPr sz="1800">
              <a:latin typeface="Cambria"/>
              <a:ea typeface="Cambria"/>
              <a:cs typeface="Cambria"/>
              <a:sym typeface="Cambria"/>
            </a:endParaRPr>
          </a:p>
          <a:p>
            <a:pPr indent="-342900" lvl="0" marL="457200" rtl="0" algn="l">
              <a:lnSpc>
                <a:spcPct val="115000"/>
              </a:lnSpc>
              <a:spcBef>
                <a:spcPts val="0"/>
              </a:spcBef>
              <a:spcAft>
                <a:spcPts val="0"/>
              </a:spcAft>
              <a:buSzPts val="1800"/>
              <a:buChar char="●"/>
            </a:pPr>
            <a:r>
              <a:rPr b="1" lang="en-US" sz="1800">
                <a:latin typeface="Cambria"/>
                <a:ea typeface="Cambria"/>
                <a:cs typeface="Cambria"/>
                <a:sym typeface="Cambria"/>
              </a:rPr>
              <a:t>NLP</a:t>
            </a:r>
            <a:r>
              <a:rPr lang="en-US" sz="1800">
                <a:latin typeface="Cambria"/>
                <a:ea typeface="Cambria"/>
                <a:cs typeface="Cambria"/>
                <a:sym typeface="Cambria"/>
              </a:rPr>
              <a:t>:</a:t>
            </a:r>
            <a:endParaRPr sz="1800">
              <a:latin typeface="Cambria"/>
              <a:ea typeface="Cambria"/>
              <a:cs typeface="Cambria"/>
              <a:sym typeface="Cambria"/>
            </a:endParaRPr>
          </a:p>
          <a:p>
            <a:pPr indent="-342900" lvl="1" marL="914400" rtl="0" algn="l">
              <a:lnSpc>
                <a:spcPct val="115000"/>
              </a:lnSpc>
              <a:spcBef>
                <a:spcPts val="0"/>
              </a:spcBef>
              <a:spcAft>
                <a:spcPts val="0"/>
              </a:spcAft>
              <a:buSzPts val="1800"/>
              <a:buChar char="○"/>
            </a:pPr>
            <a:r>
              <a:rPr b="1" lang="en-US" sz="1800">
                <a:latin typeface="Cambria"/>
                <a:ea typeface="Cambria"/>
                <a:cs typeface="Cambria"/>
                <a:sym typeface="Cambria"/>
              </a:rPr>
              <a:t>spaCy</a:t>
            </a:r>
            <a:r>
              <a:rPr lang="en-US" sz="1800">
                <a:latin typeface="Cambria"/>
                <a:ea typeface="Cambria"/>
                <a:cs typeface="Cambria"/>
                <a:sym typeface="Cambria"/>
              </a:rPr>
              <a:t>, </a:t>
            </a:r>
            <a:r>
              <a:rPr b="1" lang="en-US" sz="1800">
                <a:latin typeface="Cambria"/>
                <a:ea typeface="Cambria"/>
                <a:cs typeface="Cambria"/>
                <a:sym typeface="Cambria"/>
              </a:rPr>
              <a:t>NLTK</a:t>
            </a:r>
            <a:r>
              <a:rPr lang="en-US" sz="1800">
                <a:latin typeface="Cambria"/>
                <a:ea typeface="Cambria"/>
                <a:cs typeface="Cambria"/>
                <a:sym typeface="Cambria"/>
              </a:rPr>
              <a:t>, </a:t>
            </a:r>
            <a:r>
              <a:rPr b="1" lang="en-US" sz="1800">
                <a:latin typeface="Cambria"/>
                <a:ea typeface="Cambria"/>
                <a:cs typeface="Cambria"/>
                <a:sym typeface="Cambria"/>
              </a:rPr>
              <a:t>Transformers</a:t>
            </a:r>
            <a:endParaRPr b="1" sz="1800">
              <a:latin typeface="Cambria"/>
              <a:ea typeface="Cambria"/>
              <a:cs typeface="Cambria"/>
              <a:sym typeface="Cambria"/>
            </a:endParaRPr>
          </a:p>
          <a:p>
            <a:pPr indent="-342900" lvl="0" marL="457200" rtl="0" algn="l">
              <a:lnSpc>
                <a:spcPct val="115000"/>
              </a:lnSpc>
              <a:spcBef>
                <a:spcPts val="0"/>
              </a:spcBef>
              <a:spcAft>
                <a:spcPts val="0"/>
              </a:spcAft>
              <a:buSzPts val="1800"/>
              <a:buChar char="●"/>
            </a:pPr>
            <a:r>
              <a:rPr b="1" lang="en-US" sz="1800">
                <a:latin typeface="Cambria"/>
                <a:ea typeface="Cambria"/>
                <a:cs typeface="Cambria"/>
                <a:sym typeface="Cambria"/>
              </a:rPr>
              <a:t>ML Frameworks</a:t>
            </a:r>
            <a:r>
              <a:rPr lang="en-US" sz="1800">
                <a:latin typeface="Cambria"/>
                <a:ea typeface="Cambria"/>
                <a:cs typeface="Cambria"/>
                <a:sym typeface="Cambria"/>
              </a:rPr>
              <a:t>:</a:t>
            </a:r>
            <a:endParaRPr sz="1800">
              <a:latin typeface="Cambria"/>
              <a:ea typeface="Cambria"/>
              <a:cs typeface="Cambria"/>
              <a:sym typeface="Cambria"/>
            </a:endParaRPr>
          </a:p>
          <a:p>
            <a:pPr indent="-342900" lvl="1" marL="914400" rtl="0" algn="l">
              <a:lnSpc>
                <a:spcPct val="115000"/>
              </a:lnSpc>
              <a:spcBef>
                <a:spcPts val="0"/>
              </a:spcBef>
              <a:spcAft>
                <a:spcPts val="0"/>
              </a:spcAft>
              <a:buSzPts val="1800"/>
              <a:buChar char="○"/>
            </a:pPr>
            <a:r>
              <a:rPr b="1" lang="en-US" sz="1800">
                <a:latin typeface="Cambria"/>
                <a:ea typeface="Cambria"/>
                <a:cs typeface="Cambria"/>
                <a:sym typeface="Cambria"/>
              </a:rPr>
              <a:t>TensorFlow</a:t>
            </a:r>
            <a:r>
              <a:rPr lang="en-US" sz="1800">
                <a:latin typeface="Cambria"/>
                <a:ea typeface="Cambria"/>
                <a:cs typeface="Cambria"/>
                <a:sym typeface="Cambria"/>
              </a:rPr>
              <a:t>, </a:t>
            </a:r>
            <a:r>
              <a:rPr b="1" lang="en-US" sz="1800">
                <a:latin typeface="Cambria"/>
                <a:ea typeface="Cambria"/>
                <a:cs typeface="Cambria"/>
                <a:sym typeface="Cambria"/>
              </a:rPr>
              <a:t>PyTorch</a:t>
            </a:r>
            <a:r>
              <a:rPr lang="en-US" sz="1800">
                <a:latin typeface="Cambria"/>
                <a:ea typeface="Cambria"/>
                <a:cs typeface="Cambria"/>
                <a:sym typeface="Cambria"/>
              </a:rPr>
              <a:t>, </a:t>
            </a:r>
            <a:r>
              <a:rPr b="1" lang="en-US" sz="1800">
                <a:latin typeface="Cambria"/>
                <a:ea typeface="Cambria"/>
                <a:cs typeface="Cambria"/>
                <a:sym typeface="Cambria"/>
              </a:rPr>
              <a:t>Scikit-learn</a:t>
            </a:r>
            <a:endParaRPr sz="2177">
              <a:latin typeface="Cambria"/>
              <a:ea typeface="Cambria"/>
              <a:cs typeface="Cambria"/>
              <a:sym typeface="Cambria"/>
            </a:endParaRPr>
          </a:p>
          <a:p>
            <a:pPr indent="-342900" lvl="0" marL="457200" rtl="0" algn="l">
              <a:lnSpc>
                <a:spcPct val="115000"/>
              </a:lnSpc>
              <a:spcBef>
                <a:spcPts val="0"/>
              </a:spcBef>
              <a:spcAft>
                <a:spcPts val="0"/>
              </a:spcAft>
              <a:buSzPts val="1800"/>
              <a:buFont typeface="Cambria"/>
              <a:buChar char="●"/>
            </a:pPr>
            <a:r>
              <a:rPr b="1" lang="en-US" sz="1800">
                <a:latin typeface="Cambria"/>
                <a:ea typeface="Cambria"/>
                <a:cs typeface="Cambria"/>
                <a:sym typeface="Cambria"/>
              </a:rPr>
              <a:t>Backend</a:t>
            </a:r>
            <a:r>
              <a:rPr lang="en-US" sz="1800">
                <a:latin typeface="Cambria"/>
                <a:ea typeface="Cambria"/>
                <a:cs typeface="Cambria"/>
                <a:sym typeface="Cambria"/>
              </a:rPr>
              <a:t>:</a:t>
            </a:r>
            <a:endParaRPr sz="1800">
              <a:latin typeface="Cambria"/>
              <a:ea typeface="Cambria"/>
              <a:cs typeface="Cambria"/>
              <a:sym typeface="Cambria"/>
            </a:endParaRPr>
          </a:p>
          <a:p>
            <a:pPr indent="-342900" lvl="1" marL="914400" rtl="0" algn="l">
              <a:lnSpc>
                <a:spcPct val="115000"/>
              </a:lnSpc>
              <a:spcBef>
                <a:spcPts val="0"/>
              </a:spcBef>
              <a:spcAft>
                <a:spcPts val="0"/>
              </a:spcAft>
              <a:buSzPts val="1800"/>
              <a:buChar char="○"/>
            </a:pPr>
            <a:r>
              <a:rPr b="1" lang="en-US" sz="1800">
                <a:latin typeface="Cambria"/>
                <a:ea typeface="Cambria"/>
                <a:cs typeface="Cambria"/>
                <a:sym typeface="Cambria"/>
              </a:rPr>
              <a:t>Node.js</a:t>
            </a:r>
            <a:r>
              <a:rPr lang="en-US" sz="1800">
                <a:latin typeface="Cambria"/>
                <a:ea typeface="Cambria"/>
                <a:cs typeface="Cambria"/>
                <a:sym typeface="Cambria"/>
              </a:rPr>
              <a:t>, </a:t>
            </a:r>
            <a:r>
              <a:rPr b="1" lang="en-US" sz="1800">
                <a:latin typeface="Cambria"/>
                <a:ea typeface="Cambria"/>
                <a:cs typeface="Cambria"/>
                <a:sym typeface="Cambria"/>
              </a:rPr>
              <a:t>Express.js</a:t>
            </a:r>
            <a:endParaRPr b="1" sz="1800">
              <a:latin typeface="Cambria"/>
              <a:ea typeface="Cambria"/>
              <a:cs typeface="Cambria"/>
              <a:sym typeface="Cambria"/>
            </a:endParaRPr>
          </a:p>
          <a:p>
            <a:pPr indent="-342900" lvl="0" marL="457200" rtl="0" algn="l">
              <a:lnSpc>
                <a:spcPct val="115000"/>
              </a:lnSpc>
              <a:spcBef>
                <a:spcPts val="0"/>
              </a:spcBef>
              <a:spcAft>
                <a:spcPts val="0"/>
              </a:spcAft>
              <a:buSzPts val="1800"/>
              <a:buChar char="●"/>
            </a:pPr>
            <a:r>
              <a:rPr b="1" lang="en-US" sz="1800">
                <a:latin typeface="Cambria"/>
                <a:ea typeface="Cambria"/>
                <a:cs typeface="Cambria"/>
                <a:sym typeface="Cambria"/>
              </a:rPr>
              <a:t>Frontend</a:t>
            </a:r>
            <a:r>
              <a:rPr lang="en-US" sz="1800">
                <a:latin typeface="Cambria"/>
                <a:ea typeface="Cambria"/>
                <a:cs typeface="Cambria"/>
                <a:sym typeface="Cambria"/>
              </a:rPr>
              <a:t>:</a:t>
            </a:r>
            <a:endParaRPr sz="1800">
              <a:latin typeface="Cambria"/>
              <a:ea typeface="Cambria"/>
              <a:cs typeface="Cambria"/>
              <a:sym typeface="Cambria"/>
            </a:endParaRPr>
          </a:p>
          <a:p>
            <a:pPr indent="-342900" lvl="1" marL="914400" rtl="0" algn="l">
              <a:lnSpc>
                <a:spcPct val="115000"/>
              </a:lnSpc>
              <a:spcBef>
                <a:spcPts val="0"/>
              </a:spcBef>
              <a:spcAft>
                <a:spcPts val="0"/>
              </a:spcAft>
              <a:buSzPts val="1800"/>
              <a:buChar char="○"/>
            </a:pPr>
            <a:r>
              <a:rPr b="1" lang="en-US" sz="1800">
                <a:latin typeface="Cambria"/>
                <a:ea typeface="Cambria"/>
                <a:cs typeface="Cambria"/>
                <a:sym typeface="Cambria"/>
              </a:rPr>
              <a:t>React.js</a:t>
            </a:r>
            <a:r>
              <a:rPr lang="en-US" sz="1800">
                <a:latin typeface="Cambria"/>
                <a:ea typeface="Cambria"/>
                <a:cs typeface="Cambria"/>
                <a:sym typeface="Cambria"/>
              </a:rPr>
              <a:t>, </a:t>
            </a:r>
            <a:r>
              <a:rPr b="1" lang="en-US" sz="1800">
                <a:latin typeface="Cambria"/>
                <a:ea typeface="Cambria"/>
                <a:cs typeface="Cambria"/>
                <a:sym typeface="Cambria"/>
              </a:rPr>
              <a:t>HTML/CSS</a:t>
            </a:r>
            <a:endParaRPr b="1" sz="1800">
              <a:latin typeface="Cambria"/>
              <a:ea typeface="Cambria"/>
              <a:cs typeface="Cambria"/>
              <a:sym typeface="Cambria"/>
            </a:endParaRPr>
          </a:p>
          <a:p>
            <a:pPr indent="0" lvl="0" marL="0" rtl="0" algn="l">
              <a:lnSpc>
                <a:spcPct val="115000"/>
              </a:lnSpc>
              <a:spcBef>
                <a:spcPts val="1200"/>
              </a:spcBef>
              <a:spcAft>
                <a:spcPts val="0"/>
              </a:spcAft>
              <a:buNone/>
            </a:pPr>
            <a:r>
              <a:t/>
            </a:r>
            <a:endParaRPr sz="1600">
              <a:latin typeface="Arial"/>
              <a:ea typeface="Arial"/>
              <a:cs typeface="Arial"/>
              <a:sym typeface="Arial"/>
            </a:endParaRPr>
          </a:p>
          <a:p>
            <a:pPr indent="-190500" lvl="0" marL="342900" rtl="0" algn="just">
              <a:lnSpc>
                <a:spcPct val="180000"/>
              </a:lnSpc>
              <a:spcBef>
                <a:spcPts val="1200"/>
              </a:spcBef>
              <a:spcAft>
                <a:spcPts val="0"/>
              </a:spcAft>
              <a:buClr>
                <a:schemeClr val="dk1"/>
              </a:buClr>
              <a:buSzPts val="600"/>
              <a:buNone/>
            </a:pPr>
            <a:r>
              <a:t/>
            </a:r>
            <a:endParaRPr sz="2500">
              <a:latin typeface="Cambria"/>
              <a:ea typeface="Cambria"/>
              <a:cs typeface="Cambria"/>
              <a:sym typeface="Cambria"/>
            </a:endParaRPr>
          </a:p>
        </p:txBody>
      </p:sp>
      <p:sp>
        <p:nvSpPr>
          <p:cNvPr id="119" name="Google Shape;119;p17"/>
          <p:cNvSpPr txBox="1"/>
          <p:nvPr/>
        </p:nvSpPr>
        <p:spPr>
          <a:xfrm>
            <a:off x="6929450" y="1321600"/>
            <a:ext cx="5250600" cy="469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b="1" sz="1700">
              <a:solidFill>
                <a:schemeClr val="dk1"/>
              </a:solidFill>
              <a:latin typeface="Cambria"/>
              <a:ea typeface="Cambria"/>
              <a:cs typeface="Cambria"/>
              <a:sym typeface="Cambria"/>
            </a:endParaRPr>
          </a:p>
          <a:p>
            <a:pPr indent="-336550" lvl="0" marL="457200" rtl="0" algn="l">
              <a:lnSpc>
                <a:spcPct val="115000"/>
              </a:lnSpc>
              <a:spcBef>
                <a:spcPts val="1200"/>
              </a:spcBef>
              <a:spcAft>
                <a:spcPts val="0"/>
              </a:spcAft>
              <a:buClr>
                <a:schemeClr val="dk1"/>
              </a:buClr>
              <a:buSzPts val="1700"/>
              <a:buChar char="●"/>
            </a:pPr>
            <a:r>
              <a:rPr b="1" lang="en-US" sz="1700">
                <a:solidFill>
                  <a:schemeClr val="dk1"/>
                </a:solidFill>
                <a:latin typeface="Cambria"/>
                <a:ea typeface="Cambria"/>
                <a:cs typeface="Cambria"/>
                <a:sym typeface="Cambria"/>
              </a:rPr>
              <a:t>Deployment</a:t>
            </a:r>
            <a:r>
              <a:rPr lang="en-US" sz="1700">
                <a:solidFill>
                  <a:schemeClr val="dk1"/>
                </a:solidFill>
                <a:latin typeface="Cambria"/>
                <a:ea typeface="Cambria"/>
                <a:cs typeface="Cambria"/>
                <a:sym typeface="Cambria"/>
              </a:rPr>
              <a:t>:</a:t>
            </a:r>
            <a:endParaRPr sz="1700">
              <a:solidFill>
                <a:schemeClr val="dk1"/>
              </a:solidFill>
              <a:latin typeface="Cambria"/>
              <a:ea typeface="Cambria"/>
              <a:cs typeface="Cambria"/>
              <a:sym typeface="Cambria"/>
            </a:endParaRPr>
          </a:p>
          <a:p>
            <a:pPr indent="-336550" lvl="1" marL="914400" rtl="0" algn="l">
              <a:lnSpc>
                <a:spcPct val="115000"/>
              </a:lnSpc>
              <a:spcBef>
                <a:spcPts val="0"/>
              </a:spcBef>
              <a:spcAft>
                <a:spcPts val="0"/>
              </a:spcAft>
              <a:buClr>
                <a:schemeClr val="dk1"/>
              </a:buClr>
              <a:buSzPts val="1700"/>
              <a:buChar char="○"/>
            </a:pPr>
            <a:r>
              <a:rPr b="1" lang="en-US" sz="1700">
                <a:solidFill>
                  <a:schemeClr val="dk1"/>
                </a:solidFill>
                <a:latin typeface="Cambria"/>
                <a:ea typeface="Cambria"/>
                <a:cs typeface="Cambria"/>
                <a:sym typeface="Cambria"/>
              </a:rPr>
              <a:t>Docker</a:t>
            </a:r>
            <a:r>
              <a:rPr lang="en-US" sz="1700">
                <a:solidFill>
                  <a:schemeClr val="dk1"/>
                </a:solidFill>
                <a:latin typeface="Cambria"/>
                <a:ea typeface="Cambria"/>
                <a:cs typeface="Cambria"/>
                <a:sym typeface="Cambria"/>
              </a:rPr>
              <a:t>, </a:t>
            </a:r>
            <a:r>
              <a:rPr b="1" lang="en-US" sz="1700">
                <a:solidFill>
                  <a:schemeClr val="dk1"/>
                </a:solidFill>
                <a:latin typeface="Cambria"/>
                <a:ea typeface="Cambria"/>
                <a:cs typeface="Cambria"/>
                <a:sym typeface="Cambria"/>
              </a:rPr>
              <a:t>Kubernetes</a:t>
            </a:r>
            <a:r>
              <a:rPr lang="en-US" sz="1700">
                <a:solidFill>
                  <a:schemeClr val="dk1"/>
                </a:solidFill>
                <a:latin typeface="Cambria"/>
                <a:ea typeface="Cambria"/>
                <a:cs typeface="Cambria"/>
                <a:sym typeface="Cambria"/>
              </a:rPr>
              <a:t>, </a:t>
            </a:r>
            <a:r>
              <a:rPr b="1" lang="en-US" sz="1700">
                <a:solidFill>
                  <a:schemeClr val="dk1"/>
                </a:solidFill>
                <a:latin typeface="Cambria"/>
                <a:ea typeface="Cambria"/>
                <a:cs typeface="Cambria"/>
                <a:sym typeface="Cambria"/>
              </a:rPr>
              <a:t>CI/CD Tools</a:t>
            </a:r>
            <a:r>
              <a:rPr lang="en-US" sz="1700">
                <a:solidFill>
                  <a:schemeClr val="dk1"/>
                </a:solidFill>
                <a:latin typeface="Cambria"/>
                <a:ea typeface="Cambria"/>
                <a:cs typeface="Cambria"/>
                <a:sym typeface="Cambria"/>
              </a:rPr>
              <a:t> (Jenkins, GitHub Action)</a:t>
            </a:r>
            <a:endParaRPr b="1" sz="1700">
              <a:solidFill>
                <a:schemeClr val="dk1"/>
              </a:solidFill>
              <a:latin typeface="Cambria"/>
              <a:ea typeface="Cambria"/>
              <a:cs typeface="Cambria"/>
              <a:sym typeface="Cambria"/>
            </a:endParaRPr>
          </a:p>
          <a:p>
            <a:pPr indent="-336550" lvl="0" marL="457200" rtl="0" algn="l">
              <a:lnSpc>
                <a:spcPct val="115000"/>
              </a:lnSpc>
              <a:spcBef>
                <a:spcPts val="0"/>
              </a:spcBef>
              <a:spcAft>
                <a:spcPts val="0"/>
              </a:spcAft>
              <a:buClr>
                <a:schemeClr val="dk1"/>
              </a:buClr>
              <a:buSzPts val="1700"/>
              <a:buChar char="●"/>
            </a:pPr>
            <a:r>
              <a:rPr b="1" lang="en-US" sz="1700">
                <a:solidFill>
                  <a:schemeClr val="dk1"/>
                </a:solidFill>
                <a:latin typeface="Cambria"/>
                <a:ea typeface="Cambria"/>
                <a:cs typeface="Cambria"/>
                <a:sym typeface="Cambria"/>
              </a:rPr>
              <a:t>Ticketing Integration</a:t>
            </a:r>
            <a:r>
              <a:rPr lang="en-US" sz="1700">
                <a:solidFill>
                  <a:schemeClr val="dk1"/>
                </a:solidFill>
                <a:latin typeface="Cambria"/>
                <a:ea typeface="Cambria"/>
                <a:cs typeface="Cambria"/>
                <a:sym typeface="Cambria"/>
              </a:rPr>
              <a:t>:</a:t>
            </a:r>
            <a:endParaRPr sz="1700">
              <a:solidFill>
                <a:schemeClr val="dk1"/>
              </a:solidFill>
              <a:latin typeface="Cambria"/>
              <a:ea typeface="Cambria"/>
              <a:cs typeface="Cambria"/>
              <a:sym typeface="Cambria"/>
            </a:endParaRPr>
          </a:p>
          <a:p>
            <a:pPr indent="-336550" lvl="1" marL="914400" rtl="0" algn="l">
              <a:lnSpc>
                <a:spcPct val="115000"/>
              </a:lnSpc>
              <a:spcBef>
                <a:spcPts val="0"/>
              </a:spcBef>
              <a:spcAft>
                <a:spcPts val="0"/>
              </a:spcAft>
              <a:buClr>
                <a:schemeClr val="dk1"/>
              </a:buClr>
              <a:buSzPts val="1700"/>
              <a:buChar char="○"/>
            </a:pPr>
            <a:r>
              <a:rPr b="1" lang="en-US" sz="1700">
                <a:solidFill>
                  <a:schemeClr val="dk1"/>
                </a:solidFill>
                <a:latin typeface="Cambria"/>
                <a:ea typeface="Cambria"/>
                <a:cs typeface="Cambria"/>
                <a:sym typeface="Cambria"/>
              </a:rPr>
              <a:t>Zendesk</a:t>
            </a:r>
            <a:r>
              <a:rPr lang="en-US" sz="1700">
                <a:solidFill>
                  <a:schemeClr val="dk1"/>
                </a:solidFill>
                <a:latin typeface="Cambria"/>
                <a:ea typeface="Cambria"/>
                <a:cs typeface="Cambria"/>
                <a:sym typeface="Cambria"/>
              </a:rPr>
              <a:t>, </a:t>
            </a:r>
            <a:r>
              <a:rPr b="1" lang="en-US" sz="1700">
                <a:solidFill>
                  <a:schemeClr val="dk1"/>
                </a:solidFill>
                <a:latin typeface="Cambria"/>
                <a:ea typeface="Cambria"/>
                <a:cs typeface="Cambria"/>
                <a:sym typeface="Cambria"/>
              </a:rPr>
              <a:t>Jira</a:t>
            </a:r>
            <a:endParaRPr b="1" sz="1700">
              <a:solidFill>
                <a:schemeClr val="dk1"/>
              </a:solidFill>
              <a:latin typeface="Cambria"/>
              <a:ea typeface="Cambria"/>
              <a:cs typeface="Cambria"/>
              <a:sym typeface="Cambria"/>
            </a:endParaRPr>
          </a:p>
          <a:p>
            <a:pPr indent="-336550" lvl="0" marL="457200" rtl="0" algn="l">
              <a:lnSpc>
                <a:spcPct val="115000"/>
              </a:lnSpc>
              <a:spcBef>
                <a:spcPts val="0"/>
              </a:spcBef>
              <a:spcAft>
                <a:spcPts val="0"/>
              </a:spcAft>
              <a:buClr>
                <a:schemeClr val="dk1"/>
              </a:buClr>
              <a:buSzPts val="1700"/>
              <a:buChar char="●"/>
            </a:pPr>
            <a:r>
              <a:rPr b="1" lang="en-US" sz="1700">
                <a:solidFill>
                  <a:schemeClr val="dk1"/>
                </a:solidFill>
                <a:latin typeface="Cambria"/>
                <a:ea typeface="Cambria"/>
                <a:cs typeface="Cambria"/>
                <a:sym typeface="Cambria"/>
              </a:rPr>
              <a:t>Feedback</a:t>
            </a:r>
            <a:r>
              <a:rPr lang="en-US" sz="1700">
                <a:solidFill>
                  <a:schemeClr val="dk1"/>
                </a:solidFill>
                <a:latin typeface="Cambria"/>
                <a:ea typeface="Cambria"/>
                <a:cs typeface="Cambria"/>
                <a:sym typeface="Cambria"/>
              </a:rPr>
              <a:t>:</a:t>
            </a:r>
            <a:endParaRPr sz="1700">
              <a:solidFill>
                <a:schemeClr val="dk1"/>
              </a:solidFill>
              <a:latin typeface="Cambria"/>
              <a:ea typeface="Cambria"/>
              <a:cs typeface="Cambria"/>
              <a:sym typeface="Cambria"/>
            </a:endParaRPr>
          </a:p>
          <a:p>
            <a:pPr indent="-336550" lvl="1" marL="914400" rtl="0" algn="l">
              <a:lnSpc>
                <a:spcPct val="115000"/>
              </a:lnSpc>
              <a:spcBef>
                <a:spcPts val="0"/>
              </a:spcBef>
              <a:spcAft>
                <a:spcPts val="0"/>
              </a:spcAft>
              <a:buClr>
                <a:schemeClr val="dk1"/>
              </a:buClr>
              <a:buSzPts val="1700"/>
              <a:buFont typeface="Cambria"/>
              <a:buChar char="○"/>
            </a:pPr>
            <a:r>
              <a:rPr b="1" lang="en-US" sz="1700">
                <a:solidFill>
                  <a:schemeClr val="dk1"/>
                </a:solidFill>
                <a:latin typeface="Cambria"/>
                <a:ea typeface="Cambria"/>
                <a:cs typeface="Cambria"/>
                <a:sym typeface="Cambria"/>
              </a:rPr>
              <a:t>Feedback Tools</a:t>
            </a:r>
            <a:endParaRPr b="1" sz="1700">
              <a:solidFill>
                <a:schemeClr val="dk1"/>
              </a:solidFill>
              <a:latin typeface="Cambria"/>
              <a:ea typeface="Cambria"/>
              <a:cs typeface="Cambria"/>
              <a:sym typeface="Cambria"/>
            </a:endParaRPr>
          </a:p>
          <a:p>
            <a:pPr indent="0" lvl="0" marL="457200" rtl="0" algn="l">
              <a:lnSpc>
                <a:spcPct val="115000"/>
              </a:lnSpc>
              <a:spcBef>
                <a:spcPts val="1200"/>
              </a:spcBef>
              <a:spcAft>
                <a:spcPts val="1200"/>
              </a:spcAft>
              <a:buNone/>
            </a:pPr>
            <a:r>
              <a:t/>
            </a:r>
            <a:endParaRPr b="1" sz="2200">
              <a:solidFill>
                <a:schemeClr val="dk1"/>
              </a:solidFill>
              <a:latin typeface="Cambria"/>
              <a:ea typeface="Cambria"/>
              <a:cs typeface="Cambria"/>
              <a:sym typeface="Cambria"/>
            </a:endParaRPr>
          </a:p>
        </p:txBody>
      </p:sp>
      <p:sp>
        <p:nvSpPr>
          <p:cNvPr id="120" name="Google Shape;120;p17"/>
          <p:cNvSpPr txBox="1"/>
          <p:nvPr/>
        </p:nvSpPr>
        <p:spPr>
          <a:xfrm>
            <a:off x="964400" y="1035850"/>
            <a:ext cx="5840100" cy="44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US" sz="2500">
                <a:solidFill>
                  <a:schemeClr val="dk1"/>
                </a:solidFill>
                <a:latin typeface="Cambria"/>
                <a:ea typeface="Cambria"/>
                <a:cs typeface="Cambria"/>
                <a:sym typeface="Cambria"/>
              </a:rPr>
              <a:t>Technology Stack Components</a:t>
            </a:r>
            <a:endParaRPr b="1" sz="2500">
              <a:solidFill>
                <a:schemeClr val="dk1"/>
              </a:solidFill>
              <a:latin typeface="Cambria"/>
              <a:ea typeface="Cambria"/>
              <a:cs typeface="Cambria"/>
              <a:sym typeface="Cambria"/>
            </a:endParaRPr>
          </a:p>
          <a:p>
            <a:pPr indent="0" lvl="0" marL="0" rtl="0" algn="l">
              <a:spcBef>
                <a:spcPts val="400"/>
              </a:spcBef>
              <a:spcAft>
                <a:spcPts val="0"/>
              </a:spcAft>
              <a:buNone/>
            </a:pPr>
            <a:r>
              <a:t/>
            </a:r>
            <a:endParaRPr b="1" sz="3200">
              <a:solidFill>
                <a:schemeClr val="dk1"/>
              </a:solidFill>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Analysis of Problem Statement </a:t>
            </a:r>
            <a:r>
              <a:rPr lang="en-US" sz="2000">
                <a:latin typeface="Cambria"/>
                <a:ea typeface="Cambria"/>
                <a:cs typeface="Cambria"/>
                <a:sym typeface="Cambria"/>
              </a:rPr>
              <a:t>(contd...)</a:t>
            </a:r>
            <a:endParaRPr>
              <a:latin typeface="Cambria"/>
              <a:ea typeface="Cambria"/>
              <a:cs typeface="Cambria"/>
              <a:sym typeface="Cambria"/>
            </a:endParaRPr>
          </a:p>
        </p:txBody>
      </p:sp>
      <p:sp>
        <p:nvSpPr>
          <p:cNvPr id="126" name="Google Shape;126;p18"/>
          <p:cNvSpPr txBox="1"/>
          <p:nvPr>
            <p:ph idx="1" type="body"/>
          </p:nvPr>
        </p:nvSpPr>
        <p:spPr>
          <a:xfrm>
            <a:off x="762000" y="1275125"/>
            <a:ext cx="10668000" cy="4953000"/>
          </a:xfrm>
          <a:prstGeom prst="rect">
            <a:avLst/>
          </a:prstGeom>
          <a:noFill/>
          <a:ln>
            <a:noFill/>
          </a:ln>
        </p:spPr>
        <p:txBody>
          <a:bodyPr anchorCtr="0" anchor="t" bIns="45700" lIns="91425" spcFirstLastPara="1" rIns="91425" wrap="square" tIns="45700">
            <a:normAutofit/>
          </a:bodyPr>
          <a:lstStyle/>
          <a:p>
            <a:pPr indent="-190500" lvl="0" marL="342900" rtl="0" algn="just">
              <a:lnSpc>
                <a:spcPct val="200000"/>
              </a:lnSpc>
              <a:spcBef>
                <a:spcPts val="0"/>
              </a:spcBef>
              <a:spcAft>
                <a:spcPts val="0"/>
              </a:spcAft>
              <a:buClr>
                <a:schemeClr val="dk1"/>
              </a:buClr>
              <a:buSzPts val="2400"/>
              <a:buNone/>
            </a:pPr>
            <a:r>
              <a:rPr b="1" lang="en-US" sz="2397">
                <a:latin typeface="Cambria"/>
                <a:ea typeface="Cambria"/>
                <a:cs typeface="Cambria"/>
                <a:sym typeface="Cambria"/>
              </a:rPr>
              <a:t>Software Requirements: </a:t>
            </a:r>
            <a:r>
              <a:rPr lang="en-US" sz="2177">
                <a:latin typeface="Cambria"/>
                <a:ea typeface="Cambria"/>
                <a:cs typeface="Cambria"/>
                <a:sym typeface="Cambria"/>
              </a:rPr>
              <a:t>A chatbot requires software to effectively handle customer interactions. </a:t>
            </a:r>
            <a:endParaRPr sz="2177">
              <a:latin typeface="Cambria"/>
              <a:ea typeface="Cambria"/>
              <a:cs typeface="Cambria"/>
              <a:sym typeface="Cambria"/>
            </a:endParaRPr>
          </a:p>
          <a:p>
            <a:pPr indent="-410180" lvl="0" marL="457200" rtl="0" algn="just">
              <a:lnSpc>
                <a:spcPct val="200000"/>
              </a:lnSpc>
              <a:spcBef>
                <a:spcPts val="0"/>
              </a:spcBef>
              <a:spcAft>
                <a:spcPts val="0"/>
              </a:spcAft>
              <a:buSzPts val="2860"/>
              <a:buFont typeface="Cambria"/>
              <a:buChar char="•"/>
            </a:pPr>
            <a:r>
              <a:rPr b="1" lang="en-US" sz="2177">
                <a:latin typeface="Cambria"/>
                <a:ea typeface="Cambria"/>
                <a:cs typeface="Cambria"/>
                <a:sym typeface="Cambria"/>
              </a:rPr>
              <a:t>Software components </a:t>
            </a:r>
            <a:r>
              <a:rPr lang="en-US" sz="2017">
                <a:latin typeface="Cambria"/>
                <a:ea typeface="Cambria"/>
                <a:cs typeface="Cambria"/>
                <a:sym typeface="Cambria"/>
              </a:rPr>
              <a:t>include NLP, ML, database, web framework, messaging integration, knowledge base, and cloud platform. </a:t>
            </a:r>
            <a:endParaRPr sz="343">
              <a:latin typeface="Cambria"/>
              <a:ea typeface="Cambria"/>
              <a:cs typeface="Cambria"/>
              <a:sym typeface="Cambria"/>
            </a:endParaRPr>
          </a:p>
          <a:p>
            <a:pPr indent="-190500" lvl="0" marL="342900" rtl="0" algn="just">
              <a:lnSpc>
                <a:spcPct val="200000"/>
              </a:lnSpc>
              <a:spcBef>
                <a:spcPts val="0"/>
              </a:spcBef>
              <a:spcAft>
                <a:spcPts val="0"/>
              </a:spcAft>
              <a:buClr>
                <a:schemeClr val="dk1"/>
              </a:buClr>
              <a:buSzPts val="2400"/>
              <a:buNone/>
            </a:pPr>
            <a:r>
              <a:t/>
            </a:r>
            <a:endParaRPr>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Analysis of Problem Statement </a:t>
            </a:r>
            <a:r>
              <a:rPr lang="en-US" sz="2000">
                <a:latin typeface="Cambria"/>
                <a:ea typeface="Cambria"/>
                <a:cs typeface="Cambria"/>
                <a:sym typeface="Cambria"/>
              </a:rPr>
              <a:t>(contd...)</a:t>
            </a:r>
            <a:endParaRPr>
              <a:latin typeface="Cambria"/>
              <a:ea typeface="Cambria"/>
              <a:cs typeface="Cambria"/>
              <a:sym typeface="Cambria"/>
            </a:endParaRPr>
          </a:p>
        </p:txBody>
      </p:sp>
      <p:sp>
        <p:nvSpPr>
          <p:cNvPr id="132" name="Google Shape;132;p19"/>
          <p:cNvSpPr txBox="1"/>
          <p:nvPr>
            <p:ph idx="1" type="body"/>
          </p:nvPr>
        </p:nvSpPr>
        <p:spPr>
          <a:xfrm>
            <a:off x="812800" y="1143000"/>
            <a:ext cx="10668000" cy="4953000"/>
          </a:xfrm>
          <a:prstGeom prst="rect">
            <a:avLst/>
          </a:prstGeom>
          <a:noFill/>
          <a:ln>
            <a:noFill/>
          </a:ln>
        </p:spPr>
        <p:txBody>
          <a:bodyPr anchorCtr="0" anchor="t" bIns="45700" lIns="91425" spcFirstLastPara="1" rIns="91425" wrap="square" tIns="45700">
            <a:noAutofit/>
          </a:bodyPr>
          <a:lstStyle/>
          <a:p>
            <a:pPr indent="-355600" lvl="0" marL="457200" rtl="0" algn="just">
              <a:lnSpc>
                <a:spcPct val="150000"/>
              </a:lnSpc>
              <a:spcBef>
                <a:spcPts val="0"/>
              </a:spcBef>
              <a:spcAft>
                <a:spcPts val="0"/>
              </a:spcAft>
              <a:buSzPts val="2000"/>
              <a:buFont typeface="Cambria"/>
              <a:buChar char="•"/>
            </a:pPr>
            <a:r>
              <a:rPr lang="en-US" sz="2000">
                <a:latin typeface="Cambria"/>
                <a:ea typeface="Cambria"/>
                <a:cs typeface="Cambria"/>
                <a:sym typeface="Cambria"/>
              </a:rPr>
              <a:t>Using natural language processing (NLP) to review complaints and search an archive for answers, the suggested chatbot system automates the resolution of client queries. </a:t>
            </a:r>
            <a:endParaRPr sz="2000">
              <a:latin typeface="Cambria"/>
              <a:ea typeface="Cambria"/>
              <a:cs typeface="Cambria"/>
              <a:sym typeface="Cambria"/>
            </a:endParaRPr>
          </a:p>
          <a:p>
            <a:pPr indent="-355600" lvl="0" marL="457200" rtl="0" algn="just">
              <a:lnSpc>
                <a:spcPct val="150000"/>
              </a:lnSpc>
              <a:spcBef>
                <a:spcPts val="0"/>
              </a:spcBef>
              <a:spcAft>
                <a:spcPts val="0"/>
              </a:spcAft>
              <a:buSzPts val="2000"/>
              <a:buFont typeface="Cambria"/>
              <a:buChar char="•"/>
            </a:pPr>
            <a:r>
              <a:rPr lang="en-US" sz="2000">
                <a:latin typeface="Cambria"/>
                <a:ea typeface="Cambria"/>
                <a:cs typeface="Cambria"/>
                <a:sym typeface="Cambria"/>
              </a:rPr>
              <a:t>Unresolved concerns are forwarded to support personnel, who handle them seamlessly through integration with ticketing systems. </a:t>
            </a:r>
            <a:endParaRPr sz="2000">
              <a:latin typeface="Cambria"/>
              <a:ea typeface="Cambria"/>
              <a:cs typeface="Cambria"/>
              <a:sym typeface="Cambria"/>
            </a:endParaRPr>
          </a:p>
          <a:p>
            <a:pPr indent="-355600" lvl="0" marL="457200" rtl="0" algn="just">
              <a:lnSpc>
                <a:spcPct val="150000"/>
              </a:lnSpc>
              <a:spcBef>
                <a:spcPts val="0"/>
              </a:spcBef>
              <a:spcAft>
                <a:spcPts val="0"/>
              </a:spcAft>
              <a:buSzPts val="2000"/>
              <a:buFont typeface="Cambria"/>
              <a:buChar char="•"/>
            </a:pPr>
            <a:r>
              <a:rPr lang="en-US" sz="2000">
                <a:latin typeface="Cambria"/>
                <a:ea typeface="Cambria"/>
                <a:cs typeface="Cambria"/>
                <a:sym typeface="Cambria"/>
              </a:rPr>
              <a:t>By adding knowledge from staff talks to the knowledge base, the bot learns continuously and gets better at answering similar questions in the future.</a:t>
            </a:r>
            <a:endParaRPr sz="2000">
              <a:latin typeface="Cambria"/>
              <a:ea typeface="Cambria"/>
              <a:cs typeface="Cambria"/>
              <a:sym typeface="Cambria"/>
            </a:endParaRPr>
          </a:p>
          <a:p>
            <a:pPr indent="-355600" lvl="0" marL="457200" rtl="0" algn="just">
              <a:lnSpc>
                <a:spcPct val="150000"/>
              </a:lnSpc>
              <a:spcBef>
                <a:spcPts val="0"/>
              </a:spcBef>
              <a:spcAft>
                <a:spcPts val="0"/>
              </a:spcAft>
              <a:buSzPts val="2000"/>
              <a:buFont typeface="Cambria"/>
              <a:buChar char="•"/>
            </a:pPr>
            <a:r>
              <a:rPr lang="en-US" sz="2000">
                <a:latin typeface="Cambria"/>
                <a:ea typeface="Cambria"/>
                <a:cs typeface="Cambria"/>
                <a:sym typeface="Cambria"/>
              </a:rPr>
              <a:t> Real-time replies are guaranteed via a scalable architecture, and performance is maximized by caching. </a:t>
            </a:r>
            <a:endParaRPr sz="2000">
              <a:latin typeface="Cambria"/>
              <a:ea typeface="Cambria"/>
              <a:cs typeface="Cambria"/>
              <a:sym typeface="Cambria"/>
            </a:endParaRPr>
          </a:p>
          <a:p>
            <a:pPr indent="-355600" lvl="0" marL="457200" rtl="0" algn="just">
              <a:lnSpc>
                <a:spcPct val="150000"/>
              </a:lnSpc>
              <a:spcBef>
                <a:spcPts val="0"/>
              </a:spcBef>
              <a:spcAft>
                <a:spcPts val="0"/>
              </a:spcAft>
              <a:buSzPts val="2000"/>
              <a:buFont typeface="Cambria"/>
              <a:buChar char="•"/>
            </a:pPr>
            <a:r>
              <a:rPr lang="en-US" sz="2000">
                <a:latin typeface="Cambria"/>
                <a:ea typeface="Cambria"/>
                <a:cs typeface="Cambria"/>
                <a:sym typeface="Cambria"/>
              </a:rPr>
              <a:t>Customer data is protected by security mechanisms like OAuth2 as and GDPR compliance, and continuous service quality improvements are made possible by a feedback loop.</a:t>
            </a:r>
            <a:endParaRPr sz="2000">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US">
                <a:latin typeface="Cambria"/>
                <a:ea typeface="Cambria"/>
                <a:cs typeface="Cambria"/>
                <a:sym typeface="Cambria"/>
              </a:rPr>
              <a:t>Timeline of the Project (Gantt Chart)</a:t>
            </a:r>
            <a:endParaRPr>
              <a:latin typeface="Cambria"/>
              <a:ea typeface="Cambria"/>
              <a:cs typeface="Cambria"/>
              <a:sym typeface="Cambria"/>
            </a:endParaRPr>
          </a:p>
        </p:txBody>
      </p:sp>
      <p:sp>
        <p:nvSpPr>
          <p:cNvPr id="138" name="Google Shape;138;p20"/>
          <p:cNvSpPr txBox="1"/>
          <p:nvPr>
            <p:ph idx="1" type="body"/>
          </p:nvPr>
        </p:nvSpPr>
        <p:spPr>
          <a:xfrm>
            <a:off x="812800" y="1143000"/>
            <a:ext cx="10668000" cy="4953000"/>
          </a:xfrm>
          <a:prstGeom prst="rect">
            <a:avLst/>
          </a:prstGeom>
          <a:noFill/>
          <a:ln>
            <a:noFill/>
          </a:ln>
        </p:spPr>
        <p:txBody>
          <a:bodyPr anchorCtr="0" anchor="t" bIns="45700" lIns="91425" spcFirstLastPara="1" rIns="91425" wrap="square" tIns="45700">
            <a:normAutofit/>
          </a:bodyPr>
          <a:lstStyle/>
          <a:p>
            <a:pPr indent="-190500" lvl="0" marL="342900" rtl="0" algn="just">
              <a:spcBef>
                <a:spcPts val="0"/>
              </a:spcBef>
              <a:spcAft>
                <a:spcPts val="0"/>
              </a:spcAft>
              <a:buClr>
                <a:schemeClr val="dk1"/>
              </a:buClr>
              <a:buSzPts val="1100"/>
              <a:buFont typeface="Arial"/>
              <a:buNone/>
            </a:pPr>
            <a:r>
              <a:rPr b="1" lang="en-US">
                <a:latin typeface="Cambria"/>
                <a:ea typeface="Cambria"/>
                <a:cs typeface="Cambria"/>
                <a:sym typeface="Cambria"/>
              </a:rPr>
              <a:t>1.</a:t>
            </a:r>
            <a:r>
              <a:rPr b="1" lang="en-US">
                <a:latin typeface="Cambria"/>
                <a:ea typeface="Cambria"/>
                <a:cs typeface="Cambria"/>
                <a:sym typeface="Cambria"/>
              </a:rPr>
              <a:t> Planning and Requirements </a:t>
            </a:r>
            <a:r>
              <a:rPr lang="en-US">
                <a:latin typeface="Cambria"/>
                <a:ea typeface="Cambria"/>
                <a:cs typeface="Cambria"/>
                <a:sym typeface="Cambria"/>
              </a:rPr>
              <a:t>- 3 Days</a:t>
            </a:r>
            <a:endParaRPr>
              <a:latin typeface="Cambria"/>
              <a:ea typeface="Cambria"/>
              <a:cs typeface="Cambria"/>
              <a:sym typeface="Cambria"/>
            </a:endParaRPr>
          </a:p>
          <a:p>
            <a:pPr indent="-190500" lvl="0" marL="342900" rtl="0" algn="just">
              <a:spcBef>
                <a:spcPts val="0"/>
              </a:spcBef>
              <a:spcAft>
                <a:spcPts val="0"/>
              </a:spcAft>
              <a:buClr>
                <a:schemeClr val="dk1"/>
              </a:buClr>
              <a:buSzPts val="1100"/>
              <a:buFont typeface="Arial"/>
              <a:buNone/>
            </a:pPr>
            <a:r>
              <a:t/>
            </a:r>
            <a:endParaRPr>
              <a:latin typeface="Cambria"/>
              <a:ea typeface="Cambria"/>
              <a:cs typeface="Cambria"/>
              <a:sym typeface="Cambria"/>
            </a:endParaRPr>
          </a:p>
          <a:p>
            <a:pPr indent="-190500" lvl="0" marL="342900" rtl="0" algn="just">
              <a:spcBef>
                <a:spcPts val="0"/>
              </a:spcBef>
              <a:spcAft>
                <a:spcPts val="0"/>
              </a:spcAft>
              <a:buClr>
                <a:schemeClr val="dk1"/>
              </a:buClr>
              <a:buSzPts val="1100"/>
              <a:buFont typeface="Arial"/>
              <a:buNone/>
            </a:pPr>
            <a:r>
              <a:rPr b="1" lang="en-US">
                <a:latin typeface="Cambria"/>
                <a:ea typeface="Cambria"/>
                <a:cs typeface="Cambria"/>
                <a:sym typeface="Cambria"/>
              </a:rPr>
              <a:t>2. Design</a:t>
            </a:r>
            <a:r>
              <a:rPr lang="en-US">
                <a:latin typeface="Cambria"/>
                <a:ea typeface="Cambria"/>
                <a:cs typeface="Cambria"/>
                <a:sym typeface="Cambria"/>
              </a:rPr>
              <a:t> - 1 Week</a:t>
            </a:r>
            <a:endParaRPr>
              <a:latin typeface="Cambria"/>
              <a:ea typeface="Cambria"/>
              <a:cs typeface="Cambria"/>
              <a:sym typeface="Cambria"/>
            </a:endParaRPr>
          </a:p>
          <a:p>
            <a:pPr indent="-190500" lvl="0" marL="342900" rtl="0" algn="just">
              <a:spcBef>
                <a:spcPts val="0"/>
              </a:spcBef>
              <a:spcAft>
                <a:spcPts val="0"/>
              </a:spcAft>
              <a:buClr>
                <a:schemeClr val="dk1"/>
              </a:buClr>
              <a:buSzPts val="1100"/>
              <a:buFont typeface="Arial"/>
              <a:buNone/>
            </a:pPr>
            <a:r>
              <a:t/>
            </a:r>
            <a:endParaRPr>
              <a:latin typeface="Cambria"/>
              <a:ea typeface="Cambria"/>
              <a:cs typeface="Cambria"/>
              <a:sym typeface="Cambria"/>
            </a:endParaRPr>
          </a:p>
          <a:p>
            <a:pPr indent="-190500" lvl="0" marL="342900" rtl="0" algn="just">
              <a:spcBef>
                <a:spcPts val="0"/>
              </a:spcBef>
              <a:spcAft>
                <a:spcPts val="0"/>
              </a:spcAft>
              <a:buClr>
                <a:schemeClr val="dk1"/>
              </a:buClr>
              <a:buSzPts val="1100"/>
              <a:buFont typeface="Arial"/>
              <a:buNone/>
            </a:pPr>
            <a:r>
              <a:rPr b="1" lang="en-US">
                <a:latin typeface="Cambria"/>
                <a:ea typeface="Cambria"/>
                <a:cs typeface="Cambria"/>
                <a:sym typeface="Cambria"/>
              </a:rPr>
              <a:t>3. Development</a:t>
            </a:r>
            <a:r>
              <a:rPr lang="en-US">
                <a:latin typeface="Cambria"/>
                <a:ea typeface="Cambria"/>
                <a:cs typeface="Cambria"/>
                <a:sym typeface="Cambria"/>
              </a:rPr>
              <a:t> - 4 Weeks</a:t>
            </a:r>
            <a:endParaRPr>
              <a:latin typeface="Cambria"/>
              <a:ea typeface="Cambria"/>
              <a:cs typeface="Cambria"/>
              <a:sym typeface="Cambria"/>
            </a:endParaRPr>
          </a:p>
          <a:p>
            <a:pPr indent="-190500" lvl="0" marL="342900" rtl="0" algn="just">
              <a:spcBef>
                <a:spcPts val="0"/>
              </a:spcBef>
              <a:spcAft>
                <a:spcPts val="0"/>
              </a:spcAft>
              <a:buClr>
                <a:schemeClr val="dk1"/>
              </a:buClr>
              <a:buSzPts val="1100"/>
              <a:buFont typeface="Arial"/>
              <a:buNone/>
            </a:pPr>
            <a:r>
              <a:t/>
            </a:r>
            <a:endParaRPr>
              <a:latin typeface="Cambria"/>
              <a:ea typeface="Cambria"/>
              <a:cs typeface="Cambria"/>
              <a:sym typeface="Cambria"/>
            </a:endParaRPr>
          </a:p>
          <a:p>
            <a:pPr indent="-190500" lvl="0" marL="342900" rtl="0" algn="just">
              <a:spcBef>
                <a:spcPts val="0"/>
              </a:spcBef>
              <a:spcAft>
                <a:spcPts val="0"/>
              </a:spcAft>
              <a:buClr>
                <a:schemeClr val="dk1"/>
              </a:buClr>
              <a:buSzPts val="1100"/>
              <a:buFont typeface="Arial"/>
              <a:buNone/>
            </a:pPr>
            <a:r>
              <a:rPr b="1" lang="en-US">
                <a:latin typeface="Cambria"/>
                <a:ea typeface="Cambria"/>
                <a:cs typeface="Cambria"/>
                <a:sym typeface="Cambria"/>
              </a:rPr>
              <a:t>4. Training and Testing</a:t>
            </a:r>
            <a:r>
              <a:rPr lang="en-US">
                <a:latin typeface="Cambria"/>
                <a:ea typeface="Cambria"/>
                <a:cs typeface="Cambria"/>
                <a:sym typeface="Cambria"/>
              </a:rPr>
              <a:t> - 1 Week</a:t>
            </a:r>
            <a:endParaRPr>
              <a:latin typeface="Cambria"/>
              <a:ea typeface="Cambria"/>
              <a:cs typeface="Cambria"/>
              <a:sym typeface="Cambria"/>
            </a:endParaRPr>
          </a:p>
          <a:p>
            <a:pPr indent="-190500" lvl="0" marL="342900" rtl="0" algn="just">
              <a:spcBef>
                <a:spcPts val="0"/>
              </a:spcBef>
              <a:spcAft>
                <a:spcPts val="0"/>
              </a:spcAft>
              <a:buClr>
                <a:schemeClr val="dk1"/>
              </a:buClr>
              <a:buSzPts val="1100"/>
              <a:buNone/>
            </a:pPr>
            <a:r>
              <a:t/>
            </a:r>
            <a:endParaRPr>
              <a:latin typeface="Cambria"/>
              <a:ea typeface="Cambria"/>
              <a:cs typeface="Cambria"/>
              <a:sym typeface="Cambria"/>
            </a:endParaRPr>
          </a:p>
          <a:p>
            <a:pPr indent="-190500" lvl="0" marL="342900" rtl="0" algn="just">
              <a:spcBef>
                <a:spcPts val="0"/>
              </a:spcBef>
              <a:spcAft>
                <a:spcPts val="0"/>
              </a:spcAft>
              <a:buClr>
                <a:schemeClr val="dk1"/>
              </a:buClr>
              <a:buSzPts val="1100"/>
              <a:buFont typeface="Arial"/>
              <a:buNone/>
            </a:pPr>
            <a:r>
              <a:rPr b="1" lang="en-US">
                <a:latin typeface="Cambria"/>
                <a:ea typeface="Cambria"/>
                <a:cs typeface="Cambria"/>
                <a:sym typeface="Cambria"/>
              </a:rPr>
              <a:t>5. Deployment</a:t>
            </a:r>
            <a:r>
              <a:rPr lang="en-US">
                <a:latin typeface="Cambria"/>
                <a:ea typeface="Cambria"/>
                <a:cs typeface="Cambria"/>
                <a:sym typeface="Cambria"/>
              </a:rPr>
              <a:t> - 5 Days</a:t>
            </a:r>
            <a:endParaRPr>
              <a:latin typeface="Cambria"/>
              <a:ea typeface="Cambria"/>
              <a:cs typeface="Cambria"/>
              <a:sym typeface="Cambria"/>
            </a:endParaRPr>
          </a:p>
          <a:p>
            <a:pPr indent="-190500" lvl="0" marL="342900" rtl="0" algn="just">
              <a:spcBef>
                <a:spcPts val="0"/>
              </a:spcBef>
              <a:spcAft>
                <a:spcPts val="0"/>
              </a:spcAft>
              <a:buClr>
                <a:schemeClr val="dk1"/>
              </a:buClr>
              <a:buSzPts val="1100"/>
              <a:buFont typeface="Arial"/>
              <a:buNone/>
            </a:pPr>
            <a:r>
              <a:t/>
            </a:r>
            <a:endParaRPr>
              <a:latin typeface="Cambria"/>
              <a:ea typeface="Cambria"/>
              <a:cs typeface="Cambria"/>
              <a:sym typeface="Cambria"/>
            </a:endParaRPr>
          </a:p>
          <a:p>
            <a:pPr indent="-190500" lvl="0" marL="342900" rtl="0" algn="just">
              <a:spcBef>
                <a:spcPts val="0"/>
              </a:spcBef>
              <a:spcAft>
                <a:spcPts val="0"/>
              </a:spcAft>
              <a:buClr>
                <a:schemeClr val="dk1"/>
              </a:buClr>
              <a:buSzPts val="1100"/>
              <a:buFont typeface="Arial"/>
              <a:buNone/>
            </a:pPr>
            <a:r>
              <a:rPr b="1" lang="en-US">
                <a:latin typeface="Cambria"/>
                <a:ea typeface="Cambria"/>
                <a:cs typeface="Cambria"/>
                <a:sym typeface="Cambria"/>
              </a:rPr>
              <a:t>6. Documentation and Training</a:t>
            </a:r>
            <a:r>
              <a:rPr lang="en-US">
                <a:latin typeface="Cambria"/>
                <a:ea typeface="Cambria"/>
                <a:cs typeface="Cambria"/>
                <a:sym typeface="Cambria"/>
              </a:rPr>
              <a:t> - 5 Days</a:t>
            </a:r>
            <a:endParaRPr>
              <a:latin typeface="Cambria"/>
              <a:ea typeface="Cambria"/>
              <a:cs typeface="Cambria"/>
              <a:sym typeface="Cambria"/>
            </a:endParaRPr>
          </a:p>
          <a:p>
            <a:pPr indent="-190500" lvl="0" marL="342900" rtl="0" algn="just">
              <a:lnSpc>
                <a:spcPct val="100000"/>
              </a:lnSpc>
              <a:spcBef>
                <a:spcPts val="0"/>
              </a:spcBef>
              <a:spcAft>
                <a:spcPts val="0"/>
              </a:spcAft>
              <a:buClr>
                <a:schemeClr val="dk1"/>
              </a:buClr>
              <a:buSzPts val="2400"/>
              <a:buNone/>
            </a:pPr>
            <a:r>
              <a:t/>
            </a:r>
            <a:endParaRPr>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en-US">
                <a:latin typeface="Cambria"/>
                <a:ea typeface="Cambria"/>
                <a:cs typeface="Cambria"/>
                <a:sym typeface="Cambria"/>
              </a:rPr>
              <a:t>References </a:t>
            </a:r>
            <a:endParaRPr>
              <a:latin typeface="Cambria"/>
              <a:ea typeface="Cambria"/>
              <a:cs typeface="Cambria"/>
              <a:sym typeface="Cambria"/>
            </a:endParaRPr>
          </a:p>
        </p:txBody>
      </p:sp>
      <p:sp>
        <p:nvSpPr>
          <p:cNvPr id="144" name="Google Shape;144;p21"/>
          <p:cNvSpPr txBox="1"/>
          <p:nvPr>
            <p:ph idx="1" type="body"/>
          </p:nvPr>
        </p:nvSpPr>
        <p:spPr>
          <a:xfrm>
            <a:off x="762000" y="1104326"/>
            <a:ext cx="10668000" cy="4953000"/>
          </a:xfrm>
          <a:prstGeom prst="rect">
            <a:avLst/>
          </a:prstGeom>
          <a:noFill/>
          <a:ln>
            <a:noFill/>
          </a:ln>
        </p:spPr>
        <p:txBody>
          <a:bodyPr anchorCtr="0" anchor="t" bIns="45700" lIns="91425" spcFirstLastPara="1" rIns="91425" wrap="square" tIns="45700">
            <a:normAutofit lnSpcReduction="10000"/>
          </a:bodyPr>
          <a:lstStyle/>
          <a:p>
            <a:pPr indent="-355600" lvl="0" marL="457200" rtl="0" algn="l">
              <a:lnSpc>
                <a:spcPct val="100000"/>
              </a:lnSpc>
              <a:spcBef>
                <a:spcPts val="0"/>
              </a:spcBef>
              <a:spcAft>
                <a:spcPts val="0"/>
              </a:spcAft>
              <a:buSzPts val="2000"/>
              <a:buFont typeface="Cambria"/>
              <a:buChar char="•"/>
            </a:pPr>
            <a:r>
              <a:rPr lang="en-US" sz="2000">
                <a:latin typeface="Cambria"/>
                <a:ea typeface="Cambria"/>
                <a:cs typeface="Cambria"/>
                <a:sym typeface="Cambria"/>
              </a:rPr>
              <a:t>KATRAGADDA, V. (2023). Automating Customer Support: A Study on The Efficacy of Machine Learning-Driven Chatbots and Virtual Assistants. IRE Journals, 7(1), 600-601. [1]</a:t>
            </a:r>
            <a:endParaRPr sz="2000">
              <a:latin typeface="Cambria"/>
              <a:ea typeface="Cambria"/>
              <a:cs typeface="Cambria"/>
              <a:sym typeface="Cambria"/>
            </a:endParaRPr>
          </a:p>
          <a:p>
            <a:pPr indent="0" lvl="0" marL="457200" rtl="0" algn="l">
              <a:lnSpc>
                <a:spcPct val="100000"/>
              </a:lnSpc>
              <a:spcBef>
                <a:spcPts val="0"/>
              </a:spcBef>
              <a:spcAft>
                <a:spcPts val="0"/>
              </a:spcAft>
              <a:buNone/>
            </a:pPr>
            <a:r>
              <a:t/>
            </a:r>
            <a:endParaRPr sz="2000">
              <a:latin typeface="Cambria"/>
              <a:ea typeface="Cambria"/>
              <a:cs typeface="Cambria"/>
              <a:sym typeface="Cambria"/>
            </a:endParaRPr>
          </a:p>
          <a:p>
            <a:pPr indent="-355600" lvl="0" marL="457200" rtl="0" algn="l">
              <a:lnSpc>
                <a:spcPct val="100000"/>
              </a:lnSpc>
              <a:spcBef>
                <a:spcPts val="0"/>
              </a:spcBef>
              <a:spcAft>
                <a:spcPts val="0"/>
              </a:spcAft>
              <a:buSzPts val="2000"/>
              <a:buFont typeface="Cambria"/>
              <a:buChar char="•"/>
            </a:pPr>
            <a:r>
              <a:rPr lang="en-US" sz="2000">
                <a:latin typeface="Cambria"/>
                <a:ea typeface="Cambria"/>
                <a:cs typeface="Cambria"/>
                <a:sym typeface="Cambria"/>
              </a:rPr>
              <a:t>Patel, N., &amp; Trivedi, S. (2020). Leveraging predictive modeling, machine learning personalization, NLP customer support, and AI chatbots to increase customer loyalty. Empirical Quests for Management Essences, 3(3), 1-24.[2]</a:t>
            </a:r>
            <a:endParaRPr sz="2000">
              <a:latin typeface="Cambria"/>
              <a:ea typeface="Cambria"/>
              <a:cs typeface="Cambria"/>
              <a:sym typeface="Cambria"/>
            </a:endParaRPr>
          </a:p>
          <a:p>
            <a:pPr indent="0" lvl="0" marL="457200" rtl="0" algn="l">
              <a:lnSpc>
                <a:spcPct val="100000"/>
              </a:lnSpc>
              <a:spcBef>
                <a:spcPts val="0"/>
              </a:spcBef>
              <a:spcAft>
                <a:spcPts val="0"/>
              </a:spcAft>
              <a:buNone/>
            </a:pPr>
            <a:r>
              <a:t/>
            </a:r>
            <a:endParaRPr sz="2000">
              <a:latin typeface="Cambria"/>
              <a:ea typeface="Cambria"/>
              <a:cs typeface="Cambria"/>
              <a:sym typeface="Cambria"/>
            </a:endParaRPr>
          </a:p>
          <a:p>
            <a:pPr indent="-355600" lvl="0" marL="457200" rtl="0" algn="l">
              <a:lnSpc>
                <a:spcPct val="100000"/>
              </a:lnSpc>
              <a:spcBef>
                <a:spcPts val="0"/>
              </a:spcBef>
              <a:spcAft>
                <a:spcPts val="0"/>
              </a:spcAft>
              <a:buSzPts val="2000"/>
              <a:buFont typeface="Cambria"/>
              <a:buChar char="•"/>
            </a:pPr>
            <a:r>
              <a:rPr lang="en-US" sz="2000">
                <a:latin typeface="Cambria"/>
                <a:ea typeface="Cambria"/>
                <a:cs typeface="Cambria"/>
                <a:sym typeface="Cambria"/>
              </a:rPr>
              <a:t>Nuruzzaman, M., &amp; Hussain, O. K. (2018, October). A survey on chatbot implementation in customer service industry through deep neural networks. In 2018 IEEE 15th international conference on e-business engineering (ICEBE) (pp. 54-61). IEEE.[3]</a:t>
            </a:r>
            <a:r>
              <a:rPr lang="en-US" sz="2000">
                <a:latin typeface="Cambria"/>
                <a:ea typeface="Cambria"/>
                <a:cs typeface="Cambria"/>
                <a:sym typeface="Cambria"/>
              </a:rPr>
              <a:t> </a:t>
            </a:r>
            <a:endParaRPr sz="2000">
              <a:latin typeface="Cambria"/>
              <a:ea typeface="Cambria"/>
              <a:cs typeface="Cambria"/>
              <a:sym typeface="Cambria"/>
            </a:endParaRPr>
          </a:p>
          <a:p>
            <a:pPr indent="0" lvl="0" marL="457200" rtl="0" algn="l">
              <a:lnSpc>
                <a:spcPct val="100000"/>
              </a:lnSpc>
              <a:spcBef>
                <a:spcPts val="0"/>
              </a:spcBef>
              <a:spcAft>
                <a:spcPts val="0"/>
              </a:spcAft>
              <a:buNone/>
            </a:pPr>
            <a:r>
              <a:t/>
            </a:r>
            <a:endParaRPr sz="2000">
              <a:latin typeface="Cambria"/>
              <a:ea typeface="Cambria"/>
              <a:cs typeface="Cambria"/>
              <a:sym typeface="Cambria"/>
            </a:endParaRPr>
          </a:p>
          <a:p>
            <a:pPr indent="-355600" lvl="0" marL="457200" rtl="0" algn="l">
              <a:lnSpc>
                <a:spcPct val="100000"/>
              </a:lnSpc>
              <a:spcBef>
                <a:spcPts val="0"/>
              </a:spcBef>
              <a:spcAft>
                <a:spcPts val="0"/>
              </a:spcAft>
              <a:buSzPts val="2000"/>
              <a:buFont typeface="Cambria"/>
              <a:buChar char="•"/>
            </a:pPr>
            <a:r>
              <a:rPr lang="en-US" sz="2000">
                <a:latin typeface="Cambria"/>
                <a:ea typeface="Cambria"/>
                <a:cs typeface="Cambria"/>
                <a:sym typeface="Cambria"/>
              </a:rPr>
              <a:t>Nguyen, T. (2019). Potential effects of chatbot technology on customer support: A case study (Master's thesis).[4]</a:t>
            </a:r>
            <a:endParaRPr sz="2000">
              <a:latin typeface="Cambria"/>
              <a:ea typeface="Cambria"/>
              <a:cs typeface="Cambria"/>
              <a:sym typeface="Cambria"/>
            </a:endParaRPr>
          </a:p>
          <a:p>
            <a:pPr indent="0" lvl="0" marL="457200" rtl="0" algn="l">
              <a:lnSpc>
                <a:spcPct val="100000"/>
              </a:lnSpc>
              <a:spcBef>
                <a:spcPts val="0"/>
              </a:spcBef>
              <a:spcAft>
                <a:spcPts val="0"/>
              </a:spcAft>
              <a:buNone/>
            </a:pPr>
            <a:r>
              <a:t/>
            </a:r>
            <a:endParaRPr sz="2000">
              <a:latin typeface="Cambria"/>
              <a:ea typeface="Cambria"/>
              <a:cs typeface="Cambria"/>
              <a:sym typeface="Cambria"/>
            </a:endParaRPr>
          </a:p>
          <a:p>
            <a:pPr indent="-355600" lvl="0" marL="457200" rtl="0" algn="l">
              <a:lnSpc>
                <a:spcPct val="100000"/>
              </a:lnSpc>
              <a:spcBef>
                <a:spcPts val="0"/>
              </a:spcBef>
              <a:spcAft>
                <a:spcPts val="0"/>
              </a:spcAft>
              <a:buSzPts val="2000"/>
              <a:buFont typeface="Cambria"/>
              <a:buChar char="•"/>
            </a:pPr>
            <a:r>
              <a:rPr lang="en-US" sz="2000">
                <a:latin typeface="Cambria"/>
                <a:ea typeface="Cambria"/>
                <a:cs typeface="Cambria"/>
                <a:sym typeface="Cambria"/>
              </a:rPr>
              <a:t>Abouelyazid, M. (2022). Natural Language Processing for Automated Customer Support in E-Commerce: Advanced Techniques for Intent Recognition and Response Generation. Journal of AI-Assisted Scientific Discovery, 2(1), 195-232.[5]</a:t>
            </a:r>
            <a:endParaRPr sz="2000">
              <a:latin typeface="Cambria"/>
              <a:ea typeface="Cambria"/>
              <a:cs typeface="Cambria"/>
              <a:sym typeface="Cambr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