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CB9922-214F-4C5A-9A77-9AE020E004F5}">
  <a:tblStyle styleId="{E8CB9922-214F-4C5A-9A77-9AE020E004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c6d81645b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c6d81645b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fc6d81645b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050877" y="132238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b="1" sz="2000">
                <a:solidFill>
                  <a:srgbClr val="17365D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3670302" y="-1714500"/>
            <a:ext cx="4952997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59368" y="304800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60800" y="274638"/>
            <a:ext cx="7721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C:\Users\AMMU\Desktop\Border.png" id="56" name="Google Shape;5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b="1" i="0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cap="flat" cmpd="thickThin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">
            <a:alphaModFix/>
          </a:blip>
          <a:srcRect b="18045" l="0" r="0" t="0"/>
          <a:stretch/>
        </p:blipFill>
        <p:spPr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mbria"/>
              <a:buNone/>
            </a:pPr>
            <a:r>
              <a:rPr lang="en-GB" sz="3400" u="sng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Customer Support Chat bot with ML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Batch Number: </a:t>
            </a:r>
            <a:r>
              <a:rPr lang="en-GB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 CAI-G05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3" name="Google Shape;93;p13"/>
          <p:cNvGraphicFramePr/>
          <p:nvPr/>
        </p:nvGraphicFramePr>
        <p:xfrm>
          <a:off x="712838" y="27284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{E8CB9922-214F-4C5A-9A77-9AE020E004F5}</a:tableStyleId>
              </a:tblPr>
              <a:tblGrid>
                <a:gridCol w="2024325"/>
                <a:gridCol w="3236675"/>
              </a:tblGrid>
              <a:tr h="205650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b="1" sz="18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800"/>
                        <a:buFont typeface="Bookman Old Style"/>
                        <a:buNone/>
                      </a:pPr>
                      <a:r>
                        <a:rPr b="1" lang="en-GB" sz="1800" u="none" cap="none" strike="noStrik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b="1" sz="1800" u="none" cap="none" strike="noStrike">
                        <a:solidFill>
                          <a:srgbClr val="17365D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20211CAI0065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20211CAI0147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20211CAI0175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20211CAI0076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20211CAI0064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S</a:t>
                      </a:r>
                      <a:r>
                        <a:rPr lang="en-GB" sz="1800"/>
                        <a:t>iri </a:t>
                      </a:r>
                      <a:r>
                        <a:rPr lang="en-GB" sz="1800" u="none" cap="none" strike="noStrike"/>
                        <a:t>H 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P</a:t>
                      </a:r>
                      <a:r>
                        <a:rPr lang="en-GB" sz="1800"/>
                        <a:t>avan</a:t>
                      </a:r>
                      <a:r>
                        <a:rPr lang="en-GB" sz="1800" u="none" cap="none" strike="noStrike"/>
                        <a:t> S R</a:t>
                      </a:r>
                      <a:r>
                        <a:rPr lang="en-GB" sz="1800"/>
                        <a:t>eddy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M</a:t>
                      </a:r>
                      <a:r>
                        <a:rPr lang="en-GB" sz="1800"/>
                        <a:t>oulya</a:t>
                      </a:r>
                      <a:r>
                        <a:rPr lang="en-GB" sz="1800" u="none" cap="none" strike="noStrike"/>
                        <a:t> H M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E B</a:t>
                      </a:r>
                      <a:r>
                        <a:rPr lang="en-GB" sz="1800"/>
                        <a:t>havani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rPr lang="en-GB" sz="1800" u="none" cap="none" strike="noStrike"/>
                        <a:t>S S</a:t>
                      </a:r>
                      <a:r>
                        <a:rPr lang="en-GB" sz="1800"/>
                        <a:t>anjana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Bookman Old Style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8108"/>
              <a:buFont typeface="Arial"/>
              <a:buNone/>
            </a:pPr>
            <a:r>
              <a:rPr b="1" i="0" lang="en-GB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of,</a:t>
            </a:r>
            <a:endParaRPr b="0" i="0" sz="1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ct val="108108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Dr.Swati Sharm</a:t>
            </a:r>
            <a:r>
              <a:rPr b="1" i="0" lang="en-GB" sz="19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9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Associate Professor </a:t>
            </a:r>
            <a:r>
              <a:rPr b="1" lang="en-GB" sz="19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- Selection Grade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7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School of Computer Science </a:t>
            </a:r>
            <a:r>
              <a:rPr b="1" lang="en-GB" sz="1700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&amp; </a:t>
            </a:r>
            <a:r>
              <a:rPr b="1" i="0" lang="en-GB" sz="17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Engineering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Verdana"/>
              <a:buNone/>
            </a:pPr>
            <a:r>
              <a:rPr b="1" i="0" lang="en-GB" sz="1700" u="none" cap="none" strike="noStrik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rPr>
              <a:t>Presidency University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34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-GB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PIP2001 Capstone Project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b="1" i="0" lang="en-GB" sz="2000" u="none" cap="none" strike="noStrik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Review-1</a:t>
            </a:r>
            <a:endParaRPr b="1" i="0" sz="2000" u="none" cap="none" strike="noStrik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0" y="4607642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Program: </a:t>
            </a:r>
            <a:r>
              <a:rPr b="1" lang="en-GB" sz="20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-GB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Bachelor of Technology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HoD:  </a:t>
            </a:r>
            <a:r>
              <a:rPr b="1" lang="en-GB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Dr. Zafar Ali Khan N</a:t>
            </a:r>
            <a:endParaRPr b="1"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b="1" lang="en-GB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Dr. Afroz Pasha</a:t>
            </a:r>
            <a:endParaRPr b="1"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b="1" i="0" lang="en-GB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Sampath A K / Dr. Abdul Khadar A / Mr. Md Ziaur Rahman</a:t>
            </a:r>
            <a:endParaRPr b="1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Methodology/Modules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1. Project Planning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2. Design 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3. Development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4. Training and Testing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5. Deployment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lose-up of several papers&#10;&#10;Description automatically generated"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6682" y="1004119"/>
            <a:ext cx="32099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oup of people sitting at a table&#10;&#10;Description automatically generated" id="152" name="Google Shape;15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0083" y="1135163"/>
            <a:ext cx="3912626" cy="2504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touching a glowing circuit board&#10;&#10;Description automatically generated" id="153" name="Google Shape;15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486" y="3525632"/>
            <a:ext cx="35623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touching a screen with icons&#10;&#10;Description automatically generated" id="154" name="Google Shape;154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6793" y="3782961"/>
            <a:ext cx="36290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-up of a keyboard with a red key&#10;&#10;Description automatically generated" id="155" name="Google Shape;15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62439" y="3909552"/>
            <a:ext cx="36290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50" y="927600"/>
            <a:ext cx="6841726" cy="51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Software components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Figures out what the customer wants and how they feel about it.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Knowledge Base: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A database that stores answers to common questions, troubleshooting guides, and product information. It can be simple (like a TSV file) or complex (like a full-featured database). It can also be connected to a system that tracks specific problems.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Authentication &amp; Authorization: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To authenticate and authorize customers before allowing them to access personalized support through the chatbot.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Search Engine: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Searches the knowledge base for answers that match the question the customer asked.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Dialogue Management: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Keeps the conversation going by asking follow-up questions, suggesting options, or sending the customer to a human if needed.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Learning Engine: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Watches how the chatbot performs and improves its skills over 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Timeline of Project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762000" y="9525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Gnatt Chart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88" y="1319875"/>
            <a:ext cx="10467526" cy="495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62000" y="895074"/>
            <a:ext cx="10668000" cy="45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125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 Improved Customer Satisfaction: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Quick and accurate responses enhance the overall customer experience.</a:t>
            </a:r>
            <a:endParaRPr b="1"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Reduced Response Times: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Automation decreases wait times for assistance.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Efficient Issue Resolution: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Complex queries are escalated to human staff, ensuring timely resolutions.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Continuous Learning: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The chatbot becomes more effective at handling queries through ongoing learning from interactions.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Enhanced Knowledge Base: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The database is updated with new solutions, keeping information current.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Cost Savings: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Automating support reduces operational costs related to staffing.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Increased Scalability: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The chatbot can handle multiple queries simultaneously, allowing for scalable customer support.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Data-Driven Insights: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Analysis of customer interactions provides valuable insights into behaviour and common issues.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24/7 Availability: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Customers receive support at any time, improving accessibility.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79425" lvl="0" marL="4572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b="1" lang="en-GB" sz="1950">
                <a:latin typeface="Times New Roman"/>
                <a:ea typeface="Times New Roman"/>
                <a:cs typeface="Times New Roman"/>
                <a:sym typeface="Times New Roman"/>
              </a:rPr>
              <a:t>Enhanced Employee Productivity:</a:t>
            </a:r>
            <a:r>
              <a:rPr lang="en-GB" sz="1950">
                <a:latin typeface="Times New Roman"/>
                <a:ea typeface="Times New Roman"/>
                <a:cs typeface="Times New Roman"/>
                <a:sym typeface="Times New Roman"/>
              </a:rPr>
              <a:t> Human staff can focus on complex issues, increasing overall productivity.</a:t>
            </a:r>
            <a:endParaRPr sz="19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12800" y="10755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To sum up, a customer care chatbot that possesses sophisticated abilities to comprehend inquiries, explore databases, and gain insight from human exchanges offers a revolutionary method of customer support.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 It guarantees effective issue resolution while reducing client annoyance by skillfully managing ordinary enquiries and elevating complicated problems to support workers.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By continuously learning from interactions in real-time, the chatbot can answer similar questions on its own in the future, building a knowledge base that becomes better and better.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Furthermore, by handling several queries at once, the system improves scalability, lowers operating costs, and provides 24/7 customer service.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This technology streamlines internal operations and enhances the customer experience while freeing up human agents to work on more difficult jobs.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 the end, this kind of chatbot yields long-term advantages including increased output, more effective resource management, and steady company expansion.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52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Verdana"/>
              <a:buNone/>
            </a:pPr>
            <a:r>
              <a:rPr lang="en-GB" sz="2400"/>
              <a:t>Github Link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905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1028800" y="1295400"/>
            <a:ext cx="106680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https://github.com/pavansreddy27/Customer-Support-Chat-bot-with-ML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812800" y="1094775"/>
            <a:ext cx="106680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KATRAGADDA, V. (2023). Automating Customer Support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342900" rtl="0" algn="just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Patel, N., &amp; Trivedi, S. (2020). Leveraging predictive modeling, machine learning personalization, NLP customer support, and AI chatbots to increase customer loyalty.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342900" rtl="0" algn="just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Nuruzzaman, M., &amp; Hussain, O. K. (2018, October). A survey on chatbot implementation in customer service industry through deep neural networks.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342900" rtl="0" algn="just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Nguyen, T. (2019). Potential effects of chatbot technology on customer support: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342900" rtl="0" algn="just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Abouelyazid, M. (2022). Natural Language Processing for Automated Customer Support in E-Commerce: Advanced Techniques for Intent Recognition and Response Generation.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342900" rtl="0" algn="just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D'silva, G. M., Thakare, S., More, S., &amp; Kuriakose, J. (2017, February). Real world smart chatbot for customer care using a software as a service (SaaS) architecture.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342900" rtl="0" algn="just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Iyambo, H. N., &amp; Iyawa, G. (2023). Customer Support Chatbot to Enhance Customer Support Experience Using Machine Learning Techniques.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812800" y="1288351"/>
            <a:ext cx="10668000" cy="49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425" lvl="0" marL="342900" rtl="0" algn="just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Suta, P., Lan, X., Wu, B., Mongkolnam, P., &amp; Chan, J. H. (2020). An overview of machine learning in chatbots. International Journal of Mechanical Engineering and Robotics Research, 9(4), 502-510.[8]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342900" rtl="0" algn="just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Kumar, R., &amp; Ali, M. M. (2020).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342900" rtl="0" algn="just">
              <a:lnSpc>
                <a:spcPct val="115000"/>
              </a:lnSpc>
              <a:spcBef>
                <a:spcPts val="37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Kumar, N. K., Maheswari, K., Abinaya, A., Ramya, J., Ande, P. K., &amp; Ramaian, C. P. (2024, April). Advancements in Chatbot Technology for Enhanced Customer Support in Online Retail.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Project work mapping with SDG</a:t>
            </a:r>
            <a:endParaRPr/>
          </a:p>
        </p:txBody>
      </p:sp>
      <p:sp>
        <p:nvSpPr>
          <p:cNvPr descr="Image preview" id="212" name="Google Shape;212;p3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descr="Image preview" id="213" name="Google Shape;213;p31"/>
          <p:cNvSpPr txBox="1"/>
          <p:nvPr>
            <p:ph idx="1" type="body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As it encourages technological innovation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and enhanced service infrastructure: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Goal 8: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Decent Work and Economic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Growth is especially relevant since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chatbots boost productivity and support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the expansion of businesses.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Goal 9: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Industry, Innovation, and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Infrastructure is the SDG that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most closely corresponds with a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Customer Support Chatbot that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uses machine learning.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hart of goals for a sustainable development&#10;&#10;Description automatically generated"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1" y="922100"/>
            <a:ext cx="5537199" cy="51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761989" y="126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 very advanced solution for automating customer care is a Customer Support Chatbot with Machine Learning that can analyse client complaints or queries and actively learn from encounters.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This chatbot can evaluate consumer questions, look up possible answers in its database, and offer prompt support.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It easily moves the case to human support personnel when a novel or complicated problem emerges.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When the staff fixes the problem, the chatbot gains knowledge from the exchange, adds the updated solution to the database, and gets ready to answer similar questions in the future.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 addition to increasing response speed and accuracy, this technology guarantees ongoing learning and development, which gradually makes customer support more knowledgeable and flexible.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GB" sz="6000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Literature Review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12800" y="762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F1F1F"/>
              </a:buClr>
              <a:buSzPts val="2000"/>
              <a:buChar char="•"/>
            </a:pPr>
            <a:r>
              <a:rPr b="1"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intelligence:</a:t>
            </a:r>
            <a:r>
              <a:rPr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Chatbots are getting smarter, thanks to machine learning and NLP.</a:t>
            </a:r>
            <a:endParaRPr sz="2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F1F1F"/>
              </a:buClr>
              <a:buSzPts val="2000"/>
              <a:buChar char="•"/>
            </a:pPr>
            <a:r>
              <a:rPr b="1"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customer service:</a:t>
            </a:r>
            <a:r>
              <a:rPr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Chatbots can help customers quickly and efficiently.</a:t>
            </a:r>
            <a:endParaRPr sz="2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F1F1F"/>
              </a:buClr>
              <a:buSzPts val="2000"/>
              <a:buChar char="•"/>
            </a:pPr>
            <a:r>
              <a:rPr b="1"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Happy customers:</a:t>
            </a:r>
            <a:r>
              <a:rPr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Satisfied customers are more likely to stay loyal.</a:t>
            </a:r>
            <a:endParaRPr sz="2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F1F1F"/>
              </a:buClr>
              <a:buSzPts val="2000"/>
              <a:buChar char="•"/>
            </a:pPr>
            <a:r>
              <a:rPr b="1"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service:</a:t>
            </a:r>
            <a:r>
              <a:rPr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Chatbots can tailor their responses to each customer.</a:t>
            </a:r>
            <a:endParaRPr sz="2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F1F1F"/>
              </a:buClr>
              <a:buSzPts val="2000"/>
              <a:buChar char="•"/>
            </a:pPr>
            <a:r>
              <a:rPr b="1"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learning:</a:t>
            </a:r>
            <a:r>
              <a:rPr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technology helps chatbots understand language better.</a:t>
            </a:r>
            <a:endParaRPr sz="2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F1F1F"/>
              </a:buClr>
              <a:buSzPts val="2000"/>
              <a:buChar char="•"/>
            </a:pPr>
            <a:r>
              <a:rPr b="1"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use:</a:t>
            </a:r>
            <a:r>
              <a:rPr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Chatbots can be easily set up and managed.</a:t>
            </a:r>
            <a:endParaRPr sz="2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1F1F1F"/>
              </a:buClr>
              <a:buSzPts val="2000"/>
              <a:buChar char="•"/>
            </a:pPr>
            <a:r>
              <a:rPr b="1"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learning:</a:t>
            </a:r>
            <a:r>
              <a:rPr lang="en-GB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Chatbots get better over time by learning from interactions.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Literature Survey Contd..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KATRAGADDA, V. (2023):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likely provides an overview of chatbot automation in customer support, covering topics such as benefits, challenges, and best practices.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Patel, N., &amp; Trivedi, S. (2020):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focuses on the use of predictive modeling, machine learning, NLP, and AI chatbots to enhance customer loyalty.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Nuruzzaman, M., &amp; Hussain, O. K. (2018):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surveys the implementation of chatbots using deep neural networks in the customer service industry.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Nguyen, T. (2019):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explores the potential effects of chatbot technology on customer support, such as improved efficiency and reduced costs.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Abouelyazid, M. (2022):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delves into NLP techniques for automated customer support in e-commerce, specifically focusing on intent recognition and response generation.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Literature Survey Contd..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12800" y="87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Iyambo, H. N., &amp; Iyawa, G. (2023):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discusses the development of a customer support chatbot using machine learning techniques to enhance customer experience.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Suta, P., Lan, X., Wu, B., Mongkolnam, P., &amp; Chan, J. H. (2020):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provides an overview of machine learning applications in chatbots, including topics such as natural language understanding, dialogue management, and knowledge representation.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Kumar, R., &amp; Ali, M. M. (2020):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likely discusses the role of chatbots in customer support, potentially covering topics such as benefits, challenges, and case studies.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Kumar, N. K., Maheswari, K., Abinaya, A., Ramya, J., Ande, P. K., &amp; Ramaian, C. P. (2024):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focuses on recent advancements in chatbot technology for enhanced customer support in online retail.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D'silva, G. M., Thakare, S., More, S., &amp; Kuriakose, J. (2017):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This paper describes a real-world smart chatbot for customer care implemented using a SaaS architecture.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Literature Survey Contd..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12800" y="9525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Numerous significant themes and potential avenues for future research can be discerned from the literature review: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 rise in chatbot sophistication can be seen in their increased ability to comprehend natural language, provide responses that seem human, and handle intricate client enquiries.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Integration with additional technologies: In order to deliver a more thorough customer experience, chatbots are being more and more integrated with additional technologies, including analytics software and CRM systems.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Ethical considerations: As chatbots proliferate, it's critical to take into account ethical concerns like privacy, bias, and transparency.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Progress in natural language processing (NLP) and machine learning: Chatbot performance will be enhanced by ongoing NLP and machine learning research and development.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Existing method Drawback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Rule-Based and Template-Based Chatbots: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Limited to predefined responses, they struggle with complex or varied queries and lack learning capabilities, requiring manual updates.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Retrieval-Based Chatbots: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Inaccurate when faced with ambiguous queries and incapable of learning from interactions without manual intervention.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Generative Chatbots: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Inconsistent response quality, high dependency on large datasets, and difficulty in identifying when to hand off to human support.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Limited Hand-Off Capabilities: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Inefficient in escalating issues and lacking feedback mechanisms to learn from human-agent interactions.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Proposed Method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80925" y="9525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Regardless of complexity or language, the suggested customer care chatbot employs Natural Language Processing (NLP) and Machine Learning (ML) to reliably interpret customer complaints or inquiries.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When pertinent answers are found, it searches a dynamic database and provides them instantly.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The chatbot ensures smooth handoffs by elevating questions to human support workers if they can't be answered by current knowledge.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The chatbot picks up knowledge from the resolution process during the staff-customer interaction and incorporates the updated solution into its database.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The chatbot can now respond to similar queries on its own in the future thanks to this ongoing learning process.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It lowers the need for manual updates and raises client satisfaction levels overall by getting better with every contact.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The chatbot also guarantees flexibility to meet changing client needs, optimizes response times, and offers round-the-clock assistance.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812789" y="762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Automate Responses: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Without the need for human assistance, use AI to rapidly comprehend and respond to consumer inquiries.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Quick Solution Lookups: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To get solutions right away, search the database (TSV file) for answers.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Escalate Complex Issues: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When a bot is unable to assist, it forwards the problem to a human support representative.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Learn and Grow: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As a result of interactions, the bot refreshes its memory to better address related queries in the future.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Boost Customer Satisfaction: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To make the customer experience better, respond promptly.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Boost Productivity: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Release human agents from mundane inquiries to enable them to concentrate on more complex problems.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Organize More Queries: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Expand the chatbot's capacity to handle a larger volume of inquiries without sacrificing accuracy.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Provide round the clock Support: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Make certain that clients may obtain assistance day or night.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Include User Input: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Utilize user input to gradually improve the bot's intelligence.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4660" lvl="0" marL="4572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Promote Business Growth: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By lowering expenses and enhancing services, you can promote business growth.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