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8" r:id="rId5"/>
    <p:sldId id="285" r:id="rId6"/>
    <p:sldId id="259" r:id="rId7"/>
    <p:sldId id="260" r:id="rId8"/>
    <p:sldId id="281" r:id="rId9"/>
    <p:sldId id="282" r:id="rId10"/>
    <p:sldId id="262" r:id="rId11"/>
    <p:sldId id="263" r:id="rId12"/>
    <p:sldId id="264" r:id="rId13"/>
    <p:sldId id="265" r:id="rId14"/>
    <p:sldId id="286" r:id="rId15"/>
    <p:sldId id="268"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416733-1D01-45DE-89F6-B691BCCF2B0E}" v="1" dt="2025-01-16T03:51:11.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2"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H G" userId="861279cfd4b1ea8a" providerId="LiveId" clId="{AE416733-1D01-45DE-89F6-B691BCCF2B0E}"/>
    <pc:docChg chg="undo custSel modSld">
      <pc:chgData name="SIRI H G" userId="861279cfd4b1ea8a" providerId="LiveId" clId="{AE416733-1D01-45DE-89F6-B691BCCF2B0E}" dt="2025-01-16T03:54:20.305" v="24" actId="14100"/>
      <pc:docMkLst>
        <pc:docMk/>
      </pc:docMkLst>
      <pc:sldChg chg="addSp delSp modSp mod">
        <pc:chgData name="SIRI H G" userId="861279cfd4b1ea8a" providerId="LiveId" clId="{AE416733-1D01-45DE-89F6-B691BCCF2B0E}" dt="2025-01-16T03:54:20.305" v="24" actId="14100"/>
        <pc:sldMkLst>
          <pc:docMk/>
          <pc:sldMk cId="3727424561" sldId="286"/>
        </pc:sldMkLst>
        <pc:spChg chg="del mod">
          <ac:chgData name="SIRI H G" userId="861279cfd4b1ea8a" providerId="LiveId" clId="{AE416733-1D01-45DE-89F6-B691BCCF2B0E}" dt="2025-01-16T03:51:11.712" v="4" actId="931"/>
          <ac:spMkLst>
            <pc:docMk/>
            <pc:sldMk cId="3727424561" sldId="286"/>
            <ac:spMk id="3" creationId="{4458547D-3F3B-EEC9-F394-4A5438519637}"/>
          </ac:spMkLst>
        </pc:spChg>
        <pc:spChg chg="add mod">
          <ac:chgData name="SIRI H G" userId="861279cfd4b1ea8a" providerId="LiveId" clId="{AE416733-1D01-45DE-89F6-B691BCCF2B0E}" dt="2025-01-16T03:53:09.079" v="20" actId="12"/>
          <ac:spMkLst>
            <pc:docMk/>
            <pc:sldMk cId="3727424561" sldId="286"/>
            <ac:spMk id="7" creationId="{E7C59C6F-B56B-2D81-D76C-7327FB76E3BC}"/>
          </ac:spMkLst>
        </pc:spChg>
        <pc:picChg chg="add mod">
          <ac:chgData name="SIRI H G" userId="861279cfd4b1ea8a" providerId="LiveId" clId="{AE416733-1D01-45DE-89F6-B691BCCF2B0E}" dt="2025-01-16T03:54:20.305" v="24" actId="14100"/>
          <ac:picMkLst>
            <pc:docMk/>
            <pc:sldMk cId="3727424561" sldId="286"/>
            <ac:picMk id="5" creationId="{7CBD66DD-AC05-8AE6-048D-F7EEAE5011F4}"/>
          </ac:picMkLst>
        </pc:picChg>
        <pc:picChg chg="add mod">
          <ac:chgData name="SIRI H G" userId="861279cfd4b1ea8a" providerId="LiveId" clId="{AE416733-1D01-45DE-89F6-B691BCCF2B0E}" dt="2025-01-16T03:54:14.562" v="23" actId="14100"/>
          <ac:picMkLst>
            <pc:docMk/>
            <pc:sldMk cId="3727424561" sldId="286"/>
            <ac:picMk id="9" creationId="{65F07A42-6EC8-5E58-14CB-E82DC6C850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7</a:t>
            </a:fld>
            <a:endParaRPr lang="en-IN"/>
          </a:p>
        </p:txBody>
      </p:sp>
    </p:spTree>
    <p:extLst>
      <p:ext uri="{BB962C8B-B14F-4D97-AF65-F5344CB8AC3E}">
        <p14:creationId xmlns:p14="http://schemas.microsoft.com/office/powerpoint/2010/main" val="333227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400" u="sng" dirty="0">
                <a:solidFill>
                  <a:schemeClr val="tx1"/>
                </a:solidFill>
                <a:latin typeface="Cambria"/>
                <a:ea typeface="Cambria"/>
              </a:rPr>
              <a:t>Customer Support Chat bot with ML</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a:latin typeface="Cambria"/>
                <a:ea typeface="Cambria"/>
              </a:rPr>
              <a:t>Batch Number: </a:t>
            </a:r>
            <a:r>
              <a:rPr lang="en-GB">
                <a:solidFill>
                  <a:srgbClr val="17365D"/>
                </a:solidFill>
                <a:latin typeface="Cambria"/>
                <a:ea typeface="Cambria"/>
              </a:rPr>
              <a:t> CAI-G05</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14808870"/>
              </p:ext>
            </p:extLst>
          </p:nvPr>
        </p:nvGraphicFramePr>
        <p:xfrm>
          <a:off x="712838" y="2728451"/>
          <a:ext cx="5261016" cy="3291900"/>
        </p:xfrm>
        <a:graphic>
          <a:graphicData uri="http://schemas.openxmlformats.org/drawingml/2006/table">
            <a:tbl>
              <a:tblPr firstRow="1" bandRow="1">
                <a:noFill/>
              </a:tblPr>
              <a:tblGrid>
                <a:gridCol w="2024336">
                  <a:extLst>
                    <a:ext uri="{9D8B030D-6E8A-4147-A177-3AD203B41FA5}">
                      <a16:colId xmlns:a16="http://schemas.microsoft.com/office/drawing/2014/main" val="20000"/>
                    </a:ext>
                  </a:extLst>
                </a:gridCol>
                <a:gridCol w="3236680">
                  <a:extLst>
                    <a:ext uri="{9D8B030D-6E8A-4147-A177-3AD203B41FA5}">
                      <a16:colId xmlns:a16="http://schemas.microsoft.com/office/drawing/2014/main" val="20001"/>
                    </a:ext>
                  </a:extLst>
                </a:gridCol>
              </a:tblGrid>
              <a:tr h="205646">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22585">
                <a:tc>
                  <a:txBody>
                    <a:bodyPr/>
                    <a:lstStyle/>
                    <a:p>
                      <a:pPr marL="0" marR="0" lvl="0" indent="0" algn="ctr" rtl="0">
                        <a:spcBef>
                          <a:spcPts val="0"/>
                        </a:spcBef>
                        <a:spcAft>
                          <a:spcPts val="0"/>
                        </a:spcAft>
                        <a:buFont typeface="+mj-lt"/>
                        <a:buNone/>
                      </a:pPr>
                      <a:r>
                        <a:rPr lang="en-US" sz="1800" u="none" strike="noStrike" cap="none"/>
                        <a:t>20211CAI0065 </a:t>
                      </a:r>
                    </a:p>
                    <a:p>
                      <a:pPr marL="0" marR="0" lvl="0" indent="0" algn="ctr">
                        <a:spcBef>
                          <a:spcPts val="0"/>
                        </a:spcBef>
                        <a:spcAft>
                          <a:spcPts val="0"/>
                        </a:spcAft>
                        <a:buFont typeface="+mj-lt"/>
                        <a:buNone/>
                      </a:pPr>
                      <a:r>
                        <a:rPr lang="en-US" sz="1800" u="none" strike="noStrike" cap="none"/>
                        <a:t>20211CAI0147</a:t>
                      </a:r>
                    </a:p>
                    <a:p>
                      <a:pPr marL="0" marR="0" lvl="0" indent="0" algn="ctr">
                        <a:spcBef>
                          <a:spcPts val="0"/>
                        </a:spcBef>
                        <a:spcAft>
                          <a:spcPts val="0"/>
                        </a:spcAft>
                        <a:buFont typeface="+mj-lt"/>
                        <a:buNone/>
                      </a:pPr>
                      <a:r>
                        <a:rPr lang="en-US" sz="1800" u="none" strike="noStrike" cap="none"/>
                        <a:t>20211CAI0175</a:t>
                      </a:r>
                    </a:p>
                    <a:p>
                      <a:pPr marL="0" marR="0" lvl="0" indent="0" algn="ctr">
                        <a:spcBef>
                          <a:spcPts val="0"/>
                        </a:spcBef>
                        <a:spcAft>
                          <a:spcPts val="0"/>
                        </a:spcAft>
                        <a:buFont typeface="+mj-lt"/>
                        <a:buNone/>
                      </a:pPr>
                      <a:r>
                        <a:rPr lang="en-US" sz="1800" u="none" strike="noStrike" cap="none"/>
                        <a:t>20211CAI0076</a:t>
                      </a:r>
                    </a:p>
                    <a:p>
                      <a:pPr marL="0" marR="0" lvl="0" indent="0" algn="ctr">
                        <a:spcBef>
                          <a:spcPts val="0"/>
                        </a:spcBef>
                        <a:spcAft>
                          <a:spcPts val="0"/>
                        </a:spcAft>
                        <a:buFont typeface="+mj-lt"/>
                        <a:buNone/>
                      </a:pPr>
                      <a:r>
                        <a:rPr lang="en-US" sz="1800" u="none" strike="noStrike" cap="none"/>
                        <a:t>20211CAI0064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SIRI H G</a:t>
                      </a:r>
                    </a:p>
                    <a:p>
                      <a:pPr marL="0" marR="0" lvl="0" indent="0" algn="ctr">
                        <a:spcBef>
                          <a:spcPts val="0"/>
                        </a:spcBef>
                        <a:spcAft>
                          <a:spcPts val="0"/>
                        </a:spcAft>
                        <a:buNone/>
                      </a:pPr>
                      <a:r>
                        <a:rPr lang="en-US" sz="1800" u="none" strike="noStrike" cap="none" dirty="0"/>
                        <a:t>PAVAN S REDDY</a:t>
                      </a:r>
                    </a:p>
                    <a:p>
                      <a:pPr marL="0" marR="0" lvl="0" indent="0" algn="ctr">
                        <a:spcBef>
                          <a:spcPts val="0"/>
                        </a:spcBef>
                        <a:spcAft>
                          <a:spcPts val="0"/>
                        </a:spcAft>
                        <a:buNone/>
                      </a:pPr>
                      <a:r>
                        <a:rPr lang="en-US" sz="1800" u="none" strike="noStrike" cap="none" dirty="0"/>
                        <a:t>MOULYA H M</a:t>
                      </a:r>
                    </a:p>
                    <a:p>
                      <a:pPr marL="0" marR="0" lvl="0" indent="0" algn="ctr">
                        <a:spcBef>
                          <a:spcPts val="0"/>
                        </a:spcBef>
                        <a:spcAft>
                          <a:spcPts val="0"/>
                        </a:spcAft>
                        <a:buNone/>
                      </a:pPr>
                      <a:r>
                        <a:rPr lang="en-US" sz="1800" u="none" strike="noStrike" cap="none" dirty="0"/>
                        <a:t>E BHAVANI</a:t>
                      </a:r>
                    </a:p>
                    <a:p>
                      <a:pPr marL="0" marR="0" lvl="0" indent="0" algn="ctr">
                        <a:spcBef>
                          <a:spcPts val="0"/>
                        </a:spcBef>
                        <a:spcAft>
                          <a:spcPts val="0"/>
                        </a:spcAft>
                        <a:buNone/>
                      </a:pPr>
                      <a:r>
                        <a:rPr lang="en-US" sz="1800" u="none" strike="noStrike" cap="none" dirty="0"/>
                        <a:t>S SANJANA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05646">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r>
              <a:rPr lang="en-GB" sz="2000" b="1" i="0" u="none" strike="noStrike" cap="none" dirty="0" err="1">
                <a:solidFill>
                  <a:srgbClr val="17365D"/>
                </a:solidFill>
                <a:latin typeface="Cambria"/>
                <a:ea typeface="Cambria"/>
                <a:cs typeface="Verdana"/>
                <a:sym typeface="Verdana"/>
              </a:rPr>
              <a:t>Dr.</a:t>
            </a:r>
            <a:r>
              <a:rPr lang="en-GB" sz="2000" b="1" i="0" u="none" strike="noStrike" cap="none" dirty="0">
                <a:solidFill>
                  <a:srgbClr val="17365D"/>
                </a:solidFill>
                <a:latin typeface="Cambria"/>
                <a:ea typeface="Cambria"/>
                <a:cs typeface="Verdana"/>
                <a:sym typeface="Verdana"/>
              </a:rPr>
              <a:t> </a:t>
            </a:r>
            <a:r>
              <a:rPr lang="en-GB" sz="2000" b="1" dirty="0">
                <a:solidFill>
                  <a:srgbClr val="17365D"/>
                </a:solidFill>
                <a:latin typeface="Cambria"/>
                <a:ea typeface="Cambria"/>
                <a:cs typeface="Verdana"/>
                <a:sym typeface="Verdana"/>
              </a:rPr>
              <a:t>Swati Sharm</a:t>
            </a:r>
            <a:r>
              <a:rPr lang="en-GB" sz="1900" b="1" dirty="0">
                <a:solidFill>
                  <a:srgbClr val="17365D"/>
                </a:solidFill>
                <a:latin typeface="Cambria"/>
                <a:ea typeface="Cambria"/>
                <a:cs typeface="Verdana"/>
                <a:sym typeface="Verdana"/>
              </a:rPr>
              <a:t>a</a:t>
            </a:r>
            <a:endParaRPr dirty="0"/>
          </a:p>
          <a:p>
            <a:r>
              <a:rPr lang="en-GB" sz="1900" b="1" i="0" u="none" strike="noStrike" cap="none" dirty="0">
                <a:solidFill>
                  <a:srgbClr val="17365D"/>
                </a:solidFill>
                <a:latin typeface="Cambria"/>
                <a:ea typeface="Cambria"/>
                <a:cs typeface="Verdana"/>
                <a:sym typeface="Verdana"/>
              </a:rPr>
              <a:t>Associate Professor </a:t>
            </a:r>
            <a:r>
              <a:rPr lang="en-GB" sz="1900" b="1" dirty="0">
                <a:solidFill>
                  <a:srgbClr val="17365D"/>
                </a:solidFill>
                <a:latin typeface="Cambria"/>
                <a:ea typeface="Cambria"/>
                <a:cs typeface="Verdana"/>
                <a:sym typeface="Verdana"/>
              </a:rPr>
              <a:t>- Selection Grade</a:t>
            </a:r>
            <a:endParaRPr dirty="0"/>
          </a:p>
          <a:p>
            <a:r>
              <a:rPr lang="en-GB" sz="1700" b="1" i="0" u="none" strike="noStrike" cap="none" dirty="0">
                <a:solidFill>
                  <a:srgbClr val="17365D"/>
                </a:solidFill>
                <a:latin typeface="Verdana"/>
                <a:ea typeface="Verdana"/>
                <a:cs typeface="Verdana"/>
                <a:sym typeface="Verdana"/>
              </a:rPr>
              <a:t>School of Computer Science </a:t>
            </a:r>
            <a:r>
              <a:rPr lang="en-GB" sz="1700" b="1" dirty="0">
                <a:solidFill>
                  <a:srgbClr val="17365D"/>
                </a:solidFill>
                <a:latin typeface="Verdana"/>
                <a:ea typeface="Verdana"/>
                <a:cs typeface="Verdana"/>
                <a:sym typeface="Verdana"/>
              </a:rPr>
              <a:t>&amp; </a:t>
            </a:r>
            <a:r>
              <a:rPr lang="en-GB" sz="1700" b="1" i="0" u="none" strike="noStrike" cap="none" dirty="0">
                <a:solidFill>
                  <a:srgbClr val="17365D"/>
                </a:solidFill>
                <a:latin typeface="Verdana"/>
                <a:ea typeface="Verdana"/>
                <a:cs typeface="Verdana"/>
                <a:sym typeface="Verdana"/>
              </a:rPr>
              <a:t>Engineering</a:t>
            </a:r>
            <a:endParaRPr dirty="0">
              <a:latin typeface="Verdana"/>
              <a:ea typeface="Verdana"/>
            </a:endParaRPr>
          </a:p>
          <a:p>
            <a:pPr lvl="0" algn="l">
              <a:spcAft>
                <a:spcPts val="0"/>
              </a:spcAft>
              <a:buNone/>
            </a:pPr>
            <a:r>
              <a:rPr lang="en-GB" sz="1700" b="1" i="0" u="none" strike="noStrike" cap="none" dirty="0">
                <a:solidFill>
                  <a:srgbClr val="17365D"/>
                </a:solidFill>
                <a:latin typeface="Verdana"/>
                <a:ea typeface="Verdana"/>
                <a:cs typeface="Verdana"/>
                <a:sym typeface="Verdana"/>
              </a:rPr>
              <a:t>Presidency University</a:t>
            </a:r>
            <a:endParaRPr dirty="0">
              <a:latin typeface="Verdana"/>
              <a:ea typeface="Verdana"/>
            </a:endParaRPr>
          </a:p>
          <a:p>
            <a:pPr>
              <a:spcBef>
                <a:spcPts val="340"/>
              </a:spcBef>
            </a:pPr>
            <a:br>
              <a:rPr lang="en-US" dirty="0"/>
            </a:br>
            <a:endParaRPr lang="en-US" dirty="0"/>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VIVA-VOCE</a:t>
            </a:r>
            <a:endParaRPr dirty="0">
              <a:latin typeface="Cambria" panose="02040503050406030204" pitchFamily="18" charset="0"/>
              <a:ea typeface="Cambria" panose="02040503050406030204" pitchFamily="18" charset="0"/>
            </a:endParaRPr>
          </a:p>
        </p:txBody>
      </p:sp>
      <p:sp>
        <p:nvSpPr>
          <p:cNvPr id="8" name="Google Shape;91;p13"/>
          <p:cNvSpPr txBox="1"/>
          <p:nvPr/>
        </p:nvSpPr>
        <p:spPr>
          <a:xfrm>
            <a:off x="0" y="4607642"/>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buFont typeface="Arial"/>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accent1"/>
                </a:solidFill>
                <a:latin typeface="Cambria"/>
                <a:ea typeface="Cambria"/>
                <a:cs typeface="Verdana"/>
                <a:sym typeface="Verdana"/>
              </a:rPr>
              <a:t> </a:t>
            </a:r>
            <a:r>
              <a:rPr lang="en-US" sz="2000" b="1" dirty="0">
                <a:solidFill>
                  <a:srgbClr val="000000"/>
                </a:solidFill>
                <a:latin typeface="Cambria"/>
                <a:ea typeface="Cambria"/>
                <a:cs typeface="Verdana"/>
                <a:sym typeface="Verdana"/>
              </a:rPr>
              <a:t>Bachelor of Technology</a:t>
            </a:r>
            <a:endParaRPr lang="en-US" dirty="0"/>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rgbClr val="000000"/>
                </a:solidFill>
                <a:latin typeface="Cambria"/>
                <a:ea typeface="Cambria"/>
                <a:cs typeface="Verdana"/>
                <a:sym typeface="Verdana"/>
              </a:rPr>
              <a:t>Dr. Zafar Ali Khan N</a:t>
            </a:r>
            <a:endParaRPr lang="en-US" sz="2000" b="1" dirty="0">
              <a:solidFill>
                <a:srgbClr val="000000"/>
              </a:solidFill>
              <a:latin typeface="Cambria" panose="02040503050406030204" pitchFamily="18" charset="0"/>
              <a:ea typeface="Cambria" panose="02040503050406030204" pitchFamily="18" charset="0"/>
              <a:cs typeface="Verdana"/>
            </a:endParaRPr>
          </a:p>
          <a:p>
            <a:pPr>
              <a:buClr>
                <a:srgbClr val="17365D"/>
              </a:buClr>
              <a:buSzPct val="100000"/>
              <a:buFont typeface="Arial"/>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rgbClr val="000000"/>
                </a:solidFill>
                <a:latin typeface="Cambria"/>
                <a:ea typeface="Cambria"/>
                <a:cs typeface="Verdana"/>
                <a:sym typeface="Verdana"/>
              </a:rPr>
              <a:t>Dr. Afroz Pasha</a:t>
            </a:r>
            <a:endParaRPr lang="en-US" sz="2000" b="1" dirty="0">
              <a:solidFill>
                <a:srgbClr val="000000"/>
              </a:solidFill>
              <a:latin typeface="Cambria"/>
              <a:ea typeface="Cambria"/>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Google Shape;174;p25">
            <a:extLst>
              <a:ext uri="{FF2B5EF4-FFF2-40B4-BE49-F238E27FC236}">
                <a16:creationId xmlns:a16="http://schemas.microsoft.com/office/drawing/2014/main" id="{6F554A70-1C01-A926-A96D-FC95CB86D131}"/>
              </a:ext>
            </a:extLst>
          </p:cNvPr>
          <p:cNvPicPr preferRelativeResize="0">
            <a:picLocks noGrp="1"/>
          </p:cNvPicPr>
          <p:nvPr>
            <p:ph idx="1"/>
          </p:nvPr>
        </p:nvPicPr>
        <p:blipFill>
          <a:blip r:embed="rId2">
            <a:alphaModFix/>
          </a:blip>
          <a:stretch>
            <a:fillRect/>
          </a:stretch>
        </p:blipFill>
        <p:spPr>
          <a:xfrm>
            <a:off x="1992252" y="1143000"/>
            <a:ext cx="8309095"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4" name="Rectangle 1">
            <a:extLst>
              <a:ext uri="{FF2B5EF4-FFF2-40B4-BE49-F238E27FC236}">
                <a16:creationId xmlns:a16="http://schemas.microsoft.com/office/drawing/2014/main" id="{05A93BDE-75FD-32D4-FEDE-51B3FFC7CB91}"/>
              </a:ext>
            </a:extLst>
          </p:cNvPr>
          <p:cNvSpPr>
            <a:spLocks noGrp="1" noChangeArrowheads="1"/>
          </p:cNvSpPr>
          <p:nvPr>
            <p:ph idx="1"/>
          </p:nvPr>
        </p:nvSpPr>
        <p:spPr bwMode="auto">
          <a:xfrm>
            <a:off x="763588" y="1069223"/>
            <a:ext cx="966378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Query Resolution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advanced NLP (e.g., BERT), ML, and structured knowledge repositories to deliver accurate, rapid responses with minimal human intervention. Generative AI ensures flexibility for unknown queries, improving reaction time, accuracy, and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Feedback Loops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Learns from unresolved queries, updates the knowledge base, and adapts to changing user needs. Regular model upgrades (BERT, Generative AI) enhance accuracy and contextual understanding, reducing human reliance, lowering costs, and improving customer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p>
        </p:txBody>
      </p:sp>
      <p:sp>
        <p:nvSpPr>
          <p:cNvPr id="4" name="Rectangle 1">
            <a:extLst>
              <a:ext uri="{FF2B5EF4-FFF2-40B4-BE49-F238E27FC236}">
                <a16:creationId xmlns:a16="http://schemas.microsoft.com/office/drawing/2014/main" id="{431D37F0-4E21-A40C-06C3-0D0BC9A730B4}"/>
              </a:ext>
            </a:extLst>
          </p:cNvPr>
          <p:cNvSpPr>
            <a:spLocks noGrp="1" noChangeArrowheads="1"/>
          </p:cNvSpPr>
          <p:nvPr>
            <p:ph idx="1"/>
          </p:nvPr>
        </p:nvSpPr>
        <p:spPr bwMode="auto">
          <a:xfrm>
            <a:off x="267367" y="987399"/>
            <a:ext cx="1170004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Support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handles inquiries, escalates complex issues, and learns from interactions.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&amp; Cost-Effective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Manages multiple queries, reduces costs, and provides 24/7 service.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Builds a knowledge base and enhances customer experience over time.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Gains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Boosts productivity, optimizes resources, and supports business growth.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References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just"/>
            <a:r>
              <a:rPr lang="en-GB" sz="2000" dirty="0">
                <a:latin typeface="Times New Roman" panose="02020603050405020304" pitchFamily="18" charset="0"/>
                <a:ea typeface="Cambria"/>
                <a:cs typeface="Times New Roman" panose="02020603050405020304" pitchFamily="18" charset="0"/>
              </a:rPr>
              <a:t>KATRAGADDA, V. (2023). Automating Customer Support</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Patel, N., &amp; Trivedi, S. (2020). Leveraging predictive </a:t>
            </a:r>
            <a:r>
              <a:rPr lang="en-GB" sz="2000" dirty="0" err="1">
                <a:latin typeface="Times New Roman" panose="02020603050405020304" pitchFamily="18" charset="0"/>
                <a:ea typeface="Cambria"/>
                <a:cs typeface="Times New Roman" panose="02020603050405020304" pitchFamily="18" charset="0"/>
              </a:rPr>
              <a:t>modeling</a:t>
            </a:r>
            <a:r>
              <a:rPr lang="en-GB" sz="2000" dirty="0">
                <a:latin typeface="Times New Roman" panose="02020603050405020304" pitchFamily="18" charset="0"/>
                <a:ea typeface="Cambria"/>
                <a:cs typeface="Times New Roman" panose="02020603050405020304" pitchFamily="18" charset="0"/>
              </a:rPr>
              <a:t>, machine learning personalization, NLP customer support, and AI chatbots to increase customer loyalty.</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Nuruzzaman</a:t>
            </a:r>
            <a:r>
              <a:rPr lang="en-GB" sz="2000" dirty="0">
                <a:latin typeface="Times New Roman" panose="02020603050405020304" pitchFamily="18" charset="0"/>
                <a:ea typeface="Cambria"/>
                <a:cs typeface="Times New Roman" panose="02020603050405020304" pitchFamily="18" charset="0"/>
              </a:rPr>
              <a:t>, M., &amp; Hussain, O. K. (2018, October). A survey on chatbot implementation in customer service industry through deep neural networks.</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Nguyen, T. (2019). Potential effects of chatbot technology on customer support:</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Abouelyazid</a:t>
            </a:r>
            <a:r>
              <a:rPr lang="en-GB" sz="2000" dirty="0">
                <a:latin typeface="Times New Roman" panose="02020603050405020304" pitchFamily="18" charset="0"/>
                <a:ea typeface="Cambria"/>
                <a:cs typeface="Times New Roman" panose="02020603050405020304" pitchFamily="18" charset="0"/>
              </a:rPr>
              <a:t>, M. (2022). Natural Language Processing for Automated Customer Support in E-Commerce: Advanced Techniques for Intent Recognition and Response Generation.</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D'silva</a:t>
            </a:r>
            <a:r>
              <a:rPr lang="en-GB" sz="2000" dirty="0">
                <a:latin typeface="Times New Roman" panose="02020603050405020304" pitchFamily="18" charset="0"/>
                <a:ea typeface="Cambria"/>
                <a:cs typeface="Times New Roman" panose="02020603050405020304" pitchFamily="18" charset="0"/>
              </a:rPr>
              <a:t>, G. M., </a:t>
            </a:r>
            <a:r>
              <a:rPr lang="en-GB" sz="2000" dirty="0" err="1">
                <a:latin typeface="Times New Roman" panose="02020603050405020304" pitchFamily="18" charset="0"/>
                <a:ea typeface="Cambria"/>
                <a:cs typeface="Times New Roman" panose="02020603050405020304" pitchFamily="18" charset="0"/>
              </a:rPr>
              <a:t>Thakare</a:t>
            </a:r>
            <a:r>
              <a:rPr lang="en-GB" sz="2000" dirty="0">
                <a:latin typeface="Times New Roman" panose="02020603050405020304" pitchFamily="18" charset="0"/>
                <a:ea typeface="Cambria"/>
                <a:cs typeface="Times New Roman" panose="02020603050405020304" pitchFamily="18" charset="0"/>
              </a:rPr>
              <a:t>, S., More, S., &amp; Kuriakose, J. (2017, February). Real world smart chatbot for customer care using a software as a service (SaaS) architecture.</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Iyambo</a:t>
            </a:r>
            <a:r>
              <a:rPr lang="en-GB" sz="2000" dirty="0">
                <a:latin typeface="Times New Roman" panose="02020603050405020304" pitchFamily="18" charset="0"/>
                <a:ea typeface="Cambria"/>
                <a:cs typeface="Times New Roman" panose="02020603050405020304" pitchFamily="18" charset="0"/>
              </a:rPr>
              <a:t>, H. N., &amp; </a:t>
            </a:r>
            <a:r>
              <a:rPr lang="en-GB" sz="2000" dirty="0" err="1">
                <a:latin typeface="Times New Roman" panose="02020603050405020304" pitchFamily="18" charset="0"/>
                <a:ea typeface="Cambria"/>
                <a:cs typeface="Times New Roman" panose="02020603050405020304" pitchFamily="18" charset="0"/>
              </a:rPr>
              <a:t>Iyawa</a:t>
            </a:r>
            <a:r>
              <a:rPr lang="en-GB" sz="2000" dirty="0">
                <a:latin typeface="Times New Roman" panose="02020603050405020304" pitchFamily="18" charset="0"/>
                <a:ea typeface="Cambria"/>
                <a:cs typeface="Times New Roman" panose="02020603050405020304" pitchFamily="18" charset="0"/>
              </a:rPr>
              <a:t>, G. (2023). Customer Support Chatbot to Enhance Customer Support Experience Using Machine Learning Techniques.</a:t>
            </a:r>
            <a:endParaRPr lang="en-GB" dirty="0">
              <a:latin typeface="Times New Roman" panose="02020603050405020304" pitchFamily="18" charset="0"/>
              <a:cs typeface="Times New Roman" panose="02020603050405020304" pitchFamily="18" charset="0"/>
            </a:endParaRPr>
          </a:p>
          <a:p>
            <a:pPr algn="just"/>
            <a:r>
              <a:rPr lang="en-GB" sz="2000" dirty="0" err="1">
                <a:latin typeface="Times New Roman" panose="02020603050405020304" pitchFamily="18" charset="0"/>
                <a:ea typeface="Cambria"/>
                <a:cs typeface="Times New Roman" panose="02020603050405020304" pitchFamily="18" charset="0"/>
              </a:rPr>
              <a:t>Suta</a:t>
            </a:r>
            <a:r>
              <a:rPr lang="en-GB" sz="2000" dirty="0">
                <a:latin typeface="Times New Roman" panose="02020603050405020304" pitchFamily="18" charset="0"/>
                <a:ea typeface="Cambria"/>
                <a:cs typeface="Times New Roman" panose="02020603050405020304" pitchFamily="18" charset="0"/>
              </a:rPr>
              <a:t>, P., Lan, X., Wu, B., </a:t>
            </a:r>
            <a:r>
              <a:rPr lang="en-GB" sz="2000" dirty="0" err="1">
                <a:latin typeface="Times New Roman" panose="02020603050405020304" pitchFamily="18" charset="0"/>
                <a:ea typeface="Cambria"/>
                <a:cs typeface="Times New Roman" panose="02020603050405020304" pitchFamily="18" charset="0"/>
              </a:rPr>
              <a:t>Mongkolnam</a:t>
            </a:r>
            <a:r>
              <a:rPr lang="en-GB" sz="2000" dirty="0">
                <a:latin typeface="Times New Roman" panose="02020603050405020304" pitchFamily="18" charset="0"/>
                <a:ea typeface="Cambria"/>
                <a:cs typeface="Times New Roman" panose="02020603050405020304" pitchFamily="18" charset="0"/>
              </a:rPr>
              <a:t>, P., &amp; Chan, J. H. (2020). An overview of machine learning in chatbots. International Journal of Mechanical Engineering and Robotics Research, 9(4), 502-510.[8]</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Kumar, R., &amp; Ali, M. M. (2020).</a:t>
            </a:r>
            <a:endParaRPr lang="en-GB"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ea typeface="Cambria"/>
                <a:cs typeface="Times New Roman" panose="02020603050405020304" pitchFamily="18" charset="0"/>
              </a:rPr>
              <a:t>Kumar, N. K., Maheswari, K., </a:t>
            </a:r>
            <a:r>
              <a:rPr lang="en-GB" sz="2000" dirty="0" err="1">
                <a:latin typeface="Times New Roman" panose="02020603050405020304" pitchFamily="18" charset="0"/>
                <a:ea typeface="Cambria"/>
                <a:cs typeface="Times New Roman" panose="02020603050405020304" pitchFamily="18" charset="0"/>
              </a:rPr>
              <a:t>Abinaya</a:t>
            </a:r>
            <a:r>
              <a:rPr lang="en-GB" sz="2000" dirty="0">
                <a:latin typeface="Times New Roman" panose="02020603050405020304" pitchFamily="18" charset="0"/>
                <a:ea typeface="Cambria"/>
                <a:cs typeface="Times New Roman" panose="02020603050405020304" pitchFamily="18" charset="0"/>
              </a:rPr>
              <a:t>, A., Ramya, J., Ande, P. K., &amp; </a:t>
            </a:r>
            <a:r>
              <a:rPr lang="en-GB" sz="2000" dirty="0" err="1">
                <a:latin typeface="Times New Roman" panose="02020603050405020304" pitchFamily="18" charset="0"/>
                <a:ea typeface="Cambria"/>
                <a:cs typeface="Times New Roman" panose="02020603050405020304" pitchFamily="18" charset="0"/>
              </a:rPr>
              <a:t>Ramaian</a:t>
            </a:r>
            <a:r>
              <a:rPr lang="en-GB" sz="2000" dirty="0">
                <a:latin typeface="Times New Roman" panose="02020603050405020304" pitchFamily="18" charset="0"/>
                <a:ea typeface="Cambria"/>
                <a:cs typeface="Times New Roman" panose="02020603050405020304" pitchFamily="18" charset="0"/>
              </a:rPr>
              <a:t>, C. P. (2024, April). Advancements in Chatbot Technology for Enhanced Customer Support in Online Retail.</a:t>
            </a:r>
            <a:endParaRPr lang="en-GB" dirty="0">
              <a:latin typeface="Times New Roman" panose="02020603050405020304" pitchFamily="18" charset="0"/>
              <a:cs typeface="Times New Roman" panose="02020603050405020304" pitchFamily="18" charset="0"/>
            </a:endParaRPr>
          </a:p>
          <a:p>
            <a:pPr marL="0" indent="0" algn="just">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03CA-12EC-FAA6-073C-C36F83AE971A}"/>
              </a:ext>
            </a:extLst>
          </p:cNvPr>
          <p:cNvSpPr>
            <a:spLocks noGrp="1"/>
          </p:cNvSpPr>
          <p:nvPr>
            <p:ph type="title"/>
          </p:nvPr>
        </p:nvSpPr>
        <p:spPr/>
        <p:txBody>
          <a:bodyPr/>
          <a:lstStyle/>
          <a:p>
            <a:r>
              <a:rPr lang="en-IN" dirty="0"/>
              <a:t>Publication Details</a:t>
            </a:r>
          </a:p>
        </p:txBody>
      </p:sp>
      <p:pic>
        <p:nvPicPr>
          <p:cNvPr id="5" name="Content Placeholder 4" descr="A blue square with white text&#10;&#10;Description automatically generated">
            <a:extLst>
              <a:ext uri="{FF2B5EF4-FFF2-40B4-BE49-F238E27FC236}">
                <a16:creationId xmlns:a16="http://schemas.microsoft.com/office/drawing/2014/main" id="{7CBD66DD-AC05-8AE6-048D-F7EEAE5011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4954" y="3349157"/>
            <a:ext cx="5544669" cy="3077779"/>
          </a:xfrm>
        </p:spPr>
      </p:pic>
      <p:sp>
        <p:nvSpPr>
          <p:cNvPr id="7" name="TextBox 6">
            <a:extLst>
              <a:ext uri="{FF2B5EF4-FFF2-40B4-BE49-F238E27FC236}">
                <a16:creationId xmlns:a16="http://schemas.microsoft.com/office/drawing/2014/main" id="{E7C59C6F-B56B-2D81-D76C-7327FB76E3BC}"/>
              </a:ext>
            </a:extLst>
          </p:cNvPr>
          <p:cNvSpPr txBox="1"/>
          <p:nvPr/>
        </p:nvSpPr>
        <p:spPr>
          <a:xfrm>
            <a:off x="895911" y="1203076"/>
            <a:ext cx="9895354" cy="1200329"/>
          </a:xfrm>
          <a:prstGeom prst="rect">
            <a:avLst/>
          </a:prstGeom>
          <a:noFill/>
        </p:spPr>
        <p:txBody>
          <a:bodyPr wrap="square">
            <a:spAutoFit/>
          </a:bodyPr>
          <a:lstStyle/>
          <a:p>
            <a:pPr marL="285750" indent="-285750">
              <a:buFont typeface="Arial" panose="020B0604020202020204" pitchFamily="34" charset="0"/>
              <a:buChar char="•"/>
            </a:pPr>
            <a:r>
              <a:rPr lang="en-IN" dirty="0"/>
              <a:t>International Journal of Innovative Research in Computer and Communication Engineering</a:t>
            </a:r>
          </a:p>
          <a:p>
            <a:endParaRPr lang="en-IN" dirty="0"/>
          </a:p>
          <a:p>
            <a:pPr marL="285750" indent="-285750">
              <a:buFont typeface="Arial" panose="020B0604020202020204" pitchFamily="34" charset="0"/>
              <a:buChar char="•"/>
            </a:pPr>
            <a:r>
              <a:rPr lang="en-US" dirty="0"/>
              <a:t>Volume 13, Issue 1, January 2025</a:t>
            </a:r>
            <a:endParaRPr lang="en-IN" dirty="0"/>
          </a:p>
        </p:txBody>
      </p:sp>
      <p:pic>
        <p:nvPicPr>
          <p:cNvPr id="9" name="Picture 8">
            <a:extLst>
              <a:ext uri="{FF2B5EF4-FFF2-40B4-BE49-F238E27FC236}">
                <a16:creationId xmlns:a16="http://schemas.microsoft.com/office/drawing/2014/main" id="{65F07A42-6EC8-5E58-14CB-E82DC6C85048}"/>
              </a:ext>
            </a:extLst>
          </p:cNvPr>
          <p:cNvPicPr>
            <a:picLocks noChangeAspect="1"/>
          </p:cNvPicPr>
          <p:nvPr/>
        </p:nvPicPr>
        <p:blipFill>
          <a:blip r:embed="rId3"/>
          <a:stretch>
            <a:fillRect/>
          </a:stretch>
        </p:blipFill>
        <p:spPr>
          <a:xfrm>
            <a:off x="739042" y="2785973"/>
            <a:ext cx="5218006" cy="1286054"/>
          </a:xfrm>
          <a:prstGeom prst="rect">
            <a:avLst/>
          </a:prstGeom>
        </p:spPr>
      </p:pic>
    </p:spTree>
    <p:extLst>
      <p:ext uri="{BB962C8B-B14F-4D97-AF65-F5344CB8AC3E}">
        <p14:creationId xmlns:p14="http://schemas.microsoft.com/office/powerpoint/2010/main" val="372742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400"/>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a:latin typeface="Cambria"/>
                <a:ea typeface="Cambria"/>
              </a:rPr>
              <a:t>https://github.com/pavansreddy27/Customer-Support-Chat-bot-with-ML</a:t>
            </a:r>
            <a:endParaRPr lang="en-US"/>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763639" y="952501"/>
            <a:ext cx="10668000" cy="4952997"/>
          </a:xfrm>
        </p:spPr>
        <p:txBody>
          <a:bodyPr vert="horz" lIns="91440" tIns="45720" rIns="91440" bIns="45720" rtlCol="0" anchor="t">
            <a:noAutofit/>
          </a:bodyPr>
          <a:lstStyle/>
          <a:p>
            <a:pPr algn="just"/>
            <a:r>
              <a:rPr lang="en-GB" dirty="0">
                <a:latin typeface="Times New Roman" panose="02020603050405020304" pitchFamily="18" charset="0"/>
                <a:ea typeface="Verdana"/>
                <a:cs typeface="Times New Roman" panose="02020603050405020304" pitchFamily="18" charset="0"/>
              </a:rPr>
              <a:t>A very advanced solution for automating customer care is a Customer Support Chatbot with Machine Learning that can analyse client complaints or queries and actively learn from encounters. </a:t>
            </a:r>
            <a:endParaRPr lang="en-US" dirty="0">
              <a:latin typeface="Times New Roman" panose="02020603050405020304" pitchFamily="18" charset="0"/>
              <a:ea typeface="Verdana"/>
              <a:cs typeface="Times New Roman" panose="02020603050405020304" pitchFamily="18" charset="0"/>
            </a:endParaRPr>
          </a:p>
          <a:p>
            <a:pPr algn="just"/>
            <a:r>
              <a:rPr lang="en-GB" dirty="0">
                <a:latin typeface="Times New Roman" panose="02020603050405020304" pitchFamily="18" charset="0"/>
                <a:ea typeface="Verdana"/>
                <a:cs typeface="Times New Roman" panose="02020603050405020304" pitchFamily="18" charset="0"/>
              </a:rPr>
              <a:t>This chatbot can evaluate consumer questions, look up possible answers in its database, and offer prompt support.</a:t>
            </a:r>
          </a:p>
          <a:p>
            <a:pPr algn="just"/>
            <a:r>
              <a:rPr lang="en-GB" dirty="0">
                <a:latin typeface="Times New Roman" panose="02020603050405020304" pitchFamily="18" charset="0"/>
                <a:ea typeface="Verdana"/>
                <a:cs typeface="Times New Roman" panose="02020603050405020304" pitchFamily="18" charset="0"/>
              </a:rPr>
              <a:t>It easily moves the case to human support personnel when a novel or complicated problem emerges. </a:t>
            </a:r>
          </a:p>
          <a:p>
            <a:pPr algn="just"/>
            <a:r>
              <a:rPr lang="en-GB" dirty="0">
                <a:latin typeface="Times New Roman" panose="02020603050405020304" pitchFamily="18" charset="0"/>
                <a:ea typeface="Verdana"/>
                <a:cs typeface="Times New Roman" panose="02020603050405020304" pitchFamily="18" charset="0"/>
              </a:rPr>
              <a:t>When the staff fixes the problem, the chatbot gains knowledge from the exchange, adds the updated solution to the database, and gets ready to answer similar questions in the future. </a:t>
            </a: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ea typeface="Verdana"/>
                <a:cs typeface="Times New Roman" panose="02020603050405020304" pitchFamily="18" charset="0"/>
              </a:rPr>
              <a:t>In addition to increasing response speed and accuracy, this technology guarantees ongoing learning and development, which gradually makes customer support more knowledgeable and flexible.</a:t>
            </a:r>
            <a:endParaRPr lang="en-GB" dirty="0">
              <a:latin typeface="Times New Roman" panose="02020603050405020304" pitchFamily="18" charset="0"/>
              <a:cs typeface="Times New Roman" panose="02020603050405020304" pitchFamily="18" charset="0"/>
            </a:endParaRPr>
          </a:p>
          <a:p>
            <a:pPr algn="just"/>
            <a:endParaRPr lang="en-GB" dirty="0">
              <a:latin typeface="Calibri"/>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Literature Review</a:t>
            </a: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endParaRPr lang="en-GB" sz="2000" b="1" dirty="0">
              <a:solidFill>
                <a:srgbClr val="1F1F1F"/>
              </a:solidFill>
              <a:latin typeface="Calibri"/>
              <a:ea typeface="Verdana"/>
            </a:endParaRPr>
          </a:p>
          <a:p>
            <a:pPr marL="0" indent="0">
              <a:buNone/>
            </a:pPr>
            <a:endParaRPr lang="en-GB" dirty="0">
              <a:latin typeface="Times New Roman" panose="02020603050405020304" pitchFamily="18" charset="0"/>
              <a:ea typeface="Verdana"/>
              <a:cs typeface="Times New Roman" panose="02020603050405020304" pitchFamily="18" charset="0"/>
            </a:endParaRPr>
          </a:p>
          <a:p>
            <a:pPr marL="0" indent="0">
              <a:buNone/>
            </a:pPr>
            <a:endParaRPr lang="en-GB" sz="2000" dirty="0">
              <a:latin typeface="Calibri"/>
            </a:endParaRPr>
          </a:p>
        </p:txBody>
      </p:sp>
      <p:pic>
        <p:nvPicPr>
          <p:cNvPr id="7" name="Picture 6">
            <a:extLst>
              <a:ext uri="{FF2B5EF4-FFF2-40B4-BE49-F238E27FC236}">
                <a16:creationId xmlns:a16="http://schemas.microsoft.com/office/drawing/2014/main" id="{7E5D89CC-14C7-7C62-93CE-90E3507423E3}"/>
              </a:ext>
            </a:extLst>
          </p:cNvPr>
          <p:cNvPicPr>
            <a:picLocks noChangeAspect="1"/>
          </p:cNvPicPr>
          <p:nvPr/>
        </p:nvPicPr>
        <p:blipFill>
          <a:blip r:embed="rId2"/>
          <a:stretch>
            <a:fillRect/>
          </a:stretch>
        </p:blipFill>
        <p:spPr>
          <a:xfrm>
            <a:off x="2110275" y="1338415"/>
            <a:ext cx="7333263" cy="4562168"/>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363B-279D-8060-3213-2A9FA187A287}"/>
              </a:ext>
            </a:extLst>
          </p:cNvPr>
          <p:cNvSpPr>
            <a:spLocks noGrp="1"/>
          </p:cNvSpPr>
          <p:nvPr>
            <p:ph type="title"/>
          </p:nvPr>
        </p:nvSpPr>
        <p:spPr/>
        <p:txBody>
          <a:bodyPr/>
          <a:lstStyle/>
          <a:p>
            <a:r>
              <a:rPr lang="en-US" dirty="0">
                <a:latin typeface="Verdana"/>
                <a:ea typeface="Verdana"/>
              </a:rPr>
              <a:t>Literature Review contd..</a:t>
            </a:r>
            <a:endParaRPr lang="en-US" dirty="0"/>
          </a:p>
        </p:txBody>
      </p:sp>
      <p:pic>
        <p:nvPicPr>
          <p:cNvPr id="5" name="Content Placeholder 4">
            <a:extLst>
              <a:ext uri="{FF2B5EF4-FFF2-40B4-BE49-F238E27FC236}">
                <a16:creationId xmlns:a16="http://schemas.microsoft.com/office/drawing/2014/main" id="{60E346E4-AB50-B4DE-3F0F-1CEAED2BED4B}"/>
              </a:ext>
            </a:extLst>
          </p:cNvPr>
          <p:cNvPicPr>
            <a:picLocks noGrp="1" noChangeAspect="1"/>
          </p:cNvPicPr>
          <p:nvPr>
            <p:ph idx="1"/>
          </p:nvPr>
        </p:nvPicPr>
        <p:blipFill>
          <a:blip r:embed="rId2"/>
          <a:stretch>
            <a:fillRect/>
          </a:stretch>
        </p:blipFill>
        <p:spPr>
          <a:xfrm>
            <a:off x="2108451" y="1465007"/>
            <a:ext cx="7474856" cy="4355691"/>
          </a:xfrm>
        </p:spPr>
      </p:pic>
    </p:spTree>
    <p:extLst>
      <p:ext uri="{BB962C8B-B14F-4D97-AF65-F5344CB8AC3E}">
        <p14:creationId xmlns:p14="http://schemas.microsoft.com/office/powerpoint/2010/main" val="308202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AEF8-7910-398C-AD44-6C7106961696}"/>
              </a:ext>
            </a:extLst>
          </p:cNvPr>
          <p:cNvSpPr>
            <a:spLocks noGrp="1"/>
          </p:cNvSpPr>
          <p:nvPr>
            <p:ph type="title"/>
          </p:nvPr>
        </p:nvSpPr>
        <p:spPr/>
        <p:txBody>
          <a:bodyPr/>
          <a:lstStyle/>
          <a:p>
            <a:r>
              <a:rPr lang="en-IN" dirty="0"/>
              <a:t>Research Gaps Identified</a:t>
            </a:r>
          </a:p>
        </p:txBody>
      </p:sp>
      <p:sp>
        <p:nvSpPr>
          <p:cNvPr id="17" name="Content Placeholder 16">
            <a:extLst>
              <a:ext uri="{FF2B5EF4-FFF2-40B4-BE49-F238E27FC236}">
                <a16:creationId xmlns:a16="http://schemas.microsoft.com/office/drawing/2014/main" id="{33FBC70F-45E0-1B05-3668-283DCB0248C2}"/>
              </a:ext>
            </a:extLst>
          </p:cNvPr>
          <p:cNvSpPr>
            <a:spLocks noGrp="1"/>
          </p:cNvSpPr>
          <p:nvPr>
            <p:ph idx="1"/>
          </p:nvPr>
        </p:nvSpPr>
        <p:spPr>
          <a:xfrm>
            <a:off x="812800" y="1239254"/>
            <a:ext cx="10668000" cy="4952997"/>
          </a:xfrm>
        </p:spPr>
        <p:txBody>
          <a:bodyPr/>
          <a:lstStyle/>
          <a:p>
            <a:r>
              <a:rPr lang="en-IN" dirty="0">
                <a:latin typeface="Times New Roman" panose="02020603050405020304" pitchFamily="18" charset="0"/>
                <a:cs typeface="Times New Roman" panose="02020603050405020304" pitchFamily="18" charset="0"/>
              </a:rPr>
              <a:t>Poor </a:t>
            </a:r>
            <a:r>
              <a:rPr lang="en-US" dirty="0">
                <a:latin typeface="Times New Roman" panose="02020603050405020304" pitchFamily="18" charset="0"/>
                <a:cs typeface="Times New Roman" panose="02020603050405020304" pitchFamily="18" charset="0"/>
              </a:rPr>
              <a:t>context retention in multi-turn chats.</a:t>
            </a:r>
          </a:p>
          <a:p>
            <a:r>
              <a:rPr lang="en-IN" dirty="0">
                <a:latin typeface="Times New Roman" panose="02020603050405020304" pitchFamily="18" charset="0"/>
                <a:cs typeface="Times New Roman" panose="02020603050405020304" pitchFamily="18" charset="0"/>
              </a:rPr>
              <a:t>Limited multilingual  capabilities.</a:t>
            </a:r>
          </a:p>
          <a:p>
            <a:r>
              <a:rPr lang="en-IN" dirty="0">
                <a:latin typeface="Times New Roman" panose="02020603050405020304" pitchFamily="18" charset="0"/>
                <a:cs typeface="Times New Roman" panose="02020603050405020304" pitchFamily="18" charset="0"/>
              </a:rPr>
              <a:t>Struggles with ambiguous inputs.</a:t>
            </a:r>
          </a:p>
          <a:p>
            <a:r>
              <a:rPr lang="en-IN" dirty="0">
                <a:latin typeface="Times New Roman" panose="02020603050405020304" pitchFamily="18" charset="0"/>
                <a:cs typeface="Times New Roman" panose="02020603050405020304" pitchFamily="18" charset="0"/>
              </a:rPr>
              <a:t>Reliance on static data; needs frequent retraining.</a:t>
            </a:r>
          </a:p>
          <a:p>
            <a:r>
              <a:rPr lang="en-IN" dirty="0">
                <a:latin typeface="Times New Roman" panose="02020603050405020304" pitchFamily="18" charset="0"/>
                <a:cs typeface="Times New Roman" panose="02020603050405020304" pitchFamily="18" charset="0"/>
              </a:rPr>
              <a:t>Weak security for data protection.</a:t>
            </a:r>
          </a:p>
          <a:p>
            <a:r>
              <a:rPr lang="en-IN" dirty="0">
                <a:latin typeface="Times New Roman" panose="02020603050405020304" pitchFamily="18" charset="0"/>
                <a:cs typeface="Times New Roman" panose="02020603050405020304" pitchFamily="18" charset="0"/>
              </a:rPr>
              <a:t>Lacks emotional intelligence for empathy.</a:t>
            </a:r>
          </a:p>
          <a:p>
            <a:r>
              <a:rPr lang="en-IN" dirty="0">
                <a:latin typeface="Times New Roman" panose="02020603050405020304" pitchFamily="18" charset="0"/>
                <a:cs typeface="Times New Roman" panose="02020603050405020304" pitchFamily="18" charset="0"/>
              </a:rPr>
              <a:t>Insufficient domain-specific expertise.</a:t>
            </a:r>
          </a:p>
        </p:txBody>
      </p:sp>
    </p:spTree>
    <p:extLst>
      <p:ext uri="{BB962C8B-B14F-4D97-AF65-F5344CB8AC3E}">
        <p14:creationId xmlns:p14="http://schemas.microsoft.com/office/powerpoint/2010/main" val="281714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Proposed Method</a:t>
            </a:r>
          </a:p>
        </p:txBody>
      </p:sp>
      <p:sp>
        <p:nvSpPr>
          <p:cNvPr id="4" name="Rectangle 1">
            <a:extLst>
              <a:ext uri="{FF2B5EF4-FFF2-40B4-BE49-F238E27FC236}">
                <a16:creationId xmlns:a16="http://schemas.microsoft.com/office/drawing/2014/main" id="{B3ABE0AC-B401-318E-DE35-5BF8379306F3}"/>
              </a:ext>
            </a:extLst>
          </p:cNvPr>
          <p:cNvSpPr>
            <a:spLocks noGrp="1" noChangeArrowheads="1"/>
          </p:cNvSpPr>
          <p:nvPr>
            <p:ph idx="1"/>
          </p:nvPr>
        </p:nvSpPr>
        <p:spPr bwMode="auto">
          <a:xfrm>
            <a:off x="652378" y="1458708"/>
            <a:ext cx="10668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NLP and ML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queries across languages and complexities.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Instant Answers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Searches a dynamic database for prompt responses.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Escalation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Smoothly transfers unresolved issues to support staff.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Learning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Updates itself from interactions for future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Service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manual updates, ensures 24/7 support, and adapts to client needs.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Objectives</a:t>
            </a:r>
          </a:p>
        </p:txBody>
      </p:sp>
      <p:sp>
        <p:nvSpPr>
          <p:cNvPr id="4" name="Rectangle 1">
            <a:extLst>
              <a:ext uri="{FF2B5EF4-FFF2-40B4-BE49-F238E27FC236}">
                <a16:creationId xmlns:a16="http://schemas.microsoft.com/office/drawing/2014/main" id="{56BDEB49-AC7B-EC50-6B19-2A04783DAB80}"/>
              </a:ext>
            </a:extLst>
          </p:cNvPr>
          <p:cNvSpPr>
            <a:spLocks noGrp="1" noChangeArrowheads="1"/>
          </p:cNvSpPr>
          <p:nvPr>
            <p:ph idx="1"/>
          </p:nvPr>
        </p:nvSpPr>
        <p:spPr bwMode="auto">
          <a:xfrm>
            <a:off x="577516" y="761519"/>
            <a:ext cx="10668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Query Resolution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advanced NLP, ML, and generative AI to handle queries, reducing response time, improving accuracy, and minimizing human intervention.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Learns from interactions, updates its knowledge base, and enhances models for scalability, better accuracy, and improved customer experience.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D22C-2A24-D36F-9172-B56C5A411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57E54-C3E4-B700-B7EA-B0F76F478797}"/>
              </a:ext>
            </a:extLst>
          </p:cNvPr>
          <p:cNvSpPr>
            <a:spLocks noGrp="1"/>
          </p:cNvSpPr>
          <p:nvPr>
            <p:ph type="title"/>
          </p:nvPr>
        </p:nvSpPr>
        <p:spPr/>
        <p:txBody>
          <a:bodyPr/>
          <a:lstStyle/>
          <a:p>
            <a:r>
              <a:rPr lang="en-GB" dirty="0"/>
              <a:t>System Design &amp; Implementation </a:t>
            </a:r>
          </a:p>
        </p:txBody>
      </p:sp>
      <p:sp>
        <p:nvSpPr>
          <p:cNvPr id="3" name="Content Placeholder 2">
            <a:extLst>
              <a:ext uri="{FF2B5EF4-FFF2-40B4-BE49-F238E27FC236}">
                <a16:creationId xmlns:a16="http://schemas.microsoft.com/office/drawing/2014/main" id="{33B53829-9AF7-4EF2-9F78-7FF834D5C2CB}"/>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1. Technologies Used:</a:t>
            </a:r>
          </a:p>
          <a:p>
            <a:r>
              <a:rPr lang="en-US" sz="1800" dirty="0">
                <a:latin typeface="Times New Roman" panose="02020603050405020304" pitchFamily="18" charset="0"/>
                <a:ea typeface="Calibri" panose="020F0502020204030204" pitchFamily="34" charset="0"/>
                <a:cs typeface="Times New Roman" panose="02020603050405020304" pitchFamily="18" charset="0"/>
              </a:rPr>
              <a:t>Frontend: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HTML, CSS, JavaScript</a:t>
            </a:r>
            <a:r>
              <a:rPr lang="en-US" sz="1800" dirty="0">
                <a:latin typeface="Times New Roman" panose="02020603050405020304" pitchFamily="18" charset="0"/>
                <a:ea typeface="Calibri" panose="020F0502020204030204" pitchFamily="34" charset="0"/>
                <a:cs typeface="Times New Roman" panose="02020603050405020304" pitchFamily="18" charset="0"/>
              </a:rPr>
              <a:t> for user interface.</a:t>
            </a:r>
          </a:p>
          <a:p>
            <a:r>
              <a:rPr lang="en-US" sz="1800" dirty="0">
                <a:latin typeface="Times New Roman" panose="02020603050405020304" pitchFamily="18" charset="0"/>
                <a:ea typeface="Calibri" panose="020F0502020204030204" pitchFamily="34" charset="0"/>
                <a:cs typeface="Times New Roman" panose="02020603050405020304" pitchFamily="18" charset="0"/>
              </a:rPr>
              <a:t>Backend: </a:t>
            </a:r>
            <a:r>
              <a:rPr lang="en-US" sz="1800" b="1" dirty="0">
                <a:latin typeface="Times New Roman" panose="02020603050405020304" pitchFamily="18" charset="0"/>
                <a:ea typeface="Calibri" panose="020F0502020204030204" pitchFamily="34" charset="0"/>
                <a:cs typeface="Times New Roman" panose="02020603050405020304" pitchFamily="18" charset="0"/>
              </a:rPr>
              <a:t>Python</a:t>
            </a:r>
            <a:r>
              <a:rPr lang="en-US" sz="1800" dirty="0">
                <a:latin typeface="Times New Roman" panose="02020603050405020304" pitchFamily="18" charset="0"/>
                <a:ea typeface="Calibri" panose="020F0502020204030204" pitchFamily="34" charset="0"/>
                <a:cs typeface="Times New Roman" panose="02020603050405020304" pitchFamily="18" charset="0"/>
              </a:rPr>
              <a:t> with machine learning libraries.</a:t>
            </a: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2. System Architecture</a:t>
            </a:r>
          </a:p>
          <a:p>
            <a:r>
              <a:rPr lang="en-US" sz="1800" dirty="0">
                <a:latin typeface="Times New Roman" panose="02020603050405020304" pitchFamily="18" charset="0"/>
                <a:cs typeface="Times New Roman" panose="02020603050405020304" pitchFamily="18" charset="0"/>
              </a:rPr>
              <a:t>User queries are processed through the interface, analyzed with ML algorithms, and responded to based on the identified context.</a:t>
            </a:r>
          </a:p>
          <a:p>
            <a:pPr marL="0" indent="0">
              <a:buNone/>
            </a:pPr>
            <a:r>
              <a:rPr lang="en-US" sz="1800" b="1" dirty="0">
                <a:latin typeface="Times New Roman" panose="02020603050405020304" pitchFamily="18" charset="0"/>
                <a:cs typeface="Times New Roman" panose="02020603050405020304" pitchFamily="18" charset="0"/>
              </a:rPr>
              <a:t>3. Workflow</a:t>
            </a:r>
          </a:p>
          <a:p>
            <a:r>
              <a:rPr lang="en-US" sz="1800" dirty="0">
                <a:latin typeface="Times New Roman" panose="02020603050405020304" pitchFamily="18" charset="0"/>
                <a:cs typeface="Times New Roman" panose="02020603050405020304" pitchFamily="18" charset="0"/>
              </a:rPr>
              <a:t>Input through chatbot interface.</a:t>
            </a:r>
          </a:p>
          <a:p>
            <a:r>
              <a:rPr lang="en-US" sz="1800" dirty="0">
                <a:latin typeface="Times New Roman" panose="02020603050405020304" pitchFamily="18" charset="0"/>
                <a:cs typeface="Times New Roman" panose="02020603050405020304" pitchFamily="18" charset="0"/>
              </a:rPr>
              <a:t>Preprocessing: tokenization.</a:t>
            </a:r>
          </a:p>
          <a:p>
            <a:r>
              <a:rPr lang="en-US" sz="1800" dirty="0">
                <a:latin typeface="Times New Roman" panose="02020603050405020304" pitchFamily="18" charset="0"/>
                <a:cs typeface="Times New Roman" panose="02020603050405020304" pitchFamily="18" charset="0"/>
              </a:rPr>
              <a:t>Response generation and delivery.</a:t>
            </a:r>
          </a:p>
          <a:p>
            <a:pPr marL="0" indent="0">
              <a:buNone/>
            </a:pPr>
            <a:r>
              <a:rPr lang="en-US" sz="1800" b="1" dirty="0">
                <a:latin typeface="Times New Roman" panose="02020603050405020304" pitchFamily="18" charset="0"/>
                <a:cs typeface="Times New Roman" panose="02020603050405020304" pitchFamily="18" charset="0"/>
              </a:rPr>
              <a:t>4. Machine Learning Integration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labeled datasets for training.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Applied algorithms like logistic regression or neural networks.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Evaluated performance using accuracy, precision, and recall.</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4792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DDA1D-71BA-FEB9-1E75-31EA2D46B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0A51E-D08C-5722-ED51-0225E99587D3}"/>
              </a:ext>
            </a:extLst>
          </p:cNvPr>
          <p:cNvSpPr>
            <a:spLocks noGrp="1"/>
          </p:cNvSpPr>
          <p:nvPr>
            <p:ph type="title"/>
          </p:nvPr>
        </p:nvSpPr>
        <p:spPr/>
        <p:txBody>
          <a:bodyPr/>
          <a:lstStyle/>
          <a:p>
            <a:r>
              <a:rPr lang="en-GB" dirty="0"/>
              <a:t>Implementation Details contd..</a:t>
            </a:r>
          </a:p>
        </p:txBody>
      </p:sp>
      <p:sp>
        <p:nvSpPr>
          <p:cNvPr id="3" name="Content Placeholder 2">
            <a:extLst>
              <a:ext uri="{FF2B5EF4-FFF2-40B4-BE49-F238E27FC236}">
                <a16:creationId xmlns:a16="http://schemas.microsoft.com/office/drawing/2014/main" id="{7FDE7ABD-488D-9F6A-F370-568343936F06}"/>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5. Features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Supports shopping, booking, environment, and social media domains.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Provides dynamic query handling and context-aware responses.</a:t>
            </a:r>
          </a:p>
          <a:p>
            <a:pPr marL="0" indent="0">
              <a:buNone/>
            </a:pPr>
            <a:r>
              <a:rPr lang="en-US" sz="1800" b="1" dirty="0">
                <a:latin typeface="Times New Roman" panose="02020603050405020304" pitchFamily="18" charset="0"/>
                <a:cs typeface="Times New Roman" panose="02020603050405020304" pitchFamily="18" charset="0"/>
              </a:rPr>
              <a:t>6. System Challenges and Solutions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Addressed ambiguous queries with fallback responses.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Improved accuracy through domain-specific training.</a:t>
            </a:r>
          </a:p>
          <a:p>
            <a:pPr marL="0" indent="0">
              <a:buNone/>
            </a:pPr>
            <a:r>
              <a:rPr lang="en-US" sz="1800" b="1" dirty="0">
                <a:latin typeface="Times New Roman" panose="02020603050405020304" pitchFamily="18" charset="0"/>
                <a:cs typeface="Times New Roman" panose="02020603050405020304" pitchFamily="18" charset="0"/>
              </a:rPr>
              <a:t>7. Current Status</a:t>
            </a:r>
          </a:p>
          <a:p>
            <a:pPr>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Fully functional chatbot ready for demonstration with interactive capabilities.</a:t>
            </a:r>
          </a:p>
          <a:p>
            <a:pPr marL="0" indent="0">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6272853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171</TotalTime>
  <Words>1064</Words>
  <Application>Microsoft Office PowerPoint</Application>
  <PresentationFormat>Widescreen</PresentationFormat>
  <Paragraphs>121</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Customer Support Chat bot with ML</vt:lpstr>
      <vt:lpstr>Introduction</vt:lpstr>
      <vt:lpstr>Literature Review</vt:lpstr>
      <vt:lpstr>Literature Review contd..</vt:lpstr>
      <vt:lpstr>Research Gaps Identified</vt:lpstr>
      <vt:lpstr>Proposed Method</vt:lpstr>
      <vt:lpstr>Objectives</vt:lpstr>
      <vt:lpstr>System Design &amp; Implementation </vt:lpstr>
      <vt:lpstr>Implementation Details contd..</vt:lpstr>
      <vt:lpstr>Timeline of Project</vt:lpstr>
      <vt:lpstr>Outcomes/Results Obtained</vt:lpstr>
      <vt:lpstr>Conclusion</vt:lpstr>
      <vt:lpstr>References</vt:lpstr>
      <vt:lpstr>Publication Details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146</cp:revision>
  <dcterms:created xsi:type="dcterms:W3CDTF">2023-03-16T03:26:27Z</dcterms:created>
  <dcterms:modified xsi:type="dcterms:W3CDTF">2025-01-16T03:54:25Z</dcterms:modified>
</cp:coreProperties>
</file>