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78" r:id="rId5"/>
    <p:sldId id="279" r:id="rId6"/>
    <p:sldId id="280" r:id="rId7"/>
    <p:sldId id="276" r:id="rId8"/>
    <p:sldId id="259" r:id="rId9"/>
    <p:sldId id="260" r:id="rId10"/>
    <p:sldId id="284" r:id="rId11"/>
    <p:sldId id="261" r:id="rId12"/>
    <p:sldId id="275" r:id="rId13"/>
    <p:sldId id="277" r:id="rId14"/>
    <p:sldId id="262" r:id="rId15"/>
    <p:sldId id="281" r:id="rId16"/>
    <p:sldId id="282" r:id="rId17"/>
    <p:sldId id="263" r:id="rId18"/>
    <p:sldId id="283" r:id="rId19"/>
    <p:sldId id="264" r:id="rId20"/>
    <p:sldId id="268" r:id="rId21"/>
    <p:sldId id="265"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FFE0B4-8808-406E-AB0E-1B3805C10078}" v="4" dt="2024-12-23T06:34:05.3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42" y="3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RI H G" userId="861279cfd4b1ea8a" providerId="LiveId" clId="{DAFFE0B4-8808-406E-AB0E-1B3805C10078}"/>
    <pc:docChg chg="undo custSel addSld delSld modSld">
      <pc:chgData name="SIRI H G" userId="861279cfd4b1ea8a" providerId="LiveId" clId="{DAFFE0B4-8808-406E-AB0E-1B3805C10078}" dt="2024-12-23T06:39:01.221" v="83" actId="2696"/>
      <pc:docMkLst>
        <pc:docMk/>
      </pc:docMkLst>
      <pc:sldChg chg="modSp mod">
        <pc:chgData name="SIRI H G" userId="861279cfd4b1ea8a" providerId="LiveId" clId="{DAFFE0B4-8808-406E-AB0E-1B3805C10078}" dt="2024-12-23T06:33:55.940" v="61" actId="12"/>
        <pc:sldMkLst>
          <pc:docMk/>
          <pc:sldMk cId="2666729557" sldId="260"/>
        </pc:sldMkLst>
        <pc:spChg chg="mod">
          <ac:chgData name="SIRI H G" userId="861279cfd4b1ea8a" providerId="LiveId" clId="{DAFFE0B4-8808-406E-AB0E-1B3805C10078}" dt="2024-12-23T06:33:55.940" v="61" actId="12"/>
          <ac:spMkLst>
            <pc:docMk/>
            <pc:sldMk cId="2666729557" sldId="260"/>
            <ac:spMk id="3" creationId="{00000000-0000-0000-0000-000000000000}"/>
          </ac:spMkLst>
        </pc:spChg>
      </pc:sldChg>
      <pc:sldChg chg="addSp delSp modSp">
        <pc:chgData name="SIRI H G" userId="861279cfd4b1ea8a" providerId="LiveId" clId="{DAFFE0B4-8808-406E-AB0E-1B3805C10078}" dt="2024-12-23T06:19:05.585" v="1"/>
        <pc:sldMkLst>
          <pc:docMk/>
          <pc:sldMk cId="3677332887" sldId="262"/>
        </pc:sldMkLst>
        <pc:spChg chg="del">
          <ac:chgData name="SIRI H G" userId="861279cfd4b1ea8a" providerId="LiveId" clId="{DAFFE0B4-8808-406E-AB0E-1B3805C10078}" dt="2024-12-23T06:19:05.585" v="1"/>
          <ac:spMkLst>
            <pc:docMk/>
            <pc:sldMk cId="3677332887" sldId="262"/>
            <ac:spMk id="3" creationId="{00000000-0000-0000-0000-000000000000}"/>
          </ac:spMkLst>
        </pc:spChg>
        <pc:picChg chg="add mod">
          <ac:chgData name="SIRI H G" userId="861279cfd4b1ea8a" providerId="LiveId" clId="{DAFFE0B4-8808-406E-AB0E-1B3805C10078}" dt="2024-12-23T06:19:05.585" v="1"/>
          <ac:picMkLst>
            <pc:docMk/>
            <pc:sldMk cId="3677332887" sldId="262"/>
            <ac:picMk id="4" creationId="{0D3166AB-CC9C-8B19-5CBF-60167077E908}"/>
          </ac:picMkLst>
        </pc:picChg>
      </pc:sldChg>
      <pc:sldChg chg="modSp mod">
        <pc:chgData name="SIRI H G" userId="861279cfd4b1ea8a" providerId="LiveId" clId="{DAFFE0B4-8808-406E-AB0E-1B3805C10078}" dt="2024-12-23T06:29:38.961" v="42" actId="20577"/>
        <pc:sldMkLst>
          <pc:docMk/>
          <pc:sldMk cId="1923928155" sldId="263"/>
        </pc:sldMkLst>
        <pc:spChg chg="mod">
          <ac:chgData name="SIRI H G" userId="861279cfd4b1ea8a" providerId="LiveId" clId="{DAFFE0B4-8808-406E-AB0E-1B3805C10078}" dt="2024-12-23T06:29:38.961" v="42" actId="20577"/>
          <ac:spMkLst>
            <pc:docMk/>
            <pc:sldMk cId="1923928155" sldId="263"/>
            <ac:spMk id="3" creationId="{00000000-0000-0000-0000-000000000000}"/>
          </ac:spMkLst>
        </pc:spChg>
      </pc:sldChg>
      <pc:sldChg chg="modSp mod">
        <pc:chgData name="SIRI H G" userId="861279cfd4b1ea8a" providerId="LiveId" clId="{DAFFE0B4-8808-406E-AB0E-1B3805C10078}" dt="2024-12-23T06:35:56.173" v="82" actId="2711"/>
        <pc:sldMkLst>
          <pc:docMk/>
          <pc:sldMk cId="2238571193" sldId="264"/>
        </pc:sldMkLst>
        <pc:spChg chg="mod">
          <ac:chgData name="SIRI H G" userId="861279cfd4b1ea8a" providerId="LiveId" clId="{DAFFE0B4-8808-406E-AB0E-1B3805C10078}" dt="2024-12-23T06:35:56.173" v="82" actId="2711"/>
          <ac:spMkLst>
            <pc:docMk/>
            <pc:sldMk cId="2238571193" sldId="264"/>
            <ac:spMk id="3" creationId="{00000000-0000-0000-0000-000000000000}"/>
          </ac:spMkLst>
        </pc:spChg>
      </pc:sldChg>
      <pc:sldChg chg="modSp mod">
        <pc:chgData name="SIRI H G" userId="861279cfd4b1ea8a" providerId="LiveId" clId="{DAFFE0B4-8808-406E-AB0E-1B3805C10078}" dt="2024-12-23T06:20:59.208" v="2" actId="113"/>
        <pc:sldMkLst>
          <pc:docMk/>
          <pc:sldMk cId="2856357337" sldId="268"/>
        </pc:sldMkLst>
        <pc:spChg chg="mod">
          <ac:chgData name="SIRI H G" userId="861279cfd4b1ea8a" providerId="LiveId" clId="{DAFFE0B4-8808-406E-AB0E-1B3805C10078}" dt="2024-12-23T06:20:59.208" v="2" actId="113"/>
          <ac:spMkLst>
            <pc:docMk/>
            <pc:sldMk cId="2856357337" sldId="268"/>
            <ac:spMk id="5" creationId="{00000000-0000-0000-0000-000000000000}"/>
          </ac:spMkLst>
        </pc:spChg>
      </pc:sldChg>
      <pc:sldChg chg="del">
        <pc:chgData name="SIRI H G" userId="861279cfd4b1ea8a" providerId="LiveId" clId="{DAFFE0B4-8808-406E-AB0E-1B3805C10078}" dt="2024-12-23T06:39:01.221" v="83" actId="2696"/>
        <pc:sldMkLst>
          <pc:docMk/>
          <pc:sldMk cId="3795449471" sldId="274"/>
        </pc:sldMkLst>
      </pc:sldChg>
      <pc:sldChg chg="addSp delSp modSp">
        <pc:chgData name="SIRI H G" userId="861279cfd4b1ea8a" providerId="LiveId" clId="{DAFFE0B4-8808-406E-AB0E-1B3805C10078}" dt="2024-12-23T06:18:46.453" v="0"/>
        <pc:sldMkLst>
          <pc:docMk/>
          <pc:sldMk cId="593898751" sldId="275"/>
        </pc:sldMkLst>
        <pc:spChg chg="del">
          <ac:chgData name="SIRI H G" userId="861279cfd4b1ea8a" providerId="LiveId" clId="{DAFFE0B4-8808-406E-AB0E-1B3805C10078}" dt="2024-12-23T06:18:46.453" v="0"/>
          <ac:spMkLst>
            <pc:docMk/>
            <pc:sldMk cId="593898751" sldId="275"/>
            <ac:spMk id="3" creationId="{E247C48A-A695-CEA8-2CD0-BD39108BAB2F}"/>
          </ac:spMkLst>
        </pc:spChg>
        <pc:picChg chg="add mod">
          <ac:chgData name="SIRI H G" userId="861279cfd4b1ea8a" providerId="LiveId" clId="{DAFFE0B4-8808-406E-AB0E-1B3805C10078}" dt="2024-12-23T06:18:46.453" v="0"/>
          <ac:picMkLst>
            <pc:docMk/>
            <pc:sldMk cId="593898751" sldId="275"/>
            <ac:picMk id="4" creationId="{D5125628-4D40-AFDA-E0F5-D612450CA42B}"/>
          </ac:picMkLst>
        </pc:picChg>
      </pc:sldChg>
      <pc:sldChg chg="modSp mod">
        <pc:chgData name="SIRI H G" userId="861279cfd4b1ea8a" providerId="LiveId" clId="{DAFFE0B4-8808-406E-AB0E-1B3805C10078}" dt="2024-12-23T06:27:28.098" v="27" actId="14100"/>
        <pc:sldMkLst>
          <pc:docMk/>
          <pc:sldMk cId="2344792003" sldId="281"/>
        </pc:sldMkLst>
        <pc:spChg chg="mod">
          <ac:chgData name="SIRI H G" userId="861279cfd4b1ea8a" providerId="LiveId" clId="{DAFFE0B4-8808-406E-AB0E-1B3805C10078}" dt="2024-12-23T06:27:28.098" v="27" actId="14100"/>
          <ac:spMkLst>
            <pc:docMk/>
            <pc:sldMk cId="2344792003" sldId="281"/>
            <ac:spMk id="3" creationId="{33B53829-9AF7-4EF2-9F78-7FF834D5C2CB}"/>
          </ac:spMkLst>
        </pc:spChg>
      </pc:sldChg>
      <pc:sldChg chg="modSp mod">
        <pc:chgData name="SIRI H G" userId="861279cfd4b1ea8a" providerId="LiveId" clId="{DAFFE0B4-8808-406E-AB0E-1B3805C10078}" dt="2024-12-23T06:27:51.395" v="30" actId="255"/>
        <pc:sldMkLst>
          <pc:docMk/>
          <pc:sldMk cId="1562728533" sldId="282"/>
        </pc:sldMkLst>
        <pc:spChg chg="mod">
          <ac:chgData name="SIRI H G" userId="861279cfd4b1ea8a" providerId="LiveId" clId="{DAFFE0B4-8808-406E-AB0E-1B3805C10078}" dt="2024-12-23T06:27:51.395" v="30" actId="255"/>
          <ac:spMkLst>
            <pc:docMk/>
            <pc:sldMk cId="1562728533" sldId="282"/>
            <ac:spMk id="3" creationId="{7FDE7ABD-488D-9F6A-F370-568343936F06}"/>
          </ac:spMkLst>
        </pc:spChg>
      </pc:sldChg>
      <pc:sldChg chg="modSp add mod">
        <pc:chgData name="SIRI H G" userId="861279cfd4b1ea8a" providerId="LiveId" clId="{DAFFE0B4-8808-406E-AB0E-1B3805C10078}" dt="2024-12-23T06:35:39.580" v="81" actId="20577"/>
        <pc:sldMkLst>
          <pc:docMk/>
          <pc:sldMk cId="1613283766" sldId="283"/>
        </pc:sldMkLst>
        <pc:spChg chg="mod">
          <ac:chgData name="SIRI H G" userId="861279cfd4b1ea8a" providerId="LiveId" clId="{DAFFE0B4-8808-406E-AB0E-1B3805C10078}" dt="2024-12-23T06:35:39.580" v="81" actId="20577"/>
          <ac:spMkLst>
            <pc:docMk/>
            <pc:sldMk cId="1613283766" sldId="283"/>
            <ac:spMk id="3" creationId="{5C60D768-8582-F8E9-23D6-7B6ECC744ABC}"/>
          </ac:spMkLst>
        </pc:spChg>
      </pc:sldChg>
      <pc:sldChg chg="new del">
        <pc:chgData name="SIRI H G" userId="861279cfd4b1ea8a" providerId="LiveId" clId="{DAFFE0B4-8808-406E-AB0E-1B3805C10078}" dt="2024-12-23T06:25:27.861" v="4" actId="2696"/>
        <pc:sldMkLst>
          <pc:docMk/>
          <pc:sldMk cId="2543641780" sldId="283"/>
        </pc:sldMkLst>
      </pc:sldChg>
      <pc:sldChg chg="modSp add mod">
        <pc:chgData name="SIRI H G" userId="861279cfd4b1ea8a" providerId="LiveId" clId="{DAFFE0B4-8808-406E-AB0E-1B3805C10078}" dt="2024-12-23T06:34:59.760" v="77" actId="27636"/>
        <pc:sldMkLst>
          <pc:docMk/>
          <pc:sldMk cId="1332131711" sldId="284"/>
        </pc:sldMkLst>
        <pc:spChg chg="mod">
          <ac:chgData name="SIRI H G" userId="861279cfd4b1ea8a" providerId="LiveId" clId="{DAFFE0B4-8808-406E-AB0E-1B3805C10078}" dt="2024-12-23T06:34:59.760" v="77" actId="27636"/>
          <ac:spMkLst>
            <pc:docMk/>
            <pc:sldMk cId="1332131711" sldId="284"/>
            <ac:spMk id="3" creationId="{B52AD0AB-CAD2-BD6C-433B-C58CF732AD7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23-12-2024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6EC8B7-7AE0-485D-8CE3-A3E29B97A364}" type="slidenum">
              <a:rPr lang="en-IN" smtClean="0"/>
              <a:t>9</a:t>
            </a:fld>
            <a:endParaRPr lang="en-IN"/>
          </a:p>
        </p:txBody>
      </p:sp>
    </p:spTree>
    <p:extLst>
      <p:ext uri="{BB962C8B-B14F-4D97-AF65-F5344CB8AC3E}">
        <p14:creationId xmlns:p14="http://schemas.microsoft.com/office/powerpoint/2010/main" val="2351893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3B4E45-F019-F093-A732-1FCB0713F9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C4D523-2CC5-42A7-CD74-9D30AB2CDE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2B6965-B94D-F16D-F33B-EDD09997C93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79FA72A-72B7-A250-99C2-559F045F126C}"/>
              </a:ext>
            </a:extLst>
          </p:cNvPr>
          <p:cNvSpPr>
            <a:spLocks noGrp="1"/>
          </p:cNvSpPr>
          <p:nvPr>
            <p:ph type="sldNum" sz="quarter" idx="5"/>
          </p:nvPr>
        </p:nvSpPr>
        <p:spPr/>
        <p:txBody>
          <a:bodyPr/>
          <a:lstStyle/>
          <a:p>
            <a:fld id="{E06EC8B7-7AE0-485D-8CE3-A3E29B97A364}" type="slidenum">
              <a:rPr lang="en-IN" smtClean="0"/>
              <a:t>10</a:t>
            </a:fld>
            <a:endParaRPr lang="en-IN"/>
          </a:p>
        </p:txBody>
      </p:sp>
    </p:spTree>
    <p:extLst>
      <p:ext uri="{BB962C8B-B14F-4D97-AF65-F5344CB8AC3E}">
        <p14:creationId xmlns:p14="http://schemas.microsoft.com/office/powerpoint/2010/main" val="2703528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994CE30-7D40-4BC0-BA0D-56C992D5B4BD}" type="datetimeFigureOut">
              <a:rPr lang="en-GB" smtClean="0"/>
              <a:t>23/12/2024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23/12/2024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23/12/2024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23/12/2024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23/12/2024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23/12/2024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23/12/2024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23/12/2024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23/12/2024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23/12/2024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23/12/2024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23/12/2024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algn="ctr">
              <a:spcBef>
                <a:spcPts val="0"/>
              </a:spcBef>
            </a:pPr>
            <a:r>
              <a:rPr lang="en-GB" sz="3400" u="sng" dirty="0">
                <a:solidFill>
                  <a:schemeClr val="tx1"/>
                </a:solidFill>
                <a:latin typeface="Cambria"/>
                <a:ea typeface="Cambria"/>
              </a:rPr>
              <a:t>Customer Support Chat bot with ML</a:t>
            </a:r>
            <a:endParaRPr lang="en-US" dirty="0">
              <a:solidFill>
                <a:schemeClr val="tx1"/>
              </a:solidFill>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algn="l">
              <a:spcBef>
                <a:spcPts val="0"/>
              </a:spcBef>
              <a:buClr>
                <a:srgbClr val="17365D"/>
              </a:buClr>
              <a:buSzPts val="2000"/>
            </a:pPr>
            <a:r>
              <a:rPr lang="en-GB">
                <a:latin typeface="Cambria"/>
                <a:ea typeface="Cambria"/>
              </a:rPr>
              <a:t>Batch Number: </a:t>
            </a:r>
            <a:r>
              <a:rPr lang="en-GB">
                <a:solidFill>
                  <a:srgbClr val="17365D"/>
                </a:solidFill>
                <a:latin typeface="Cambria"/>
                <a:ea typeface="Cambria"/>
              </a:rPr>
              <a:t> CAI-G05</a:t>
            </a:r>
            <a:endParaRPr>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114808870"/>
              </p:ext>
            </p:extLst>
          </p:nvPr>
        </p:nvGraphicFramePr>
        <p:xfrm>
          <a:off x="712838" y="2728451"/>
          <a:ext cx="5261016" cy="3291900"/>
        </p:xfrm>
        <a:graphic>
          <a:graphicData uri="http://schemas.openxmlformats.org/drawingml/2006/table">
            <a:tbl>
              <a:tblPr firstRow="1" bandRow="1">
                <a:noFill/>
              </a:tblPr>
              <a:tblGrid>
                <a:gridCol w="2024336">
                  <a:extLst>
                    <a:ext uri="{9D8B030D-6E8A-4147-A177-3AD203B41FA5}">
                      <a16:colId xmlns:a16="http://schemas.microsoft.com/office/drawing/2014/main" val="20000"/>
                    </a:ext>
                  </a:extLst>
                </a:gridCol>
                <a:gridCol w="3236680">
                  <a:extLst>
                    <a:ext uri="{9D8B030D-6E8A-4147-A177-3AD203B41FA5}">
                      <a16:colId xmlns:a16="http://schemas.microsoft.com/office/drawing/2014/main" val="20001"/>
                    </a:ext>
                  </a:extLst>
                </a:gridCol>
              </a:tblGrid>
              <a:tr h="205646">
                <a:tc>
                  <a:txBody>
                    <a:bodyPr/>
                    <a:lstStyle/>
                    <a:p>
                      <a:pPr marL="0" marR="0" lvl="1" indent="0" algn="ctr" rtl="0">
                        <a:spcBef>
                          <a:spcPts val="0"/>
                        </a:spcBef>
                        <a:spcAft>
                          <a:spcPts val="0"/>
                        </a:spcAft>
                        <a:buNone/>
                      </a:pPr>
                      <a:r>
                        <a:rPr lang="en-GB" sz="1800" b="1" u="none" strike="noStrike" cap="none">
                          <a:solidFill>
                            <a:srgbClr val="17365D"/>
                          </a:solidFill>
                        </a:rPr>
                        <a:t>Roll Number</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a:solidFill>
                            <a:srgbClr val="17365D"/>
                          </a:solidFill>
                        </a:rPr>
                        <a:t>Student Name</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822585">
                <a:tc>
                  <a:txBody>
                    <a:bodyPr/>
                    <a:lstStyle/>
                    <a:p>
                      <a:pPr marL="0" marR="0" lvl="0" indent="0" algn="ctr" rtl="0">
                        <a:spcBef>
                          <a:spcPts val="0"/>
                        </a:spcBef>
                        <a:spcAft>
                          <a:spcPts val="0"/>
                        </a:spcAft>
                        <a:buFont typeface="+mj-lt"/>
                        <a:buNone/>
                      </a:pPr>
                      <a:r>
                        <a:rPr lang="en-US" sz="1800" u="none" strike="noStrike" cap="none"/>
                        <a:t>20211CAI0065 </a:t>
                      </a:r>
                    </a:p>
                    <a:p>
                      <a:pPr marL="0" marR="0" lvl="0" indent="0" algn="ctr">
                        <a:spcBef>
                          <a:spcPts val="0"/>
                        </a:spcBef>
                        <a:spcAft>
                          <a:spcPts val="0"/>
                        </a:spcAft>
                        <a:buFont typeface="+mj-lt"/>
                        <a:buNone/>
                      </a:pPr>
                      <a:r>
                        <a:rPr lang="en-US" sz="1800" u="none" strike="noStrike" cap="none"/>
                        <a:t>20211CAI0147</a:t>
                      </a:r>
                    </a:p>
                    <a:p>
                      <a:pPr marL="0" marR="0" lvl="0" indent="0" algn="ctr">
                        <a:spcBef>
                          <a:spcPts val="0"/>
                        </a:spcBef>
                        <a:spcAft>
                          <a:spcPts val="0"/>
                        </a:spcAft>
                        <a:buFont typeface="+mj-lt"/>
                        <a:buNone/>
                      </a:pPr>
                      <a:r>
                        <a:rPr lang="en-US" sz="1800" u="none" strike="noStrike" cap="none"/>
                        <a:t>20211CAI0175</a:t>
                      </a:r>
                    </a:p>
                    <a:p>
                      <a:pPr marL="0" marR="0" lvl="0" indent="0" algn="ctr">
                        <a:spcBef>
                          <a:spcPts val="0"/>
                        </a:spcBef>
                        <a:spcAft>
                          <a:spcPts val="0"/>
                        </a:spcAft>
                        <a:buFont typeface="+mj-lt"/>
                        <a:buNone/>
                      </a:pPr>
                      <a:r>
                        <a:rPr lang="en-US" sz="1800" u="none" strike="noStrike" cap="none"/>
                        <a:t>20211CAI0076</a:t>
                      </a:r>
                    </a:p>
                    <a:p>
                      <a:pPr marL="0" marR="0" lvl="0" indent="0" algn="ctr">
                        <a:spcBef>
                          <a:spcPts val="0"/>
                        </a:spcBef>
                        <a:spcAft>
                          <a:spcPts val="0"/>
                        </a:spcAft>
                        <a:buFont typeface="+mj-lt"/>
                        <a:buNone/>
                      </a:pPr>
                      <a:r>
                        <a:rPr lang="en-US" sz="1800" u="none" strike="noStrike" cap="none"/>
                        <a:t>20211CAI0064</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SIRI H G</a:t>
                      </a:r>
                    </a:p>
                    <a:p>
                      <a:pPr marL="0" marR="0" lvl="0" indent="0" algn="ctr">
                        <a:spcBef>
                          <a:spcPts val="0"/>
                        </a:spcBef>
                        <a:spcAft>
                          <a:spcPts val="0"/>
                        </a:spcAft>
                        <a:buNone/>
                      </a:pPr>
                      <a:r>
                        <a:rPr lang="en-US" sz="1800" u="none" strike="noStrike" cap="none"/>
                        <a:t>PAVAN S REDDY</a:t>
                      </a:r>
                    </a:p>
                    <a:p>
                      <a:pPr marL="0" marR="0" lvl="0" indent="0" algn="ctr">
                        <a:spcBef>
                          <a:spcPts val="0"/>
                        </a:spcBef>
                        <a:spcAft>
                          <a:spcPts val="0"/>
                        </a:spcAft>
                        <a:buNone/>
                      </a:pPr>
                      <a:r>
                        <a:rPr lang="en-US" sz="1800" u="none" strike="noStrike" cap="none"/>
                        <a:t>MOULYA H M</a:t>
                      </a:r>
                    </a:p>
                    <a:p>
                      <a:pPr marL="0" marR="0" lvl="0" indent="0" algn="ctr">
                        <a:spcBef>
                          <a:spcPts val="0"/>
                        </a:spcBef>
                        <a:spcAft>
                          <a:spcPts val="0"/>
                        </a:spcAft>
                        <a:buNone/>
                      </a:pPr>
                      <a:r>
                        <a:rPr lang="en-US" sz="1800" u="none" strike="noStrike" cap="none"/>
                        <a:t>E BHAVANI</a:t>
                      </a:r>
                    </a:p>
                    <a:p>
                      <a:pPr marL="0" marR="0" lvl="0" indent="0" algn="ctr">
                        <a:spcBef>
                          <a:spcPts val="0"/>
                        </a:spcBef>
                        <a:spcAft>
                          <a:spcPts val="0"/>
                        </a:spcAft>
                        <a:buNone/>
                      </a:pPr>
                      <a:r>
                        <a:rPr lang="en-US" sz="1800" u="none" strike="noStrike" cap="none"/>
                        <a:t>S SANJANA</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05646">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05646">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05646">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05646">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fontScale="92500" lnSpcReduction="20000"/>
          </a:bodyPr>
          <a:lstStyle/>
          <a:p>
            <a:pPr marL="0" marR="0" lvl="0" indent="0" algn="ctr" rtl="0">
              <a:spcBef>
                <a:spcPts val="0"/>
              </a:spcBef>
              <a:spcAft>
                <a:spcPts val="0"/>
              </a:spcAft>
              <a:buClr>
                <a:srgbClr val="17365D"/>
              </a:buClr>
              <a:buSzPts val="2000"/>
              <a:buFont typeface="Arial"/>
              <a:buNone/>
            </a:pPr>
            <a:r>
              <a:rPr lang="en-GB" sz="2000" b="1" i="0" u="none" strike="noStrike" cap="none">
                <a:solidFill>
                  <a:srgbClr val="17365D"/>
                </a:solidFill>
                <a:latin typeface="Cambria" panose="02040503050406030204" pitchFamily="18" charset="0"/>
                <a:ea typeface="Cambria" panose="02040503050406030204" pitchFamily="18" charset="0"/>
                <a:cs typeface="Verdana"/>
                <a:sym typeface="Verdana"/>
              </a:rPr>
              <a:t>Under the Supervision of,</a:t>
            </a:r>
            <a:endParaRPr>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a:solidFill>
                <a:srgbClr val="17365D"/>
              </a:solidFill>
              <a:latin typeface="Cambria" panose="02040503050406030204" pitchFamily="18" charset="0"/>
              <a:ea typeface="Cambria" panose="02040503050406030204" pitchFamily="18" charset="0"/>
              <a:cs typeface="Verdana"/>
              <a:sym typeface="Verdana"/>
            </a:endParaRPr>
          </a:p>
          <a:p>
            <a:r>
              <a:rPr lang="en-GB" sz="2000" b="1" i="0" u="none" strike="noStrike" cap="none" err="1">
                <a:solidFill>
                  <a:srgbClr val="17365D"/>
                </a:solidFill>
                <a:latin typeface="Cambria"/>
                <a:ea typeface="Cambria"/>
                <a:cs typeface="Verdana"/>
                <a:sym typeface="Verdana"/>
              </a:rPr>
              <a:t>Dr.</a:t>
            </a:r>
            <a:r>
              <a:rPr lang="en-GB" sz="2000" b="1" err="1">
                <a:solidFill>
                  <a:srgbClr val="17365D"/>
                </a:solidFill>
                <a:latin typeface="Cambria"/>
                <a:ea typeface="Cambria"/>
                <a:cs typeface="Verdana"/>
                <a:sym typeface="Verdana"/>
              </a:rPr>
              <a:t>Swati</a:t>
            </a:r>
            <a:r>
              <a:rPr lang="en-GB" sz="2000" b="1">
                <a:solidFill>
                  <a:srgbClr val="17365D"/>
                </a:solidFill>
                <a:latin typeface="Cambria"/>
                <a:ea typeface="Cambria"/>
                <a:cs typeface="Verdana"/>
                <a:sym typeface="Verdana"/>
              </a:rPr>
              <a:t> Sharm</a:t>
            </a:r>
            <a:r>
              <a:rPr lang="en-GB" sz="1900" b="1">
                <a:solidFill>
                  <a:srgbClr val="17365D"/>
                </a:solidFill>
                <a:latin typeface="Cambria"/>
                <a:ea typeface="Cambria"/>
                <a:cs typeface="Verdana"/>
                <a:sym typeface="Verdana"/>
              </a:rPr>
              <a:t>a</a:t>
            </a:r>
            <a:endParaRPr/>
          </a:p>
          <a:p>
            <a:r>
              <a:rPr lang="en-GB" sz="1900" b="1" i="0" u="none" strike="noStrike" cap="none">
                <a:solidFill>
                  <a:srgbClr val="17365D"/>
                </a:solidFill>
                <a:latin typeface="Cambria"/>
                <a:ea typeface="Cambria"/>
                <a:cs typeface="Verdana"/>
                <a:sym typeface="Verdana"/>
              </a:rPr>
              <a:t>Associate Professor </a:t>
            </a:r>
            <a:r>
              <a:rPr lang="en-GB" sz="1900" b="1">
                <a:solidFill>
                  <a:srgbClr val="17365D"/>
                </a:solidFill>
                <a:latin typeface="Cambria"/>
                <a:ea typeface="Cambria"/>
                <a:cs typeface="Verdana"/>
                <a:sym typeface="Verdana"/>
              </a:rPr>
              <a:t>- Selection Grade</a:t>
            </a:r>
            <a:endParaRPr/>
          </a:p>
          <a:p>
            <a:r>
              <a:rPr lang="en-GB" sz="1700" b="1" i="0" u="none" strike="noStrike" cap="none">
                <a:solidFill>
                  <a:srgbClr val="17365D"/>
                </a:solidFill>
                <a:latin typeface="Verdana"/>
                <a:ea typeface="Verdana"/>
                <a:cs typeface="Verdana"/>
                <a:sym typeface="Verdana"/>
              </a:rPr>
              <a:t>School of Computer Science </a:t>
            </a:r>
            <a:r>
              <a:rPr lang="en-GB" sz="1700" b="1">
                <a:solidFill>
                  <a:srgbClr val="17365D"/>
                </a:solidFill>
                <a:latin typeface="Verdana"/>
                <a:ea typeface="Verdana"/>
                <a:cs typeface="Verdana"/>
                <a:sym typeface="Verdana"/>
              </a:rPr>
              <a:t>&amp; </a:t>
            </a:r>
            <a:r>
              <a:rPr lang="en-GB" sz="1700" b="1" i="0" u="none" strike="noStrike" cap="none">
                <a:solidFill>
                  <a:srgbClr val="17365D"/>
                </a:solidFill>
                <a:latin typeface="Verdana"/>
                <a:ea typeface="Verdana"/>
                <a:cs typeface="Verdana"/>
                <a:sym typeface="Verdana"/>
              </a:rPr>
              <a:t>Engineering</a:t>
            </a:r>
            <a:endParaRPr>
              <a:latin typeface="Verdana"/>
              <a:ea typeface="Verdana"/>
            </a:endParaRPr>
          </a:p>
          <a:p>
            <a:pPr lvl="0" algn="l">
              <a:spcAft>
                <a:spcPts val="0"/>
              </a:spcAft>
              <a:buNone/>
            </a:pPr>
            <a:r>
              <a:rPr lang="en-GB" sz="1700" b="1" i="0" u="none" strike="noStrike" cap="none">
                <a:solidFill>
                  <a:srgbClr val="17365D"/>
                </a:solidFill>
                <a:latin typeface="Verdana"/>
                <a:ea typeface="Verdana"/>
                <a:cs typeface="Verdana"/>
                <a:sym typeface="Verdana"/>
              </a:rPr>
              <a:t>Presidency University</a:t>
            </a:r>
            <a:endParaRPr>
              <a:latin typeface="Verdana"/>
              <a:ea typeface="Verdana"/>
            </a:endParaRPr>
          </a:p>
          <a:p>
            <a:pPr>
              <a:spcBef>
                <a:spcPts val="340"/>
              </a:spcBef>
            </a:pPr>
            <a:br>
              <a:rPr lang="en-US"/>
            </a:br>
            <a:endParaRPr lang="en-US"/>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a:t>
            </a:r>
            <a:r>
              <a:rPr lang="en-GB" sz="2000" b="1" dirty="0">
                <a:solidFill>
                  <a:srgbClr val="17365D"/>
                </a:solidFill>
                <a:latin typeface="Cambria" panose="02040503050406030204" pitchFamily="18" charset="0"/>
                <a:ea typeface="Cambria" panose="02040503050406030204" pitchFamily="18" charset="0"/>
                <a:cs typeface="Verdana"/>
                <a:sym typeface="Verdana"/>
              </a:rPr>
              <a:t>2</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607642"/>
            <a:ext cx="12249915" cy="1562100"/>
          </a:xfrm>
          <a:prstGeom prst="rect">
            <a:avLst/>
          </a:prstGeom>
          <a:noFill/>
          <a:ln>
            <a:noFill/>
          </a:ln>
        </p:spPr>
        <p:txBody>
          <a:bodyPr spcFirstLastPara="1" wrap="square" lIns="91425" tIns="45700" rIns="91425" bIns="45700" anchor="t" anchorCtr="0">
            <a:noAutofit/>
          </a:bodyPr>
          <a:lstStyle/>
          <a:p>
            <a:pPr>
              <a:buClr>
                <a:srgbClr val="17365D"/>
              </a:buClr>
              <a:buSzPct val="100000"/>
              <a:buFont typeface="Arial"/>
            </a:pPr>
            <a:r>
              <a:rPr lang="en-US" sz="2000" b="1" i="0" u="none" strike="noStrike" cap="none">
                <a:solidFill>
                  <a:schemeClr val="accent1"/>
                </a:solidFill>
                <a:latin typeface="Cambria"/>
                <a:ea typeface="Cambria"/>
                <a:cs typeface="Verdana"/>
                <a:sym typeface="Verdana"/>
              </a:rPr>
              <a:t>Name of the Program: </a:t>
            </a:r>
            <a:r>
              <a:rPr lang="en-US" sz="2000" b="1">
                <a:solidFill>
                  <a:schemeClr val="accent1"/>
                </a:solidFill>
                <a:latin typeface="Cambria"/>
                <a:ea typeface="Cambria"/>
                <a:cs typeface="Verdana"/>
                <a:sym typeface="Verdana"/>
              </a:rPr>
              <a:t> </a:t>
            </a:r>
            <a:r>
              <a:rPr lang="en-US" sz="2000" b="1">
                <a:solidFill>
                  <a:srgbClr val="000000"/>
                </a:solidFill>
                <a:latin typeface="Cambria"/>
                <a:ea typeface="Cambria"/>
                <a:cs typeface="Verdana"/>
                <a:sym typeface="Verdana"/>
              </a:rPr>
              <a:t>Bachelor of Technology</a:t>
            </a:r>
            <a:endParaRPr lang="en-US"/>
          </a:p>
          <a:p>
            <a:pPr>
              <a:buClr>
                <a:srgbClr val="17365D"/>
              </a:buClr>
              <a:buSzPct val="100000"/>
            </a:pPr>
            <a:r>
              <a:rPr lang="en-US" sz="2000" b="1">
                <a:solidFill>
                  <a:schemeClr val="accent1"/>
                </a:solidFill>
                <a:latin typeface="Cambria"/>
                <a:ea typeface="Cambria"/>
                <a:cs typeface="Verdana"/>
                <a:sym typeface="Verdana"/>
              </a:rPr>
              <a:t>Name of the </a:t>
            </a:r>
            <a:r>
              <a:rPr lang="en-US" sz="2000" b="1" err="1">
                <a:solidFill>
                  <a:schemeClr val="accent1"/>
                </a:solidFill>
                <a:latin typeface="Cambria"/>
                <a:ea typeface="Cambria"/>
                <a:cs typeface="Verdana"/>
                <a:sym typeface="Verdana"/>
              </a:rPr>
              <a:t>HoD</a:t>
            </a:r>
            <a:r>
              <a:rPr lang="en-US" sz="2000" b="1">
                <a:solidFill>
                  <a:schemeClr val="accent1"/>
                </a:solidFill>
                <a:latin typeface="Cambria"/>
                <a:ea typeface="Cambria"/>
                <a:cs typeface="Verdana"/>
                <a:sym typeface="Verdana"/>
              </a:rPr>
              <a:t>:  </a:t>
            </a:r>
            <a:r>
              <a:rPr lang="en-US" sz="2000" b="1">
                <a:solidFill>
                  <a:srgbClr val="000000"/>
                </a:solidFill>
                <a:latin typeface="Cambria"/>
                <a:ea typeface="Cambria"/>
                <a:cs typeface="Verdana"/>
                <a:sym typeface="Verdana"/>
              </a:rPr>
              <a:t>Dr. Zafar Ali Khan N</a:t>
            </a:r>
            <a:endParaRPr lang="en-US" sz="2000" b="1">
              <a:solidFill>
                <a:srgbClr val="000000"/>
              </a:solidFill>
              <a:latin typeface="Cambria" panose="02040503050406030204" pitchFamily="18" charset="0"/>
              <a:ea typeface="Cambria" panose="02040503050406030204" pitchFamily="18" charset="0"/>
              <a:cs typeface="Verdana"/>
            </a:endParaRPr>
          </a:p>
          <a:p>
            <a:pPr>
              <a:buClr>
                <a:srgbClr val="17365D"/>
              </a:buClr>
              <a:buSzPct val="100000"/>
              <a:buFont typeface="Arial"/>
            </a:pPr>
            <a:r>
              <a:rPr lang="en-US" sz="2000" b="1" i="0" u="none" strike="noStrike" cap="none">
                <a:solidFill>
                  <a:schemeClr val="accent1"/>
                </a:solidFill>
                <a:latin typeface="Cambria"/>
                <a:ea typeface="Cambria"/>
                <a:cs typeface="Verdana"/>
                <a:sym typeface="Verdana"/>
              </a:rPr>
              <a:t>Name of the Program Project Coordinator: </a:t>
            </a:r>
            <a:r>
              <a:rPr lang="en-US" sz="2000" b="1">
                <a:solidFill>
                  <a:srgbClr val="000000"/>
                </a:solidFill>
                <a:latin typeface="Cambria"/>
                <a:ea typeface="Cambria"/>
                <a:cs typeface="Verdana"/>
                <a:sym typeface="Verdana"/>
              </a:rPr>
              <a:t>Dr. Afroz Pasha</a:t>
            </a:r>
            <a:endParaRPr lang="en-US" sz="2000" b="1">
              <a:solidFill>
                <a:srgbClr val="000000"/>
              </a:solidFill>
              <a:latin typeface="Cambria"/>
              <a:ea typeface="Cambria"/>
              <a:cs typeface="Verdana"/>
            </a:endParaRPr>
          </a:p>
          <a:p>
            <a:pPr lvl="0">
              <a:buClr>
                <a:srgbClr val="17365D"/>
              </a:buClr>
              <a:buSzPct val="100000"/>
            </a:pPr>
            <a:r>
              <a:rPr lang="en-US" sz="2000" b="1">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68DD8-F684-F493-1A7E-15A04BD42A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7E697F-461E-DD4B-4D99-5BBB2DCD8CB3}"/>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B52AD0AB-CAD2-BD6C-433B-C58CF732AD7B}"/>
              </a:ext>
            </a:extLst>
          </p:cNvPr>
          <p:cNvSpPr>
            <a:spLocks noGrp="1"/>
          </p:cNvSpPr>
          <p:nvPr>
            <p:ph idx="1"/>
          </p:nvPr>
        </p:nvSpPr>
        <p:spPr>
          <a:xfrm>
            <a:off x="763639" y="952501"/>
            <a:ext cx="10668000" cy="4952997"/>
          </a:xfrm>
        </p:spPr>
        <p:txBody>
          <a:bodyPr vert="horz" lIns="91440" tIns="45720" rIns="91440" bIns="45720" rtlCol="0" anchor="t">
            <a:normAutofit lnSpcReduction="10000"/>
          </a:bodyPr>
          <a:lstStyle/>
          <a:p>
            <a:pPr marL="457200" lvl="1" indent="0" algn="just">
              <a:lnSpc>
                <a:spcPct val="115000"/>
              </a:lnSpc>
              <a:spcBef>
                <a:spcPts val="150"/>
              </a:spcBef>
              <a:spcAft>
                <a:spcPts val="150"/>
              </a:spcAft>
              <a:buSzPts val="1400"/>
              <a:buNone/>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2. Regular enhancement through scaling and feedback</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914400" algn="just">
              <a:lnSpc>
                <a:spcPct val="115000"/>
              </a:lnSpc>
              <a:spcBef>
                <a:spcPts val="150"/>
              </a:spcBef>
              <a:spcAft>
                <a:spcPts val="15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By learning from unanswered questions, the self-improving mechanism built into the chatbot system increases its scalability and versatility.</a:t>
            </a:r>
          </a:p>
          <a:p>
            <a:pPr marL="914400" algn="just">
              <a:lnSpc>
                <a:spcPct val="115000"/>
              </a:lnSpc>
              <a:spcBef>
                <a:spcPts val="150"/>
              </a:spcBef>
              <a:spcAft>
                <a:spcPts val="15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To guarantee prompt resolutions for clients, the chatbot forwards questions it is unable to answer to a human assistance representative. </a:t>
            </a:r>
          </a:p>
          <a:p>
            <a:pPr marL="914400" algn="just">
              <a:lnSpc>
                <a:spcPct val="115000"/>
              </a:lnSpc>
              <a:spcBef>
                <a:spcPts val="150"/>
              </a:spcBef>
              <a:spcAft>
                <a:spcPts val="15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After resolving the issue, the chatbot records the exchange, adds the updated solution to the knowledge base, and gains the ability to handle related questions on its own in the future. </a:t>
            </a:r>
          </a:p>
          <a:p>
            <a:pPr marL="914400" algn="just">
              <a:lnSpc>
                <a:spcPct val="115000"/>
              </a:lnSpc>
              <a:spcBef>
                <a:spcPts val="150"/>
              </a:spcBef>
              <a:spcAft>
                <a:spcPts val="15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The system can continuously adapt to user needs and inquiry trends thanks to this feedback loop. To make sure the knowledge base is complete and current, newly recorded solutions are verified and added to it after interaction logs are examined to find knowledge gaps. </a:t>
            </a:r>
          </a:p>
          <a:p>
            <a:pPr marL="914400" algn="just">
              <a:lnSpc>
                <a:spcPct val="115000"/>
              </a:lnSpc>
              <a:spcBef>
                <a:spcPts val="150"/>
              </a:spcBef>
              <a:spcAft>
                <a:spcPts val="15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The accuracy and contextual comprehension of the chatbot are further improved via periodic modifications, such as upgrading the BERT model with labelled data and improving the Generative AI components. </a:t>
            </a:r>
          </a:p>
          <a:p>
            <a:pPr marL="914400" algn="just">
              <a:lnSpc>
                <a:spcPct val="115000"/>
              </a:lnSpc>
              <a:spcBef>
                <a:spcPts val="150"/>
              </a:spcBef>
              <a:spcAft>
                <a:spcPts val="15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Over time, the chatbot's automation of this learning process lessens its dependency on human agents, leading to cost savings, better query resolution, and an improved customer experience.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332131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Methodology/Modules</a:t>
            </a:r>
          </a:p>
        </p:txBody>
      </p:sp>
      <p:sp>
        <p:nvSpPr>
          <p:cNvPr id="3" name="Content Placeholder 2"/>
          <p:cNvSpPr>
            <a:spLocks noGrp="1"/>
          </p:cNvSpPr>
          <p:nvPr>
            <p:ph idx="1"/>
          </p:nvPr>
        </p:nvSpPr>
        <p:spPr/>
        <p:txBody>
          <a:bodyPr vert="horz" lIns="91440" tIns="45720" rIns="91440" bIns="45720" rtlCol="0" anchor="t">
            <a:normAutofit/>
          </a:bodyPr>
          <a:lstStyle/>
          <a:p>
            <a:pPr>
              <a:buNone/>
            </a:pPr>
            <a:r>
              <a:rPr lang="en-GB" b="1">
                <a:latin typeface="Arial"/>
                <a:cs typeface="Arial"/>
              </a:rPr>
              <a:t>1. Project Planning</a:t>
            </a:r>
            <a:endParaRPr lang="en-US"/>
          </a:p>
          <a:p>
            <a:pPr>
              <a:buNone/>
            </a:pPr>
            <a:r>
              <a:rPr lang="en-GB" b="1">
                <a:latin typeface="Arial"/>
                <a:cs typeface="Arial"/>
              </a:rPr>
              <a:t>2. Design </a:t>
            </a:r>
            <a:endParaRPr lang="en-GB"/>
          </a:p>
          <a:p>
            <a:pPr>
              <a:buNone/>
            </a:pPr>
            <a:r>
              <a:rPr lang="en-GB" b="1">
                <a:latin typeface="Arial"/>
                <a:cs typeface="Arial"/>
              </a:rPr>
              <a:t>3. Development</a:t>
            </a:r>
            <a:endParaRPr lang="en-GB"/>
          </a:p>
          <a:p>
            <a:pPr>
              <a:buNone/>
            </a:pPr>
            <a:r>
              <a:rPr lang="en-GB" b="1">
                <a:latin typeface="Arial"/>
                <a:cs typeface="Arial"/>
              </a:rPr>
              <a:t>4. Training and Testing</a:t>
            </a:r>
            <a:endParaRPr lang="en-GB"/>
          </a:p>
          <a:p>
            <a:pPr>
              <a:buNone/>
            </a:pPr>
            <a:r>
              <a:rPr lang="en-GB" b="1">
                <a:latin typeface="Arial"/>
                <a:cs typeface="Arial"/>
              </a:rPr>
              <a:t>5. Deployment</a:t>
            </a:r>
            <a:endParaRPr lang="en-GB"/>
          </a:p>
          <a:p>
            <a:pPr marL="0" indent="0">
              <a:buNone/>
            </a:pPr>
            <a:br>
              <a:rPr lang="en-US"/>
            </a:br>
            <a:endParaRPr lang="en-US"/>
          </a:p>
        </p:txBody>
      </p:sp>
      <p:pic>
        <p:nvPicPr>
          <p:cNvPr id="4" name="Picture 3" descr="A close-up of several papers&#10;&#10;Description automatically generated">
            <a:extLst>
              <a:ext uri="{FF2B5EF4-FFF2-40B4-BE49-F238E27FC236}">
                <a16:creationId xmlns:a16="http://schemas.microsoft.com/office/drawing/2014/main" id="{AA5B0F82-2963-8827-B8C0-71B993C4AB5C}"/>
              </a:ext>
            </a:extLst>
          </p:cNvPr>
          <p:cNvPicPr>
            <a:picLocks noChangeAspect="1"/>
          </p:cNvPicPr>
          <p:nvPr/>
        </p:nvPicPr>
        <p:blipFill>
          <a:blip r:embed="rId2"/>
          <a:stretch>
            <a:fillRect/>
          </a:stretch>
        </p:blipFill>
        <p:spPr>
          <a:xfrm>
            <a:off x="4306682" y="1004119"/>
            <a:ext cx="3209925" cy="2514600"/>
          </a:xfrm>
          <a:prstGeom prst="rect">
            <a:avLst/>
          </a:prstGeom>
        </p:spPr>
      </p:pic>
      <p:pic>
        <p:nvPicPr>
          <p:cNvPr id="5" name="Picture 4" descr="A group of people sitting at a table&#10;&#10;Description automatically generated">
            <a:extLst>
              <a:ext uri="{FF2B5EF4-FFF2-40B4-BE49-F238E27FC236}">
                <a16:creationId xmlns:a16="http://schemas.microsoft.com/office/drawing/2014/main" id="{EC1D8441-5216-CAEA-81D9-98ED40BC8AA3}"/>
              </a:ext>
            </a:extLst>
          </p:cNvPr>
          <p:cNvPicPr>
            <a:picLocks noChangeAspect="1"/>
          </p:cNvPicPr>
          <p:nvPr/>
        </p:nvPicPr>
        <p:blipFill>
          <a:blip r:embed="rId3"/>
          <a:stretch>
            <a:fillRect/>
          </a:stretch>
        </p:blipFill>
        <p:spPr>
          <a:xfrm>
            <a:off x="7670083" y="1135163"/>
            <a:ext cx="3912626" cy="2504464"/>
          </a:xfrm>
          <a:prstGeom prst="rect">
            <a:avLst/>
          </a:prstGeom>
        </p:spPr>
      </p:pic>
      <p:pic>
        <p:nvPicPr>
          <p:cNvPr id="6" name="Picture 5" descr="A hand touching a glowing circuit board&#10;&#10;Description automatically generated">
            <a:extLst>
              <a:ext uri="{FF2B5EF4-FFF2-40B4-BE49-F238E27FC236}">
                <a16:creationId xmlns:a16="http://schemas.microsoft.com/office/drawing/2014/main" id="{D19E90A6-23AB-11B9-7769-DA1A552C6709}"/>
              </a:ext>
            </a:extLst>
          </p:cNvPr>
          <p:cNvPicPr>
            <a:picLocks noChangeAspect="1"/>
          </p:cNvPicPr>
          <p:nvPr/>
        </p:nvPicPr>
        <p:blipFill>
          <a:blip r:embed="rId4"/>
          <a:stretch>
            <a:fillRect/>
          </a:stretch>
        </p:blipFill>
        <p:spPr>
          <a:xfrm>
            <a:off x="744486" y="3525632"/>
            <a:ext cx="3562350" cy="2486025"/>
          </a:xfrm>
          <a:prstGeom prst="rect">
            <a:avLst/>
          </a:prstGeom>
        </p:spPr>
      </p:pic>
      <p:pic>
        <p:nvPicPr>
          <p:cNvPr id="7" name="Picture 6" descr="A person touching a screen with icons&#10;&#10;Description automatically generated">
            <a:extLst>
              <a:ext uri="{FF2B5EF4-FFF2-40B4-BE49-F238E27FC236}">
                <a16:creationId xmlns:a16="http://schemas.microsoft.com/office/drawing/2014/main" id="{D9D6813F-3996-53CE-74F2-B410CF5D756B}"/>
              </a:ext>
            </a:extLst>
          </p:cNvPr>
          <p:cNvPicPr>
            <a:picLocks noChangeAspect="1"/>
          </p:cNvPicPr>
          <p:nvPr/>
        </p:nvPicPr>
        <p:blipFill>
          <a:blip r:embed="rId5"/>
          <a:stretch>
            <a:fillRect/>
          </a:stretch>
        </p:blipFill>
        <p:spPr>
          <a:xfrm>
            <a:off x="4336793" y="3782961"/>
            <a:ext cx="3629025" cy="2438400"/>
          </a:xfrm>
          <a:prstGeom prst="rect">
            <a:avLst/>
          </a:prstGeom>
        </p:spPr>
      </p:pic>
      <p:pic>
        <p:nvPicPr>
          <p:cNvPr id="8" name="Picture 7" descr="Close-up of a keyboard with a red key&#10;&#10;Description automatically generated">
            <a:extLst>
              <a:ext uri="{FF2B5EF4-FFF2-40B4-BE49-F238E27FC236}">
                <a16:creationId xmlns:a16="http://schemas.microsoft.com/office/drawing/2014/main" id="{4B9271B3-C053-188F-6D4F-78F782C6D80D}"/>
              </a:ext>
            </a:extLst>
          </p:cNvPr>
          <p:cNvPicPr>
            <a:picLocks noChangeAspect="1"/>
          </p:cNvPicPr>
          <p:nvPr/>
        </p:nvPicPr>
        <p:blipFill>
          <a:blip r:embed="rId6"/>
          <a:stretch>
            <a:fillRect/>
          </a:stretch>
        </p:blipFill>
        <p:spPr>
          <a:xfrm>
            <a:off x="7962439" y="3909552"/>
            <a:ext cx="3629025" cy="2590800"/>
          </a:xfrm>
          <a:prstGeom prst="rect">
            <a:avLst/>
          </a:prstGeom>
        </p:spPr>
      </p:pic>
    </p:spTree>
    <p:extLst>
      <p:ext uri="{BB962C8B-B14F-4D97-AF65-F5344CB8AC3E}">
        <p14:creationId xmlns:p14="http://schemas.microsoft.com/office/powerpoint/2010/main" val="2314944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a:t>Architecture</a:t>
            </a:r>
            <a:endParaRPr lang="en-IN"/>
          </a:p>
        </p:txBody>
      </p:sp>
      <p:pic>
        <p:nvPicPr>
          <p:cNvPr id="4" name="Google Shape;161;p23">
            <a:extLst>
              <a:ext uri="{FF2B5EF4-FFF2-40B4-BE49-F238E27FC236}">
                <a16:creationId xmlns:a16="http://schemas.microsoft.com/office/drawing/2014/main" id="{D5125628-4D40-AFDA-E0F5-D612450CA42B}"/>
              </a:ext>
            </a:extLst>
          </p:cNvPr>
          <p:cNvPicPr preferRelativeResize="0">
            <a:picLocks noGrp="1"/>
          </p:cNvPicPr>
          <p:nvPr>
            <p:ph idx="1"/>
          </p:nvPr>
        </p:nvPicPr>
        <p:blipFill>
          <a:blip r:embed="rId2">
            <a:alphaModFix/>
          </a:blip>
          <a:stretch>
            <a:fillRect/>
          </a:stretch>
        </p:blipFill>
        <p:spPr>
          <a:xfrm>
            <a:off x="2843748" y="1143000"/>
            <a:ext cx="6606103" cy="4953000"/>
          </a:xfrm>
          <a:prstGeom prst="rect">
            <a:avLst/>
          </a:prstGeom>
          <a:noFill/>
          <a:ln>
            <a:noFill/>
          </a:ln>
        </p:spPr>
      </p:pic>
    </p:spTree>
    <p:extLst>
      <p:ext uri="{BB962C8B-B14F-4D97-AF65-F5344CB8AC3E}">
        <p14:creationId xmlns:p14="http://schemas.microsoft.com/office/powerpoint/2010/main" val="593898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latin typeface="Verdana"/>
                <a:ea typeface="Verdana"/>
              </a:rPr>
              <a:t>Software components</a:t>
            </a:r>
            <a:endParaRPr lang="en-IN" dirty="0">
              <a:latin typeface="Verdana"/>
              <a:ea typeface="Verdana"/>
            </a:endParaRPr>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vert="horz" lIns="91440" tIns="45720" rIns="91440" bIns="45720" rtlCol="0" anchor="t">
            <a:normAutofit/>
          </a:bodyPr>
          <a:lstStyle/>
          <a:p>
            <a:pPr algn="just"/>
            <a:r>
              <a:rPr lang="en-IN" sz="2000" b="1" dirty="0">
                <a:latin typeface="Calibri"/>
                <a:ea typeface="Verdana"/>
              </a:rPr>
              <a:t>Natural Language Processing (NLP):</a:t>
            </a:r>
            <a:r>
              <a:rPr lang="en-IN" sz="2000" dirty="0">
                <a:latin typeface="Calibri"/>
                <a:ea typeface="Verdana"/>
              </a:rPr>
              <a:t> Figures out what the customer wants and how they feel about it.</a:t>
            </a:r>
            <a:endParaRPr lang="en-IN" sz="2000" dirty="0">
              <a:latin typeface="Calibri"/>
            </a:endParaRPr>
          </a:p>
          <a:p>
            <a:pPr marL="0" indent="0" algn="just">
              <a:buNone/>
            </a:pPr>
            <a:endParaRPr lang="en-IN" sz="2000" dirty="0">
              <a:latin typeface="Calibri"/>
              <a:ea typeface="Verdana"/>
            </a:endParaRPr>
          </a:p>
          <a:p>
            <a:pPr algn="just"/>
            <a:r>
              <a:rPr lang="en-IN" sz="2000" b="1" dirty="0">
                <a:latin typeface="Calibri"/>
                <a:ea typeface="Verdana"/>
              </a:rPr>
              <a:t>Knowledge Base:</a:t>
            </a:r>
            <a:r>
              <a:rPr lang="en-IN" sz="2000" dirty="0">
                <a:latin typeface="Calibri"/>
                <a:ea typeface="Verdana"/>
              </a:rPr>
              <a:t> A database that stores answers to common questions, troubleshooting guides, and product information. It can be simple (like a TSV file) or complex (like a full-featured database). It can also be connected to a system that tracks specific problems.</a:t>
            </a:r>
          </a:p>
          <a:p>
            <a:pPr marL="0" indent="0" algn="just">
              <a:buNone/>
            </a:pPr>
            <a:endParaRPr lang="en-IN" sz="2000" dirty="0">
              <a:latin typeface="Calibri"/>
              <a:ea typeface="Verdana"/>
            </a:endParaRPr>
          </a:p>
          <a:p>
            <a:pPr algn="just"/>
            <a:r>
              <a:rPr lang="en-IN" sz="2000" b="1" dirty="0">
                <a:latin typeface="Calibri"/>
                <a:ea typeface="Verdana"/>
              </a:rPr>
              <a:t>Search Engine:</a:t>
            </a:r>
            <a:r>
              <a:rPr lang="en-IN" sz="2000" dirty="0">
                <a:latin typeface="Calibri"/>
                <a:ea typeface="Verdana"/>
              </a:rPr>
              <a:t> Searches the knowledge base for answers that match the question the customer asked.</a:t>
            </a:r>
          </a:p>
          <a:p>
            <a:pPr marL="0" indent="0" algn="just">
              <a:buNone/>
            </a:pPr>
            <a:endParaRPr lang="en-IN" sz="2000" dirty="0">
              <a:latin typeface="Calibri"/>
              <a:ea typeface="Verdana"/>
            </a:endParaRPr>
          </a:p>
          <a:p>
            <a:pPr algn="just"/>
            <a:r>
              <a:rPr lang="en-IN" sz="2000" b="1" dirty="0">
                <a:latin typeface="Calibri"/>
                <a:ea typeface="Verdana"/>
              </a:rPr>
              <a:t>Dialogue Management:</a:t>
            </a:r>
            <a:r>
              <a:rPr lang="en-IN" sz="2000" dirty="0">
                <a:latin typeface="Calibri"/>
                <a:ea typeface="Verdana"/>
              </a:rPr>
              <a:t> Keeps the conversation going by asking follow-up questions, suggesting options, or sending the customer to a human if needed.</a:t>
            </a:r>
          </a:p>
          <a:p>
            <a:pPr algn="just"/>
            <a:endParaRPr lang="en-IN" sz="2000" dirty="0">
              <a:latin typeface="Calibri"/>
              <a:ea typeface="Verdana"/>
            </a:endParaRPr>
          </a:p>
          <a:p>
            <a:pPr algn="just"/>
            <a:r>
              <a:rPr lang="en-IN" sz="2000" b="1" dirty="0">
                <a:latin typeface="Calibri"/>
                <a:ea typeface="Verdana"/>
              </a:rPr>
              <a:t>Learning Engine:</a:t>
            </a:r>
            <a:r>
              <a:rPr lang="en-IN" sz="2000" dirty="0">
                <a:latin typeface="Calibri"/>
                <a:ea typeface="Verdana"/>
              </a:rPr>
              <a:t> Watches how the chatbot performs and improves its skills over time.</a:t>
            </a:r>
            <a:endParaRPr lang="en-IN" sz="2000" dirty="0">
              <a:latin typeface="Calibri"/>
            </a:endParaRPr>
          </a:p>
        </p:txBody>
      </p:sp>
    </p:spTree>
    <p:extLst>
      <p:ext uri="{BB962C8B-B14F-4D97-AF65-F5344CB8AC3E}">
        <p14:creationId xmlns:p14="http://schemas.microsoft.com/office/powerpoint/2010/main" val="825552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Google Shape;174;p25">
            <a:extLst>
              <a:ext uri="{FF2B5EF4-FFF2-40B4-BE49-F238E27FC236}">
                <a16:creationId xmlns:a16="http://schemas.microsoft.com/office/drawing/2014/main" id="{0D3166AB-CC9C-8B19-5CBF-60167077E908}"/>
              </a:ext>
            </a:extLst>
          </p:cNvPr>
          <p:cNvPicPr preferRelativeResize="0">
            <a:picLocks noGrp="1"/>
          </p:cNvPicPr>
          <p:nvPr>
            <p:ph idx="1"/>
          </p:nvPr>
        </p:nvPicPr>
        <p:blipFill>
          <a:blip r:embed="rId2">
            <a:alphaModFix/>
          </a:blip>
          <a:stretch>
            <a:fillRect/>
          </a:stretch>
        </p:blipFill>
        <p:spPr>
          <a:xfrm>
            <a:off x="1992252" y="1143000"/>
            <a:ext cx="8309095" cy="4953000"/>
          </a:xfrm>
          <a:prstGeom prst="rect">
            <a:avLst/>
          </a:prstGeom>
          <a:noFill/>
          <a:ln>
            <a:noFill/>
          </a:ln>
        </p:spPr>
      </p:pic>
    </p:spTree>
    <p:extLst>
      <p:ext uri="{BB962C8B-B14F-4D97-AF65-F5344CB8AC3E}">
        <p14:creationId xmlns:p14="http://schemas.microsoft.com/office/powerpoint/2010/main" val="3677332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B0D22C-2A24-D36F-9172-B56C5A4117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657E54-C3E4-B700-B7EA-B0F76F478797}"/>
              </a:ext>
            </a:extLst>
          </p:cNvPr>
          <p:cNvSpPr>
            <a:spLocks noGrp="1"/>
          </p:cNvSpPr>
          <p:nvPr>
            <p:ph type="title"/>
          </p:nvPr>
        </p:nvSpPr>
        <p:spPr/>
        <p:txBody>
          <a:bodyPr/>
          <a:lstStyle/>
          <a:p>
            <a:r>
              <a:rPr lang="en-GB" dirty="0"/>
              <a:t>Implementation Details</a:t>
            </a:r>
          </a:p>
        </p:txBody>
      </p:sp>
      <p:sp>
        <p:nvSpPr>
          <p:cNvPr id="3" name="Content Placeholder 2">
            <a:extLst>
              <a:ext uri="{FF2B5EF4-FFF2-40B4-BE49-F238E27FC236}">
                <a16:creationId xmlns:a16="http://schemas.microsoft.com/office/drawing/2014/main" id="{33B53829-9AF7-4EF2-9F78-7FF834D5C2CB}"/>
              </a:ext>
            </a:extLst>
          </p:cNvPr>
          <p:cNvSpPr>
            <a:spLocks noGrp="1"/>
          </p:cNvSpPr>
          <p:nvPr>
            <p:ph idx="1"/>
          </p:nvPr>
        </p:nvSpPr>
        <p:spPr>
          <a:xfrm>
            <a:off x="812800" y="1143001"/>
            <a:ext cx="10668000" cy="4000499"/>
          </a:xfrm>
        </p:spPr>
        <p:txBody>
          <a:bodyPr>
            <a:normAutofit/>
          </a:bodyPr>
          <a:lstStyle/>
          <a:p>
            <a:pPr algn="just">
              <a:lnSpc>
                <a:spcPct val="115000"/>
              </a:lnSpc>
              <a:spcBef>
                <a:spcPts val="150"/>
              </a:spcBef>
              <a:spcAft>
                <a:spcPts val="15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machine learning-based customer support chatbot requires the cooperation of several intricate parts. Preprocessing, including text normalization and tokenization, is done on client questions before they are put into a revised BERT model to ascertain purpose and context.</a:t>
            </a:r>
          </a:p>
          <a:p>
            <a:pPr algn="just">
              <a:lnSpc>
                <a:spcPct val="115000"/>
              </a:lnSpc>
              <a:spcBef>
                <a:spcPts val="150"/>
              </a:spcBef>
              <a:spcAft>
                <a:spcPts val="15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The BERT model, trained on domain-specific labelled data, may efficiently match to a structured TSV-based knowledge base by separating searches into intents with confidence ratings. </a:t>
            </a:r>
          </a:p>
          <a:p>
            <a:pPr algn="just">
              <a:lnSpc>
                <a:spcPct val="115000"/>
              </a:lnSpc>
              <a:spcBef>
                <a:spcPts val="150"/>
              </a:spcBef>
              <a:spcAft>
                <a:spcPts val="15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This knowledge base saves predefined query-response pairings and metadata to offer timely responses to frequently asked questions.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Bef>
                <a:spcPts val="150"/>
              </a:spcBef>
              <a:spcAft>
                <a:spcPts val="15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Using conversational data, a generative AI model ensures contextual relevance by dynamically generating responses to unknown questions.</a:t>
            </a:r>
          </a:p>
          <a:p>
            <a:pPr algn="just">
              <a:lnSpc>
                <a:spcPct val="115000"/>
              </a:lnSpc>
              <a:spcBef>
                <a:spcPts val="150"/>
              </a:spcBef>
              <a:spcAft>
                <a:spcPts val="15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Fallback classifiers for Scikit-learn provide additional accuracy in classification when purpose predictions are made with low confidence.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4792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8DDA1D-71BA-FEB9-1E75-31EA2D46B9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F0A51E-D08C-5722-ED51-0225E99587D3}"/>
              </a:ext>
            </a:extLst>
          </p:cNvPr>
          <p:cNvSpPr>
            <a:spLocks noGrp="1"/>
          </p:cNvSpPr>
          <p:nvPr>
            <p:ph type="title"/>
          </p:nvPr>
        </p:nvSpPr>
        <p:spPr/>
        <p:txBody>
          <a:bodyPr/>
          <a:lstStyle/>
          <a:p>
            <a:r>
              <a:rPr lang="en-GB" dirty="0"/>
              <a:t>Implementation Details</a:t>
            </a:r>
          </a:p>
        </p:txBody>
      </p:sp>
      <p:sp>
        <p:nvSpPr>
          <p:cNvPr id="3" name="Content Placeholder 2">
            <a:extLst>
              <a:ext uri="{FF2B5EF4-FFF2-40B4-BE49-F238E27FC236}">
                <a16:creationId xmlns:a16="http://schemas.microsoft.com/office/drawing/2014/main" id="{7FDE7ABD-488D-9F6A-F370-568343936F06}"/>
              </a:ext>
            </a:extLst>
          </p:cNvPr>
          <p:cNvSpPr>
            <a:spLocks noGrp="1"/>
          </p:cNvSpPr>
          <p:nvPr>
            <p:ph idx="1"/>
          </p:nvPr>
        </p:nvSpPr>
        <p:spPr/>
        <p:txBody>
          <a:bodyPr>
            <a:normAutofit/>
          </a:bodyPr>
          <a:lstStyle/>
          <a:p>
            <a:pPr algn="just">
              <a:lnSpc>
                <a:spcPct val="115000"/>
              </a:lnSpc>
              <a:spcBef>
                <a:spcPts val="150"/>
              </a:spcBef>
              <a:spcAft>
                <a:spcPts val="150"/>
              </a:spcAft>
            </a:pP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The responses are recorded for the knowledge base, and unanswered queries are sent to staff members for resolution to increase flexibility. </a:t>
            </a:r>
          </a:p>
          <a:p>
            <a:pPr algn="just">
              <a:lnSpc>
                <a:spcPct val="115000"/>
              </a:lnSpc>
              <a:spcBef>
                <a:spcPts val="150"/>
              </a:spcBef>
              <a:spcAft>
                <a:spcPts val="150"/>
              </a:spcAft>
            </a:pP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Continuous learning ensures that the chatbot responds to user needs via model revision, knowledge base expansion, and interaction log analysis. </a:t>
            </a:r>
          </a:p>
          <a:p>
            <a:pPr algn="just">
              <a:lnSpc>
                <a:spcPct val="115000"/>
              </a:lnSpc>
              <a:spcBef>
                <a:spcPts val="150"/>
              </a:spcBef>
              <a:spcAft>
                <a:spcPts val="150"/>
              </a:spcAft>
            </a:pP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A feedback system, advanced machine learning algorithms, and scalable data management are all combined in this well-executed solution to provide a creative and adaptable customer support solution.</a:t>
            </a:r>
          </a:p>
          <a:p>
            <a:pPr algn="just">
              <a:lnSpc>
                <a:spcPct val="115000"/>
              </a:lnSpc>
              <a:spcBef>
                <a:spcPts val="150"/>
              </a:spcBef>
              <a:spcAft>
                <a:spcPts val="150"/>
              </a:spcAft>
            </a:pP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 By combining BERT, generative AI, and organized fallback mechanisms, the chatbot improves its accuracy, scalability, and capacity to handle a wide range of customer inquiries.</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62728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Expected Outcomes</a:t>
            </a:r>
          </a:p>
        </p:txBody>
      </p:sp>
      <p:sp>
        <p:nvSpPr>
          <p:cNvPr id="3" name="Content Placeholder 2"/>
          <p:cNvSpPr>
            <a:spLocks noGrp="1"/>
          </p:cNvSpPr>
          <p:nvPr>
            <p:ph idx="1"/>
          </p:nvPr>
        </p:nvSpPr>
        <p:spPr>
          <a:xfrm>
            <a:off x="763639" y="1124565"/>
            <a:ext cx="10668000" cy="4952997"/>
          </a:xfrm>
        </p:spPr>
        <p:txBody>
          <a:bodyPr vert="horz" lIns="91440" tIns="45720" rIns="91440" bIns="45720" rtlCol="0" anchor="t">
            <a:noAutofit/>
          </a:bodyPr>
          <a:lstStyle/>
          <a:p>
            <a:pPr algn="just">
              <a:buAutoNum type="arabicPeriod"/>
            </a:pPr>
            <a:r>
              <a:rPr lang="en-IN" sz="1800" b="1" kern="0" dirty="0">
                <a:effectLst/>
                <a:latin typeface="Times New Roman" panose="02020603050405020304" pitchFamily="18" charset="0"/>
                <a:ea typeface="Times New Roman" panose="02020603050405020304" pitchFamily="18" charset="0"/>
              </a:rPr>
              <a:t>Automatically Responding to Inquiries with Superior Accuracy </a:t>
            </a:r>
          </a:p>
          <a:p>
            <a:pPr algn="just"/>
            <a:r>
              <a:rPr lang="en-IN" sz="1800" kern="0" dirty="0">
                <a:effectLst/>
                <a:latin typeface="Times New Roman" panose="02020603050405020304" pitchFamily="18" charset="0"/>
                <a:ea typeface="Times New Roman" panose="02020603050405020304" pitchFamily="18" charset="0"/>
              </a:rPr>
              <a:t>Modern Natural Language Processing (NLP) and Machine Learning (ML) technologies are used to enable the chatbot to automatically and precisely answer questions. </a:t>
            </a:r>
          </a:p>
          <a:p>
            <a:pPr algn="just"/>
            <a:r>
              <a:rPr lang="en-IN" sz="1800" kern="0" dirty="0">
                <a:effectLst/>
                <a:latin typeface="Times New Roman" panose="02020603050405020304" pitchFamily="18" charset="0"/>
                <a:ea typeface="Times New Roman" panose="02020603050405020304" pitchFamily="18" charset="0"/>
              </a:rPr>
              <a:t>It accurately interprets user intent by utilizing enhanced BERT models, ensuring that customer inquiries and complaints are evaluated with the minimum possible misunderstandings.</a:t>
            </a:r>
          </a:p>
          <a:p>
            <a:pPr algn="just"/>
            <a:r>
              <a:rPr lang="en-IN" sz="1800" kern="0" dirty="0">
                <a:effectLst/>
                <a:latin typeface="Times New Roman" panose="02020603050405020304" pitchFamily="18" charset="0"/>
                <a:ea typeface="Times New Roman" panose="02020603050405020304" pitchFamily="18" charset="0"/>
              </a:rPr>
              <a:t> By independently collecting responses from a structured knowledge repository based on TSV, the chatbot delivers reliable replies rapidly. </a:t>
            </a:r>
          </a:p>
          <a:p>
            <a:pPr algn="just"/>
            <a:r>
              <a:rPr lang="en-IN" sz="1800" kern="0" dirty="0">
                <a:effectLst/>
                <a:latin typeface="Times New Roman" panose="02020603050405020304" pitchFamily="18" charset="0"/>
                <a:ea typeface="Times New Roman" panose="02020603050405020304" pitchFamily="18" charset="0"/>
              </a:rPr>
              <a:t>While fallback methods, like Scikit-learn classifiers, enable generative AI models to handle a range of issues with flexibility, these models also consistently produce accurate answers for circumstances that lack known solutions. </a:t>
            </a:r>
          </a:p>
          <a:p>
            <a:pPr algn="just"/>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This automation significantly increases reaction time, accuracy, and client satisfaction by reducing the need for human intervention. </a:t>
            </a:r>
          </a:p>
          <a:p>
            <a:pPr algn="just"/>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Commonly requested questions and their responses are also grouped and stored for later retrieval to guarantee the chatbot is always adapting and providing dependable, real-time assistance. </a:t>
            </a:r>
          </a:p>
          <a:p>
            <a:pPr algn="just"/>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Optimizing customer support processes and reducing the strain for human agents is achieved through the integration of automated query resolution, structured information management, and continuously evolving generating capabilities.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endParaRPr lang="en-GB" sz="1600" dirty="0">
              <a:latin typeface="Verdana"/>
              <a:ea typeface="Verdana"/>
            </a:endParaRPr>
          </a:p>
        </p:txBody>
      </p:sp>
    </p:spTree>
    <p:extLst>
      <p:ext uri="{BB962C8B-B14F-4D97-AF65-F5344CB8AC3E}">
        <p14:creationId xmlns:p14="http://schemas.microsoft.com/office/powerpoint/2010/main" val="1923928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92B0E7-447B-DE8B-3177-5F2B9CEAB8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334EC4-A2E4-43F3-F106-7E27B840E7F5}"/>
              </a:ext>
            </a:extLst>
          </p:cNvPr>
          <p:cNvSpPr>
            <a:spLocks noGrp="1"/>
          </p:cNvSpPr>
          <p:nvPr>
            <p:ph type="title"/>
          </p:nvPr>
        </p:nvSpPr>
        <p:spPr/>
        <p:txBody>
          <a:bodyPr/>
          <a:lstStyle/>
          <a:p>
            <a:r>
              <a:rPr lang="en-GB" dirty="0"/>
              <a:t>Expected Outcomes</a:t>
            </a:r>
          </a:p>
        </p:txBody>
      </p:sp>
      <p:sp>
        <p:nvSpPr>
          <p:cNvPr id="3" name="Content Placeholder 2">
            <a:extLst>
              <a:ext uri="{FF2B5EF4-FFF2-40B4-BE49-F238E27FC236}">
                <a16:creationId xmlns:a16="http://schemas.microsoft.com/office/drawing/2014/main" id="{5C60D768-8582-F8E9-23D6-7B6ECC744ABC}"/>
              </a:ext>
            </a:extLst>
          </p:cNvPr>
          <p:cNvSpPr>
            <a:spLocks noGrp="1"/>
          </p:cNvSpPr>
          <p:nvPr>
            <p:ph idx="1"/>
          </p:nvPr>
        </p:nvSpPr>
        <p:spPr>
          <a:xfrm>
            <a:off x="763639" y="1124565"/>
            <a:ext cx="10668000" cy="4952997"/>
          </a:xfrm>
        </p:spPr>
        <p:txBody>
          <a:bodyPr vert="horz" lIns="91440" tIns="45720" rIns="91440" bIns="45720" rtlCol="0" anchor="t">
            <a:noAutofit/>
          </a:bodyPr>
          <a:lstStyle/>
          <a:p>
            <a:pPr marL="0" indent="0" algn="just">
              <a:lnSpc>
                <a:spcPct val="115000"/>
              </a:lnSpc>
              <a:spcBef>
                <a:spcPts val="150"/>
              </a:spcBef>
              <a:spcAft>
                <a:spcPts val="150"/>
              </a:spcAft>
              <a:buNone/>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2. Scalability and Continuous Improvement through Feedback Loops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228600" algn="just">
              <a:lnSpc>
                <a:spcPct val="115000"/>
              </a:lnSpc>
              <a:spcBef>
                <a:spcPts val="150"/>
              </a:spcBef>
              <a:spcAft>
                <a:spcPts val="15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chatbot's self-improving mechanism, which learns from unaddressed queries, ensures scalability and adaptability. </a:t>
            </a:r>
          </a:p>
          <a:p>
            <a:pPr marL="228600" algn="just">
              <a:lnSpc>
                <a:spcPct val="115000"/>
              </a:lnSpc>
              <a:spcBef>
                <a:spcPts val="150"/>
              </a:spcBef>
              <a:spcAft>
                <a:spcPts val="15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 human agent is notified when a query comes up that it cannot respond to. After the interaction, the chatbot records it, adds the updated answer to the knowledge base, and gains the ability to respond to similar queries automatically in the future. </a:t>
            </a:r>
          </a:p>
          <a:p>
            <a:pPr marL="228600" algn="just">
              <a:lnSpc>
                <a:spcPct val="115000"/>
              </a:lnSpc>
              <a:spcBef>
                <a:spcPts val="150"/>
              </a:spcBef>
              <a:spcAft>
                <a:spcPts val="15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This feedback loop may allow the system to adjust as user needs and query patterns shift. Newly recorded solutions are verified and uploaded to the knowledge base to maintain it up to date and complete, and interaction logs are analysed to identify any knowledge gaps. </a:t>
            </a:r>
          </a:p>
          <a:p>
            <a:pPr marL="228600" algn="just">
              <a:lnSpc>
                <a:spcPct val="115000"/>
              </a:lnSpc>
              <a:spcBef>
                <a:spcPts val="150"/>
              </a:spcBef>
              <a:spcAft>
                <a:spcPts val="15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Regular upgrades further enhance the chatbot's contextual understanding and accuracy.</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Among these upgrades are enhancements to the Generative AI elements and an upgrade to the BERT model employing data with labels. </a:t>
            </a:r>
          </a:p>
          <a:p>
            <a:pPr marL="228600" algn="just">
              <a:lnSpc>
                <a:spcPct val="115000"/>
              </a:lnSpc>
              <a:spcBef>
                <a:spcPts val="150"/>
              </a:spcBef>
              <a:spcAft>
                <a:spcPts val="15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As a result of this learning cycle automation, fewer human agents are eventually required, which reduces expenses, improves query processing, and raises customer satisfaction.</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endParaRPr lang="en-GB" sz="1600" dirty="0">
              <a:latin typeface="Verdana"/>
              <a:ea typeface="Verdana"/>
            </a:endParaRPr>
          </a:p>
        </p:txBody>
      </p:sp>
    </p:spTree>
    <p:extLst>
      <p:ext uri="{BB962C8B-B14F-4D97-AF65-F5344CB8AC3E}">
        <p14:creationId xmlns:p14="http://schemas.microsoft.com/office/powerpoint/2010/main" val="1613283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vert="horz" lIns="91440" tIns="45720" rIns="91440" bIns="45720" rtlCol="0" anchor="t">
            <a:normAutofit/>
          </a:bodyPr>
          <a:lstStyle/>
          <a:p>
            <a:pPr algn="just"/>
            <a:r>
              <a:rPr lang="en-GB" sz="2000" dirty="0">
                <a:latin typeface="Times New Roman" panose="02020603050405020304" pitchFamily="18" charset="0"/>
                <a:ea typeface="Verdana"/>
                <a:cs typeface="Times New Roman" panose="02020603050405020304" pitchFamily="18" charset="0"/>
              </a:rPr>
              <a:t>To sum up, a customer care chatbot that possesses sophisticated abilities to comprehend inquiries, explore databases, and gain insight from human exchanges offers a revolutionary method of customer support.</a:t>
            </a:r>
            <a:endParaRPr lang="en-US" sz="2000" dirty="0">
              <a:latin typeface="Times New Roman" panose="02020603050405020304" pitchFamily="18" charset="0"/>
              <a:ea typeface="Verdana"/>
              <a:cs typeface="Times New Roman" panose="02020603050405020304" pitchFamily="18" charset="0"/>
            </a:endParaRPr>
          </a:p>
          <a:p>
            <a:pPr algn="just"/>
            <a:r>
              <a:rPr lang="en-GB" sz="2000" dirty="0">
                <a:latin typeface="Times New Roman" panose="02020603050405020304" pitchFamily="18" charset="0"/>
                <a:ea typeface="Verdana"/>
                <a:cs typeface="Times New Roman" panose="02020603050405020304" pitchFamily="18" charset="0"/>
              </a:rPr>
              <a:t> It guarantees effective issue resolution while reducing client annoyance by </a:t>
            </a:r>
            <a:r>
              <a:rPr lang="en-GB" sz="2000" dirty="0" err="1">
                <a:latin typeface="Times New Roman" panose="02020603050405020304" pitchFamily="18" charset="0"/>
                <a:ea typeface="Verdana"/>
                <a:cs typeface="Times New Roman" panose="02020603050405020304" pitchFamily="18" charset="0"/>
              </a:rPr>
              <a:t>skillfully</a:t>
            </a:r>
            <a:r>
              <a:rPr lang="en-GB" sz="2000" dirty="0">
                <a:latin typeface="Times New Roman" panose="02020603050405020304" pitchFamily="18" charset="0"/>
                <a:ea typeface="Verdana"/>
                <a:cs typeface="Times New Roman" panose="02020603050405020304" pitchFamily="18" charset="0"/>
              </a:rPr>
              <a:t> managing ordinary enquiries and elevating complicated problems to support workers. </a:t>
            </a:r>
            <a:endParaRPr lang="en-US" sz="2000" dirty="0">
              <a:latin typeface="Times New Roman" panose="02020603050405020304" pitchFamily="18" charset="0"/>
              <a:ea typeface="Verdana"/>
              <a:cs typeface="Times New Roman" panose="02020603050405020304" pitchFamily="18" charset="0"/>
            </a:endParaRPr>
          </a:p>
          <a:p>
            <a:pPr algn="just"/>
            <a:r>
              <a:rPr lang="en-GB" sz="2000" dirty="0">
                <a:latin typeface="Times New Roman" panose="02020603050405020304" pitchFamily="18" charset="0"/>
                <a:ea typeface="Verdana"/>
                <a:cs typeface="Times New Roman" panose="02020603050405020304" pitchFamily="18" charset="0"/>
              </a:rPr>
              <a:t>By continuously learning from interactions in real-time, the chatbot can answer similar questions on its own in the future, building a knowledge base that becomes better and better. </a:t>
            </a:r>
            <a:endParaRPr lang="en-US" sz="2000" dirty="0">
              <a:latin typeface="Times New Roman" panose="02020603050405020304" pitchFamily="18" charset="0"/>
              <a:ea typeface="Verdana"/>
              <a:cs typeface="Times New Roman" panose="02020603050405020304" pitchFamily="18" charset="0"/>
            </a:endParaRPr>
          </a:p>
          <a:p>
            <a:pPr algn="just"/>
            <a:r>
              <a:rPr lang="en-GB" sz="2000" dirty="0">
                <a:latin typeface="Times New Roman" panose="02020603050405020304" pitchFamily="18" charset="0"/>
                <a:ea typeface="Verdana"/>
                <a:cs typeface="Times New Roman" panose="02020603050405020304" pitchFamily="18" charset="0"/>
              </a:rPr>
              <a:t>Furthermore, by handling several queries at once, the system improves scalability, lowers operating costs, and provides 24/7 customer service. </a:t>
            </a:r>
            <a:endParaRPr lang="en-US" sz="2000" dirty="0">
              <a:latin typeface="Times New Roman" panose="02020603050405020304" pitchFamily="18" charset="0"/>
              <a:ea typeface="Verdana"/>
              <a:cs typeface="Times New Roman" panose="02020603050405020304" pitchFamily="18" charset="0"/>
            </a:endParaRPr>
          </a:p>
          <a:p>
            <a:pPr algn="just"/>
            <a:r>
              <a:rPr lang="en-GB" sz="2000" dirty="0">
                <a:latin typeface="Times New Roman" panose="02020603050405020304" pitchFamily="18" charset="0"/>
                <a:ea typeface="Verdana"/>
                <a:cs typeface="Times New Roman" panose="02020603050405020304" pitchFamily="18" charset="0"/>
              </a:rPr>
              <a:t>This technology streamlines internal operations and enhances the customer experience while freeing up human agents to work on more difficult jobs.</a:t>
            </a:r>
            <a:endParaRPr lang="en-US" sz="2000" dirty="0">
              <a:latin typeface="Times New Roman" panose="02020603050405020304" pitchFamily="18" charset="0"/>
              <a:ea typeface="Verdana"/>
              <a:cs typeface="Times New Roman" panose="02020603050405020304" pitchFamily="18" charset="0"/>
            </a:endParaRPr>
          </a:p>
          <a:p>
            <a:pPr algn="just"/>
            <a:r>
              <a:rPr lang="en-GB" sz="2000" dirty="0">
                <a:latin typeface="Times New Roman" panose="02020603050405020304" pitchFamily="18" charset="0"/>
                <a:ea typeface="Verdana"/>
                <a:cs typeface="Times New Roman" panose="02020603050405020304" pitchFamily="18" charset="0"/>
              </a:rPr>
              <a:t>In the end, this kind of chatbot yields long-term advantages including increased output, more effective resource management, and steady company expansion.</a:t>
            </a:r>
            <a:endParaRPr lang="en-US" sz="2000" dirty="0">
              <a:latin typeface="Times New Roman" panose="02020603050405020304" pitchFamily="18" charset="0"/>
              <a:ea typeface="Verdana"/>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Introduction</a:t>
            </a:r>
          </a:p>
        </p:txBody>
      </p:sp>
      <p:sp>
        <p:nvSpPr>
          <p:cNvPr id="3" name="Content Placeholder 2"/>
          <p:cNvSpPr>
            <a:spLocks noGrp="1"/>
          </p:cNvSpPr>
          <p:nvPr>
            <p:ph idx="1"/>
          </p:nvPr>
        </p:nvSpPr>
        <p:spPr>
          <a:xfrm>
            <a:off x="763639" y="952501"/>
            <a:ext cx="10668000" cy="4952997"/>
          </a:xfrm>
        </p:spPr>
        <p:txBody>
          <a:bodyPr vert="horz" lIns="91440" tIns="45720" rIns="91440" bIns="45720" rtlCol="0" anchor="t">
            <a:noAutofit/>
          </a:bodyPr>
          <a:lstStyle/>
          <a:p>
            <a:pPr algn="just"/>
            <a:r>
              <a:rPr lang="en-GB" dirty="0">
                <a:latin typeface="Calibri"/>
                <a:ea typeface="Verdana"/>
              </a:rPr>
              <a:t>A very advanced solution for automating customer care is a Customer Support Chatbot with Machine Learning that can analyse client complaints or queries and actively learn from encounters. </a:t>
            </a:r>
            <a:endParaRPr lang="en-US" dirty="0">
              <a:latin typeface="Calibri"/>
              <a:ea typeface="Verdana"/>
            </a:endParaRPr>
          </a:p>
          <a:p>
            <a:pPr algn="just"/>
            <a:r>
              <a:rPr lang="en-GB" dirty="0">
                <a:latin typeface="Calibri"/>
                <a:ea typeface="Verdana"/>
              </a:rPr>
              <a:t>This chatbot can evaluate consumer questions, look up possible answers in its database, and offer prompt support.</a:t>
            </a:r>
          </a:p>
          <a:p>
            <a:pPr algn="just"/>
            <a:r>
              <a:rPr lang="en-GB" dirty="0">
                <a:latin typeface="Calibri"/>
                <a:ea typeface="Verdana"/>
              </a:rPr>
              <a:t>It easily moves the case to human support personnel when a novel or complicated problem emerges. </a:t>
            </a:r>
          </a:p>
          <a:p>
            <a:pPr algn="just"/>
            <a:r>
              <a:rPr lang="en-GB" dirty="0">
                <a:latin typeface="Calibri"/>
                <a:ea typeface="Verdana"/>
              </a:rPr>
              <a:t>When the staff fixes the problem, the chatbot gains knowledge from the exchange, adds the updated solution to the database, and gets ready to answer similar questions in the future. </a:t>
            </a:r>
            <a:endParaRPr lang="en-GB" dirty="0">
              <a:latin typeface="Calibri"/>
            </a:endParaRPr>
          </a:p>
          <a:p>
            <a:pPr algn="just"/>
            <a:r>
              <a:rPr lang="en-GB" dirty="0">
                <a:latin typeface="Calibri"/>
                <a:ea typeface="Verdana"/>
              </a:rPr>
              <a:t>In addition to increasing response speed and accuracy, this technology guarantees ongoing learning and development, which gradually makes customer support more knowledgeable and flexible.</a:t>
            </a:r>
            <a:endParaRPr lang="en-GB" dirty="0">
              <a:latin typeface="Calibri"/>
            </a:endParaRPr>
          </a:p>
          <a:p>
            <a:pPr algn="just"/>
            <a:endParaRPr lang="en-GB">
              <a:latin typeface="Calibri"/>
            </a:endParaRP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sz="2400"/>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None/>
            </a:pPr>
            <a:r>
              <a:rPr lang="en-US" b="1" dirty="0">
                <a:latin typeface="Cambria"/>
                <a:ea typeface="Cambria"/>
              </a:rPr>
              <a:t>https://github.com/pavansreddy27/Customer-Support-Chat-bot-with-ML</a:t>
            </a:r>
            <a:endParaRPr lang="en-US" b="1" dirty="0"/>
          </a:p>
          <a:p>
            <a:pPr marL="342900" indent="-190500" algn="just">
              <a:lnSpc>
                <a:spcPct val="200000"/>
              </a:lnSpc>
              <a:spcBef>
                <a:spcPts val="0"/>
              </a:spcBef>
              <a:buSzPct val="100000"/>
              <a:buFont typeface="Arial"/>
              <a:buNone/>
            </a:pPr>
            <a:endParaRPr lang="en-US" b="1"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b="1"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References</a:t>
            </a:r>
          </a:p>
        </p:txBody>
      </p:sp>
      <p:sp>
        <p:nvSpPr>
          <p:cNvPr id="3" name="Content Placeholder 2"/>
          <p:cNvSpPr>
            <a:spLocks noGrp="1"/>
          </p:cNvSpPr>
          <p:nvPr>
            <p:ph idx="1"/>
          </p:nvPr>
        </p:nvSpPr>
        <p:spPr/>
        <p:txBody>
          <a:bodyPr vert="horz" lIns="91440" tIns="45720" rIns="91440" bIns="45720" rtlCol="0" anchor="t">
            <a:normAutofit fontScale="92500" lnSpcReduction="20000"/>
          </a:bodyPr>
          <a:lstStyle/>
          <a:p>
            <a:pPr algn="just"/>
            <a:r>
              <a:rPr lang="en-GB" sz="2000">
                <a:latin typeface="Cambria"/>
                <a:ea typeface="Cambria"/>
              </a:rPr>
              <a:t>KATRAGADDA, V. (2023). Automating Customer Support</a:t>
            </a:r>
            <a:endParaRPr lang="en-GB"/>
          </a:p>
          <a:p>
            <a:pPr algn="just"/>
            <a:r>
              <a:rPr lang="en-GB" sz="2000">
                <a:latin typeface="Cambria"/>
                <a:ea typeface="Cambria"/>
              </a:rPr>
              <a:t>Patel, N., &amp; Trivedi, S. (2020). Leveraging predictive </a:t>
            </a:r>
            <a:r>
              <a:rPr lang="en-GB" sz="2000" err="1">
                <a:latin typeface="Cambria"/>
                <a:ea typeface="Cambria"/>
              </a:rPr>
              <a:t>modeling</a:t>
            </a:r>
            <a:r>
              <a:rPr lang="en-GB" sz="2000">
                <a:latin typeface="Cambria"/>
                <a:ea typeface="Cambria"/>
              </a:rPr>
              <a:t>, machine learning personalization, NLP customer support, and AI chatbots to increase customer loyalty.</a:t>
            </a:r>
            <a:endParaRPr lang="en-GB"/>
          </a:p>
          <a:p>
            <a:pPr algn="just"/>
            <a:r>
              <a:rPr lang="en-GB" sz="2000">
                <a:latin typeface="Cambria"/>
                <a:ea typeface="Cambria"/>
              </a:rPr>
              <a:t>Nuruzzaman, M., &amp; Hussain, O. K. (2018, October). A survey on chatbot implementation in customer service industry through deep neural networks.</a:t>
            </a:r>
            <a:endParaRPr lang="en-GB"/>
          </a:p>
          <a:p>
            <a:pPr algn="just"/>
            <a:r>
              <a:rPr lang="en-GB" sz="2000">
                <a:latin typeface="Cambria"/>
                <a:ea typeface="Cambria"/>
              </a:rPr>
              <a:t>Nguyen, T. (2019). Potential effects of chatbot technology on customer support:</a:t>
            </a:r>
            <a:endParaRPr lang="en-GB"/>
          </a:p>
          <a:p>
            <a:pPr algn="just"/>
            <a:r>
              <a:rPr lang="en-GB" sz="2000" err="1">
                <a:latin typeface="Cambria"/>
                <a:ea typeface="Cambria"/>
              </a:rPr>
              <a:t>Abouelyazid</a:t>
            </a:r>
            <a:r>
              <a:rPr lang="en-GB" sz="2000">
                <a:latin typeface="Cambria"/>
                <a:ea typeface="Cambria"/>
              </a:rPr>
              <a:t>, M. (2022). Natural Language Processing for Automated Customer Support in E-Commerce: Advanced Techniques for Intent Recognition and Response Generation.</a:t>
            </a:r>
            <a:endParaRPr lang="en-GB"/>
          </a:p>
          <a:p>
            <a:pPr algn="just"/>
            <a:r>
              <a:rPr lang="en-GB" sz="2000">
                <a:latin typeface="Cambria"/>
                <a:ea typeface="Cambria"/>
              </a:rPr>
              <a:t>D'silva, G. M., Thakare, S., More, S., &amp; Kuriakose, J. (2017, February). Real world smart chatbot for customer care using a software as a service (SaaS) architecture.</a:t>
            </a:r>
            <a:endParaRPr lang="en-GB"/>
          </a:p>
          <a:p>
            <a:pPr algn="just"/>
            <a:r>
              <a:rPr lang="en-GB" sz="2000" err="1">
                <a:latin typeface="Cambria"/>
                <a:ea typeface="Cambria"/>
              </a:rPr>
              <a:t>Iyambo</a:t>
            </a:r>
            <a:r>
              <a:rPr lang="en-GB" sz="2000">
                <a:latin typeface="Cambria"/>
                <a:ea typeface="Cambria"/>
              </a:rPr>
              <a:t>, H. N., &amp; Iyawa, G. (2023). Customer Support Chatbot to Enhance Customer Support Experience Using Machine Learning Techniques.</a:t>
            </a:r>
            <a:endParaRPr lang="en-GB"/>
          </a:p>
          <a:p>
            <a:pPr algn="just"/>
            <a:r>
              <a:rPr lang="en-GB" sz="2000">
                <a:latin typeface="Cambria"/>
                <a:ea typeface="Cambria"/>
              </a:rPr>
              <a:t>Suta, P., Lan, X., Wu, B., </a:t>
            </a:r>
            <a:r>
              <a:rPr lang="en-GB" sz="2000" err="1">
                <a:latin typeface="Cambria"/>
                <a:ea typeface="Cambria"/>
              </a:rPr>
              <a:t>Mongkolnam</a:t>
            </a:r>
            <a:r>
              <a:rPr lang="en-GB" sz="2000">
                <a:latin typeface="Cambria"/>
                <a:ea typeface="Cambria"/>
              </a:rPr>
              <a:t>, P., &amp; Chan, J. H. (2020). An overview of machine learning in chatbots. International Journal of Mechanical Engineering and Robotics Research, 9(4), 502-510.[8]</a:t>
            </a:r>
            <a:endParaRPr lang="en-GB"/>
          </a:p>
          <a:p>
            <a:pPr algn="just"/>
            <a:r>
              <a:rPr lang="en-GB" sz="2000">
                <a:latin typeface="Cambria"/>
                <a:ea typeface="Cambria"/>
              </a:rPr>
              <a:t>Kumar, R., &amp; Ali, M. M. (2020).</a:t>
            </a:r>
            <a:endParaRPr lang="en-GB"/>
          </a:p>
          <a:p>
            <a:pPr algn="just"/>
            <a:r>
              <a:rPr lang="en-GB" sz="2000">
                <a:latin typeface="Cambria"/>
                <a:ea typeface="Cambria"/>
              </a:rPr>
              <a:t>Kumar, N. K., Maheswari, K., Abinaya, A., Ramya, J., Ande, P. K., &amp; </a:t>
            </a:r>
            <a:r>
              <a:rPr lang="en-GB" sz="2000" err="1">
                <a:latin typeface="Cambria"/>
                <a:ea typeface="Cambria"/>
              </a:rPr>
              <a:t>Ramaian</a:t>
            </a:r>
            <a:r>
              <a:rPr lang="en-GB" sz="2000">
                <a:latin typeface="Cambria"/>
                <a:ea typeface="Cambria"/>
              </a:rPr>
              <a:t>, C. P. (2024, April). Advancements in Chatbot Technology for Enhanced Customer Support in Online Retail.</a:t>
            </a:r>
            <a:endParaRPr lang="en-GB"/>
          </a:p>
          <a:p>
            <a:pPr marL="0" indent="0" algn="just">
              <a:buNone/>
            </a:pPr>
            <a:endParaRPr lang="en-GB"/>
          </a:p>
        </p:txBody>
      </p:sp>
    </p:spTree>
    <p:extLst>
      <p:ext uri="{BB962C8B-B14F-4D97-AF65-F5344CB8AC3E}">
        <p14:creationId xmlns:p14="http://schemas.microsoft.com/office/powerpoint/2010/main" val="3613863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a:p>
          <a:p>
            <a:pPr marL="0" indent="0" algn="ctr">
              <a:buNone/>
            </a:pPr>
            <a:endParaRPr lang="en-GB" sz="4400"/>
          </a:p>
          <a:p>
            <a:pPr marL="0" indent="0" algn="ctr">
              <a:buNone/>
            </a:pPr>
            <a:r>
              <a:rPr lang="en-GB" sz="600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Literature Review</a:t>
            </a:r>
          </a:p>
        </p:txBody>
      </p:sp>
      <p:sp>
        <p:nvSpPr>
          <p:cNvPr id="3" name="Content Placeholder 2"/>
          <p:cNvSpPr>
            <a:spLocks noGrp="1"/>
          </p:cNvSpPr>
          <p:nvPr>
            <p:ph idx="1"/>
          </p:nvPr>
        </p:nvSpPr>
        <p:spPr/>
        <p:txBody>
          <a:bodyPr vert="horz" lIns="91440" tIns="45720" rIns="91440" bIns="45720" rtlCol="0" anchor="t">
            <a:noAutofit/>
          </a:bodyPr>
          <a:lstStyle/>
          <a:p>
            <a:pPr marL="0" indent="0">
              <a:buNone/>
            </a:pPr>
            <a:endParaRPr lang="en-GB" sz="2000" b="1">
              <a:solidFill>
                <a:srgbClr val="1F1F1F"/>
              </a:solidFill>
              <a:latin typeface="Calibri"/>
              <a:ea typeface="Verdana"/>
            </a:endParaRPr>
          </a:p>
          <a:p>
            <a:r>
              <a:rPr lang="en-GB" b="1" dirty="0">
                <a:solidFill>
                  <a:srgbClr val="1F1F1F"/>
                </a:solidFill>
                <a:latin typeface="Calibri"/>
                <a:ea typeface="Verdana"/>
              </a:rPr>
              <a:t>Improved intelligence:</a:t>
            </a:r>
            <a:r>
              <a:rPr lang="en-GB" dirty="0">
                <a:solidFill>
                  <a:srgbClr val="1F1F1F"/>
                </a:solidFill>
                <a:latin typeface="Calibri"/>
                <a:ea typeface="Verdana"/>
              </a:rPr>
              <a:t> Chatbots are getting smarter, thanks to machine learning and NLP.</a:t>
            </a:r>
            <a:endParaRPr lang="en-GB" dirty="0">
              <a:latin typeface="Calibri"/>
              <a:ea typeface="Verdana"/>
            </a:endParaRPr>
          </a:p>
          <a:p>
            <a:r>
              <a:rPr lang="en-GB" b="1" dirty="0">
                <a:solidFill>
                  <a:srgbClr val="1F1F1F"/>
                </a:solidFill>
                <a:latin typeface="Calibri"/>
                <a:ea typeface="Verdana"/>
              </a:rPr>
              <a:t>Better customer service:</a:t>
            </a:r>
            <a:r>
              <a:rPr lang="en-GB" dirty="0">
                <a:solidFill>
                  <a:srgbClr val="1F1F1F"/>
                </a:solidFill>
                <a:latin typeface="Calibri"/>
                <a:ea typeface="Verdana"/>
              </a:rPr>
              <a:t> Chatbots can help customers quickly and efficiently.</a:t>
            </a:r>
            <a:endParaRPr lang="en-GB" dirty="0">
              <a:latin typeface="Calibri"/>
              <a:ea typeface="Verdana"/>
            </a:endParaRPr>
          </a:p>
          <a:p>
            <a:r>
              <a:rPr lang="en-GB" b="1" dirty="0">
                <a:solidFill>
                  <a:srgbClr val="1F1F1F"/>
                </a:solidFill>
                <a:latin typeface="Calibri"/>
                <a:ea typeface="Verdana"/>
              </a:rPr>
              <a:t>Happy customers:</a:t>
            </a:r>
            <a:r>
              <a:rPr lang="en-GB" dirty="0">
                <a:solidFill>
                  <a:srgbClr val="1F1F1F"/>
                </a:solidFill>
                <a:latin typeface="Calibri"/>
                <a:ea typeface="Verdana"/>
              </a:rPr>
              <a:t> Satisfied customers are more likely to stay loyal.</a:t>
            </a:r>
            <a:endParaRPr lang="en-GB">
              <a:latin typeface="Calibri"/>
              <a:ea typeface="Verdana"/>
            </a:endParaRPr>
          </a:p>
          <a:p>
            <a:r>
              <a:rPr lang="en-GB" b="1" dirty="0">
                <a:solidFill>
                  <a:srgbClr val="1F1F1F"/>
                </a:solidFill>
                <a:latin typeface="Calibri"/>
                <a:ea typeface="Verdana"/>
              </a:rPr>
              <a:t>Personalized service:</a:t>
            </a:r>
            <a:r>
              <a:rPr lang="en-GB" dirty="0">
                <a:solidFill>
                  <a:srgbClr val="1F1F1F"/>
                </a:solidFill>
                <a:latin typeface="Calibri"/>
                <a:ea typeface="Verdana"/>
              </a:rPr>
              <a:t> Chatbots can tailor their responses to each customer.</a:t>
            </a:r>
            <a:endParaRPr lang="en-GB">
              <a:latin typeface="Calibri"/>
              <a:ea typeface="Verdana"/>
            </a:endParaRPr>
          </a:p>
          <a:p>
            <a:r>
              <a:rPr lang="en-GB" b="1" dirty="0">
                <a:solidFill>
                  <a:srgbClr val="1F1F1F"/>
                </a:solidFill>
                <a:latin typeface="Calibri"/>
                <a:ea typeface="Verdana"/>
              </a:rPr>
              <a:t>Deep learning:</a:t>
            </a:r>
            <a:r>
              <a:rPr lang="en-GB" dirty="0">
                <a:solidFill>
                  <a:srgbClr val="1F1F1F"/>
                </a:solidFill>
                <a:latin typeface="Calibri"/>
                <a:ea typeface="Verdana"/>
              </a:rPr>
              <a:t> This technology helps chatbots understand language better.</a:t>
            </a:r>
            <a:endParaRPr lang="en-GB">
              <a:latin typeface="Calibri"/>
              <a:ea typeface="Verdana"/>
            </a:endParaRPr>
          </a:p>
          <a:p>
            <a:r>
              <a:rPr lang="en-GB" b="1" dirty="0">
                <a:solidFill>
                  <a:srgbClr val="1F1F1F"/>
                </a:solidFill>
                <a:latin typeface="Calibri"/>
                <a:ea typeface="Verdana"/>
              </a:rPr>
              <a:t>Easy to use:</a:t>
            </a:r>
            <a:r>
              <a:rPr lang="en-GB" dirty="0">
                <a:solidFill>
                  <a:srgbClr val="1F1F1F"/>
                </a:solidFill>
                <a:latin typeface="Calibri"/>
                <a:ea typeface="Verdana"/>
              </a:rPr>
              <a:t> Chatbots can be easily set up and managed.</a:t>
            </a:r>
            <a:endParaRPr lang="en-GB">
              <a:latin typeface="Calibri"/>
              <a:ea typeface="Verdana"/>
            </a:endParaRPr>
          </a:p>
          <a:p>
            <a:r>
              <a:rPr lang="en-GB" b="1" dirty="0">
                <a:solidFill>
                  <a:srgbClr val="1F1F1F"/>
                </a:solidFill>
                <a:latin typeface="Calibri"/>
                <a:ea typeface="Verdana"/>
              </a:rPr>
              <a:t>Continuous learning:</a:t>
            </a:r>
            <a:r>
              <a:rPr lang="en-GB" dirty="0">
                <a:solidFill>
                  <a:srgbClr val="1F1F1F"/>
                </a:solidFill>
                <a:latin typeface="Calibri"/>
                <a:ea typeface="Verdana"/>
              </a:rPr>
              <a:t> Chatbots get better over time by learning from interactions.</a:t>
            </a:r>
            <a:endParaRPr lang="en-GB">
              <a:latin typeface="Calibri"/>
              <a:ea typeface="Verdana"/>
            </a:endParaRPr>
          </a:p>
          <a:p>
            <a:pPr marL="0" indent="0">
              <a:buNone/>
            </a:pPr>
            <a:endParaRPr lang="en-GB" sz="2000" dirty="0">
              <a:latin typeface="Calibri"/>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363B-279D-8060-3213-2A9FA187A287}"/>
              </a:ext>
            </a:extLst>
          </p:cNvPr>
          <p:cNvSpPr>
            <a:spLocks noGrp="1"/>
          </p:cNvSpPr>
          <p:nvPr>
            <p:ph type="title"/>
          </p:nvPr>
        </p:nvSpPr>
        <p:spPr/>
        <p:txBody>
          <a:bodyPr/>
          <a:lstStyle/>
          <a:p>
            <a:r>
              <a:rPr lang="en-US" dirty="0">
                <a:latin typeface="Verdana"/>
                <a:ea typeface="Verdana"/>
              </a:rPr>
              <a:t>Literature Survey Contd..</a:t>
            </a:r>
            <a:endParaRPr lang="en-US" dirty="0"/>
          </a:p>
        </p:txBody>
      </p:sp>
      <p:sp>
        <p:nvSpPr>
          <p:cNvPr id="3" name="Content Placeholder 2">
            <a:extLst>
              <a:ext uri="{FF2B5EF4-FFF2-40B4-BE49-F238E27FC236}">
                <a16:creationId xmlns:a16="http://schemas.microsoft.com/office/drawing/2014/main" id="{264959EA-2B0E-C761-1815-FCF95B26F563}"/>
              </a:ext>
            </a:extLst>
          </p:cNvPr>
          <p:cNvSpPr>
            <a:spLocks noGrp="1"/>
          </p:cNvSpPr>
          <p:nvPr>
            <p:ph idx="1"/>
          </p:nvPr>
        </p:nvSpPr>
        <p:spPr/>
        <p:txBody>
          <a:bodyPr vert="horz" lIns="91440" tIns="45720" rIns="91440" bIns="45720" rtlCol="0" anchor="t">
            <a:noAutofit/>
          </a:bodyPr>
          <a:lstStyle/>
          <a:p>
            <a:r>
              <a:rPr lang="en-US" sz="2000" b="1" dirty="0">
                <a:latin typeface="Calibri"/>
                <a:ea typeface="Verdana"/>
              </a:rPr>
              <a:t>KATRAGADDA, V. (2023):</a:t>
            </a:r>
            <a:r>
              <a:rPr lang="en-US" sz="2000" dirty="0">
                <a:latin typeface="Calibri"/>
                <a:ea typeface="Verdana"/>
              </a:rPr>
              <a:t> This paper likely provides an overview of chatbot automation in customer support, covering topics such as benefits, challenges, and best practices.</a:t>
            </a:r>
          </a:p>
          <a:p>
            <a:pPr marL="0" indent="0">
              <a:buNone/>
            </a:pPr>
            <a:endParaRPr lang="en-US" sz="2000" dirty="0">
              <a:latin typeface="Calibri"/>
              <a:ea typeface="Verdana"/>
            </a:endParaRPr>
          </a:p>
          <a:p>
            <a:r>
              <a:rPr lang="en-US" sz="2000" b="1" dirty="0">
                <a:latin typeface="Calibri"/>
                <a:ea typeface="Verdana"/>
              </a:rPr>
              <a:t>Patel, N., &amp; Trivedi, S. (2020):</a:t>
            </a:r>
            <a:r>
              <a:rPr lang="en-US" sz="2000" dirty="0">
                <a:latin typeface="Calibri"/>
                <a:ea typeface="Verdana"/>
              </a:rPr>
              <a:t> This paper focuses on the use of predictive modeling, machine learning, NLP, and AI chatbots to enhance customer loyalty.</a:t>
            </a:r>
          </a:p>
          <a:p>
            <a:pPr marL="0" indent="0">
              <a:buNone/>
            </a:pPr>
            <a:endParaRPr lang="en-US" sz="2000" dirty="0">
              <a:latin typeface="Calibri"/>
              <a:ea typeface="Verdana"/>
            </a:endParaRPr>
          </a:p>
          <a:p>
            <a:r>
              <a:rPr lang="en-US" sz="2000" b="1" dirty="0">
                <a:latin typeface="Calibri"/>
                <a:ea typeface="Verdana"/>
              </a:rPr>
              <a:t>Nuruzzaman, M., &amp; Hussain, O. K. (2018):</a:t>
            </a:r>
            <a:r>
              <a:rPr lang="en-US" sz="2000" dirty="0">
                <a:latin typeface="Calibri"/>
                <a:ea typeface="Verdana"/>
              </a:rPr>
              <a:t> This paper surveys the implementation of chatbots using deep neural networks in the customer service industry.</a:t>
            </a:r>
          </a:p>
          <a:p>
            <a:pPr marL="0" indent="0">
              <a:buNone/>
            </a:pPr>
            <a:endParaRPr lang="en-US" sz="2000" dirty="0">
              <a:latin typeface="Calibri"/>
              <a:ea typeface="Verdana"/>
            </a:endParaRPr>
          </a:p>
          <a:p>
            <a:r>
              <a:rPr lang="en-US" sz="2000" b="1" dirty="0">
                <a:latin typeface="Calibri"/>
                <a:ea typeface="Verdana"/>
              </a:rPr>
              <a:t>Nguyen, T. (2019):</a:t>
            </a:r>
            <a:r>
              <a:rPr lang="en-US" sz="2000" dirty="0">
                <a:latin typeface="Calibri"/>
                <a:ea typeface="Verdana"/>
              </a:rPr>
              <a:t> This paper explores the potential effects of chatbot technology on customer support, such as improved efficiency and reduced costs.</a:t>
            </a:r>
          </a:p>
          <a:p>
            <a:pPr marL="0" indent="0">
              <a:buNone/>
            </a:pPr>
            <a:endParaRPr lang="en-US" sz="2000" dirty="0">
              <a:latin typeface="Calibri"/>
              <a:ea typeface="Verdana"/>
            </a:endParaRPr>
          </a:p>
          <a:p>
            <a:r>
              <a:rPr lang="en-US" sz="2000" b="1" err="1">
                <a:latin typeface="Calibri"/>
                <a:ea typeface="Verdana"/>
              </a:rPr>
              <a:t>Abouelyazid</a:t>
            </a:r>
            <a:r>
              <a:rPr lang="en-US" sz="2000" b="1" dirty="0">
                <a:latin typeface="Calibri"/>
                <a:ea typeface="Verdana"/>
              </a:rPr>
              <a:t>, M. (2022):</a:t>
            </a:r>
            <a:r>
              <a:rPr lang="en-US" sz="2000" dirty="0">
                <a:latin typeface="Calibri"/>
                <a:ea typeface="Verdana"/>
              </a:rPr>
              <a:t> This paper delves into NLP techniques for automated customer support in e-commerce, specifically focusing on intent recognition and response generation.</a:t>
            </a:r>
          </a:p>
        </p:txBody>
      </p:sp>
    </p:spTree>
    <p:extLst>
      <p:ext uri="{BB962C8B-B14F-4D97-AF65-F5344CB8AC3E}">
        <p14:creationId xmlns:p14="http://schemas.microsoft.com/office/powerpoint/2010/main" val="3082022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5FAC5-E271-0B0A-6FA5-7533C8870AE9}"/>
              </a:ext>
            </a:extLst>
          </p:cNvPr>
          <p:cNvSpPr>
            <a:spLocks noGrp="1"/>
          </p:cNvSpPr>
          <p:nvPr>
            <p:ph type="title"/>
          </p:nvPr>
        </p:nvSpPr>
        <p:spPr/>
        <p:txBody>
          <a:bodyPr/>
          <a:lstStyle/>
          <a:p>
            <a:r>
              <a:rPr lang="en-US" dirty="0"/>
              <a:t>Literature Survey Contd..</a:t>
            </a:r>
            <a:endParaRPr lang="en-US" b="0" dirty="0">
              <a:solidFill>
                <a:srgbClr val="000000"/>
              </a:solidFill>
            </a:endParaRPr>
          </a:p>
        </p:txBody>
      </p:sp>
      <p:sp>
        <p:nvSpPr>
          <p:cNvPr id="3" name="Content Placeholder 2">
            <a:extLst>
              <a:ext uri="{FF2B5EF4-FFF2-40B4-BE49-F238E27FC236}">
                <a16:creationId xmlns:a16="http://schemas.microsoft.com/office/drawing/2014/main" id="{61772E2E-619C-0761-657B-2EA57E12E5A8}"/>
              </a:ext>
            </a:extLst>
          </p:cNvPr>
          <p:cNvSpPr>
            <a:spLocks noGrp="1"/>
          </p:cNvSpPr>
          <p:nvPr>
            <p:ph idx="1"/>
          </p:nvPr>
        </p:nvSpPr>
        <p:spPr/>
        <p:txBody>
          <a:bodyPr vert="horz" lIns="91440" tIns="45720" rIns="91440" bIns="45720" rtlCol="0" anchor="t">
            <a:normAutofit fontScale="92500"/>
          </a:bodyPr>
          <a:lstStyle/>
          <a:p>
            <a:r>
              <a:rPr lang="en-US" sz="2000" b="1" dirty="0" err="1">
                <a:latin typeface="Calibri"/>
                <a:ea typeface="Verdana"/>
                <a:cs typeface="Calibri"/>
              </a:rPr>
              <a:t>Iyambo</a:t>
            </a:r>
            <a:r>
              <a:rPr lang="en-US" sz="2000" b="1" dirty="0">
                <a:latin typeface="Calibri"/>
                <a:ea typeface="Verdana"/>
                <a:cs typeface="Calibri"/>
              </a:rPr>
              <a:t>, H. N., &amp; Iyawa, G. (2023):</a:t>
            </a:r>
            <a:r>
              <a:rPr lang="en-US" sz="2000" dirty="0">
                <a:latin typeface="Calibri"/>
                <a:ea typeface="Verdana"/>
                <a:cs typeface="Calibri"/>
              </a:rPr>
              <a:t> This paper discusses the development of a customer support chatbot using machine learning techniques to enhance customer experience.</a:t>
            </a:r>
            <a:endParaRPr lang="en-US" sz="2000" dirty="0">
              <a:latin typeface="Calibri"/>
              <a:cs typeface="Calibri"/>
            </a:endParaRPr>
          </a:p>
          <a:p>
            <a:pPr marL="0" indent="0">
              <a:buNone/>
            </a:pPr>
            <a:endParaRPr lang="en-US" sz="2000" dirty="0">
              <a:latin typeface="Calibri"/>
              <a:ea typeface="Verdana"/>
              <a:cs typeface="Calibri"/>
            </a:endParaRPr>
          </a:p>
          <a:p>
            <a:r>
              <a:rPr lang="en-US" sz="2000" b="1" dirty="0">
                <a:latin typeface="Calibri"/>
                <a:cs typeface="Calibri"/>
              </a:rPr>
              <a:t>Suta, P., Lan, X., Wu, B., </a:t>
            </a:r>
            <a:r>
              <a:rPr lang="en-US" sz="2000" b="1" dirty="0" err="1">
                <a:latin typeface="Calibri"/>
                <a:cs typeface="Calibri"/>
              </a:rPr>
              <a:t>Mongkolnam</a:t>
            </a:r>
            <a:r>
              <a:rPr lang="en-US" sz="2000" b="1" dirty="0">
                <a:latin typeface="Calibri"/>
                <a:cs typeface="Calibri"/>
              </a:rPr>
              <a:t>, P., &amp; Chan, J. H. (2020):</a:t>
            </a:r>
            <a:r>
              <a:rPr lang="en-US" sz="2000" dirty="0">
                <a:latin typeface="Calibri"/>
                <a:cs typeface="Calibri"/>
              </a:rPr>
              <a:t> This paper provides an overview of machine learning applications in chatbots, including topics such as natural language understanding, dialogue management, and knowledge representation.</a:t>
            </a:r>
          </a:p>
          <a:p>
            <a:pPr marL="0" indent="0">
              <a:buNone/>
            </a:pPr>
            <a:endParaRPr lang="en-US" sz="2000" dirty="0">
              <a:latin typeface="Calibri"/>
              <a:ea typeface="Verdana"/>
              <a:cs typeface="Calibri"/>
            </a:endParaRPr>
          </a:p>
          <a:p>
            <a:r>
              <a:rPr lang="en-US" sz="2000" b="1" dirty="0">
                <a:latin typeface="Calibri"/>
                <a:cs typeface="Calibri"/>
              </a:rPr>
              <a:t>Kumar, R., &amp; Ali, M. M. (2020):</a:t>
            </a:r>
            <a:r>
              <a:rPr lang="en-US" sz="2000" dirty="0">
                <a:latin typeface="Calibri"/>
                <a:cs typeface="Calibri"/>
              </a:rPr>
              <a:t> This paper likely discusses the role of chatbots in customer support, potentially covering topics such as benefits, challenges, and case studies.</a:t>
            </a:r>
          </a:p>
          <a:p>
            <a:pPr marL="0" indent="0">
              <a:buNone/>
            </a:pPr>
            <a:endParaRPr lang="en-US" sz="2000" dirty="0">
              <a:latin typeface="Calibri"/>
              <a:ea typeface="Verdana"/>
              <a:cs typeface="Calibri"/>
            </a:endParaRPr>
          </a:p>
          <a:p>
            <a:r>
              <a:rPr lang="en-US" sz="2000" b="1" dirty="0">
                <a:latin typeface="Calibri"/>
                <a:cs typeface="Calibri"/>
              </a:rPr>
              <a:t>Kumar, N. K., Maheswari, K., Abinaya, A., Ramya, J., Ande, P. K., &amp; </a:t>
            </a:r>
            <a:r>
              <a:rPr lang="en-US" sz="2000" b="1" dirty="0" err="1">
                <a:latin typeface="Calibri"/>
                <a:cs typeface="Calibri"/>
              </a:rPr>
              <a:t>Ramaian</a:t>
            </a:r>
            <a:r>
              <a:rPr lang="en-US" sz="2000" b="1" dirty="0">
                <a:latin typeface="Calibri"/>
                <a:cs typeface="Calibri"/>
              </a:rPr>
              <a:t>, C. P. (2024):</a:t>
            </a:r>
            <a:r>
              <a:rPr lang="en-US" sz="2000" dirty="0">
                <a:latin typeface="Calibri"/>
                <a:cs typeface="Calibri"/>
              </a:rPr>
              <a:t> This paper focuses on recent advancements in chatbot technology for enhanced customer support in online retail.</a:t>
            </a:r>
          </a:p>
          <a:p>
            <a:pPr marL="0" indent="0">
              <a:buNone/>
            </a:pPr>
            <a:endParaRPr lang="en-US" sz="2000" dirty="0">
              <a:latin typeface="Calibri"/>
              <a:cs typeface="Calibri"/>
            </a:endParaRPr>
          </a:p>
          <a:p>
            <a:r>
              <a:rPr lang="en-US" sz="2000" b="1" dirty="0">
                <a:latin typeface="Calibri"/>
                <a:cs typeface="Calibri"/>
              </a:rPr>
              <a:t>D'silva, G. M., Thakare, S., More, S., &amp; Kuriakose, J. (2017):</a:t>
            </a:r>
            <a:r>
              <a:rPr lang="en-US" sz="2000" dirty="0">
                <a:latin typeface="Calibri"/>
                <a:cs typeface="Calibri"/>
              </a:rPr>
              <a:t> This paper describes a real-world smart chatbot for customer care implemented using a SaaS architecture.</a:t>
            </a:r>
          </a:p>
        </p:txBody>
      </p:sp>
    </p:spTree>
    <p:extLst>
      <p:ext uri="{BB962C8B-B14F-4D97-AF65-F5344CB8AC3E}">
        <p14:creationId xmlns:p14="http://schemas.microsoft.com/office/powerpoint/2010/main" val="4252374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40815-675F-1C01-088B-35947E908F67}"/>
              </a:ext>
            </a:extLst>
          </p:cNvPr>
          <p:cNvSpPr>
            <a:spLocks noGrp="1"/>
          </p:cNvSpPr>
          <p:nvPr>
            <p:ph type="title"/>
          </p:nvPr>
        </p:nvSpPr>
        <p:spPr/>
        <p:txBody>
          <a:bodyPr/>
          <a:lstStyle/>
          <a:p>
            <a:r>
              <a:rPr lang="en-US" dirty="0"/>
              <a:t>Literature Survey Contd..</a:t>
            </a:r>
            <a:endParaRPr lang="en-US" b="0" dirty="0">
              <a:solidFill>
                <a:srgbClr val="000000"/>
              </a:solidFill>
            </a:endParaRPr>
          </a:p>
        </p:txBody>
      </p:sp>
      <p:sp>
        <p:nvSpPr>
          <p:cNvPr id="3" name="Content Placeholder 2">
            <a:extLst>
              <a:ext uri="{FF2B5EF4-FFF2-40B4-BE49-F238E27FC236}">
                <a16:creationId xmlns:a16="http://schemas.microsoft.com/office/drawing/2014/main" id="{3471DA2C-AF1A-C549-1279-A899E2BD1DF1}"/>
              </a:ext>
            </a:extLst>
          </p:cNvPr>
          <p:cNvSpPr>
            <a:spLocks noGrp="1"/>
          </p:cNvSpPr>
          <p:nvPr>
            <p:ph idx="1"/>
          </p:nvPr>
        </p:nvSpPr>
        <p:spPr>
          <a:xfrm>
            <a:off x="812800" y="952501"/>
            <a:ext cx="10668000" cy="4952997"/>
          </a:xfrm>
        </p:spPr>
        <p:txBody>
          <a:bodyPr vert="horz" lIns="91440" tIns="45720" rIns="91440" bIns="45720" rtlCol="0" anchor="t">
            <a:noAutofit/>
          </a:bodyPr>
          <a:lstStyle/>
          <a:p>
            <a:pPr marL="0" indent="0" algn="just">
              <a:buNone/>
            </a:pPr>
            <a:r>
              <a:rPr lang="en-US" dirty="0">
                <a:latin typeface="Calibri"/>
                <a:ea typeface="Verdana"/>
              </a:rPr>
              <a:t>Numerous significant themes and potential avenues for future research can be </a:t>
            </a:r>
            <a:r>
              <a:rPr lang="en-US">
                <a:latin typeface="Calibri"/>
                <a:ea typeface="Verdana"/>
              </a:rPr>
              <a:t>discerned from the literature review:</a:t>
            </a:r>
            <a:endParaRPr lang="en-US">
              <a:latin typeface="Calibri"/>
            </a:endParaRPr>
          </a:p>
          <a:p>
            <a:pPr algn="just"/>
            <a:r>
              <a:rPr lang="en-US" dirty="0">
                <a:latin typeface="Calibri"/>
                <a:ea typeface="Verdana"/>
              </a:rPr>
              <a:t>A rise in chatbot sophistication can be seen in their increased ability to comprehend natural language, provide responses that seem human, and handle intricate client enquiries.</a:t>
            </a:r>
          </a:p>
          <a:p>
            <a:pPr algn="just"/>
            <a:r>
              <a:rPr lang="en-US" dirty="0">
                <a:latin typeface="Calibri"/>
                <a:ea typeface="Verdana"/>
              </a:rPr>
              <a:t>Integration with additional technologies: In order to deliver a more thorough customer experience, chatbots are being more and more integrated with additional technologies, including analytics software and CRM systems.</a:t>
            </a:r>
          </a:p>
          <a:p>
            <a:pPr algn="just"/>
            <a:r>
              <a:rPr lang="en-US" dirty="0">
                <a:latin typeface="Calibri"/>
                <a:ea typeface="Verdana"/>
              </a:rPr>
              <a:t>Ethical considerations: As chatbots proliferate, it's critical to take into account ethical concerns like privacy, bias, and transparency.</a:t>
            </a:r>
          </a:p>
          <a:p>
            <a:pPr algn="just"/>
            <a:r>
              <a:rPr lang="en-US" dirty="0">
                <a:latin typeface="Calibri"/>
                <a:ea typeface="Verdana"/>
              </a:rPr>
              <a:t>Progress in natural language processing (NLP) and machine learning: Chatbot performance will be enhanced by ongoing NLP and machine learning research and development.</a:t>
            </a:r>
          </a:p>
          <a:p>
            <a:pPr marL="0" indent="0" algn="just">
              <a:buNone/>
            </a:pPr>
            <a:endParaRPr lang="en-US" dirty="0">
              <a:latin typeface="Calibri"/>
            </a:endParaRPr>
          </a:p>
        </p:txBody>
      </p:sp>
    </p:spTree>
    <p:extLst>
      <p:ext uri="{BB962C8B-B14F-4D97-AF65-F5344CB8AC3E}">
        <p14:creationId xmlns:p14="http://schemas.microsoft.com/office/powerpoint/2010/main" val="3421814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a:t>Existing method Drawback</a:t>
            </a:r>
            <a:endParaRPr lang="en-IN"/>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vert="horz" lIns="91440" tIns="45720" rIns="91440" bIns="45720" rtlCol="0" anchor="t">
            <a:normAutofit/>
          </a:bodyPr>
          <a:lstStyle/>
          <a:p>
            <a:pPr marL="0" indent="0" algn="just">
              <a:buNone/>
            </a:pPr>
            <a:endParaRPr lang="en-IN" dirty="0">
              <a:latin typeface="Calibri"/>
              <a:ea typeface="Verdana"/>
            </a:endParaRPr>
          </a:p>
          <a:p>
            <a:pPr marL="0" indent="0" algn="just">
              <a:buNone/>
            </a:pPr>
            <a:r>
              <a:rPr lang="en-IN" b="1" dirty="0">
                <a:latin typeface="Calibri"/>
                <a:ea typeface="Verdana"/>
              </a:rPr>
              <a:t>1.</a:t>
            </a:r>
            <a:r>
              <a:rPr lang="en-IN" dirty="0">
                <a:latin typeface="Calibri"/>
                <a:ea typeface="Verdana"/>
              </a:rPr>
              <a:t> </a:t>
            </a:r>
            <a:r>
              <a:rPr lang="en-IN" b="1" dirty="0">
                <a:latin typeface="Calibri"/>
                <a:ea typeface="Verdana"/>
              </a:rPr>
              <a:t>Rule-Based and Template-Based Chatbots:</a:t>
            </a:r>
            <a:r>
              <a:rPr lang="en-IN" dirty="0">
                <a:latin typeface="Calibri"/>
                <a:ea typeface="Verdana"/>
              </a:rPr>
              <a:t> Limited to predefined responses, they struggle with complex or varied queries and lack learning capabilities, requiring manual updates.</a:t>
            </a:r>
          </a:p>
          <a:p>
            <a:pPr marL="0" indent="0" algn="just">
              <a:buNone/>
            </a:pPr>
            <a:r>
              <a:rPr lang="en-IN" b="1" dirty="0">
                <a:latin typeface="Calibri"/>
                <a:ea typeface="Verdana"/>
              </a:rPr>
              <a:t>2.</a:t>
            </a:r>
            <a:r>
              <a:rPr lang="en-IN" dirty="0">
                <a:latin typeface="Calibri"/>
                <a:ea typeface="Verdana"/>
              </a:rPr>
              <a:t> </a:t>
            </a:r>
            <a:r>
              <a:rPr lang="en-IN" b="1" dirty="0">
                <a:latin typeface="Calibri"/>
                <a:ea typeface="Verdana"/>
              </a:rPr>
              <a:t>Retrieval-Based Chatbots:</a:t>
            </a:r>
            <a:r>
              <a:rPr lang="en-IN" dirty="0">
                <a:latin typeface="Calibri"/>
                <a:ea typeface="Verdana"/>
              </a:rPr>
              <a:t> Inaccurate when faced with ambiguous queries and incapable of learning from interactions without manual intervention.</a:t>
            </a:r>
          </a:p>
          <a:p>
            <a:pPr marL="0" indent="0" algn="just">
              <a:buNone/>
            </a:pPr>
            <a:r>
              <a:rPr lang="en-IN" b="1" dirty="0">
                <a:latin typeface="Calibri"/>
                <a:ea typeface="Verdana"/>
              </a:rPr>
              <a:t>3.</a:t>
            </a:r>
            <a:r>
              <a:rPr lang="en-IN" dirty="0">
                <a:latin typeface="Calibri"/>
                <a:ea typeface="Verdana"/>
              </a:rPr>
              <a:t> </a:t>
            </a:r>
            <a:r>
              <a:rPr lang="en-IN" b="1" dirty="0">
                <a:latin typeface="Calibri"/>
                <a:ea typeface="Verdana"/>
              </a:rPr>
              <a:t>Generative Chatbots:</a:t>
            </a:r>
            <a:r>
              <a:rPr lang="en-IN" dirty="0">
                <a:latin typeface="Calibri"/>
                <a:ea typeface="Verdana"/>
              </a:rPr>
              <a:t> Inconsistent response quality, high dependency on large datasets, and difficulty in identifying when to hand off to human support.</a:t>
            </a:r>
          </a:p>
          <a:p>
            <a:pPr marL="0" indent="0" algn="just">
              <a:buNone/>
            </a:pPr>
            <a:r>
              <a:rPr lang="en-IN" b="1" dirty="0">
                <a:latin typeface="Calibri"/>
                <a:ea typeface="Verdana"/>
              </a:rPr>
              <a:t>4.</a:t>
            </a:r>
            <a:r>
              <a:rPr lang="en-IN" dirty="0">
                <a:latin typeface="Calibri"/>
                <a:ea typeface="Verdana"/>
              </a:rPr>
              <a:t> </a:t>
            </a:r>
            <a:r>
              <a:rPr lang="en-IN" b="1" dirty="0">
                <a:latin typeface="Calibri"/>
                <a:ea typeface="Verdana"/>
              </a:rPr>
              <a:t>Limited Hand-Off Capabilities:</a:t>
            </a:r>
            <a:r>
              <a:rPr lang="en-IN" dirty="0">
                <a:latin typeface="Calibri"/>
                <a:ea typeface="Verdana"/>
              </a:rPr>
              <a:t> Inefficient in escalating issues and lacking feedback mechanisms to learn from human-agent interactions.</a:t>
            </a:r>
          </a:p>
          <a:p>
            <a:pPr marL="0" indent="0" algn="just">
              <a:buNone/>
            </a:pPr>
            <a:endParaRPr lang="en-IN">
              <a:latin typeface="Calibri"/>
            </a:endParaRPr>
          </a:p>
        </p:txBody>
      </p:sp>
    </p:spTree>
    <p:extLst>
      <p:ext uri="{BB962C8B-B14F-4D97-AF65-F5344CB8AC3E}">
        <p14:creationId xmlns:p14="http://schemas.microsoft.com/office/powerpoint/2010/main" val="1637666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Proposed Method</a:t>
            </a:r>
          </a:p>
        </p:txBody>
      </p:sp>
      <p:sp>
        <p:nvSpPr>
          <p:cNvPr id="3" name="Content Placeholder 2"/>
          <p:cNvSpPr>
            <a:spLocks noGrp="1"/>
          </p:cNvSpPr>
          <p:nvPr>
            <p:ph idx="1"/>
          </p:nvPr>
        </p:nvSpPr>
        <p:spPr/>
        <p:txBody>
          <a:bodyPr vert="horz" lIns="91440" tIns="45720" rIns="91440" bIns="45720" rtlCol="0" anchor="t">
            <a:normAutofit/>
          </a:bodyPr>
          <a:lstStyle/>
          <a:p>
            <a:pPr algn="just"/>
            <a:r>
              <a:rPr lang="en-GB" sz="2000">
                <a:latin typeface="Calibri"/>
                <a:ea typeface="Verdana"/>
              </a:rPr>
              <a:t>Regardless of complexity or language, the suggested customer care chatbot employs Natural Language Processing (NLP) and Machine Learning (ML) to reliably interpret customer complaints or inquiries.</a:t>
            </a:r>
            <a:endParaRPr lang="en-US" sz="2000">
              <a:latin typeface="Calibri"/>
            </a:endParaRPr>
          </a:p>
          <a:p>
            <a:pPr algn="just"/>
            <a:r>
              <a:rPr lang="en-GB" sz="2000">
                <a:latin typeface="Calibri"/>
                <a:ea typeface="Verdana"/>
              </a:rPr>
              <a:t>When pertinent answers are found, it searches a dynamic database and provides them instantly.</a:t>
            </a:r>
            <a:endParaRPr lang="en-US" sz="2000">
              <a:latin typeface="Calibri"/>
            </a:endParaRPr>
          </a:p>
          <a:p>
            <a:pPr algn="just"/>
            <a:r>
              <a:rPr lang="en-GB" sz="2000">
                <a:latin typeface="Calibri"/>
                <a:ea typeface="Verdana"/>
              </a:rPr>
              <a:t>The chatbot ensures smooth handoffs by elevating questions to human support workers if they can't be answered by current knowledge.</a:t>
            </a:r>
            <a:endParaRPr lang="en-US" sz="2000">
              <a:latin typeface="Calibri"/>
            </a:endParaRPr>
          </a:p>
          <a:p>
            <a:pPr algn="just"/>
            <a:r>
              <a:rPr lang="en-GB" sz="2000">
                <a:latin typeface="Calibri"/>
                <a:ea typeface="Verdana"/>
              </a:rPr>
              <a:t>The chatbot picks up knowledge from the resolution process during the staff-customer interaction and incorporates the updated solution into its database.</a:t>
            </a:r>
            <a:endParaRPr lang="en-US" sz="2000">
              <a:latin typeface="Calibri"/>
            </a:endParaRPr>
          </a:p>
          <a:p>
            <a:pPr algn="just"/>
            <a:r>
              <a:rPr lang="en-GB" sz="2000">
                <a:latin typeface="Calibri"/>
                <a:ea typeface="Verdana"/>
              </a:rPr>
              <a:t>The chatbot can now respond to similar queries on its own in the future thanks to this ongoing learning process. </a:t>
            </a:r>
            <a:endParaRPr lang="en-US" sz="2000">
              <a:latin typeface="Calibri"/>
            </a:endParaRPr>
          </a:p>
          <a:p>
            <a:pPr algn="just"/>
            <a:r>
              <a:rPr lang="en-GB" sz="2000">
                <a:latin typeface="Calibri"/>
                <a:ea typeface="Verdana"/>
              </a:rPr>
              <a:t>It lowers the need for manual updates and raises client satisfaction levels overall by getting better with every contact. </a:t>
            </a:r>
            <a:endParaRPr lang="en-US" sz="2000">
              <a:latin typeface="Calibri"/>
            </a:endParaRPr>
          </a:p>
          <a:p>
            <a:pPr algn="just"/>
            <a:r>
              <a:rPr lang="en-GB" sz="2000">
                <a:latin typeface="Calibri"/>
                <a:ea typeface="Verdana"/>
              </a:rPr>
              <a:t>The chatbot also guarantees flexibility to meet changing client needs, optimizes response times, and offers round-the-clock assistance.</a:t>
            </a:r>
            <a:endParaRPr lang="en-US" sz="2000">
              <a:latin typeface="Calibri"/>
            </a:endParaRPr>
          </a:p>
        </p:txBody>
      </p:sp>
    </p:spTree>
    <p:extLst>
      <p:ext uri="{BB962C8B-B14F-4D97-AF65-F5344CB8AC3E}">
        <p14:creationId xmlns:p14="http://schemas.microsoft.com/office/powerpoint/2010/main" val="2659618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763639" y="952501"/>
            <a:ext cx="10668000" cy="4952997"/>
          </a:xfrm>
        </p:spPr>
        <p:txBody>
          <a:bodyPr vert="horz" lIns="91440" tIns="45720" rIns="91440" bIns="45720" rtlCol="0" anchor="t">
            <a:normAutofit lnSpcReduction="10000"/>
          </a:bodyPr>
          <a:lstStyle/>
          <a:p>
            <a:pPr marL="800100" lvl="1" indent="-342900" algn="just">
              <a:lnSpc>
                <a:spcPct val="115000"/>
              </a:lnSpc>
              <a:spcBef>
                <a:spcPts val="150"/>
              </a:spcBef>
              <a:spcAft>
                <a:spcPts val="150"/>
              </a:spcAft>
              <a:buSzPts val="1400"/>
              <a:buFont typeface="+mj-lt"/>
              <a:buAutoNum type="arabicPeriod"/>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Using ML to automate query resolution with accurate results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914400" algn="just">
              <a:lnSpc>
                <a:spcPct val="115000"/>
              </a:lnSpc>
              <a:spcBef>
                <a:spcPts val="150"/>
              </a:spcBef>
              <a:spcAft>
                <a:spcPts val="15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The chatbot system uses Natural Language Processing (NLP) and Machine Learning (ML) models, such as refined BERT, to accurately evaluate client complaints and inquiries, guaranteeing accurate intent classification and reducing misunderstandings. </a:t>
            </a:r>
          </a:p>
          <a:p>
            <a:pPr marL="914400" algn="just">
              <a:lnSpc>
                <a:spcPct val="115000"/>
              </a:lnSpc>
              <a:spcBef>
                <a:spcPts val="150"/>
              </a:spcBef>
              <a:spcAft>
                <a:spcPts val="15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It looks up the best answers on its own using an organized TSV-based knowledge store, and it can handle a variety of questions thanks to fallback mechanisms like Scikit-learn classifiers.</a:t>
            </a:r>
          </a:p>
          <a:p>
            <a:pPr marL="914400" algn="just">
              <a:lnSpc>
                <a:spcPct val="115000"/>
              </a:lnSpc>
              <a:spcBef>
                <a:spcPts val="150"/>
              </a:spcBef>
              <a:spcAft>
                <a:spcPts val="15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The chatbot utilizes generative AI models to produce pertinent responses dynamically in situations where established solutions are not accessible, ensuring smooth interactions. </a:t>
            </a:r>
          </a:p>
          <a:p>
            <a:pPr marL="914400" algn="just">
              <a:lnSpc>
                <a:spcPct val="115000"/>
              </a:lnSpc>
              <a:spcBef>
                <a:spcPts val="150"/>
              </a:spcBef>
              <a:spcAft>
                <a:spcPts val="15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The system reduces the need for human interaction by automating query resolution, which greatly increases response time, precision, and client satisfaction.</a:t>
            </a:r>
          </a:p>
          <a:p>
            <a:pPr marL="914400" algn="just">
              <a:lnSpc>
                <a:spcPct val="115000"/>
              </a:lnSpc>
              <a:spcBef>
                <a:spcPts val="150"/>
              </a:spcBef>
              <a:spcAft>
                <a:spcPts val="15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In order to facilitate the chatbot's ongoing adaptation and improvement, commonly asked inquiries and answered queries are also categorized and saved for quicker future retrieval. </a:t>
            </a:r>
          </a:p>
          <a:p>
            <a:pPr marL="914400" algn="just">
              <a:lnSpc>
                <a:spcPct val="115000"/>
              </a:lnSpc>
              <a:spcBef>
                <a:spcPts val="150"/>
              </a:spcBef>
              <a:spcAft>
                <a:spcPts val="15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By combining automation, structured information management, and generative capabilities, the entire customer service process is streamlined, and the workload for human agents is decreased while consistent, real-time help is guaranteed.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27</TotalTime>
  <Words>2729</Words>
  <Application>Microsoft Office PowerPoint</Application>
  <PresentationFormat>Widescreen</PresentationFormat>
  <Paragraphs>176</Paragraphs>
  <Slides>22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Aptos</vt:lpstr>
      <vt:lpstr>Arial</vt:lpstr>
      <vt:lpstr>Bookman Old Style</vt:lpstr>
      <vt:lpstr>Calibri</vt:lpstr>
      <vt:lpstr>Cambria</vt:lpstr>
      <vt:lpstr>Times New Roman</vt:lpstr>
      <vt:lpstr>Verdana</vt:lpstr>
      <vt:lpstr>Bioinformatics</vt:lpstr>
      <vt:lpstr>Customer Support Chat bot with ML</vt:lpstr>
      <vt:lpstr>Introduction</vt:lpstr>
      <vt:lpstr>Literature Review</vt:lpstr>
      <vt:lpstr>Literature Survey Contd..</vt:lpstr>
      <vt:lpstr>Literature Survey Contd..</vt:lpstr>
      <vt:lpstr>Literature Survey Contd..</vt:lpstr>
      <vt:lpstr>Existing method Drawback</vt:lpstr>
      <vt:lpstr>Proposed Method</vt:lpstr>
      <vt:lpstr>Objectives</vt:lpstr>
      <vt:lpstr>Objectives</vt:lpstr>
      <vt:lpstr>Methodology/Modules</vt:lpstr>
      <vt:lpstr>Architecture</vt:lpstr>
      <vt:lpstr>Software components</vt:lpstr>
      <vt:lpstr>Timeline of Project</vt:lpstr>
      <vt:lpstr>Implementation Details</vt:lpstr>
      <vt:lpstr>Implementation Details</vt:lpstr>
      <vt:lpstr>Expected Outcomes</vt:lpstr>
      <vt:lpstr>Expected Outcomes</vt:lpstr>
      <vt:lpstr>Conclusion</vt:lpstr>
      <vt:lpstr>Github Link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SIRI H G</cp:lastModifiedBy>
  <cp:revision>143</cp:revision>
  <dcterms:created xsi:type="dcterms:W3CDTF">2023-03-16T03:26:27Z</dcterms:created>
  <dcterms:modified xsi:type="dcterms:W3CDTF">2024-12-23T06:39:10Z</dcterms:modified>
</cp:coreProperties>
</file>