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8" r:id="rId5"/>
    <p:sldId id="279" r:id="rId6"/>
    <p:sldId id="280" r:id="rId7"/>
    <p:sldId id="276" r:id="rId8"/>
    <p:sldId id="259" r:id="rId9"/>
    <p:sldId id="260" r:id="rId10"/>
    <p:sldId id="261" r:id="rId11"/>
    <p:sldId id="275" r:id="rId12"/>
    <p:sldId id="277" r:id="rId13"/>
    <p:sldId id="262" r:id="rId14"/>
    <p:sldId id="281" r:id="rId15"/>
    <p:sldId id="282" r:id="rId16"/>
    <p:sldId id="263" r:id="rId17"/>
    <p:sldId id="264" r:id="rId18"/>
    <p:sldId id="268" r:id="rId19"/>
    <p:sldId id="265" r:id="rId20"/>
    <p:sldId id="274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FFE0B4-8808-406E-AB0E-1B3805C10078}" v="2" dt="2024-12-23T06:19:05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2" y="5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RI H G" userId="861279cfd4b1ea8a" providerId="LiveId" clId="{DAFFE0B4-8808-406E-AB0E-1B3805C10078}"/>
    <pc:docChg chg="modSld">
      <pc:chgData name="SIRI H G" userId="861279cfd4b1ea8a" providerId="LiveId" clId="{DAFFE0B4-8808-406E-AB0E-1B3805C10078}" dt="2024-12-23T06:20:59.208" v="2" actId="113"/>
      <pc:docMkLst>
        <pc:docMk/>
      </pc:docMkLst>
      <pc:sldChg chg="addSp delSp modSp">
        <pc:chgData name="SIRI H G" userId="861279cfd4b1ea8a" providerId="LiveId" clId="{DAFFE0B4-8808-406E-AB0E-1B3805C10078}" dt="2024-12-23T06:19:05.585" v="1"/>
        <pc:sldMkLst>
          <pc:docMk/>
          <pc:sldMk cId="3677332887" sldId="262"/>
        </pc:sldMkLst>
        <pc:spChg chg="del">
          <ac:chgData name="SIRI H G" userId="861279cfd4b1ea8a" providerId="LiveId" clId="{DAFFE0B4-8808-406E-AB0E-1B3805C10078}" dt="2024-12-23T06:19:05.585" v="1"/>
          <ac:spMkLst>
            <pc:docMk/>
            <pc:sldMk cId="3677332887" sldId="262"/>
            <ac:spMk id="3" creationId="{00000000-0000-0000-0000-000000000000}"/>
          </ac:spMkLst>
        </pc:spChg>
        <pc:picChg chg="add mod">
          <ac:chgData name="SIRI H G" userId="861279cfd4b1ea8a" providerId="LiveId" clId="{DAFFE0B4-8808-406E-AB0E-1B3805C10078}" dt="2024-12-23T06:19:05.585" v="1"/>
          <ac:picMkLst>
            <pc:docMk/>
            <pc:sldMk cId="3677332887" sldId="262"/>
            <ac:picMk id="4" creationId="{0D3166AB-CC9C-8B19-5CBF-60167077E908}"/>
          </ac:picMkLst>
        </pc:picChg>
      </pc:sldChg>
      <pc:sldChg chg="modSp mod">
        <pc:chgData name="SIRI H G" userId="861279cfd4b1ea8a" providerId="LiveId" clId="{DAFFE0B4-8808-406E-AB0E-1B3805C10078}" dt="2024-12-23T06:20:59.208" v="2" actId="113"/>
        <pc:sldMkLst>
          <pc:docMk/>
          <pc:sldMk cId="2856357337" sldId="268"/>
        </pc:sldMkLst>
        <pc:spChg chg="mod">
          <ac:chgData name="SIRI H G" userId="861279cfd4b1ea8a" providerId="LiveId" clId="{DAFFE0B4-8808-406E-AB0E-1B3805C10078}" dt="2024-12-23T06:20:59.208" v="2" actId="113"/>
          <ac:spMkLst>
            <pc:docMk/>
            <pc:sldMk cId="2856357337" sldId="268"/>
            <ac:spMk id="5" creationId="{00000000-0000-0000-0000-000000000000}"/>
          </ac:spMkLst>
        </pc:spChg>
      </pc:sldChg>
      <pc:sldChg chg="addSp delSp modSp">
        <pc:chgData name="SIRI H G" userId="861279cfd4b1ea8a" providerId="LiveId" clId="{DAFFE0B4-8808-406E-AB0E-1B3805C10078}" dt="2024-12-23T06:18:46.453" v="0"/>
        <pc:sldMkLst>
          <pc:docMk/>
          <pc:sldMk cId="593898751" sldId="275"/>
        </pc:sldMkLst>
        <pc:spChg chg="del">
          <ac:chgData name="SIRI H G" userId="861279cfd4b1ea8a" providerId="LiveId" clId="{DAFFE0B4-8808-406E-AB0E-1B3805C10078}" dt="2024-12-23T06:18:46.453" v="0"/>
          <ac:spMkLst>
            <pc:docMk/>
            <pc:sldMk cId="593898751" sldId="275"/>
            <ac:spMk id="3" creationId="{E247C48A-A695-CEA8-2CD0-BD39108BAB2F}"/>
          </ac:spMkLst>
        </pc:spChg>
        <pc:picChg chg="add mod">
          <ac:chgData name="SIRI H G" userId="861279cfd4b1ea8a" providerId="LiveId" clId="{DAFFE0B4-8808-406E-AB0E-1B3805C10078}" dt="2024-12-23T06:18:46.453" v="0"/>
          <ac:picMkLst>
            <pc:docMk/>
            <pc:sldMk cId="593898751" sldId="275"/>
            <ac:picMk id="4" creationId="{D5125628-4D40-AFDA-E0F5-D612450CA42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GB" sz="3400" u="sng" dirty="0">
                <a:solidFill>
                  <a:schemeClr val="tx1"/>
                </a:solidFill>
                <a:latin typeface="Cambria"/>
                <a:ea typeface="Cambria"/>
              </a:rPr>
              <a:t>Customer Support Chat bot with 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spcBef>
                <a:spcPts val="0"/>
              </a:spcBef>
              <a:buClr>
                <a:srgbClr val="17365D"/>
              </a:buClr>
              <a:buSzPts val="2000"/>
            </a:pPr>
            <a:r>
              <a:rPr lang="en-GB">
                <a:latin typeface="Cambria"/>
                <a:ea typeface="Cambria"/>
              </a:rPr>
              <a:t>Batch Number: </a:t>
            </a:r>
            <a:r>
              <a:rPr lang="en-GB">
                <a:solidFill>
                  <a:srgbClr val="17365D"/>
                </a:solidFill>
                <a:latin typeface="Cambria"/>
                <a:ea typeface="Cambria"/>
              </a:rPr>
              <a:t> CAI-G05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114808870"/>
              </p:ext>
            </p:extLst>
          </p:nvPr>
        </p:nvGraphicFramePr>
        <p:xfrm>
          <a:off x="712838" y="2728451"/>
          <a:ext cx="5261016" cy="3291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6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646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5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/>
                        <a:t>20211CAI0065 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/>
                        <a:t>20211CAI0147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/>
                        <a:t>20211CAI0175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/>
                        <a:t>20211CAI0076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/>
                        <a:t>20211CAI0064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SIRI H G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PAVAN S REDDY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MOULYA H M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E BHAVANI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 SANJANA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6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6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6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6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r>
              <a:rPr lang="en-GB" sz="2000" b="1" i="0" u="none" strike="noStrike" cap="none" err="1">
                <a:solidFill>
                  <a:srgbClr val="17365D"/>
                </a:solidFill>
                <a:latin typeface="Cambria"/>
                <a:ea typeface="Cambria"/>
                <a:cs typeface="Verdana"/>
                <a:sym typeface="Verdana"/>
              </a:rPr>
              <a:t>Dr.</a:t>
            </a:r>
            <a:r>
              <a:rPr lang="en-GB" sz="2000" b="1" err="1">
                <a:solidFill>
                  <a:srgbClr val="17365D"/>
                </a:solidFill>
                <a:latin typeface="Cambria"/>
                <a:ea typeface="Cambria"/>
                <a:cs typeface="Verdana"/>
                <a:sym typeface="Verdana"/>
              </a:rPr>
              <a:t>Swati</a:t>
            </a:r>
            <a:r>
              <a:rPr lang="en-GB" sz="2000" b="1">
                <a:solidFill>
                  <a:srgbClr val="17365D"/>
                </a:solidFill>
                <a:latin typeface="Cambria"/>
                <a:ea typeface="Cambria"/>
                <a:cs typeface="Verdana"/>
                <a:sym typeface="Verdana"/>
              </a:rPr>
              <a:t> Sharm</a:t>
            </a:r>
            <a:r>
              <a:rPr lang="en-GB" sz="1900" b="1">
                <a:solidFill>
                  <a:srgbClr val="17365D"/>
                </a:solidFill>
                <a:latin typeface="Cambria"/>
                <a:ea typeface="Cambria"/>
                <a:cs typeface="Verdana"/>
                <a:sym typeface="Verdana"/>
              </a:rPr>
              <a:t>a</a:t>
            </a:r>
            <a:endParaRPr/>
          </a:p>
          <a:p>
            <a:r>
              <a:rPr lang="en-GB" sz="1900" b="1" i="0" u="none" strike="noStrike" cap="none">
                <a:solidFill>
                  <a:srgbClr val="17365D"/>
                </a:solidFill>
                <a:latin typeface="Cambria"/>
                <a:ea typeface="Cambria"/>
                <a:cs typeface="Verdana"/>
                <a:sym typeface="Verdana"/>
              </a:rPr>
              <a:t>Associate Professor </a:t>
            </a:r>
            <a:r>
              <a:rPr lang="en-GB" sz="1900" b="1">
                <a:solidFill>
                  <a:srgbClr val="17365D"/>
                </a:solidFill>
                <a:latin typeface="Cambria"/>
                <a:ea typeface="Cambria"/>
                <a:cs typeface="Verdana"/>
                <a:sym typeface="Verdana"/>
              </a:rPr>
              <a:t>- Selection Grade</a:t>
            </a:r>
            <a:endParaRPr/>
          </a:p>
          <a:p>
            <a:r>
              <a:rPr lang="en-GB" sz="17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School of Computer Science </a:t>
            </a:r>
            <a:r>
              <a:rPr lang="en-GB" sz="1700" b="1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&amp; </a:t>
            </a:r>
            <a:r>
              <a:rPr lang="en-GB" sz="17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Engineering</a:t>
            </a:r>
            <a:endParaRPr>
              <a:latin typeface="Verdana"/>
              <a:ea typeface="Verdana"/>
            </a:endParaRPr>
          </a:p>
          <a:p>
            <a:pPr lvl="0" algn="l">
              <a:spcAft>
                <a:spcPts val="0"/>
              </a:spcAft>
              <a:buNone/>
            </a:pPr>
            <a:r>
              <a:rPr lang="en-GB" sz="17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Presidency University</a:t>
            </a:r>
            <a:endParaRPr>
              <a:latin typeface="Verdana"/>
              <a:ea typeface="Verdana"/>
            </a:endParaRPr>
          </a:p>
          <a:p>
            <a:pPr>
              <a:spcBef>
                <a:spcPts val="340"/>
              </a:spcBef>
            </a:pPr>
            <a:br>
              <a:rPr lang="en-US"/>
            </a:br>
            <a:endParaRPr lang="en-US"/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</a:t>
            </a: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2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607642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17365D"/>
              </a:buClr>
              <a:buSzPct val="100000"/>
              <a:buFont typeface="Arial"/>
            </a:pPr>
            <a:r>
              <a:rPr lang="en-US" sz="20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Verdana"/>
                <a:sym typeface="Verdana"/>
              </a:rPr>
              <a:t>Name of the Program: </a:t>
            </a:r>
            <a:r>
              <a:rPr lang="en-US" sz="2000" b="1">
                <a:solidFill>
                  <a:schemeClr val="accent1"/>
                </a:solidFill>
                <a:latin typeface="Cambria"/>
                <a:ea typeface="Cambria"/>
                <a:cs typeface="Verdana"/>
                <a:sym typeface="Verdana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ambria"/>
                <a:ea typeface="Cambria"/>
                <a:cs typeface="Verdana"/>
                <a:sym typeface="Verdana"/>
              </a:rPr>
              <a:t>Bachelor of Technology</a:t>
            </a:r>
            <a:endParaRPr lang="en-US"/>
          </a:p>
          <a:p>
            <a:pPr>
              <a:buClr>
                <a:srgbClr val="17365D"/>
              </a:buClr>
              <a:buSzPct val="100000"/>
            </a:pPr>
            <a:r>
              <a:rPr lang="en-US" sz="2000" b="1">
                <a:solidFill>
                  <a:schemeClr val="accent1"/>
                </a:solidFill>
                <a:latin typeface="Cambria"/>
                <a:ea typeface="Cambria"/>
                <a:cs typeface="Verdana"/>
                <a:sym typeface="Verdana"/>
              </a:rPr>
              <a:t>Name of the </a:t>
            </a:r>
            <a:r>
              <a:rPr lang="en-US" sz="2000" b="1" err="1">
                <a:solidFill>
                  <a:schemeClr val="accent1"/>
                </a:solidFill>
                <a:latin typeface="Cambria"/>
                <a:ea typeface="Cambria"/>
                <a:cs typeface="Verdana"/>
                <a:sym typeface="Verdana"/>
              </a:rPr>
              <a:t>HoD</a:t>
            </a:r>
            <a:r>
              <a:rPr lang="en-US" sz="2000" b="1">
                <a:solidFill>
                  <a:schemeClr val="accent1"/>
                </a:solidFill>
                <a:latin typeface="Cambria"/>
                <a:ea typeface="Cambria"/>
                <a:cs typeface="Verdana"/>
                <a:sym typeface="Verdana"/>
              </a:rPr>
              <a:t>:  </a:t>
            </a:r>
            <a:r>
              <a:rPr lang="en-US" sz="2000" b="1">
                <a:solidFill>
                  <a:srgbClr val="000000"/>
                </a:solidFill>
                <a:latin typeface="Cambria"/>
                <a:ea typeface="Cambria"/>
                <a:cs typeface="Verdana"/>
                <a:sym typeface="Verdana"/>
              </a:rPr>
              <a:t>Dr. Zafar Ali Khan N</a:t>
            </a:r>
            <a:endParaRPr lang="en-US" sz="2000" b="1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>
              <a:buClr>
                <a:srgbClr val="17365D"/>
              </a:buClr>
              <a:buSzPct val="100000"/>
              <a:buFont typeface="Arial"/>
            </a:pPr>
            <a:r>
              <a:rPr lang="en-US" sz="20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Verdana"/>
                <a:sym typeface="Verdana"/>
              </a:rPr>
              <a:t>Name of the Program Project Coordinator: </a:t>
            </a:r>
            <a:r>
              <a:rPr lang="en-US" sz="2000" b="1">
                <a:solidFill>
                  <a:srgbClr val="000000"/>
                </a:solidFill>
                <a:latin typeface="Cambria"/>
                <a:ea typeface="Cambria"/>
                <a:cs typeface="Verdana"/>
                <a:sym typeface="Verdana"/>
              </a:rPr>
              <a:t>Dr. Afroz Pasha</a:t>
            </a:r>
            <a:endParaRPr lang="en-US" sz="2000" b="1">
              <a:solidFill>
                <a:srgbClr val="000000"/>
              </a:solidFill>
              <a:latin typeface="Cambria"/>
              <a:ea typeface="Cambria"/>
              <a:cs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Methodology/Modules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b="1">
                <a:latin typeface="Arial"/>
                <a:cs typeface="Arial"/>
              </a:rPr>
              <a:t>1. Project Planning</a:t>
            </a:r>
            <a:endParaRPr lang="en-US"/>
          </a:p>
          <a:p>
            <a:pPr>
              <a:buNone/>
            </a:pPr>
            <a:r>
              <a:rPr lang="en-GB" b="1">
                <a:latin typeface="Arial"/>
                <a:cs typeface="Arial"/>
              </a:rPr>
              <a:t>2. Design </a:t>
            </a:r>
            <a:endParaRPr lang="en-GB"/>
          </a:p>
          <a:p>
            <a:pPr>
              <a:buNone/>
            </a:pPr>
            <a:r>
              <a:rPr lang="en-GB" b="1">
                <a:latin typeface="Arial"/>
                <a:cs typeface="Arial"/>
              </a:rPr>
              <a:t>3. Development</a:t>
            </a:r>
            <a:endParaRPr lang="en-GB"/>
          </a:p>
          <a:p>
            <a:pPr>
              <a:buNone/>
            </a:pPr>
            <a:r>
              <a:rPr lang="en-GB" b="1">
                <a:latin typeface="Arial"/>
                <a:cs typeface="Arial"/>
              </a:rPr>
              <a:t>4. Training and Testing</a:t>
            </a:r>
            <a:endParaRPr lang="en-GB"/>
          </a:p>
          <a:p>
            <a:pPr>
              <a:buNone/>
            </a:pPr>
            <a:r>
              <a:rPr lang="en-GB" b="1">
                <a:latin typeface="Arial"/>
                <a:cs typeface="Arial"/>
              </a:rPr>
              <a:t>5. Deployment</a:t>
            </a:r>
            <a:endParaRPr lang="en-GB"/>
          </a:p>
          <a:p>
            <a:pPr marL="0" indent="0">
              <a:buNone/>
            </a:pPr>
            <a:br>
              <a:rPr lang="en-US"/>
            </a:br>
            <a:endParaRPr lang="en-US"/>
          </a:p>
        </p:txBody>
      </p:sp>
      <p:pic>
        <p:nvPicPr>
          <p:cNvPr id="4" name="Picture 3" descr="A close-up of several papers&#10;&#10;Description automatically generated">
            <a:extLst>
              <a:ext uri="{FF2B5EF4-FFF2-40B4-BE49-F238E27FC236}">
                <a16:creationId xmlns:a16="http://schemas.microsoft.com/office/drawing/2014/main" id="{AA5B0F82-2963-8827-B8C0-71B993C4A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682" y="1004119"/>
            <a:ext cx="3209925" cy="2514600"/>
          </a:xfrm>
          <a:prstGeom prst="rect">
            <a:avLst/>
          </a:prstGeom>
        </p:spPr>
      </p:pic>
      <p:pic>
        <p:nvPicPr>
          <p:cNvPr id="5" name="Picture 4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EC1D8441-5216-CAEA-81D9-98ED40BC8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083" y="1135163"/>
            <a:ext cx="3912626" cy="2504464"/>
          </a:xfrm>
          <a:prstGeom prst="rect">
            <a:avLst/>
          </a:prstGeom>
        </p:spPr>
      </p:pic>
      <p:pic>
        <p:nvPicPr>
          <p:cNvPr id="6" name="Picture 5" descr="A hand touching a glowing circuit board&#10;&#10;Description automatically generated">
            <a:extLst>
              <a:ext uri="{FF2B5EF4-FFF2-40B4-BE49-F238E27FC236}">
                <a16:creationId xmlns:a16="http://schemas.microsoft.com/office/drawing/2014/main" id="{D19E90A6-23AB-11B9-7769-DA1A552C6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86" y="3525632"/>
            <a:ext cx="3562350" cy="2486025"/>
          </a:xfrm>
          <a:prstGeom prst="rect">
            <a:avLst/>
          </a:prstGeom>
        </p:spPr>
      </p:pic>
      <p:pic>
        <p:nvPicPr>
          <p:cNvPr id="7" name="Picture 6" descr="A person touching a screen with icons&#10;&#10;Description automatically generated">
            <a:extLst>
              <a:ext uri="{FF2B5EF4-FFF2-40B4-BE49-F238E27FC236}">
                <a16:creationId xmlns:a16="http://schemas.microsoft.com/office/drawing/2014/main" id="{D9D6813F-3996-53CE-74F2-B410CF5D7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6793" y="3782961"/>
            <a:ext cx="3629025" cy="2438400"/>
          </a:xfrm>
          <a:prstGeom prst="rect">
            <a:avLst/>
          </a:prstGeom>
        </p:spPr>
      </p:pic>
      <p:pic>
        <p:nvPicPr>
          <p:cNvPr id="8" name="Picture 7" descr="Close-up of a keyboard with a red key&#10;&#10;Description automatically generated">
            <a:extLst>
              <a:ext uri="{FF2B5EF4-FFF2-40B4-BE49-F238E27FC236}">
                <a16:creationId xmlns:a16="http://schemas.microsoft.com/office/drawing/2014/main" id="{4B9271B3-C053-188F-6D4F-78F782C6D8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2439" y="3909552"/>
            <a:ext cx="36290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A156-B1FC-CA07-89DA-0BCF63C1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  <a:endParaRPr lang="en-IN"/>
          </a:p>
        </p:txBody>
      </p:sp>
      <p:pic>
        <p:nvPicPr>
          <p:cNvPr id="4" name="Google Shape;161;p23">
            <a:extLst>
              <a:ext uri="{FF2B5EF4-FFF2-40B4-BE49-F238E27FC236}">
                <a16:creationId xmlns:a16="http://schemas.microsoft.com/office/drawing/2014/main" id="{D5125628-4D40-AFDA-E0F5-D612450CA42B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43748" y="1143000"/>
            <a:ext cx="6606103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3898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7FD-7A7C-F5A7-82F8-E665F49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/>
                <a:ea typeface="Verdana"/>
              </a:rPr>
              <a:t>Software components</a:t>
            </a:r>
            <a:endParaRPr lang="en-IN" dirty="0">
              <a:latin typeface="Verdana"/>
              <a:ea typeface="Verdan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84BCC-0DB1-FDE0-3402-D7F5BF53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IN" sz="2000" b="1" dirty="0">
                <a:latin typeface="Calibri"/>
                <a:ea typeface="Verdana"/>
              </a:rPr>
              <a:t>Natural Language Processing (NLP):</a:t>
            </a:r>
            <a:r>
              <a:rPr lang="en-IN" sz="2000" dirty="0">
                <a:latin typeface="Calibri"/>
                <a:ea typeface="Verdana"/>
              </a:rPr>
              <a:t> Figures out what the customer wants and how they feel about it.</a:t>
            </a:r>
            <a:endParaRPr lang="en-IN" sz="2000" dirty="0">
              <a:latin typeface="Calibri"/>
            </a:endParaRPr>
          </a:p>
          <a:p>
            <a:pPr marL="0" indent="0" algn="just">
              <a:buNone/>
            </a:pPr>
            <a:endParaRPr lang="en-IN" sz="2000" dirty="0">
              <a:latin typeface="Calibri"/>
              <a:ea typeface="Verdana"/>
            </a:endParaRPr>
          </a:p>
          <a:p>
            <a:pPr algn="just"/>
            <a:r>
              <a:rPr lang="en-IN" sz="2000" b="1" dirty="0">
                <a:latin typeface="Calibri"/>
                <a:ea typeface="Verdana"/>
              </a:rPr>
              <a:t>Knowledge Base:</a:t>
            </a:r>
            <a:r>
              <a:rPr lang="en-IN" sz="2000" dirty="0">
                <a:latin typeface="Calibri"/>
                <a:ea typeface="Verdana"/>
              </a:rPr>
              <a:t> A database that stores answers to common questions, troubleshooting guides, and product information. It can be simple (like a TSV file) or complex (like a full-featured database). It can also be connected to a system that tracks specific problems.</a:t>
            </a:r>
          </a:p>
          <a:p>
            <a:pPr marL="0" indent="0" algn="just">
              <a:buNone/>
            </a:pPr>
            <a:endParaRPr lang="en-IN" sz="2000" dirty="0">
              <a:latin typeface="Calibri"/>
              <a:ea typeface="Verdana"/>
            </a:endParaRPr>
          </a:p>
          <a:p>
            <a:pPr algn="just"/>
            <a:r>
              <a:rPr lang="en-IN" sz="2000" b="1" dirty="0">
                <a:latin typeface="Calibri"/>
                <a:ea typeface="Verdana"/>
              </a:rPr>
              <a:t>Search Engine:</a:t>
            </a:r>
            <a:r>
              <a:rPr lang="en-IN" sz="2000" dirty="0">
                <a:latin typeface="Calibri"/>
                <a:ea typeface="Verdana"/>
              </a:rPr>
              <a:t> Searches the knowledge base for answers that match the question the customer asked.</a:t>
            </a:r>
          </a:p>
          <a:p>
            <a:pPr marL="0" indent="0" algn="just">
              <a:buNone/>
            </a:pPr>
            <a:endParaRPr lang="en-IN" sz="2000" dirty="0">
              <a:latin typeface="Calibri"/>
              <a:ea typeface="Verdana"/>
            </a:endParaRPr>
          </a:p>
          <a:p>
            <a:pPr algn="just"/>
            <a:r>
              <a:rPr lang="en-IN" sz="2000" b="1" dirty="0">
                <a:latin typeface="Calibri"/>
                <a:ea typeface="Verdana"/>
              </a:rPr>
              <a:t>Dialogue Management:</a:t>
            </a:r>
            <a:r>
              <a:rPr lang="en-IN" sz="2000" dirty="0">
                <a:latin typeface="Calibri"/>
                <a:ea typeface="Verdana"/>
              </a:rPr>
              <a:t> Keeps the conversation going by asking follow-up questions, suggesting options, or sending the customer to a human if needed.</a:t>
            </a:r>
          </a:p>
          <a:p>
            <a:pPr algn="just"/>
            <a:endParaRPr lang="en-IN" sz="2000" dirty="0">
              <a:latin typeface="Calibri"/>
              <a:ea typeface="Verdana"/>
            </a:endParaRPr>
          </a:p>
          <a:p>
            <a:pPr algn="just"/>
            <a:r>
              <a:rPr lang="en-IN" sz="2000" b="1" dirty="0">
                <a:latin typeface="Calibri"/>
                <a:ea typeface="Verdana"/>
              </a:rPr>
              <a:t>Learning Engine:</a:t>
            </a:r>
            <a:r>
              <a:rPr lang="en-IN" sz="2000" dirty="0">
                <a:latin typeface="Calibri"/>
                <a:ea typeface="Verdana"/>
              </a:rPr>
              <a:t> Watches how the chatbot performs and improves its skills over time.</a:t>
            </a:r>
            <a:endParaRPr lang="en-IN" sz="2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5552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4" name="Google Shape;174;p25">
            <a:extLst>
              <a:ext uri="{FF2B5EF4-FFF2-40B4-BE49-F238E27FC236}">
                <a16:creationId xmlns:a16="http://schemas.microsoft.com/office/drawing/2014/main" id="{0D3166AB-CC9C-8B19-5CBF-60167077E908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2252" y="1143000"/>
            <a:ext cx="8309095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0D22C-2A24-D36F-9172-B56C5A411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7E54-C3E4-B700-B7EA-B0F76F47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3829-9AF7-4EF2-9F78-7FF834D5C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Technologies Used: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Frontend: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HTML, CSS, JavaScript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user interface.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Backend: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machine learning libraries.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dirty="0"/>
              <a:t>2. System Architecture</a:t>
            </a:r>
          </a:p>
          <a:p>
            <a:r>
              <a:rPr lang="en-US" sz="1600" dirty="0"/>
              <a:t>User queries are processed through the interface, analyzed with ML algorithms, and responded to based on the identified context.</a:t>
            </a:r>
          </a:p>
          <a:p>
            <a:pPr marL="0" indent="0">
              <a:buNone/>
            </a:pPr>
            <a:r>
              <a:rPr lang="en-US" sz="1600" b="1" dirty="0"/>
              <a:t>3. Workflow</a:t>
            </a:r>
          </a:p>
          <a:p>
            <a:r>
              <a:rPr lang="en-US" sz="1600" dirty="0"/>
              <a:t>Input through chatbot interface.</a:t>
            </a:r>
          </a:p>
          <a:p>
            <a:r>
              <a:rPr lang="en-US" sz="1600" dirty="0"/>
              <a:t>Preprocessing: tokenization.</a:t>
            </a:r>
          </a:p>
          <a:p>
            <a:r>
              <a:rPr lang="en-US" sz="1600" dirty="0"/>
              <a:t>Response generation and delivery.</a:t>
            </a:r>
          </a:p>
          <a:p>
            <a:pPr marL="0" indent="0">
              <a:buNone/>
            </a:pPr>
            <a:r>
              <a:rPr lang="en-US" sz="1600" b="1" dirty="0"/>
              <a:t>4. Machine Learning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Utilized labeled datasets for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Applied algorithms like logistic regression or neural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Evaluated performance using accuracy, precision, and recall.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792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DDA1D-71BA-FEB9-1E75-31EA2D46B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51E-D08C-5722-ED51-0225E995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E7ABD-488D-9F6A-F370-568343936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shopping, booking, environment, and social media domains.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dynamic query handling and context-aware responses.</a:t>
            </a:r>
          </a:p>
          <a:p>
            <a:pPr marL="0" indent="0">
              <a:buNone/>
            </a:pPr>
            <a:r>
              <a:rPr lang="en-US" sz="1600" b="1" dirty="0"/>
              <a:t>6. System Challenges and Solutions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Addressed ambiguous queries with fallback responses.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accuracy through domain-specific training.</a:t>
            </a:r>
          </a:p>
          <a:p>
            <a:pPr marL="0" indent="0">
              <a:buNone/>
            </a:pPr>
            <a:r>
              <a:rPr lang="en-US" sz="1600" b="1" dirty="0"/>
              <a:t>7. Current 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Fully functional chatbot ready for demonstration with interactive capabilities.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728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639" y="1124565"/>
            <a:ext cx="10668000" cy="49529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AutoNum type="arabicPeriod"/>
            </a:pPr>
            <a:r>
              <a:rPr lang="en-GB" sz="1600" b="1" dirty="0">
                <a:latin typeface="Verdana"/>
                <a:ea typeface="Verdana"/>
              </a:rPr>
              <a:t> Improved Customer Satisfaction:</a:t>
            </a:r>
            <a:r>
              <a:rPr lang="en-GB" sz="1600" dirty="0">
                <a:latin typeface="Verdana"/>
                <a:ea typeface="Verdana"/>
              </a:rPr>
              <a:t> Quick and accurate responses enhance the overall customer experience.</a:t>
            </a:r>
            <a:endParaRPr lang="en-GB" sz="1600" b="1" dirty="0">
              <a:latin typeface="Verdana"/>
              <a:ea typeface="Verdana"/>
            </a:endParaRPr>
          </a:p>
          <a:p>
            <a:pPr marL="457200" indent="-457200" algn="just">
              <a:buAutoNum type="arabicPeriod"/>
            </a:pPr>
            <a:r>
              <a:rPr lang="en-GB" sz="1600" b="1" dirty="0">
                <a:latin typeface="Verdana"/>
                <a:ea typeface="Verdana"/>
              </a:rPr>
              <a:t>Reduced Response Times:</a:t>
            </a:r>
            <a:r>
              <a:rPr lang="en-GB" sz="1600" dirty="0">
                <a:latin typeface="Verdana"/>
                <a:ea typeface="Verdana"/>
              </a:rPr>
              <a:t> Automation decreases wait times for assistance.</a:t>
            </a:r>
          </a:p>
          <a:p>
            <a:pPr marL="457200" indent="-457200" algn="just">
              <a:buAutoNum type="arabicPeriod"/>
            </a:pPr>
            <a:r>
              <a:rPr lang="en-GB" sz="1600" b="1" dirty="0">
                <a:latin typeface="Verdana"/>
                <a:ea typeface="Verdana"/>
              </a:rPr>
              <a:t>Efficient Issue Resolution:</a:t>
            </a:r>
            <a:r>
              <a:rPr lang="en-GB" sz="1600" dirty="0">
                <a:latin typeface="Verdana"/>
                <a:ea typeface="Verdana"/>
              </a:rPr>
              <a:t> Complex queries are escalated to human staff, ensuring timely resolutions.</a:t>
            </a:r>
          </a:p>
          <a:p>
            <a:pPr marL="457200" indent="-457200" algn="just">
              <a:buAutoNum type="arabicPeriod"/>
            </a:pPr>
            <a:r>
              <a:rPr lang="en-GB" sz="1600" b="1" dirty="0">
                <a:latin typeface="Verdana"/>
                <a:ea typeface="Verdana"/>
              </a:rPr>
              <a:t>Continuous Learning:</a:t>
            </a:r>
            <a:r>
              <a:rPr lang="en-GB" sz="1600" dirty="0">
                <a:latin typeface="Verdana"/>
                <a:ea typeface="Verdana"/>
              </a:rPr>
              <a:t> The chatbot becomes more effective at handling queries through ongoing learning from interactions.</a:t>
            </a:r>
          </a:p>
          <a:p>
            <a:pPr marL="457200" indent="-457200" algn="just">
              <a:buAutoNum type="arabicPeriod"/>
            </a:pPr>
            <a:r>
              <a:rPr lang="en-GB" sz="1600" b="1" dirty="0">
                <a:latin typeface="Verdana"/>
                <a:ea typeface="Verdana"/>
              </a:rPr>
              <a:t>Enhanced Knowledge Base:</a:t>
            </a:r>
            <a:r>
              <a:rPr lang="en-GB" sz="1600" dirty="0">
                <a:latin typeface="Verdana"/>
                <a:ea typeface="Verdana"/>
              </a:rPr>
              <a:t> The database is updated with new solutions, keeping information current.</a:t>
            </a:r>
          </a:p>
          <a:p>
            <a:pPr marL="457200" indent="-457200" algn="just">
              <a:buAutoNum type="arabicPeriod"/>
            </a:pPr>
            <a:r>
              <a:rPr lang="en-GB" sz="1600" b="1" dirty="0">
                <a:latin typeface="Verdana"/>
                <a:ea typeface="Verdana"/>
              </a:rPr>
              <a:t>Cost Savings:</a:t>
            </a:r>
            <a:r>
              <a:rPr lang="en-GB" sz="1600" dirty="0">
                <a:latin typeface="Verdana"/>
                <a:ea typeface="Verdana"/>
              </a:rPr>
              <a:t> Automating support reduces operational costs related to staffing.</a:t>
            </a:r>
          </a:p>
          <a:p>
            <a:pPr marL="457200" indent="-457200" algn="just">
              <a:buAutoNum type="arabicPeriod"/>
            </a:pPr>
            <a:r>
              <a:rPr lang="en-GB" sz="1600" b="1" dirty="0">
                <a:latin typeface="Verdana"/>
                <a:ea typeface="Verdana"/>
              </a:rPr>
              <a:t>Increased Scalability:</a:t>
            </a:r>
            <a:r>
              <a:rPr lang="en-GB" sz="1600" dirty="0">
                <a:latin typeface="Verdana"/>
                <a:ea typeface="Verdana"/>
              </a:rPr>
              <a:t> The chatbot can handle multiple queries simultaneously, allowing for scalable customer support.</a:t>
            </a:r>
          </a:p>
          <a:p>
            <a:pPr marL="457200" indent="-457200" algn="just">
              <a:buAutoNum type="arabicPeriod"/>
            </a:pPr>
            <a:r>
              <a:rPr lang="en-GB" sz="1600" b="1" dirty="0">
                <a:latin typeface="Verdana"/>
                <a:ea typeface="Verdana"/>
              </a:rPr>
              <a:t>Data-Driven Insights:</a:t>
            </a:r>
            <a:r>
              <a:rPr lang="en-GB" sz="1600" dirty="0">
                <a:latin typeface="Verdana"/>
                <a:ea typeface="Verdana"/>
              </a:rPr>
              <a:t> Analysis of customer interactions provides valuable insights into behaviour and common issues.</a:t>
            </a:r>
          </a:p>
          <a:p>
            <a:pPr marL="457200" indent="-457200" algn="just">
              <a:buAutoNum type="arabicPeriod"/>
            </a:pPr>
            <a:r>
              <a:rPr lang="en-GB" sz="1600" b="1" dirty="0">
                <a:latin typeface="Verdana"/>
                <a:ea typeface="Verdana"/>
              </a:rPr>
              <a:t>24/7 Availability:</a:t>
            </a:r>
            <a:r>
              <a:rPr lang="en-GB" sz="1600" dirty="0">
                <a:latin typeface="Verdana"/>
                <a:ea typeface="Verdana"/>
              </a:rPr>
              <a:t> Customers receive support at any time, improving accessibility.</a:t>
            </a:r>
          </a:p>
          <a:p>
            <a:pPr marL="457200" indent="-457200" algn="just">
              <a:buAutoNum type="arabicPeriod"/>
            </a:pPr>
            <a:r>
              <a:rPr lang="en-GB" sz="1600" b="1" dirty="0">
                <a:latin typeface="Verdana"/>
                <a:ea typeface="Verdana"/>
              </a:rPr>
              <a:t>Enhanced Employee Productivity:</a:t>
            </a:r>
            <a:r>
              <a:rPr lang="en-GB" sz="1600" dirty="0">
                <a:latin typeface="Verdana"/>
                <a:ea typeface="Verdana"/>
              </a:rPr>
              <a:t> Human staff can focus on complex issues, increasing overall productivity.</a:t>
            </a: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2000">
                <a:latin typeface="Calibri"/>
                <a:ea typeface="Verdana"/>
              </a:rPr>
              <a:t>To sum up, a customer care chatbot that possesses sophisticated abilities to comprehend inquiries, explore databases, and gain insight from human exchanges offers a revolutionary method of customer support.</a:t>
            </a:r>
            <a:endParaRPr lang="en-US" sz="2000">
              <a:latin typeface="Calibri"/>
              <a:ea typeface="Verdana"/>
            </a:endParaRPr>
          </a:p>
          <a:p>
            <a:pPr algn="just"/>
            <a:r>
              <a:rPr lang="en-GB" sz="2000">
                <a:latin typeface="Calibri"/>
                <a:ea typeface="Verdana"/>
              </a:rPr>
              <a:t> It guarantees effective issue resolution while reducing client annoyance by </a:t>
            </a:r>
            <a:r>
              <a:rPr lang="en-GB" sz="2000" err="1">
                <a:latin typeface="Calibri"/>
                <a:ea typeface="Verdana"/>
              </a:rPr>
              <a:t>skillfully</a:t>
            </a:r>
            <a:r>
              <a:rPr lang="en-GB" sz="2000">
                <a:latin typeface="Calibri"/>
                <a:ea typeface="Verdana"/>
              </a:rPr>
              <a:t> managing ordinary enquiries and elevating complicated problems to support workers. </a:t>
            </a:r>
            <a:endParaRPr lang="en-US" sz="2000">
              <a:latin typeface="Calibri"/>
              <a:ea typeface="Verdana"/>
            </a:endParaRPr>
          </a:p>
          <a:p>
            <a:pPr algn="just"/>
            <a:r>
              <a:rPr lang="en-GB" sz="2000">
                <a:latin typeface="Calibri"/>
                <a:ea typeface="Verdana"/>
              </a:rPr>
              <a:t>By continuously learning from interactions in real-time, the chatbot can answer similar questions on its own in the future, building a knowledge base that becomes better and better. </a:t>
            </a:r>
            <a:endParaRPr lang="en-US" sz="2000">
              <a:latin typeface="Calibri"/>
              <a:ea typeface="Verdana"/>
            </a:endParaRPr>
          </a:p>
          <a:p>
            <a:pPr algn="just"/>
            <a:r>
              <a:rPr lang="en-GB" sz="2000">
                <a:latin typeface="Calibri"/>
                <a:ea typeface="Verdana"/>
              </a:rPr>
              <a:t>Furthermore, by handling several queries at once, the system improves scalability, lowers operating costs, and provides 24/7 customer service. </a:t>
            </a:r>
            <a:endParaRPr lang="en-US" sz="2000">
              <a:latin typeface="Calibri"/>
              <a:ea typeface="Verdana"/>
            </a:endParaRPr>
          </a:p>
          <a:p>
            <a:pPr algn="just"/>
            <a:r>
              <a:rPr lang="en-GB" sz="2000">
                <a:latin typeface="Calibri"/>
                <a:ea typeface="Verdana"/>
              </a:rPr>
              <a:t>This technology streamlines internal operations and enhances the customer experience while freeing up human agents to work on more difficult jobs.</a:t>
            </a:r>
            <a:endParaRPr lang="en-US" sz="2000">
              <a:latin typeface="Calibri"/>
              <a:ea typeface="Verdana"/>
            </a:endParaRPr>
          </a:p>
          <a:p>
            <a:pPr algn="just"/>
            <a:r>
              <a:rPr lang="en-GB" sz="2000">
                <a:latin typeface="Calibri"/>
                <a:ea typeface="Verdana"/>
              </a:rPr>
              <a:t>In the end, this kind of chatbot yields long-term advantages including increased output, more effective resource management, and steady company expansion.</a:t>
            </a:r>
            <a:endParaRPr lang="en-US" sz="2000">
              <a:latin typeface="Calibri"/>
              <a:ea typeface="Verdana"/>
            </a:endParaRPr>
          </a:p>
          <a:p>
            <a:pPr algn="just"/>
            <a:endParaRPr lang="en-US" sz="20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sz="2400"/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None/>
            </a:pPr>
            <a:r>
              <a:rPr lang="en-US" b="1" dirty="0">
                <a:latin typeface="Cambria"/>
                <a:ea typeface="Cambria"/>
              </a:rPr>
              <a:t>https://github.com/pavansreddy27/Customer-Support-Chat-bot-with-ML</a:t>
            </a:r>
            <a:endParaRPr lang="en-US" b="1" dirty="0"/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en-GB" sz="2000">
                <a:latin typeface="Cambria"/>
                <a:ea typeface="Cambria"/>
              </a:rPr>
              <a:t>KATRAGADDA, V. (2023). Automating Customer Support</a:t>
            </a:r>
            <a:endParaRPr lang="en-GB"/>
          </a:p>
          <a:p>
            <a:pPr algn="just"/>
            <a:r>
              <a:rPr lang="en-GB" sz="2000">
                <a:latin typeface="Cambria"/>
                <a:ea typeface="Cambria"/>
              </a:rPr>
              <a:t>Patel, N., &amp; Trivedi, S. (2020). Leveraging predictive </a:t>
            </a:r>
            <a:r>
              <a:rPr lang="en-GB" sz="2000" err="1">
                <a:latin typeface="Cambria"/>
                <a:ea typeface="Cambria"/>
              </a:rPr>
              <a:t>modeling</a:t>
            </a:r>
            <a:r>
              <a:rPr lang="en-GB" sz="2000">
                <a:latin typeface="Cambria"/>
                <a:ea typeface="Cambria"/>
              </a:rPr>
              <a:t>, machine learning personalization, NLP customer support, and AI chatbots to increase customer loyalty.</a:t>
            </a:r>
            <a:endParaRPr lang="en-GB"/>
          </a:p>
          <a:p>
            <a:pPr algn="just"/>
            <a:r>
              <a:rPr lang="en-GB" sz="2000">
                <a:latin typeface="Cambria"/>
                <a:ea typeface="Cambria"/>
              </a:rPr>
              <a:t>Nuruzzaman, M., &amp; Hussain, O. K. (2018, October). A survey on chatbot implementation in customer service industry through deep neural networks.</a:t>
            </a:r>
            <a:endParaRPr lang="en-GB"/>
          </a:p>
          <a:p>
            <a:pPr algn="just"/>
            <a:r>
              <a:rPr lang="en-GB" sz="2000">
                <a:latin typeface="Cambria"/>
                <a:ea typeface="Cambria"/>
              </a:rPr>
              <a:t>Nguyen, T. (2019). Potential effects of chatbot technology on customer support:</a:t>
            </a:r>
            <a:endParaRPr lang="en-GB"/>
          </a:p>
          <a:p>
            <a:pPr algn="just"/>
            <a:r>
              <a:rPr lang="en-GB" sz="2000" err="1">
                <a:latin typeface="Cambria"/>
                <a:ea typeface="Cambria"/>
              </a:rPr>
              <a:t>Abouelyazid</a:t>
            </a:r>
            <a:r>
              <a:rPr lang="en-GB" sz="2000">
                <a:latin typeface="Cambria"/>
                <a:ea typeface="Cambria"/>
              </a:rPr>
              <a:t>, M. (2022). Natural Language Processing for Automated Customer Support in E-Commerce: Advanced Techniques for Intent Recognition and Response Generation.</a:t>
            </a:r>
            <a:endParaRPr lang="en-GB"/>
          </a:p>
          <a:p>
            <a:pPr algn="just"/>
            <a:r>
              <a:rPr lang="en-GB" sz="2000">
                <a:latin typeface="Cambria"/>
                <a:ea typeface="Cambria"/>
              </a:rPr>
              <a:t>D'silva, G. M., Thakare, S., More, S., &amp; Kuriakose, J. (2017, February). Real world smart chatbot for customer care using a software as a service (SaaS) architecture.</a:t>
            </a:r>
            <a:endParaRPr lang="en-GB"/>
          </a:p>
          <a:p>
            <a:pPr algn="just"/>
            <a:r>
              <a:rPr lang="en-GB" sz="2000" err="1">
                <a:latin typeface="Cambria"/>
                <a:ea typeface="Cambria"/>
              </a:rPr>
              <a:t>Iyambo</a:t>
            </a:r>
            <a:r>
              <a:rPr lang="en-GB" sz="2000">
                <a:latin typeface="Cambria"/>
                <a:ea typeface="Cambria"/>
              </a:rPr>
              <a:t>, H. N., &amp; Iyawa, G. (2023). Customer Support Chatbot to Enhance Customer Support Experience Using Machine Learning Techniques.</a:t>
            </a:r>
            <a:endParaRPr lang="en-GB"/>
          </a:p>
          <a:p>
            <a:pPr algn="just"/>
            <a:r>
              <a:rPr lang="en-GB" sz="2000">
                <a:latin typeface="Cambria"/>
                <a:ea typeface="Cambria"/>
              </a:rPr>
              <a:t>Suta, P., Lan, X., Wu, B., </a:t>
            </a:r>
            <a:r>
              <a:rPr lang="en-GB" sz="2000" err="1">
                <a:latin typeface="Cambria"/>
                <a:ea typeface="Cambria"/>
              </a:rPr>
              <a:t>Mongkolnam</a:t>
            </a:r>
            <a:r>
              <a:rPr lang="en-GB" sz="2000">
                <a:latin typeface="Cambria"/>
                <a:ea typeface="Cambria"/>
              </a:rPr>
              <a:t>, P., &amp; Chan, J. H. (2020). An overview of machine learning in chatbots. International Journal of Mechanical Engineering and Robotics Research, 9(4), 502-510.[8]</a:t>
            </a:r>
            <a:endParaRPr lang="en-GB"/>
          </a:p>
          <a:p>
            <a:pPr algn="just"/>
            <a:r>
              <a:rPr lang="en-GB" sz="2000">
                <a:latin typeface="Cambria"/>
                <a:ea typeface="Cambria"/>
              </a:rPr>
              <a:t>Kumar, R., &amp; Ali, M. M. (2020).</a:t>
            </a:r>
            <a:endParaRPr lang="en-GB"/>
          </a:p>
          <a:p>
            <a:pPr algn="just"/>
            <a:r>
              <a:rPr lang="en-GB" sz="2000">
                <a:latin typeface="Cambria"/>
                <a:ea typeface="Cambria"/>
              </a:rPr>
              <a:t>Kumar, N. K., Maheswari, K., Abinaya, A., Ramya, J., Ande, P. K., &amp; </a:t>
            </a:r>
            <a:r>
              <a:rPr lang="en-GB" sz="2000" err="1">
                <a:latin typeface="Cambria"/>
                <a:ea typeface="Cambria"/>
              </a:rPr>
              <a:t>Ramaian</a:t>
            </a:r>
            <a:r>
              <a:rPr lang="en-GB" sz="2000">
                <a:latin typeface="Cambria"/>
                <a:ea typeface="Cambria"/>
              </a:rPr>
              <a:t>, C. P. (2024, April). Advancements in Chatbot Technology for Enhanced Customer Support in Online Retail.</a:t>
            </a:r>
            <a:endParaRPr lang="en-GB"/>
          </a:p>
          <a:p>
            <a:pPr marL="0" indent="0" algn="just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639" y="952501"/>
            <a:ext cx="10668000" cy="49529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GB" dirty="0">
                <a:latin typeface="Calibri"/>
                <a:ea typeface="Verdana"/>
              </a:rPr>
              <a:t>A very advanced solution for automating customer care is a Customer Support Chatbot with Machine Learning that can analyse client complaints or queries and actively learn from encounters. </a:t>
            </a:r>
            <a:endParaRPr lang="en-US" dirty="0">
              <a:latin typeface="Calibri"/>
              <a:ea typeface="Verdana"/>
            </a:endParaRPr>
          </a:p>
          <a:p>
            <a:pPr algn="just"/>
            <a:r>
              <a:rPr lang="en-GB" dirty="0">
                <a:latin typeface="Calibri"/>
                <a:ea typeface="Verdana"/>
              </a:rPr>
              <a:t>This chatbot can evaluate consumer questions, look up possible answers in its database, and offer prompt support.</a:t>
            </a:r>
          </a:p>
          <a:p>
            <a:pPr algn="just"/>
            <a:r>
              <a:rPr lang="en-GB" dirty="0">
                <a:latin typeface="Calibri"/>
                <a:ea typeface="Verdana"/>
              </a:rPr>
              <a:t>It easily moves the case to human support personnel when a novel or complicated problem emerges. </a:t>
            </a:r>
          </a:p>
          <a:p>
            <a:pPr algn="just"/>
            <a:r>
              <a:rPr lang="en-GB" dirty="0">
                <a:latin typeface="Calibri"/>
                <a:ea typeface="Verdana"/>
              </a:rPr>
              <a:t>When the staff fixes the problem, the chatbot gains knowledge from the exchange, adds the updated solution to the database, and gets ready to answer similar questions in the future. </a:t>
            </a:r>
            <a:endParaRPr lang="en-GB" dirty="0">
              <a:latin typeface="Calibri"/>
            </a:endParaRPr>
          </a:p>
          <a:p>
            <a:pPr algn="just"/>
            <a:r>
              <a:rPr lang="en-GB" dirty="0">
                <a:latin typeface="Calibri"/>
                <a:ea typeface="Verdana"/>
              </a:rPr>
              <a:t>In addition to increasing response speed and accuracy, this technology guarantees ongoing learning and development, which gradually makes customer support more knowledgeable and flexible.</a:t>
            </a:r>
            <a:endParaRPr lang="en-GB" dirty="0">
              <a:latin typeface="Calibri"/>
            </a:endParaRPr>
          </a:p>
          <a:p>
            <a:pPr algn="just"/>
            <a:endParaRPr lang="en-GB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8A02-66E7-D4A9-0B63-EC7A4969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work mapping with SDG</a:t>
            </a:r>
            <a:endParaRPr lang="en-IN"/>
          </a:p>
        </p:txBody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96B0E362-745E-C478-1396-BA189B7150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Image preview">
            <a:extLst>
              <a:ext uri="{FF2B5EF4-FFF2-40B4-BE49-F238E27FC236}">
                <a16:creationId xmlns:a16="http://schemas.microsoft.com/office/drawing/2014/main" id="{EA944A2A-59CE-0D28-76C1-2B1B38111B31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None/>
            </a:pPr>
            <a:r>
              <a:rPr lang="en-IN" sz="2000" dirty="0">
                <a:latin typeface="Calibri"/>
                <a:ea typeface="Verdana"/>
              </a:rPr>
              <a:t>As it encourages technological innovation</a:t>
            </a:r>
            <a:endParaRPr lang="en-US" sz="2000" dirty="0">
              <a:latin typeface="Calibri"/>
            </a:endParaRPr>
          </a:p>
          <a:p>
            <a:pPr algn="just">
              <a:buNone/>
            </a:pPr>
            <a:r>
              <a:rPr lang="en-IN" sz="2000" dirty="0">
                <a:latin typeface="Calibri"/>
                <a:ea typeface="Verdana"/>
              </a:rPr>
              <a:t>and enhanced service infrastructure:</a:t>
            </a:r>
            <a:endParaRPr lang="en-US" sz="2000" dirty="0">
              <a:latin typeface="Calibri"/>
            </a:endParaRPr>
          </a:p>
          <a:p>
            <a:pPr algn="just">
              <a:buNone/>
            </a:pPr>
            <a:r>
              <a:rPr lang="en-IN" sz="2000" b="1" dirty="0">
                <a:latin typeface="Calibri"/>
                <a:ea typeface="Verdana"/>
              </a:rPr>
              <a:t>Goal 8:</a:t>
            </a:r>
            <a:r>
              <a:rPr lang="en-IN" sz="2000" dirty="0">
                <a:latin typeface="Calibri"/>
                <a:ea typeface="Verdana"/>
              </a:rPr>
              <a:t> Decent Work and Economic </a:t>
            </a:r>
            <a:endParaRPr lang="en-US" sz="2000" dirty="0">
              <a:latin typeface="Calibri"/>
            </a:endParaRPr>
          </a:p>
          <a:p>
            <a:pPr algn="just">
              <a:buNone/>
            </a:pPr>
            <a:r>
              <a:rPr lang="en-IN" sz="2000" dirty="0">
                <a:latin typeface="Calibri"/>
                <a:ea typeface="Verdana"/>
              </a:rPr>
              <a:t>Growth is especially relevant since </a:t>
            </a:r>
            <a:endParaRPr lang="en-US" sz="2000" dirty="0">
              <a:latin typeface="Calibri"/>
            </a:endParaRPr>
          </a:p>
          <a:p>
            <a:pPr algn="just">
              <a:buNone/>
            </a:pPr>
            <a:r>
              <a:rPr lang="en-IN" sz="2000" dirty="0">
                <a:latin typeface="Calibri"/>
                <a:ea typeface="Verdana"/>
              </a:rPr>
              <a:t>chatbots boost productivity and support</a:t>
            </a:r>
            <a:endParaRPr lang="en-US" sz="2000" dirty="0">
              <a:latin typeface="Calibri"/>
            </a:endParaRPr>
          </a:p>
          <a:p>
            <a:pPr algn="just">
              <a:buNone/>
            </a:pPr>
            <a:r>
              <a:rPr lang="en-IN" sz="2000" dirty="0">
                <a:latin typeface="Calibri"/>
                <a:ea typeface="Verdana"/>
              </a:rPr>
              <a:t>the expansion of businesses.</a:t>
            </a:r>
            <a:endParaRPr lang="en-US" sz="2000" dirty="0">
              <a:latin typeface="Calibri"/>
            </a:endParaRPr>
          </a:p>
          <a:p>
            <a:pPr algn="just">
              <a:buNone/>
            </a:pPr>
            <a:r>
              <a:rPr lang="en-IN" sz="2000" b="1" dirty="0">
                <a:latin typeface="Calibri"/>
                <a:ea typeface="Verdana"/>
              </a:rPr>
              <a:t>Goal 9:</a:t>
            </a:r>
            <a:r>
              <a:rPr lang="en-IN" sz="2000" dirty="0">
                <a:latin typeface="Calibri"/>
                <a:ea typeface="Verdana"/>
              </a:rPr>
              <a:t> Industry, Innovation, and</a:t>
            </a:r>
            <a:endParaRPr lang="en-IN" sz="2000">
              <a:latin typeface="Calibri"/>
              <a:ea typeface="Verdana"/>
            </a:endParaRPr>
          </a:p>
          <a:p>
            <a:pPr algn="just">
              <a:buNone/>
            </a:pPr>
            <a:r>
              <a:rPr lang="en-IN" sz="2000" dirty="0">
                <a:latin typeface="Calibri"/>
                <a:ea typeface="Verdana"/>
              </a:rPr>
              <a:t>Infrastructure is the SDG that </a:t>
            </a:r>
            <a:endParaRPr lang="en-IN" sz="2000">
              <a:latin typeface="Calibri"/>
              <a:ea typeface="Verdana"/>
            </a:endParaRPr>
          </a:p>
          <a:p>
            <a:pPr algn="just">
              <a:buNone/>
            </a:pPr>
            <a:r>
              <a:rPr lang="en-IN" sz="2000" dirty="0">
                <a:latin typeface="Calibri"/>
                <a:ea typeface="Verdana"/>
              </a:rPr>
              <a:t>most closely corresponds with a </a:t>
            </a:r>
            <a:endParaRPr lang="en-IN" sz="2000">
              <a:latin typeface="Calibri"/>
              <a:ea typeface="Verdana"/>
            </a:endParaRPr>
          </a:p>
          <a:p>
            <a:pPr algn="just">
              <a:buNone/>
            </a:pPr>
            <a:r>
              <a:rPr lang="en-IN" sz="2000" dirty="0">
                <a:latin typeface="Calibri"/>
                <a:ea typeface="Verdana"/>
              </a:rPr>
              <a:t>Customer Support Chatbot that </a:t>
            </a:r>
            <a:endParaRPr lang="en-IN" sz="2000">
              <a:latin typeface="Calibri"/>
              <a:ea typeface="Verdana"/>
            </a:endParaRPr>
          </a:p>
          <a:p>
            <a:pPr algn="just">
              <a:buNone/>
            </a:pPr>
            <a:r>
              <a:rPr lang="en-IN" sz="2000" dirty="0">
                <a:latin typeface="Calibri"/>
                <a:ea typeface="Verdana"/>
              </a:rPr>
              <a:t>uses machine learning.</a:t>
            </a:r>
            <a:endParaRPr lang="en-IN" sz="2000">
              <a:latin typeface="Calibri"/>
              <a:ea typeface="Verdana"/>
            </a:endParaRPr>
          </a:p>
          <a:p>
            <a:pPr marL="0" indent="0" algn="just">
              <a:buNone/>
            </a:pPr>
            <a:endParaRPr lang="en-US" sz="2000" dirty="0">
              <a:latin typeface="Calibri"/>
            </a:endParaRPr>
          </a:p>
        </p:txBody>
      </p:sp>
      <p:pic>
        <p:nvPicPr>
          <p:cNvPr id="5" name="Picture 4" descr="A chart of goals for a sustainable development&#10;&#10;Description automatically generated">
            <a:extLst>
              <a:ext uri="{FF2B5EF4-FFF2-40B4-BE49-F238E27FC236}">
                <a16:creationId xmlns:a16="http://schemas.microsoft.com/office/drawing/2014/main" id="{0BF7F529-9019-AE1F-3695-A233E50A6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187" y="998744"/>
            <a:ext cx="6205691" cy="51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9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/>
          </a:p>
          <a:p>
            <a:pPr marL="0" indent="0" algn="ctr">
              <a:buNone/>
            </a:pPr>
            <a:endParaRPr lang="en-GB" sz="4400"/>
          </a:p>
          <a:p>
            <a:pPr marL="0" indent="0" algn="ctr">
              <a:buNone/>
            </a:pPr>
            <a:r>
              <a:rPr lang="en-GB" sz="6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GB" sz="2000" b="1">
              <a:solidFill>
                <a:srgbClr val="1F1F1F"/>
              </a:solidFill>
              <a:latin typeface="Calibri"/>
              <a:ea typeface="Verdana"/>
            </a:endParaRPr>
          </a:p>
          <a:p>
            <a:r>
              <a:rPr lang="en-GB" b="1" dirty="0">
                <a:solidFill>
                  <a:srgbClr val="1F1F1F"/>
                </a:solidFill>
                <a:latin typeface="Calibri"/>
                <a:ea typeface="Verdana"/>
              </a:rPr>
              <a:t>Improved intelligence:</a:t>
            </a:r>
            <a:r>
              <a:rPr lang="en-GB" dirty="0">
                <a:solidFill>
                  <a:srgbClr val="1F1F1F"/>
                </a:solidFill>
                <a:latin typeface="Calibri"/>
                <a:ea typeface="Verdana"/>
              </a:rPr>
              <a:t> Chatbots are getting smarter, thanks to machine learning and NLP.</a:t>
            </a:r>
            <a:endParaRPr lang="en-GB" dirty="0">
              <a:latin typeface="Calibri"/>
              <a:ea typeface="Verdana"/>
            </a:endParaRPr>
          </a:p>
          <a:p>
            <a:r>
              <a:rPr lang="en-GB" b="1" dirty="0">
                <a:solidFill>
                  <a:srgbClr val="1F1F1F"/>
                </a:solidFill>
                <a:latin typeface="Calibri"/>
                <a:ea typeface="Verdana"/>
              </a:rPr>
              <a:t>Better customer service:</a:t>
            </a:r>
            <a:r>
              <a:rPr lang="en-GB" dirty="0">
                <a:solidFill>
                  <a:srgbClr val="1F1F1F"/>
                </a:solidFill>
                <a:latin typeface="Calibri"/>
                <a:ea typeface="Verdana"/>
              </a:rPr>
              <a:t> Chatbots can help customers quickly and efficiently.</a:t>
            </a:r>
            <a:endParaRPr lang="en-GB" dirty="0">
              <a:latin typeface="Calibri"/>
              <a:ea typeface="Verdana"/>
            </a:endParaRPr>
          </a:p>
          <a:p>
            <a:r>
              <a:rPr lang="en-GB" b="1" dirty="0">
                <a:solidFill>
                  <a:srgbClr val="1F1F1F"/>
                </a:solidFill>
                <a:latin typeface="Calibri"/>
                <a:ea typeface="Verdana"/>
              </a:rPr>
              <a:t>Happy customers:</a:t>
            </a:r>
            <a:r>
              <a:rPr lang="en-GB" dirty="0">
                <a:solidFill>
                  <a:srgbClr val="1F1F1F"/>
                </a:solidFill>
                <a:latin typeface="Calibri"/>
                <a:ea typeface="Verdana"/>
              </a:rPr>
              <a:t> Satisfied customers are more likely to stay loyal.</a:t>
            </a:r>
            <a:endParaRPr lang="en-GB">
              <a:latin typeface="Calibri"/>
              <a:ea typeface="Verdana"/>
            </a:endParaRPr>
          </a:p>
          <a:p>
            <a:r>
              <a:rPr lang="en-GB" b="1" dirty="0">
                <a:solidFill>
                  <a:srgbClr val="1F1F1F"/>
                </a:solidFill>
                <a:latin typeface="Calibri"/>
                <a:ea typeface="Verdana"/>
              </a:rPr>
              <a:t>Personalized service:</a:t>
            </a:r>
            <a:r>
              <a:rPr lang="en-GB" dirty="0">
                <a:solidFill>
                  <a:srgbClr val="1F1F1F"/>
                </a:solidFill>
                <a:latin typeface="Calibri"/>
                <a:ea typeface="Verdana"/>
              </a:rPr>
              <a:t> Chatbots can tailor their responses to each customer.</a:t>
            </a:r>
            <a:endParaRPr lang="en-GB">
              <a:latin typeface="Calibri"/>
              <a:ea typeface="Verdana"/>
            </a:endParaRPr>
          </a:p>
          <a:p>
            <a:r>
              <a:rPr lang="en-GB" b="1" dirty="0">
                <a:solidFill>
                  <a:srgbClr val="1F1F1F"/>
                </a:solidFill>
                <a:latin typeface="Calibri"/>
                <a:ea typeface="Verdana"/>
              </a:rPr>
              <a:t>Deep learning:</a:t>
            </a:r>
            <a:r>
              <a:rPr lang="en-GB" dirty="0">
                <a:solidFill>
                  <a:srgbClr val="1F1F1F"/>
                </a:solidFill>
                <a:latin typeface="Calibri"/>
                <a:ea typeface="Verdana"/>
              </a:rPr>
              <a:t> This technology helps chatbots understand language better.</a:t>
            </a:r>
            <a:endParaRPr lang="en-GB">
              <a:latin typeface="Calibri"/>
              <a:ea typeface="Verdana"/>
            </a:endParaRPr>
          </a:p>
          <a:p>
            <a:r>
              <a:rPr lang="en-GB" b="1" dirty="0">
                <a:solidFill>
                  <a:srgbClr val="1F1F1F"/>
                </a:solidFill>
                <a:latin typeface="Calibri"/>
                <a:ea typeface="Verdana"/>
              </a:rPr>
              <a:t>Easy to use:</a:t>
            </a:r>
            <a:r>
              <a:rPr lang="en-GB" dirty="0">
                <a:solidFill>
                  <a:srgbClr val="1F1F1F"/>
                </a:solidFill>
                <a:latin typeface="Calibri"/>
                <a:ea typeface="Verdana"/>
              </a:rPr>
              <a:t> Chatbots can be easily set up and managed.</a:t>
            </a:r>
            <a:endParaRPr lang="en-GB">
              <a:latin typeface="Calibri"/>
              <a:ea typeface="Verdana"/>
            </a:endParaRPr>
          </a:p>
          <a:p>
            <a:r>
              <a:rPr lang="en-GB" b="1" dirty="0">
                <a:solidFill>
                  <a:srgbClr val="1F1F1F"/>
                </a:solidFill>
                <a:latin typeface="Calibri"/>
                <a:ea typeface="Verdana"/>
              </a:rPr>
              <a:t>Continuous learning:</a:t>
            </a:r>
            <a:r>
              <a:rPr lang="en-GB" dirty="0">
                <a:solidFill>
                  <a:srgbClr val="1F1F1F"/>
                </a:solidFill>
                <a:latin typeface="Calibri"/>
                <a:ea typeface="Verdana"/>
              </a:rPr>
              <a:t> Chatbots get better over time by learning from interactions.</a:t>
            </a:r>
            <a:endParaRPr lang="en-GB">
              <a:latin typeface="Calibri"/>
              <a:ea typeface="Verdana"/>
            </a:endParaRPr>
          </a:p>
          <a:p>
            <a:pPr marL="0" indent="0">
              <a:buNone/>
            </a:pPr>
            <a:endParaRPr lang="en-GB" sz="2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363B-279D-8060-3213-2A9FA187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/>
                <a:ea typeface="Verdana"/>
              </a:rPr>
              <a:t>Literature Survey Contd..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59EA-2B0E-C761-1815-FCF95B26F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latin typeface="Calibri"/>
                <a:ea typeface="Verdana"/>
              </a:rPr>
              <a:t>KATRAGADDA, V. (2023):</a:t>
            </a:r>
            <a:r>
              <a:rPr lang="en-US" sz="2000" dirty="0">
                <a:latin typeface="Calibri"/>
                <a:ea typeface="Verdana"/>
              </a:rPr>
              <a:t> This paper likely provides an overview of chatbot automation in customer support, covering topics such as benefits, challenges, and best practices.</a:t>
            </a:r>
          </a:p>
          <a:p>
            <a:pPr marL="0" indent="0">
              <a:buNone/>
            </a:pPr>
            <a:endParaRPr lang="en-US" sz="2000" dirty="0">
              <a:latin typeface="Calibri"/>
              <a:ea typeface="Verdana"/>
            </a:endParaRPr>
          </a:p>
          <a:p>
            <a:r>
              <a:rPr lang="en-US" sz="2000" b="1" dirty="0">
                <a:latin typeface="Calibri"/>
                <a:ea typeface="Verdana"/>
              </a:rPr>
              <a:t>Patel, N., &amp; Trivedi, S. (2020):</a:t>
            </a:r>
            <a:r>
              <a:rPr lang="en-US" sz="2000" dirty="0">
                <a:latin typeface="Calibri"/>
                <a:ea typeface="Verdana"/>
              </a:rPr>
              <a:t> This paper focuses on the use of predictive modeling, machine learning, NLP, and AI chatbots to enhance customer loyalty.</a:t>
            </a:r>
          </a:p>
          <a:p>
            <a:pPr marL="0" indent="0">
              <a:buNone/>
            </a:pPr>
            <a:endParaRPr lang="en-US" sz="2000" dirty="0">
              <a:latin typeface="Calibri"/>
              <a:ea typeface="Verdana"/>
            </a:endParaRPr>
          </a:p>
          <a:p>
            <a:r>
              <a:rPr lang="en-US" sz="2000" b="1" dirty="0">
                <a:latin typeface="Calibri"/>
                <a:ea typeface="Verdana"/>
              </a:rPr>
              <a:t>Nuruzzaman, M., &amp; Hussain, O. K. (2018):</a:t>
            </a:r>
            <a:r>
              <a:rPr lang="en-US" sz="2000" dirty="0">
                <a:latin typeface="Calibri"/>
                <a:ea typeface="Verdana"/>
              </a:rPr>
              <a:t> This paper surveys the implementation of chatbots using deep neural networks in the customer service industry.</a:t>
            </a:r>
          </a:p>
          <a:p>
            <a:pPr marL="0" indent="0">
              <a:buNone/>
            </a:pPr>
            <a:endParaRPr lang="en-US" sz="2000" dirty="0">
              <a:latin typeface="Calibri"/>
              <a:ea typeface="Verdana"/>
            </a:endParaRPr>
          </a:p>
          <a:p>
            <a:r>
              <a:rPr lang="en-US" sz="2000" b="1" dirty="0">
                <a:latin typeface="Calibri"/>
                <a:ea typeface="Verdana"/>
              </a:rPr>
              <a:t>Nguyen, T. (2019):</a:t>
            </a:r>
            <a:r>
              <a:rPr lang="en-US" sz="2000" dirty="0">
                <a:latin typeface="Calibri"/>
                <a:ea typeface="Verdana"/>
              </a:rPr>
              <a:t> This paper explores the potential effects of chatbot technology on customer support, such as improved efficiency and reduced costs.</a:t>
            </a:r>
          </a:p>
          <a:p>
            <a:pPr marL="0" indent="0">
              <a:buNone/>
            </a:pPr>
            <a:endParaRPr lang="en-US" sz="2000" dirty="0">
              <a:latin typeface="Calibri"/>
              <a:ea typeface="Verdana"/>
            </a:endParaRPr>
          </a:p>
          <a:p>
            <a:r>
              <a:rPr lang="en-US" sz="2000" b="1" err="1">
                <a:latin typeface="Calibri"/>
                <a:ea typeface="Verdana"/>
              </a:rPr>
              <a:t>Abouelyazid</a:t>
            </a:r>
            <a:r>
              <a:rPr lang="en-US" sz="2000" b="1" dirty="0">
                <a:latin typeface="Calibri"/>
                <a:ea typeface="Verdana"/>
              </a:rPr>
              <a:t>, M. (2022):</a:t>
            </a:r>
            <a:r>
              <a:rPr lang="en-US" sz="2000" dirty="0">
                <a:latin typeface="Calibri"/>
                <a:ea typeface="Verdana"/>
              </a:rPr>
              <a:t> This paper delves into NLP techniques for automated customer support in e-commerce, specifically focusing on intent recognition and response generation.</a:t>
            </a:r>
          </a:p>
        </p:txBody>
      </p:sp>
    </p:spTree>
    <p:extLst>
      <p:ext uri="{BB962C8B-B14F-4D97-AF65-F5344CB8AC3E}">
        <p14:creationId xmlns:p14="http://schemas.microsoft.com/office/powerpoint/2010/main" val="308202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FAC5-E271-0B0A-6FA5-7533C887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 Contd..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72E2E-619C-0761-657B-2EA57E12E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000" b="1" dirty="0" err="1">
                <a:latin typeface="Calibri"/>
                <a:ea typeface="Verdana"/>
                <a:cs typeface="Calibri"/>
              </a:rPr>
              <a:t>Iyambo</a:t>
            </a:r>
            <a:r>
              <a:rPr lang="en-US" sz="2000" b="1" dirty="0">
                <a:latin typeface="Calibri"/>
                <a:ea typeface="Verdana"/>
                <a:cs typeface="Calibri"/>
              </a:rPr>
              <a:t>, H. N., &amp; Iyawa, G. (2023):</a:t>
            </a:r>
            <a:r>
              <a:rPr lang="en-US" sz="2000" dirty="0">
                <a:latin typeface="Calibri"/>
                <a:ea typeface="Verdana"/>
                <a:cs typeface="Calibri"/>
              </a:rPr>
              <a:t> This paper discusses the development of a customer support chatbot using machine learning techniques to enhance customer experience.</a:t>
            </a:r>
            <a:endParaRPr lang="en-US" sz="20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Calibri"/>
              <a:ea typeface="Verdana"/>
              <a:cs typeface="Calibri"/>
            </a:endParaRPr>
          </a:p>
          <a:p>
            <a:r>
              <a:rPr lang="en-US" sz="2000" b="1" dirty="0">
                <a:latin typeface="Calibri"/>
                <a:cs typeface="Calibri"/>
              </a:rPr>
              <a:t>Suta, P., Lan, X., Wu, B., </a:t>
            </a:r>
            <a:r>
              <a:rPr lang="en-US" sz="2000" b="1" dirty="0" err="1">
                <a:latin typeface="Calibri"/>
                <a:cs typeface="Calibri"/>
              </a:rPr>
              <a:t>Mongkolnam</a:t>
            </a:r>
            <a:r>
              <a:rPr lang="en-US" sz="2000" b="1" dirty="0">
                <a:latin typeface="Calibri"/>
                <a:cs typeface="Calibri"/>
              </a:rPr>
              <a:t>, P., &amp; Chan, J. H. (2020):</a:t>
            </a:r>
            <a:r>
              <a:rPr lang="en-US" sz="2000" dirty="0">
                <a:latin typeface="Calibri"/>
                <a:cs typeface="Calibri"/>
              </a:rPr>
              <a:t> This paper provides an overview of machine learning applications in chatbots, including topics such as natural language understanding, dialogue management, and knowledge representation.</a:t>
            </a:r>
          </a:p>
          <a:p>
            <a:pPr marL="0" indent="0">
              <a:buNone/>
            </a:pPr>
            <a:endParaRPr lang="en-US" sz="2000" dirty="0">
              <a:latin typeface="Calibri"/>
              <a:ea typeface="Verdana"/>
              <a:cs typeface="Calibri"/>
            </a:endParaRPr>
          </a:p>
          <a:p>
            <a:r>
              <a:rPr lang="en-US" sz="2000" b="1" dirty="0">
                <a:latin typeface="Calibri"/>
                <a:cs typeface="Calibri"/>
              </a:rPr>
              <a:t>Kumar, R., &amp; Ali, M. M. (2020):</a:t>
            </a:r>
            <a:r>
              <a:rPr lang="en-US" sz="2000" dirty="0">
                <a:latin typeface="Calibri"/>
                <a:cs typeface="Calibri"/>
              </a:rPr>
              <a:t> This paper likely discusses the role of chatbots in customer support, potentially covering topics such as benefits, challenges, and case studies.</a:t>
            </a:r>
          </a:p>
          <a:p>
            <a:pPr marL="0" indent="0">
              <a:buNone/>
            </a:pPr>
            <a:endParaRPr lang="en-US" sz="2000" dirty="0">
              <a:latin typeface="Calibri"/>
              <a:ea typeface="Verdana"/>
              <a:cs typeface="Calibri"/>
            </a:endParaRPr>
          </a:p>
          <a:p>
            <a:r>
              <a:rPr lang="en-US" sz="2000" b="1" dirty="0">
                <a:latin typeface="Calibri"/>
                <a:cs typeface="Calibri"/>
              </a:rPr>
              <a:t>Kumar, N. K., Maheswari, K., Abinaya, A., Ramya, J., Ande, P. K., &amp; </a:t>
            </a:r>
            <a:r>
              <a:rPr lang="en-US" sz="2000" b="1" dirty="0" err="1">
                <a:latin typeface="Calibri"/>
                <a:cs typeface="Calibri"/>
              </a:rPr>
              <a:t>Ramaian</a:t>
            </a:r>
            <a:r>
              <a:rPr lang="en-US" sz="2000" b="1" dirty="0">
                <a:latin typeface="Calibri"/>
                <a:cs typeface="Calibri"/>
              </a:rPr>
              <a:t>, C. P. (2024):</a:t>
            </a:r>
            <a:r>
              <a:rPr lang="en-US" sz="2000" dirty="0">
                <a:latin typeface="Calibri"/>
                <a:cs typeface="Calibri"/>
              </a:rPr>
              <a:t> This paper focuses on recent advancements in chatbot technology for enhanced customer support in online retail.</a:t>
            </a:r>
          </a:p>
          <a:p>
            <a:pPr marL="0" indent="0">
              <a:buNone/>
            </a:pPr>
            <a:endParaRPr lang="en-US" sz="2000" dirty="0">
              <a:latin typeface="Calibri"/>
              <a:cs typeface="Calibri"/>
            </a:endParaRPr>
          </a:p>
          <a:p>
            <a:r>
              <a:rPr lang="en-US" sz="2000" b="1" dirty="0">
                <a:latin typeface="Calibri"/>
                <a:cs typeface="Calibri"/>
              </a:rPr>
              <a:t>D'silva, G. M., Thakare, S., More, S., &amp; Kuriakose, J. (2017):</a:t>
            </a:r>
            <a:r>
              <a:rPr lang="en-US" sz="2000" dirty="0">
                <a:latin typeface="Calibri"/>
                <a:cs typeface="Calibri"/>
              </a:rPr>
              <a:t> This paper describes a real-world smart chatbot for customer care implemented using a SaaS architecture.</a:t>
            </a:r>
          </a:p>
        </p:txBody>
      </p:sp>
    </p:spTree>
    <p:extLst>
      <p:ext uri="{BB962C8B-B14F-4D97-AF65-F5344CB8AC3E}">
        <p14:creationId xmlns:p14="http://schemas.microsoft.com/office/powerpoint/2010/main" val="425237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0815-675F-1C01-088B-35947E90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 Contd..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1DA2C-AF1A-C549-1279-A899E2BD1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52501"/>
            <a:ext cx="10668000" cy="495299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Calibri"/>
                <a:ea typeface="Verdana"/>
              </a:rPr>
              <a:t>Numerous significant themes and potential avenues for future research can be </a:t>
            </a:r>
            <a:r>
              <a:rPr lang="en-US">
                <a:latin typeface="Calibri"/>
                <a:ea typeface="Verdana"/>
              </a:rPr>
              <a:t>discerned from the literature review:</a:t>
            </a:r>
            <a:endParaRPr lang="en-US">
              <a:latin typeface="Calibri"/>
            </a:endParaRPr>
          </a:p>
          <a:p>
            <a:pPr algn="just"/>
            <a:r>
              <a:rPr lang="en-US" dirty="0">
                <a:latin typeface="Calibri"/>
                <a:ea typeface="Verdana"/>
              </a:rPr>
              <a:t>A rise in chatbot sophistication can be seen in their increased ability to comprehend natural language, provide responses that seem human, and handle intricate client enquiries.</a:t>
            </a:r>
          </a:p>
          <a:p>
            <a:pPr algn="just"/>
            <a:r>
              <a:rPr lang="en-US" dirty="0">
                <a:latin typeface="Calibri"/>
                <a:ea typeface="Verdana"/>
              </a:rPr>
              <a:t>Integration with additional technologies: In order to deliver a more thorough customer experience, chatbots are being more and more integrated with additional technologies, including analytics software and CRM systems.</a:t>
            </a:r>
          </a:p>
          <a:p>
            <a:pPr algn="just"/>
            <a:r>
              <a:rPr lang="en-US" dirty="0">
                <a:latin typeface="Calibri"/>
                <a:ea typeface="Verdana"/>
              </a:rPr>
              <a:t>Ethical considerations: As chatbots proliferate, it's critical to take into account ethical concerns like privacy, bias, and transparency.</a:t>
            </a:r>
          </a:p>
          <a:p>
            <a:pPr algn="just"/>
            <a:r>
              <a:rPr lang="en-US" dirty="0">
                <a:latin typeface="Calibri"/>
                <a:ea typeface="Verdana"/>
              </a:rPr>
              <a:t>Progress in natural language processing (NLP) and machine learning: Chatbot performance will be enhanced by ongoing NLP and machine learning research and development.</a:t>
            </a:r>
          </a:p>
          <a:p>
            <a:pPr marL="0" indent="0" algn="just">
              <a:buNone/>
            </a:pPr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181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1458-3602-B88D-69F2-536F2B2C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Existing method Drawback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BEEA-9AE3-9AD1-DBF4-A2CC98EF1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en-IN" dirty="0">
              <a:latin typeface="Calibri"/>
              <a:ea typeface="Verdana"/>
            </a:endParaRPr>
          </a:p>
          <a:p>
            <a:pPr marL="0" indent="0" algn="just">
              <a:buNone/>
            </a:pPr>
            <a:r>
              <a:rPr lang="en-IN" b="1" dirty="0">
                <a:latin typeface="Calibri"/>
                <a:ea typeface="Verdana"/>
              </a:rPr>
              <a:t>1.</a:t>
            </a:r>
            <a:r>
              <a:rPr lang="en-IN" dirty="0">
                <a:latin typeface="Calibri"/>
                <a:ea typeface="Verdana"/>
              </a:rPr>
              <a:t> </a:t>
            </a:r>
            <a:r>
              <a:rPr lang="en-IN" b="1" dirty="0">
                <a:latin typeface="Calibri"/>
                <a:ea typeface="Verdana"/>
              </a:rPr>
              <a:t>Rule-Based and Template-Based Chatbots:</a:t>
            </a:r>
            <a:r>
              <a:rPr lang="en-IN" dirty="0">
                <a:latin typeface="Calibri"/>
                <a:ea typeface="Verdana"/>
              </a:rPr>
              <a:t> Limited to predefined responses, they struggle with complex or varied queries and lack learning capabilities, requiring manual updates.</a:t>
            </a:r>
          </a:p>
          <a:p>
            <a:pPr marL="0" indent="0" algn="just">
              <a:buNone/>
            </a:pPr>
            <a:r>
              <a:rPr lang="en-IN" b="1" dirty="0">
                <a:latin typeface="Calibri"/>
                <a:ea typeface="Verdana"/>
              </a:rPr>
              <a:t>2.</a:t>
            </a:r>
            <a:r>
              <a:rPr lang="en-IN" dirty="0">
                <a:latin typeface="Calibri"/>
                <a:ea typeface="Verdana"/>
              </a:rPr>
              <a:t> </a:t>
            </a:r>
            <a:r>
              <a:rPr lang="en-IN" b="1" dirty="0">
                <a:latin typeface="Calibri"/>
                <a:ea typeface="Verdana"/>
              </a:rPr>
              <a:t>Retrieval-Based Chatbots:</a:t>
            </a:r>
            <a:r>
              <a:rPr lang="en-IN" dirty="0">
                <a:latin typeface="Calibri"/>
                <a:ea typeface="Verdana"/>
              </a:rPr>
              <a:t> Inaccurate when faced with ambiguous queries and incapable of learning from interactions without manual intervention.</a:t>
            </a:r>
          </a:p>
          <a:p>
            <a:pPr marL="0" indent="0" algn="just">
              <a:buNone/>
            </a:pPr>
            <a:r>
              <a:rPr lang="en-IN" b="1" dirty="0">
                <a:latin typeface="Calibri"/>
                <a:ea typeface="Verdana"/>
              </a:rPr>
              <a:t>3.</a:t>
            </a:r>
            <a:r>
              <a:rPr lang="en-IN" dirty="0">
                <a:latin typeface="Calibri"/>
                <a:ea typeface="Verdana"/>
              </a:rPr>
              <a:t> </a:t>
            </a:r>
            <a:r>
              <a:rPr lang="en-IN" b="1" dirty="0">
                <a:latin typeface="Calibri"/>
                <a:ea typeface="Verdana"/>
              </a:rPr>
              <a:t>Generative Chatbots:</a:t>
            </a:r>
            <a:r>
              <a:rPr lang="en-IN" dirty="0">
                <a:latin typeface="Calibri"/>
                <a:ea typeface="Verdana"/>
              </a:rPr>
              <a:t> Inconsistent response quality, high dependency on large datasets, and difficulty in identifying when to hand off to human support.</a:t>
            </a:r>
          </a:p>
          <a:p>
            <a:pPr marL="0" indent="0" algn="just">
              <a:buNone/>
            </a:pPr>
            <a:r>
              <a:rPr lang="en-IN" b="1" dirty="0">
                <a:latin typeface="Calibri"/>
                <a:ea typeface="Verdana"/>
              </a:rPr>
              <a:t>4.</a:t>
            </a:r>
            <a:r>
              <a:rPr lang="en-IN" dirty="0">
                <a:latin typeface="Calibri"/>
                <a:ea typeface="Verdana"/>
              </a:rPr>
              <a:t> </a:t>
            </a:r>
            <a:r>
              <a:rPr lang="en-IN" b="1" dirty="0">
                <a:latin typeface="Calibri"/>
                <a:ea typeface="Verdana"/>
              </a:rPr>
              <a:t>Limited Hand-Off Capabilities:</a:t>
            </a:r>
            <a:r>
              <a:rPr lang="en-IN" dirty="0">
                <a:latin typeface="Calibri"/>
                <a:ea typeface="Verdana"/>
              </a:rPr>
              <a:t> Inefficient in escalating issues and lacking feedback mechanisms to learn from human-agent interactions.</a:t>
            </a:r>
          </a:p>
          <a:p>
            <a:pPr marL="0" indent="0" algn="just">
              <a:buNone/>
            </a:pPr>
            <a:endParaRPr lang="en-IN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766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2000">
                <a:latin typeface="Calibri"/>
                <a:ea typeface="Verdana"/>
              </a:rPr>
              <a:t>Regardless of complexity or language, the suggested customer care chatbot employs Natural Language Processing (NLP) and Machine Learning (ML) to reliably interpret customer complaints or inquiries.</a:t>
            </a:r>
            <a:endParaRPr lang="en-US" sz="2000">
              <a:latin typeface="Calibri"/>
            </a:endParaRPr>
          </a:p>
          <a:p>
            <a:pPr algn="just"/>
            <a:r>
              <a:rPr lang="en-GB" sz="2000">
                <a:latin typeface="Calibri"/>
                <a:ea typeface="Verdana"/>
              </a:rPr>
              <a:t>When pertinent answers are found, it searches a dynamic database and provides them instantly.</a:t>
            </a:r>
            <a:endParaRPr lang="en-US" sz="2000">
              <a:latin typeface="Calibri"/>
            </a:endParaRPr>
          </a:p>
          <a:p>
            <a:pPr algn="just"/>
            <a:r>
              <a:rPr lang="en-GB" sz="2000">
                <a:latin typeface="Calibri"/>
                <a:ea typeface="Verdana"/>
              </a:rPr>
              <a:t>The chatbot ensures smooth handoffs by elevating questions to human support workers if they can't be answered by current knowledge.</a:t>
            </a:r>
            <a:endParaRPr lang="en-US" sz="2000">
              <a:latin typeface="Calibri"/>
            </a:endParaRPr>
          </a:p>
          <a:p>
            <a:pPr algn="just"/>
            <a:r>
              <a:rPr lang="en-GB" sz="2000">
                <a:latin typeface="Calibri"/>
                <a:ea typeface="Verdana"/>
              </a:rPr>
              <a:t>The chatbot picks up knowledge from the resolution process during the staff-customer interaction and incorporates the updated solution into its database.</a:t>
            </a:r>
            <a:endParaRPr lang="en-US" sz="2000">
              <a:latin typeface="Calibri"/>
            </a:endParaRPr>
          </a:p>
          <a:p>
            <a:pPr algn="just"/>
            <a:r>
              <a:rPr lang="en-GB" sz="2000">
                <a:latin typeface="Calibri"/>
                <a:ea typeface="Verdana"/>
              </a:rPr>
              <a:t>The chatbot can now respond to similar queries on its own in the future thanks to this ongoing learning process. </a:t>
            </a:r>
            <a:endParaRPr lang="en-US" sz="2000">
              <a:latin typeface="Calibri"/>
            </a:endParaRPr>
          </a:p>
          <a:p>
            <a:pPr algn="just"/>
            <a:r>
              <a:rPr lang="en-GB" sz="2000">
                <a:latin typeface="Calibri"/>
                <a:ea typeface="Verdana"/>
              </a:rPr>
              <a:t>It lowers the need for manual updates and raises client satisfaction levels overall by getting better with every contact. </a:t>
            </a:r>
            <a:endParaRPr lang="en-US" sz="2000">
              <a:latin typeface="Calibri"/>
            </a:endParaRPr>
          </a:p>
          <a:p>
            <a:pPr algn="just"/>
            <a:r>
              <a:rPr lang="en-GB" sz="2000">
                <a:latin typeface="Calibri"/>
                <a:ea typeface="Verdana"/>
              </a:rPr>
              <a:t>The chatbot also guarantees flexibility to meet changing client needs, optimizes response times, and offers round-the-clock assistance.</a:t>
            </a:r>
            <a:endParaRPr lang="en-US" sz="20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639" y="952501"/>
            <a:ext cx="10668000" cy="495299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>
              <a:buNone/>
            </a:pPr>
            <a:endParaRPr lang="en-GB" dirty="0">
              <a:latin typeface="Calibri"/>
              <a:ea typeface="Verdana"/>
            </a:endParaRPr>
          </a:p>
          <a:p>
            <a:pPr marL="457200" indent="-457200" algn="just">
              <a:buAutoNum type="arabicPeriod"/>
            </a:pPr>
            <a:r>
              <a:rPr lang="en-GB" b="1" dirty="0">
                <a:latin typeface="Calibri"/>
                <a:ea typeface="Verdana"/>
              </a:rPr>
              <a:t>Automate Responses:</a:t>
            </a:r>
            <a:r>
              <a:rPr lang="en-GB" dirty="0">
                <a:latin typeface="Calibri"/>
                <a:ea typeface="Verdana"/>
              </a:rPr>
              <a:t> Without the need for human assistance, use AI to rapidly comprehend and respond to consumer inquiries. </a:t>
            </a:r>
            <a:endParaRPr lang="en-GB">
              <a:latin typeface="Calibri"/>
            </a:endParaRPr>
          </a:p>
          <a:p>
            <a:pPr marL="457200" indent="-457200" algn="just">
              <a:buAutoNum type="arabicPeriod"/>
            </a:pPr>
            <a:r>
              <a:rPr lang="en-GB" b="1" dirty="0">
                <a:latin typeface="Calibri"/>
                <a:ea typeface="Verdana"/>
              </a:rPr>
              <a:t>Quick Solution Lookups:</a:t>
            </a:r>
            <a:r>
              <a:rPr lang="en-GB" dirty="0">
                <a:latin typeface="Calibri"/>
                <a:ea typeface="Verdana"/>
              </a:rPr>
              <a:t> To get solutions right away, search the database (TSV file) for answers. </a:t>
            </a:r>
            <a:endParaRPr lang="en-GB">
              <a:latin typeface="Calibri"/>
            </a:endParaRPr>
          </a:p>
          <a:p>
            <a:pPr marL="457200" indent="-457200" algn="just">
              <a:buAutoNum type="arabicPeriod"/>
            </a:pPr>
            <a:r>
              <a:rPr lang="en-GB" b="1" dirty="0">
                <a:latin typeface="Calibri"/>
                <a:ea typeface="Verdana"/>
              </a:rPr>
              <a:t>Escalate Complex Issues:</a:t>
            </a:r>
            <a:r>
              <a:rPr lang="en-GB" dirty="0">
                <a:latin typeface="Calibri"/>
                <a:ea typeface="Verdana"/>
              </a:rPr>
              <a:t> When a bot is unable to assist, it forwards the problem to a human support representative.</a:t>
            </a:r>
            <a:endParaRPr lang="en-GB" dirty="0">
              <a:latin typeface="Calibri"/>
            </a:endParaRPr>
          </a:p>
          <a:p>
            <a:pPr marL="457200" indent="-457200" algn="just">
              <a:buAutoNum type="arabicPeriod"/>
            </a:pPr>
            <a:r>
              <a:rPr lang="en-GB" b="1" dirty="0">
                <a:latin typeface="Calibri"/>
                <a:ea typeface="Verdana"/>
              </a:rPr>
              <a:t>Learn and Grow:</a:t>
            </a:r>
            <a:r>
              <a:rPr lang="en-GB" dirty="0">
                <a:latin typeface="Calibri"/>
                <a:ea typeface="Verdana"/>
              </a:rPr>
              <a:t> As a result of interactions, the bot refreshes its memory to better address related queries in the future.</a:t>
            </a:r>
            <a:endParaRPr lang="en-GB" dirty="0">
              <a:latin typeface="Calibri"/>
            </a:endParaRPr>
          </a:p>
          <a:p>
            <a:pPr marL="457200" indent="-457200" algn="just">
              <a:buAutoNum type="arabicPeriod"/>
            </a:pPr>
            <a:r>
              <a:rPr lang="en-GB" b="1" dirty="0">
                <a:latin typeface="Calibri"/>
                <a:ea typeface="Verdana"/>
              </a:rPr>
              <a:t>Boost Customer Satisfaction:</a:t>
            </a:r>
            <a:r>
              <a:rPr lang="en-GB" dirty="0">
                <a:latin typeface="Calibri"/>
                <a:ea typeface="Verdana"/>
              </a:rPr>
              <a:t> To make the customer experience better, respond promptly. </a:t>
            </a:r>
            <a:endParaRPr lang="en-GB">
              <a:latin typeface="Calibri"/>
            </a:endParaRPr>
          </a:p>
          <a:p>
            <a:pPr marL="457200" indent="-457200" algn="just">
              <a:buAutoNum type="arabicPeriod"/>
            </a:pPr>
            <a:r>
              <a:rPr lang="en-GB" b="1" dirty="0">
                <a:latin typeface="Calibri"/>
                <a:ea typeface="Verdana"/>
              </a:rPr>
              <a:t>Boost Productivity:</a:t>
            </a:r>
            <a:r>
              <a:rPr lang="en-GB" dirty="0">
                <a:latin typeface="Calibri"/>
                <a:ea typeface="Verdana"/>
              </a:rPr>
              <a:t> Release human agents from mundane inquiries to enable them to concentrate on more complex problems. </a:t>
            </a:r>
            <a:endParaRPr lang="en-GB">
              <a:latin typeface="Calibri"/>
            </a:endParaRPr>
          </a:p>
          <a:p>
            <a:pPr marL="457200" indent="-457200" algn="just">
              <a:buAutoNum type="arabicPeriod"/>
            </a:pPr>
            <a:r>
              <a:rPr lang="en-GB" b="1" dirty="0">
                <a:latin typeface="Calibri"/>
                <a:ea typeface="Verdana"/>
              </a:rPr>
              <a:t>Organize More Queries:</a:t>
            </a:r>
            <a:r>
              <a:rPr lang="en-GB" dirty="0">
                <a:latin typeface="Calibri"/>
                <a:ea typeface="Verdana"/>
              </a:rPr>
              <a:t> Expand the chatbot's capacity to handle a larger volume of inquiries without sacrificing accuracy.</a:t>
            </a:r>
            <a:endParaRPr lang="en-GB" dirty="0">
              <a:latin typeface="Calibri"/>
            </a:endParaRPr>
          </a:p>
          <a:p>
            <a:pPr marL="457200" indent="-457200" algn="just">
              <a:buAutoNum type="arabicPeriod"/>
            </a:pPr>
            <a:r>
              <a:rPr lang="en-GB" b="1" dirty="0">
                <a:latin typeface="Calibri"/>
                <a:ea typeface="Verdana"/>
              </a:rPr>
              <a:t>Provide round the clock Support:</a:t>
            </a:r>
            <a:r>
              <a:rPr lang="en-GB" dirty="0">
                <a:latin typeface="Calibri"/>
                <a:ea typeface="Verdana"/>
              </a:rPr>
              <a:t> Make certain that clients may obtain assistance day or night.</a:t>
            </a:r>
            <a:endParaRPr lang="en-GB" dirty="0">
              <a:latin typeface="Calibri"/>
            </a:endParaRPr>
          </a:p>
          <a:p>
            <a:pPr marL="457200" indent="-457200" algn="just">
              <a:buAutoNum type="arabicPeriod"/>
            </a:pPr>
            <a:r>
              <a:rPr lang="en-GB" b="1" dirty="0">
                <a:latin typeface="Calibri"/>
                <a:ea typeface="Verdana"/>
              </a:rPr>
              <a:t>Include User Input:</a:t>
            </a:r>
            <a:r>
              <a:rPr lang="en-GB" dirty="0">
                <a:latin typeface="Calibri"/>
                <a:ea typeface="Verdana"/>
              </a:rPr>
              <a:t> Utilize user input to gradually improve the bot's intelligence.</a:t>
            </a:r>
            <a:endParaRPr lang="en-GB" dirty="0">
              <a:latin typeface="Calibri"/>
            </a:endParaRPr>
          </a:p>
          <a:p>
            <a:pPr marL="457200" indent="-457200" algn="just">
              <a:buAutoNum type="arabicPeriod"/>
            </a:pPr>
            <a:r>
              <a:rPr lang="en-GB" b="1" dirty="0">
                <a:latin typeface="Calibri"/>
                <a:ea typeface="Verdana"/>
              </a:rPr>
              <a:t>Promote Business Growth:</a:t>
            </a:r>
            <a:r>
              <a:rPr lang="en-GB" dirty="0">
                <a:latin typeface="Calibri"/>
                <a:ea typeface="Verdana"/>
              </a:rPr>
              <a:t> By lowering expenses and enhancing services, you can promote business growth.</a:t>
            </a:r>
            <a:endParaRPr lang="en-GB" dirty="0">
              <a:latin typeface="Calibri"/>
            </a:endParaRPr>
          </a:p>
          <a:p>
            <a:pPr algn="just">
              <a:buNone/>
            </a:pPr>
            <a:endParaRPr lang="en-GB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11</TotalTime>
  <Words>2274</Words>
  <Application>Microsoft Office PowerPoint</Application>
  <PresentationFormat>Widescreen</PresentationFormat>
  <Paragraphs>189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Bookman Old Style</vt:lpstr>
      <vt:lpstr>Calibri</vt:lpstr>
      <vt:lpstr>Cambria</vt:lpstr>
      <vt:lpstr>Verdana</vt:lpstr>
      <vt:lpstr>Bioinformatics</vt:lpstr>
      <vt:lpstr>Customer Support Chat bot with ML</vt:lpstr>
      <vt:lpstr>Introduction</vt:lpstr>
      <vt:lpstr>Literature Review</vt:lpstr>
      <vt:lpstr>Literature Survey Contd..</vt:lpstr>
      <vt:lpstr>Literature Survey Contd..</vt:lpstr>
      <vt:lpstr>Literature Survey Contd..</vt:lpstr>
      <vt:lpstr>Existing method Drawback</vt:lpstr>
      <vt:lpstr>Proposed Method</vt:lpstr>
      <vt:lpstr>Objectives</vt:lpstr>
      <vt:lpstr>Methodology/Modules</vt:lpstr>
      <vt:lpstr>Architecture</vt:lpstr>
      <vt:lpstr>Software components</vt:lpstr>
      <vt:lpstr>Timeline of Project</vt:lpstr>
      <vt:lpstr>Implementation Details</vt:lpstr>
      <vt:lpstr>Implementation Details</vt:lpstr>
      <vt:lpstr>Expected Outcomes</vt:lpstr>
      <vt:lpstr>Conclusion</vt:lpstr>
      <vt:lpstr>Github Link</vt:lpstr>
      <vt:lpstr>References</vt:lpstr>
      <vt:lpstr>Project work mapping with SDG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SIRI H G</cp:lastModifiedBy>
  <cp:revision>143</cp:revision>
  <dcterms:created xsi:type="dcterms:W3CDTF">2023-03-16T03:26:27Z</dcterms:created>
  <dcterms:modified xsi:type="dcterms:W3CDTF">2024-12-23T06:21:05Z</dcterms:modified>
</cp:coreProperties>
</file>