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2BEAEE-AC2D-4A31-9D02-2A3312087DDA}">
  <a:tblStyle styleId="{EF2BEAEE-AC2D-4A31-9D02-2A3312087DD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4f8e9d15e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4f8e9d15e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4f8e9d15ee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4f8e9d15e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4f8e9d15ee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4f8e9d15e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4f8e9d15e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4f8e9d15e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4f8e9d15ee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4f8e9d15ee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4f8e9d15ee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4f8e9d15ee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116dfdd0e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116dfdd0e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4f8e9d15ee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4f8e9d15e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zopen.community"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s://github.com/instructlab/instructlab" TargetMode="External"/><Relationship Id="rId4" Type="http://schemas.openxmlformats.org/officeDocument/2006/relationships/hyperlink" Target="http://github.com/zopencommun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23783" y="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 </a:t>
            </a:r>
            <a:endParaRPr/>
          </a:p>
        </p:txBody>
      </p:sp>
      <p:sp>
        <p:nvSpPr>
          <p:cNvPr id="55" name="Google Shape;55;p13"/>
          <p:cNvSpPr txBox="1">
            <a:spLocks noGrp="1"/>
          </p:cNvSpPr>
          <p:nvPr>
            <p:ph type="subTitle" idx="1"/>
          </p:nvPr>
        </p:nvSpPr>
        <p:spPr>
          <a:xfrm>
            <a:off x="0" y="2334900"/>
            <a:ext cx="9144000" cy="829200"/>
          </a:xfrm>
          <a:prstGeom prst="rect">
            <a:avLst/>
          </a:prstGeom>
        </p:spPr>
        <p:txBody>
          <a:bodyPr spcFirstLastPara="1" wrap="square" lIns="91425" tIns="91425" rIns="91425" bIns="91425" anchor="t" anchorCtr="0">
            <a:noAutofit/>
          </a:bodyPr>
          <a:lstStyle/>
          <a:p>
            <a:pPr marL="1371600" lvl="0" indent="0" algn="l" rtl="0">
              <a:spcBef>
                <a:spcPts val="0"/>
              </a:spcBef>
              <a:spcAft>
                <a:spcPts val="0"/>
              </a:spcAft>
              <a:buNone/>
            </a:pPr>
            <a:r>
              <a:rPr lang="en" sz="2500" b="1">
                <a:solidFill>
                  <a:schemeClr val="dk1"/>
                </a:solidFill>
                <a:latin typeface="Times New Roman"/>
                <a:ea typeface="Times New Roman"/>
                <a:cs typeface="Times New Roman"/>
                <a:sym typeface="Times New Roman"/>
              </a:rPr>
              <a:t>   Automated Porting of Tools to IBM Z/OS</a:t>
            </a:r>
            <a:endParaRPr sz="2500" b="1">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2500">
              <a:solidFill>
                <a:schemeClr val="dk1"/>
              </a:solidFill>
              <a:latin typeface="Times New Roman"/>
              <a:ea typeface="Times New Roman"/>
              <a:cs typeface="Times New Roman"/>
              <a:sym typeface="Times New Roman"/>
            </a:endParaRPr>
          </a:p>
        </p:txBody>
      </p:sp>
      <p:pic>
        <p:nvPicPr>
          <p:cNvPr id="56" name="Google Shape;56;p13"/>
          <p:cNvPicPr preferRelativeResize="0"/>
          <p:nvPr/>
        </p:nvPicPr>
        <p:blipFill>
          <a:blip r:embed="rId3">
            <a:alphaModFix/>
          </a:blip>
          <a:stretch>
            <a:fillRect/>
          </a:stretch>
        </p:blipFill>
        <p:spPr>
          <a:xfrm>
            <a:off x="867500" y="60000"/>
            <a:ext cx="7004551" cy="2115450"/>
          </a:xfrm>
          <a:prstGeom prst="rect">
            <a:avLst/>
          </a:prstGeom>
          <a:noFill/>
          <a:ln>
            <a:noFill/>
          </a:ln>
        </p:spPr>
      </p:pic>
      <p:sp>
        <p:nvSpPr>
          <p:cNvPr id="57" name="Google Shape;57;p13"/>
          <p:cNvSpPr txBox="1"/>
          <p:nvPr/>
        </p:nvSpPr>
        <p:spPr>
          <a:xfrm>
            <a:off x="8194425" y="2702175"/>
            <a:ext cx="978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graphicFrame>
        <p:nvGraphicFramePr>
          <p:cNvPr id="58" name="Google Shape;58;p13"/>
          <p:cNvGraphicFramePr/>
          <p:nvPr>
            <p:extLst>
              <p:ext uri="{D42A27DB-BD31-4B8C-83A1-F6EECF244321}">
                <p14:modId xmlns:p14="http://schemas.microsoft.com/office/powerpoint/2010/main" val="1277909363"/>
              </p:ext>
            </p:extLst>
          </p:nvPr>
        </p:nvGraphicFramePr>
        <p:xfrm>
          <a:off x="952500" y="3164100"/>
          <a:ext cx="7239000" cy="1234350"/>
        </p:xfrm>
        <a:graphic>
          <a:graphicData uri="http://schemas.openxmlformats.org/drawingml/2006/table">
            <a:tbl>
              <a:tblPr>
                <a:noFill/>
                <a:tableStyleId>{EF2BEAEE-AC2D-4A31-9D02-2A3312087DDA}</a:tableStyleId>
              </a:tblPr>
              <a:tblGrid>
                <a:gridCol w="7239000">
                  <a:extLst>
                    <a:ext uri="{9D8B030D-6E8A-4147-A177-3AD203B41FA5}">
                      <a16:colId xmlns:a16="http://schemas.microsoft.com/office/drawing/2014/main" val="20000"/>
                    </a:ext>
                  </a:extLst>
                </a:gridCol>
              </a:tblGrid>
              <a:tr h="381000">
                <a:tc>
                  <a:txBody>
                    <a:bodyPr/>
                    <a:lstStyle/>
                    <a:p>
                      <a:pPr marL="0" lvl="0" indent="0" algn="ctr" rtl="0">
                        <a:spcBef>
                          <a:spcPts val="0"/>
                        </a:spcBef>
                        <a:spcAft>
                          <a:spcPts val="0"/>
                        </a:spcAft>
                        <a:buNone/>
                      </a:pPr>
                      <a:r>
                        <a:rPr lang="en-US" sz="1500" b="1" dirty="0">
                          <a:latin typeface="Times New Roman"/>
                          <a:ea typeface="Times New Roman"/>
                          <a:cs typeface="Times New Roman"/>
                          <a:sym typeface="Times New Roman"/>
                        </a:rPr>
                        <a:t>Pavan S</a:t>
                      </a:r>
                      <a:endParaRPr sz="1500" b="1"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500" b="1">
                          <a:latin typeface="Times New Roman"/>
                          <a:ea typeface="Times New Roman"/>
                          <a:cs typeface="Times New Roman"/>
                          <a:sym typeface="Times New Roman"/>
                        </a:rPr>
                        <a:t>Aravind A</a:t>
                      </a:r>
                      <a:endParaRPr sz="1500" b="1">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IN" sz="1500" b="1" dirty="0" err="1">
                          <a:latin typeface="Times New Roman"/>
                          <a:ea typeface="Times New Roman"/>
                          <a:cs typeface="Times New Roman"/>
                          <a:sym typeface="Times New Roman"/>
                        </a:rPr>
                        <a:t>Prithiviraj</a:t>
                      </a:r>
                      <a:r>
                        <a:rPr lang="en-IN" sz="1500" b="1" dirty="0">
                          <a:latin typeface="Times New Roman"/>
                          <a:ea typeface="Times New Roman"/>
                          <a:cs typeface="Times New Roman"/>
                          <a:sym typeface="Times New Roman"/>
                        </a:rPr>
                        <a:t> N</a:t>
                      </a:r>
                    </a:p>
                  </a:txBody>
                  <a:tcPr marL="91425" marR="91425" marT="91425" marB="91425"/>
                </a:tc>
                <a:extLst>
                  <a:ext uri="{0D108BD9-81ED-4DB2-BD59-A6C34878D82A}">
                    <a16:rowId xmlns:a16="http://schemas.microsoft.com/office/drawing/2014/main" val="10002"/>
                  </a:ext>
                </a:extLst>
              </a:tr>
            </a:tbl>
          </a:graphicData>
        </a:graphic>
      </p:graphicFrame>
      <p:sp>
        <p:nvSpPr>
          <p:cNvPr id="59" name="Google Shape;59;p13"/>
          <p:cNvSpPr txBox="1">
            <a:spLocks noGrp="1"/>
          </p:cNvSpPr>
          <p:nvPr>
            <p:ph type="subTitle" idx="1"/>
          </p:nvPr>
        </p:nvSpPr>
        <p:spPr>
          <a:xfrm>
            <a:off x="421450" y="2807400"/>
            <a:ext cx="1331700" cy="35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b="1">
                <a:solidFill>
                  <a:schemeClr val="dk1"/>
                </a:solidFill>
                <a:latin typeface="Times New Roman"/>
                <a:ea typeface="Times New Roman"/>
                <a:cs typeface="Times New Roman"/>
                <a:sym typeface="Times New Roman"/>
              </a:rPr>
              <a:t>By:</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1373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Times"/>
                <a:ea typeface="Times"/>
                <a:cs typeface="Times"/>
                <a:sym typeface="Times"/>
              </a:rPr>
              <a:t>INTRODUCTION</a:t>
            </a:r>
            <a:endParaRPr b="1">
              <a:latin typeface="Times"/>
              <a:ea typeface="Times"/>
              <a:cs typeface="Times"/>
              <a:sym typeface="Times"/>
            </a:endParaRPr>
          </a:p>
        </p:txBody>
      </p:sp>
      <p:sp>
        <p:nvSpPr>
          <p:cNvPr id="65" name="Google Shape;65;p14"/>
          <p:cNvSpPr txBox="1">
            <a:spLocks noGrp="1"/>
          </p:cNvSpPr>
          <p:nvPr>
            <p:ph type="body" idx="1"/>
          </p:nvPr>
        </p:nvSpPr>
        <p:spPr>
          <a:xfrm>
            <a:off x="311700" y="710000"/>
            <a:ext cx="8593800" cy="35073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Clr>
                <a:schemeClr val="dk1"/>
              </a:buClr>
              <a:buSzPts val="1100"/>
              <a:buFont typeface="Arial"/>
              <a:buNone/>
            </a:pPr>
            <a:r>
              <a:rPr lang="en" sz="1500" dirty="0">
                <a:solidFill>
                  <a:schemeClr val="dk1"/>
                </a:solidFill>
                <a:latin typeface="Times"/>
                <a:ea typeface="Times"/>
                <a:cs typeface="Times"/>
                <a:sym typeface="Times"/>
              </a:rPr>
              <a:t>	Porting software tools from conventional operating systems to IBM z/OS is a complex and labor-intensive task, primarily due to architectural disparities and platform-specific constraints. Unlike Linux or Windows environments, z/OS has a unique set of system interfaces, compilers, and runtime behaviors that are often incompatible with open-source tools designed for POSIX-like systems. Developers frequently encounter issues such as missing or unsupported system calls, differing file system semantics, compiler-specific errors, and outdated dependencies. These roadblocks can cause persistent build failures and unpredictable runtime behavior.</a:t>
            </a:r>
            <a:endParaRPr sz="1500" dirty="0">
              <a:solidFill>
                <a:schemeClr val="dk1"/>
              </a:solidFill>
              <a:latin typeface="Times"/>
              <a:ea typeface="Times"/>
              <a:cs typeface="Times"/>
              <a:sym typeface="Times"/>
            </a:endParaRPr>
          </a:p>
          <a:p>
            <a:pPr marL="0" lvl="0" indent="457200" algn="just" rtl="0">
              <a:spcBef>
                <a:spcPts val="1200"/>
              </a:spcBef>
              <a:spcAft>
                <a:spcPts val="0"/>
              </a:spcAft>
              <a:buClr>
                <a:schemeClr val="dk1"/>
              </a:buClr>
              <a:buSzPts val="1100"/>
              <a:buFont typeface="Arial"/>
              <a:buNone/>
            </a:pPr>
            <a:r>
              <a:rPr lang="en" sz="1500" dirty="0">
                <a:solidFill>
                  <a:schemeClr val="dk1"/>
                </a:solidFill>
                <a:latin typeface="Times"/>
                <a:ea typeface="Times"/>
                <a:cs typeface="Times"/>
                <a:sym typeface="Times"/>
              </a:rPr>
              <a:t>Addressing these issues typically requires extensive manual effort—debugging complex error messages, writing system-specific patches, and reconfiguring build environments through trial and error. In many cases, developers must also gain deep expertise in both the source tool and the target z/OS environment, further increasing the time and effort required. This not only slows down the migration process but also introduces opportunities for human error, inconsistencies, and maintenance challenges. As a result, many open-source tools remain inaccessible on z/OS, limiting developer productivity and slowing the adoption of modern software practices in mainframe environments.</a:t>
            </a:r>
            <a:endParaRPr sz="1500" dirty="0">
              <a:solidFill>
                <a:schemeClr val="dk1"/>
              </a:solidFill>
              <a:latin typeface="Times"/>
              <a:ea typeface="Times"/>
              <a:cs typeface="Times"/>
              <a:sym typeface="Times"/>
            </a:endParaRPr>
          </a:p>
          <a:p>
            <a:pPr marL="0" lvl="0" indent="0" algn="just" rtl="0">
              <a:spcBef>
                <a:spcPts val="1200"/>
              </a:spcBef>
              <a:spcAft>
                <a:spcPts val="1200"/>
              </a:spcAft>
              <a:buNone/>
            </a:pPr>
            <a:endParaRPr sz="1500" dirty="0">
              <a:solidFill>
                <a:schemeClr val="dk1"/>
              </a:solidFill>
              <a:latin typeface="Times"/>
              <a:ea typeface="Times"/>
              <a:cs typeface="Times"/>
              <a:sym typeface="Time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238425" y="2252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Times"/>
                <a:ea typeface="Times"/>
                <a:cs typeface="Times"/>
                <a:sym typeface="Times"/>
              </a:rPr>
              <a:t>MOTIVATION</a:t>
            </a:r>
            <a:endParaRPr b="1">
              <a:latin typeface="Times"/>
              <a:ea typeface="Times"/>
              <a:cs typeface="Times"/>
              <a:sym typeface="Times"/>
            </a:endParaRPr>
          </a:p>
        </p:txBody>
      </p:sp>
      <p:sp>
        <p:nvSpPr>
          <p:cNvPr id="71" name="Google Shape;71;p15"/>
          <p:cNvSpPr txBox="1">
            <a:spLocks noGrp="1"/>
          </p:cNvSpPr>
          <p:nvPr>
            <p:ph type="body" idx="1"/>
          </p:nvPr>
        </p:nvSpPr>
        <p:spPr>
          <a:xfrm>
            <a:off x="121200" y="797925"/>
            <a:ext cx="8520600" cy="38649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Clr>
                <a:schemeClr val="dk1"/>
              </a:buClr>
              <a:buSzPts val="1100"/>
              <a:buFont typeface="Arial"/>
              <a:buNone/>
            </a:pPr>
            <a:r>
              <a:rPr lang="en" sz="1500" b="1">
                <a:solidFill>
                  <a:srgbClr val="000000"/>
                </a:solidFill>
                <a:latin typeface="Times New Roman"/>
                <a:ea typeface="Times New Roman"/>
                <a:cs typeface="Times New Roman"/>
                <a:sym typeface="Times New Roman"/>
              </a:rPr>
              <a:t>Challenge: </a:t>
            </a:r>
            <a:r>
              <a:rPr lang="en" sz="1500">
                <a:solidFill>
                  <a:srgbClr val="000000"/>
                </a:solidFill>
                <a:latin typeface="Times New Roman"/>
                <a:ea typeface="Times New Roman"/>
                <a:cs typeface="Times New Roman"/>
                <a:sym typeface="Times New Roman"/>
              </a:rPr>
              <a:t>Porting open-source tools to IBM z/OS is complex and error-prone due to significant architectural differences and system-specific constraints.</a:t>
            </a:r>
            <a:endParaRPr sz="15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Clr>
                <a:schemeClr val="dk1"/>
              </a:buClr>
              <a:buSzPts val="1100"/>
              <a:buFont typeface="Arial"/>
              <a:buNone/>
            </a:pPr>
            <a:r>
              <a:rPr lang="en" sz="1500" b="1">
                <a:solidFill>
                  <a:schemeClr val="dk1"/>
                </a:solidFill>
                <a:latin typeface="Times New Roman"/>
                <a:ea typeface="Times New Roman"/>
                <a:cs typeface="Times New Roman"/>
                <a:sym typeface="Times New Roman"/>
              </a:rPr>
              <a:t>Developer Pain Points</a:t>
            </a:r>
            <a:r>
              <a:rPr lang="en"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marL="457200" lvl="0" indent="-323850" algn="just" rtl="0">
              <a:spcBef>
                <a:spcPts val="12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Frequent build failures</a:t>
            </a:r>
            <a:endParaRPr sz="1500">
              <a:solidFill>
                <a:schemeClr val="dk1"/>
              </a:solidFill>
              <a:latin typeface="Times New Roman"/>
              <a:ea typeface="Times New Roman"/>
              <a:cs typeface="Times New Roman"/>
              <a:sym typeface="Times New Roman"/>
            </a:endParaRPr>
          </a:p>
          <a:p>
            <a:pPr marL="457200" lvl="0" indent="-323850" algn="just"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Compatibility issues</a:t>
            </a:r>
            <a:endParaRPr sz="1500">
              <a:solidFill>
                <a:schemeClr val="dk1"/>
              </a:solidFill>
              <a:latin typeface="Times New Roman"/>
              <a:ea typeface="Times New Roman"/>
              <a:cs typeface="Times New Roman"/>
              <a:sym typeface="Times New Roman"/>
            </a:endParaRPr>
          </a:p>
          <a:p>
            <a:pPr marL="457200" lvl="0" indent="-323850" algn="just"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High manual effort and prolonged timelines</a:t>
            </a:r>
            <a:endParaRPr sz="1500">
              <a:solidFill>
                <a:schemeClr val="dk1"/>
              </a:solidFill>
              <a:latin typeface="Times New Roman"/>
              <a:ea typeface="Times New Roman"/>
              <a:cs typeface="Times New Roman"/>
              <a:sym typeface="Times New Roman"/>
            </a:endParaRPr>
          </a:p>
          <a:p>
            <a:pPr marL="0" lvl="0" indent="0" algn="just" rtl="0">
              <a:spcBef>
                <a:spcPts val="1200"/>
              </a:spcBef>
              <a:spcAft>
                <a:spcPts val="0"/>
              </a:spcAft>
              <a:buClr>
                <a:schemeClr val="dk1"/>
              </a:buClr>
              <a:buSzPts val="1100"/>
              <a:buFont typeface="Arial"/>
              <a:buNone/>
            </a:pPr>
            <a:r>
              <a:rPr lang="en" sz="1500" b="1">
                <a:solidFill>
                  <a:schemeClr val="dk1"/>
                </a:solidFill>
                <a:latin typeface="Times New Roman"/>
                <a:ea typeface="Times New Roman"/>
                <a:cs typeface="Times New Roman"/>
                <a:sym typeface="Times New Roman"/>
              </a:rPr>
              <a:t>Project Motivation</a:t>
            </a:r>
            <a:r>
              <a:rPr lang="en"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marL="457200" lvl="0" indent="-323850" algn="just" rtl="0">
              <a:spcBef>
                <a:spcPts val="12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Simplify and automate the porting process</a:t>
            </a:r>
            <a:endParaRPr sz="1500">
              <a:solidFill>
                <a:schemeClr val="dk1"/>
              </a:solidFill>
              <a:latin typeface="Times New Roman"/>
              <a:ea typeface="Times New Roman"/>
              <a:cs typeface="Times New Roman"/>
              <a:sym typeface="Times New Roman"/>
            </a:endParaRPr>
          </a:p>
          <a:p>
            <a:pPr marL="457200" lvl="0" indent="-323850" algn="just"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Reduce manual debugging and intervention</a:t>
            </a:r>
            <a:endParaRPr sz="1500">
              <a:solidFill>
                <a:schemeClr val="dk1"/>
              </a:solidFill>
              <a:latin typeface="Times New Roman"/>
              <a:ea typeface="Times New Roman"/>
              <a:cs typeface="Times New Roman"/>
              <a:sym typeface="Times New Roman"/>
            </a:endParaRPr>
          </a:p>
          <a:p>
            <a:pPr marL="0" lvl="0" indent="0" algn="just" rtl="0">
              <a:spcBef>
                <a:spcPts val="1200"/>
              </a:spcBef>
              <a:spcAft>
                <a:spcPts val="1200"/>
              </a:spcAft>
              <a:buNone/>
            </a:pP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1080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Times"/>
                <a:ea typeface="Times"/>
                <a:cs typeface="Times"/>
                <a:sym typeface="Times"/>
              </a:rPr>
              <a:t>OBJECTIVES</a:t>
            </a:r>
            <a:endParaRPr b="1">
              <a:latin typeface="Times"/>
              <a:ea typeface="Times"/>
              <a:cs typeface="Times"/>
              <a:sym typeface="Times"/>
            </a:endParaRPr>
          </a:p>
        </p:txBody>
      </p:sp>
      <p:sp>
        <p:nvSpPr>
          <p:cNvPr id="77" name="Google Shape;77;p16"/>
          <p:cNvSpPr txBox="1">
            <a:spLocks noGrp="1"/>
          </p:cNvSpPr>
          <p:nvPr>
            <p:ph type="body" idx="1"/>
          </p:nvPr>
        </p:nvSpPr>
        <p:spPr>
          <a:xfrm>
            <a:off x="209125" y="814375"/>
            <a:ext cx="8520600" cy="4173600"/>
          </a:xfrm>
          <a:prstGeom prst="rect">
            <a:avLst/>
          </a:prstGeom>
        </p:spPr>
        <p:txBody>
          <a:bodyPr spcFirstLastPara="1" wrap="square" lIns="91425" tIns="91425" rIns="91425" bIns="91425" anchor="t" anchorCtr="0">
            <a:normAutofit/>
          </a:bodyPr>
          <a:lstStyle/>
          <a:p>
            <a:pPr marL="457200" lvl="0" indent="-323850" algn="just" rtl="0">
              <a:spcBef>
                <a:spcPts val="0"/>
              </a:spcBef>
              <a:spcAft>
                <a:spcPts val="0"/>
              </a:spcAft>
              <a:buClr>
                <a:schemeClr val="dk1"/>
              </a:buClr>
              <a:buSzPts val="1500"/>
              <a:buFont typeface="Times"/>
              <a:buChar char="●"/>
            </a:pPr>
            <a:r>
              <a:rPr lang="en" sz="1500" b="1">
                <a:solidFill>
                  <a:schemeClr val="dk1"/>
                </a:solidFill>
                <a:latin typeface="Times"/>
                <a:ea typeface="Times"/>
                <a:cs typeface="Times"/>
                <a:sym typeface="Times"/>
              </a:rPr>
              <a:t>Create a Robust Dataset Manually and then Automate collection process for LLM Training:</a:t>
            </a:r>
            <a:r>
              <a:rPr lang="en" sz="1500">
                <a:solidFill>
                  <a:schemeClr val="dk1"/>
                </a:solidFill>
                <a:latin typeface="Times"/>
                <a:ea typeface="Times"/>
                <a:cs typeface="Times"/>
                <a:sym typeface="Times"/>
              </a:rPr>
              <a:t> Collect and organize a detailed dataset comprising errors, faulty code, applied patches, and corrected code, which will be utilized by the LLM to enhance its predictive capabilities and optimize future porting tasks.</a:t>
            </a:r>
            <a:endParaRPr sz="1500" b="1">
              <a:solidFill>
                <a:schemeClr val="dk1"/>
              </a:solidFill>
              <a:latin typeface="Times"/>
              <a:ea typeface="Times"/>
              <a:cs typeface="Times"/>
              <a:sym typeface="Times"/>
            </a:endParaRPr>
          </a:p>
          <a:p>
            <a:pPr marL="457200" lvl="0" indent="-323850" algn="just" rtl="0">
              <a:spcBef>
                <a:spcPts val="0"/>
              </a:spcBef>
              <a:spcAft>
                <a:spcPts val="0"/>
              </a:spcAft>
              <a:buClr>
                <a:schemeClr val="dk1"/>
              </a:buClr>
              <a:buSzPts val="1500"/>
              <a:buFont typeface="Times"/>
              <a:buChar char="●"/>
            </a:pPr>
            <a:r>
              <a:rPr lang="en" sz="1500" b="1">
                <a:solidFill>
                  <a:schemeClr val="dk1"/>
                </a:solidFill>
                <a:latin typeface="Times"/>
                <a:ea typeface="Times"/>
                <a:cs typeface="Times"/>
                <a:sym typeface="Times"/>
              </a:rPr>
              <a:t>Error Detection and Resolution</a:t>
            </a:r>
            <a:r>
              <a:rPr lang="en" sz="1500">
                <a:solidFill>
                  <a:schemeClr val="dk1"/>
                </a:solidFill>
                <a:latin typeface="Times"/>
                <a:ea typeface="Times"/>
                <a:cs typeface="Times"/>
                <a:sym typeface="Times"/>
              </a:rPr>
              <a:t>: Leverage the LLM to identify and classify build-time errors and faulty code segments and generate automated suggestions for patches to resolve these issues, accelerating the debugging and correction process.</a:t>
            </a:r>
            <a:endParaRPr sz="1500" b="1">
              <a:solidFill>
                <a:schemeClr val="dk1"/>
              </a:solidFill>
              <a:latin typeface="Times"/>
              <a:ea typeface="Times"/>
              <a:cs typeface="Times"/>
              <a:sym typeface="Times"/>
            </a:endParaRPr>
          </a:p>
          <a:p>
            <a:pPr marL="457200" lvl="0" indent="-323850" algn="just" rtl="0">
              <a:spcBef>
                <a:spcPts val="0"/>
              </a:spcBef>
              <a:spcAft>
                <a:spcPts val="0"/>
              </a:spcAft>
              <a:buClr>
                <a:schemeClr val="dk1"/>
              </a:buClr>
              <a:buSzPts val="1500"/>
              <a:buFont typeface="Times"/>
              <a:buChar char="●"/>
            </a:pPr>
            <a:r>
              <a:rPr lang="en" sz="1500" b="1">
                <a:solidFill>
                  <a:schemeClr val="dk1"/>
                </a:solidFill>
                <a:latin typeface="Times"/>
                <a:ea typeface="Times"/>
                <a:cs typeface="Times"/>
                <a:sym typeface="Times"/>
              </a:rPr>
              <a:t>Automate Tool Porting with LLM Integration</a:t>
            </a:r>
            <a:r>
              <a:rPr lang="en" sz="1500">
                <a:solidFill>
                  <a:schemeClr val="dk1"/>
                </a:solidFill>
                <a:latin typeface="Times"/>
                <a:ea typeface="Times"/>
                <a:cs typeface="Times"/>
                <a:sym typeface="Times"/>
              </a:rPr>
              <a:t>: Develop an automated framework that uses a trained Large Language Model (LLM) to assist in the porting of open-source tools to the z/OS environment, reducing the need for manual intervention and improving speed and accuracy.</a:t>
            </a:r>
            <a:endParaRPr sz="1500">
              <a:solidFill>
                <a:schemeClr val="dk1"/>
              </a:solidFill>
              <a:latin typeface="Times"/>
              <a:ea typeface="Times"/>
              <a:cs typeface="Times"/>
              <a:sym typeface="Times"/>
            </a:endParaRPr>
          </a:p>
          <a:p>
            <a:pPr marL="457200" lvl="0" indent="-323850" algn="just" rtl="0">
              <a:spcBef>
                <a:spcPts val="0"/>
              </a:spcBef>
              <a:spcAft>
                <a:spcPts val="0"/>
              </a:spcAft>
              <a:buClr>
                <a:schemeClr val="dk1"/>
              </a:buClr>
              <a:buSzPts val="1500"/>
              <a:buFont typeface="Times"/>
              <a:buChar char="●"/>
            </a:pPr>
            <a:r>
              <a:rPr lang="en" sz="1500" b="1">
                <a:solidFill>
                  <a:schemeClr val="dk1"/>
                </a:solidFill>
                <a:latin typeface="Times"/>
                <a:ea typeface="Times"/>
                <a:cs typeface="Times"/>
                <a:sym typeface="Times"/>
              </a:rPr>
              <a:t>Support Continuous Improvement and Research</a:t>
            </a:r>
            <a:r>
              <a:rPr lang="en" sz="1500">
                <a:solidFill>
                  <a:schemeClr val="dk1"/>
                </a:solidFill>
                <a:latin typeface="Times"/>
                <a:ea typeface="Times"/>
                <a:cs typeface="Times"/>
                <a:sym typeface="Times"/>
              </a:rPr>
              <a:t>: Foster ongoing development by enabling the LLM to learn from previous porting projects, improving the model's accuracy and efficiency over time, and contributing to research in the field of automated porting and mainframe toolchain optimization.</a:t>
            </a:r>
            <a:endParaRPr sz="1500">
              <a:solidFill>
                <a:schemeClr val="dk1"/>
              </a:solidFill>
              <a:latin typeface="Times"/>
              <a:ea typeface="Times"/>
              <a:cs typeface="Times"/>
              <a:sym typeface="Times"/>
            </a:endParaRPr>
          </a:p>
          <a:p>
            <a:pPr marL="457200" lvl="0" indent="0" algn="just" rtl="0">
              <a:spcBef>
                <a:spcPts val="1200"/>
              </a:spcBef>
              <a:spcAft>
                <a:spcPts val="1200"/>
              </a:spcAft>
              <a:buNone/>
            </a:pPr>
            <a:endParaRPr sz="1500">
              <a:solidFill>
                <a:schemeClr val="dk1"/>
              </a:solidFill>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194475" y="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Times"/>
                <a:ea typeface="Times"/>
                <a:cs typeface="Times"/>
                <a:sym typeface="Times"/>
              </a:rPr>
              <a:t>CHALLENGES</a:t>
            </a:r>
            <a:endParaRPr b="1">
              <a:latin typeface="Times"/>
              <a:ea typeface="Times"/>
              <a:cs typeface="Times"/>
              <a:sym typeface="Times"/>
            </a:endParaRPr>
          </a:p>
        </p:txBody>
      </p:sp>
      <p:sp>
        <p:nvSpPr>
          <p:cNvPr id="83" name="Google Shape;83;p17"/>
          <p:cNvSpPr txBox="1">
            <a:spLocks noGrp="1"/>
          </p:cNvSpPr>
          <p:nvPr>
            <p:ph type="body" idx="1"/>
          </p:nvPr>
        </p:nvSpPr>
        <p:spPr>
          <a:xfrm>
            <a:off x="42450" y="294055"/>
            <a:ext cx="9059100" cy="4570800"/>
          </a:xfrm>
          <a:prstGeom prst="rect">
            <a:avLst/>
          </a:prstGeom>
        </p:spPr>
        <p:txBody>
          <a:bodyPr spcFirstLastPara="1" wrap="square" lIns="91425" tIns="91425" rIns="91425" bIns="91425" anchor="t" anchorCtr="0">
            <a:noAutofit/>
          </a:bodyPr>
          <a:lstStyle/>
          <a:p>
            <a:pPr marL="457200" lvl="0" indent="-323850" algn="just" rtl="0">
              <a:spcBef>
                <a:spcPts val="1200"/>
              </a:spcBef>
              <a:spcAft>
                <a:spcPts val="0"/>
              </a:spcAft>
              <a:buClr>
                <a:schemeClr val="dk1"/>
              </a:buClr>
              <a:buSzPts val="1500"/>
              <a:buFont typeface="Times New Roman"/>
              <a:buChar char="●"/>
            </a:pPr>
            <a:r>
              <a:rPr lang="en" sz="1500" b="1" dirty="0">
                <a:solidFill>
                  <a:schemeClr val="dk1"/>
                </a:solidFill>
                <a:latin typeface="Times New Roman"/>
                <a:ea typeface="Times New Roman"/>
                <a:cs typeface="Times New Roman"/>
                <a:sym typeface="Times New Roman"/>
              </a:rPr>
              <a:t>Manual Data Collection Doesn’t Scale: </a:t>
            </a:r>
            <a:r>
              <a:rPr lang="en" sz="1500" dirty="0">
                <a:solidFill>
                  <a:schemeClr val="dk1"/>
                </a:solidFill>
                <a:latin typeface="Times New Roman"/>
                <a:ea typeface="Times New Roman"/>
                <a:cs typeface="Times New Roman"/>
                <a:sym typeface="Times New Roman"/>
              </a:rPr>
              <a:t>Collecting and mapping errors, buggy code, and corresponding patches manually was time-consuming and prone to mistakes. Repeating this for many tools made it clear that automation was needed to ensure accuracy and efficiency.</a:t>
            </a:r>
            <a:endParaRPr sz="1500" dirty="0">
              <a:solidFill>
                <a:schemeClr val="dk1"/>
              </a:solidFill>
              <a:latin typeface="Times New Roman"/>
              <a:ea typeface="Times New Roman"/>
              <a:cs typeface="Times New Roman"/>
              <a:sym typeface="Times New Roman"/>
            </a:endParaRPr>
          </a:p>
          <a:p>
            <a:pPr marL="457200" lvl="0" indent="-323850" algn="just" rtl="0">
              <a:spcBef>
                <a:spcPts val="0"/>
              </a:spcBef>
              <a:spcAft>
                <a:spcPts val="0"/>
              </a:spcAft>
              <a:buClr>
                <a:schemeClr val="dk1"/>
              </a:buClr>
              <a:buSzPts val="1500"/>
              <a:buFont typeface="Times New Roman"/>
              <a:buChar char="●"/>
            </a:pPr>
            <a:r>
              <a:rPr lang="en" sz="1500" b="1" dirty="0">
                <a:solidFill>
                  <a:schemeClr val="dk1"/>
                </a:solidFill>
                <a:latin typeface="Times New Roman"/>
                <a:ea typeface="Times New Roman"/>
                <a:cs typeface="Times New Roman"/>
                <a:sym typeface="Times New Roman"/>
              </a:rPr>
              <a:t>Separating Build Errors from Feature Patches: </a:t>
            </a:r>
            <a:r>
              <a:rPr lang="en" sz="1500" dirty="0">
                <a:solidFill>
                  <a:schemeClr val="dk1"/>
                </a:solidFill>
                <a:latin typeface="Times New Roman"/>
                <a:ea typeface="Times New Roman"/>
                <a:cs typeface="Times New Roman"/>
                <a:sym typeface="Times New Roman"/>
              </a:rPr>
              <a:t>It was important to include only patches that fixed build errors (not those adding new features) in the training data. Mixing both types would confuse the LLM and reduce its ability to learn meaningful error-fix patterns.</a:t>
            </a:r>
            <a:endParaRPr sz="1500" dirty="0">
              <a:solidFill>
                <a:schemeClr val="dk1"/>
              </a:solidFill>
              <a:latin typeface="Times New Roman"/>
              <a:ea typeface="Times New Roman"/>
              <a:cs typeface="Times New Roman"/>
              <a:sym typeface="Times New Roman"/>
            </a:endParaRPr>
          </a:p>
          <a:p>
            <a:pPr marL="457200" lvl="0" indent="-323850" algn="just" rtl="0">
              <a:spcBef>
                <a:spcPts val="0"/>
              </a:spcBef>
              <a:spcAft>
                <a:spcPts val="0"/>
              </a:spcAft>
              <a:buClr>
                <a:schemeClr val="dk1"/>
              </a:buClr>
              <a:buSzPts val="1500"/>
              <a:buFont typeface="Times New Roman"/>
              <a:buChar char="●"/>
            </a:pPr>
            <a:r>
              <a:rPr lang="en" sz="1500" b="1" dirty="0">
                <a:solidFill>
                  <a:schemeClr val="dk1"/>
                </a:solidFill>
                <a:latin typeface="Times New Roman"/>
                <a:ea typeface="Times New Roman"/>
                <a:cs typeface="Times New Roman"/>
                <a:sym typeface="Times New Roman"/>
              </a:rPr>
              <a:t>Inconsistent Data Formats: </a:t>
            </a:r>
            <a:r>
              <a:rPr lang="en" sz="1500" dirty="0">
                <a:solidFill>
                  <a:schemeClr val="dk1"/>
                </a:solidFill>
                <a:latin typeface="Times New Roman"/>
                <a:ea typeface="Times New Roman"/>
                <a:cs typeface="Times New Roman"/>
                <a:sym typeface="Times New Roman"/>
              </a:rPr>
              <a:t>Different tools and errors had different formats, making it hard to maintain consistency. We had to write custom scripts to clean and structure the data uniformly.</a:t>
            </a:r>
            <a:endParaRPr sz="1500" dirty="0">
              <a:solidFill>
                <a:schemeClr val="dk1"/>
              </a:solidFill>
              <a:latin typeface="Times New Roman"/>
              <a:ea typeface="Times New Roman"/>
              <a:cs typeface="Times New Roman"/>
              <a:sym typeface="Times New Roman"/>
            </a:endParaRPr>
          </a:p>
          <a:p>
            <a:pPr marL="457200" lvl="0" indent="-323850" algn="just" rtl="0">
              <a:spcBef>
                <a:spcPts val="0"/>
              </a:spcBef>
              <a:spcAft>
                <a:spcPts val="0"/>
              </a:spcAft>
              <a:buClr>
                <a:schemeClr val="dk1"/>
              </a:buClr>
              <a:buSzPts val="1500"/>
              <a:buFont typeface="Times New Roman"/>
              <a:buChar char="●"/>
            </a:pPr>
            <a:r>
              <a:rPr lang="en" sz="1500" b="1" dirty="0">
                <a:solidFill>
                  <a:schemeClr val="dk1"/>
                </a:solidFill>
                <a:latin typeface="Times New Roman"/>
                <a:ea typeface="Times New Roman"/>
                <a:cs typeface="Times New Roman"/>
                <a:sym typeface="Times New Roman"/>
              </a:rPr>
              <a:t>No Existing Training Data: </a:t>
            </a:r>
            <a:r>
              <a:rPr lang="en" sz="1500" dirty="0">
                <a:solidFill>
                  <a:schemeClr val="dk1"/>
                </a:solidFill>
                <a:latin typeface="Times New Roman"/>
                <a:ea typeface="Times New Roman"/>
                <a:cs typeface="Times New Roman"/>
                <a:sym typeface="Times New Roman"/>
              </a:rPr>
              <a:t>There were no ready-made datasets for this kind of work on z/OS, so we had to build everything from scratch, including collecting errors, patches, and outputs.</a:t>
            </a:r>
            <a:endParaRPr sz="1500" dirty="0">
              <a:solidFill>
                <a:schemeClr val="dk1"/>
              </a:solidFill>
              <a:latin typeface="Times New Roman"/>
              <a:ea typeface="Times New Roman"/>
              <a:cs typeface="Times New Roman"/>
              <a:sym typeface="Times New Roman"/>
            </a:endParaRPr>
          </a:p>
          <a:p>
            <a:pPr marL="457200" lvl="0" indent="-323850" algn="just" rtl="0">
              <a:spcBef>
                <a:spcPts val="0"/>
              </a:spcBef>
              <a:spcAft>
                <a:spcPts val="0"/>
              </a:spcAft>
              <a:buClr>
                <a:schemeClr val="dk1"/>
              </a:buClr>
              <a:buSzPts val="1500"/>
              <a:buFont typeface="Times New Roman"/>
              <a:buChar char="●"/>
            </a:pPr>
            <a:r>
              <a:rPr lang="en" sz="1500" b="1" dirty="0">
                <a:solidFill>
                  <a:schemeClr val="dk1"/>
                </a:solidFill>
                <a:latin typeface="Times New Roman"/>
                <a:ea typeface="Times New Roman"/>
                <a:cs typeface="Times New Roman"/>
                <a:sym typeface="Times New Roman"/>
              </a:rPr>
              <a:t>Designing Effective Prompts for the LLM: </a:t>
            </a:r>
            <a:r>
              <a:rPr lang="en" sz="1500" dirty="0">
                <a:solidFill>
                  <a:schemeClr val="dk1"/>
                </a:solidFill>
                <a:latin typeface="Times New Roman"/>
                <a:ea typeface="Times New Roman"/>
                <a:cs typeface="Times New Roman"/>
                <a:sym typeface="Times New Roman"/>
              </a:rPr>
              <a:t>Teaching the LLM to understand error messages and generate correct fixes required careful prompt design, testing, and refinement over multiple iterations.</a:t>
            </a:r>
            <a:endParaRPr sz="1500" dirty="0">
              <a:solidFill>
                <a:schemeClr val="dk1"/>
              </a:solidFill>
              <a:latin typeface="Times New Roman"/>
              <a:ea typeface="Times New Roman"/>
              <a:cs typeface="Times New Roman"/>
              <a:sym typeface="Times New Roman"/>
            </a:endParaRPr>
          </a:p>
          <a:p>
            <a:pPr marL="457200" lvl="0" indent="-323850" algn="just" rtl="0">
              <a:spcBef>
                <a:spcPts val="0"/>
              </a:spcBef>
              <a:spcAft>
                <a:spcPts val="0"/>
              </a:spcAft>
              <a:buClr>
                <a:schemeClr val="dk1"/>
              </a:buClr>
              <a:buSzPts val="1500"/>
              <a:buFont typeface="Times New Roman"/>
              <a:buChar char="●"/>
            </a:pPr>
            <a:r>
              <a:rPr lang="en" sz="1500" b="1" dirty="0">
                <a:solidFill>
                  <a:schemeClr val="dk1"/>
                </a:solidFill>
                <a:latin typeface="Times New Roman"/>
                <a:ea typeface="Times New Roman"/>
                <a:cs typeface="Times New Roman"/>
                <a:sym typeface="Times New Roman"/>
              </a:rPr>
              <a:t>Automating Build and Patch Workflows on z/OS: </a:t>
            </a:r>
            <a:r>
              <a:rPr lang="en" sz="1500" dirty="0">
                <a:solidFill>
                  <a:schemeClr val="dk1"/>
                </a:solidFill>
                <a:latin typeface="Times New Roman"/>
                <a:ea typeface="Times New Roman"/>
                <a:cs typeface="Times New Roman"/>
                <a:sym typeface="Times New Roman"/>
              </a:rPr>
              <a:t>Setting up scripts to automate building tools, capturing errors, applying patches, and re-validating builds on z/OS was technically complex due to platform-specific constraints.</a:t>
            </a:r>
            <a:endParaRPr sz="1500" dirty="0">
              <a:solidFill>
                <a:schemeClr val="dk1"/>
              </a:solidFill>
              <a:latin typeface="Times New Roman"/>
              <a:ea typeface="Times New Roman"/>
              <a:cs typeface="Times New Roman"/>
              <a:sym typeface="Times New Roman"/>
            </a:endParaRPr>
          </a:p>
          <a:p>
            <a:pPr marL="457200" lvl="0" indent="-323850" algn="just" rtl="0">
              <a:spcBef>
                <a:spcPts val="0"/>
              </a:spcBef>
              <a:spcAft>
                <a:spcPts val="0"/>
              </a:spcAft>
              <a:buClr>
                <a:schemeClr val="dk1"/>
              </a:buClr>
              <a:buSzPts val="1500"/>
              <a:buFont typeface="Times New Roman"/>
              <a:buChar char="●"/>
            </a:pPr>
            <a:r>
              <a:rPr lang="en" sz="1500" b="1" dirty="0">
                <a:solidFill>
                  <a:schemeClr val="dk1"/>
                </a:solidFill>
                <a:latin typeface="Times New Roman"/>
                <a:ea typeface="Times New Roman"/>
                <a:cs typeface="Times New Roman"/>
                <a:sym typeface="Times New Roman"/>
              </a:rPr>
              <a:t>Creating a Feedback Loop for Learning: </a:t>
            </a:r>
            <a:r>
              <a:rPr lang="en" sz="1500" dirty="0">
                <a:solidFill>
                  <a:schemeClr val="dk1"/>
                </a:solidFill>
                <a:latin typeface="Times New Roman"/>
                <a:ea typeface="Times New Roman"/>
                <a:cs typeface="Times New Roman"/>
                <a:sym typeface="Times New Roman"/>
              </a:rPr>
              <a:t>To improve the LLM over time, we needed a way to test its patch suggestions in real builds and use the results to improve the training data.</a:t>
            </a:r>
            <a:endParaRPr sz="1500" dirty="0">
              <a:solidFill>
                <a:schemeClr val="dk1"/>
              </a:solidFill>
              <a:latin typeface="Times New Roman"/>
              <a:ea typeface="Times New Roman"/>
              <a:cs typeface="Times New Roman"/>
              <a:sym typeface="Times New Roman"/>
            </a:endParaRPr>
          </a:p>
          <a:p>
            <a:pPr marL="457200" lvl="0" indent="0" algn="just" rtl="0">
              <a:spcBef>
                <a:spcPts val="1200"/>
              </a:spcBef>
              <a:spcAft>
                <a:spcPts val="1200"/>
              </a:spcAft>
              <a:buNone/>
            </a:pPr>
            <a:endParaRPr sz="15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135850" y="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Times"/>
                <a:ea typeface="Times"/>
                <a:cs typeface="Times"/>
                <a:sym typeface="Times"/>
              </a:rPr>
              <a:t>ACCOMPLISHMENTS</a:t>
            </a:r>
            <a:endParaRPr b="1">
              <a:latin typeface="Times"/>
              <a:ea typeface="Times"/>
              <a:cs typeface="Times"/>
              <a:sym typeface="Times"/>
            </a:endParaRPr>
          </a:p>
        </p:txBody>
      </p:sp>
      <p:sp>
        <p:nvSpPr>
          <p:cNvPr id="89" name="Google Shape;89;p18"/>
          <p:cNvSpPr txBox="1">
            <a:spLocks noGrp="1"/>
          </p:cNvSpPr>
          <p:nvPr>
            <p:ph type="body" idx="1"/>
          </p:nvPr>
        </p:nvSpPr>
        <p:spPr>
          <a:xfrm>
            <a:off x="311700" y="572700"/>
            <a:ext cx="8520600" cy="45033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sz="1500">
                <a:solidFill>
                  <a:srgbClr val="000000"/>
                </a:solidFill>
                <a:latin typeface="Times New Roman"/>
                <a:ea typeface="Times New Roman"/>
                <a:cs typeface="Times New Roman"/>
                <a:sym typeface="Times New Roman"/>
              </a:rPr>
              <a:t>Successfully installed InstructLab </a:t>
            </a:r>
            <a:r>
              <a:rPr lang="en" sz="1500" b="1">
                <a:solidFill>
                  <a:srgbClr val="000000"/>
                </a:solidFill>
                <a:latin typeface="Times New Roman"/>
                <a:ea typeface="Times New Roman"/>
                <a:cs typeface="Times New Roman"/>
                <a:sym typeface="Times New Roman"/>
              </a:rPr>
              <a:t>with custom modifications to its internal codebase</a:t>
            </a:r>
            <a:r>
              <a:rPr lang="en" sz="1500">
                <a:solidFill>
                  <a:srgbClr val="000000"/>
                </a:solidFill>
                <a:latin typeface="Times New Roman"/>
                <a:ea typeface="Times New Roman"/>
                <a:cs typeface="Times New Roman"/>
                <a:sym typeface="Times New Roman"/>
              </a:rPr>
              <a:t>, enabling advanced environment configuration and tailored fine-tuning workflows for custom LLM models.</a:t>
            </a:r>
            <a:endParaRPr sz="15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500">
                <a:solidFill>
                  <a:srgbClr val="000000"/>
                </a:solidFill>
                <a:latin typeface="Times New Roman"/>
                <a:ea typeface="Times New Roman"/>
                <a:cs typeface="Times New Roman"/>
                <a:sym typeface="Times New Roman"/>
              </a:rPr>
              <a:t>Analyzed real-world code repositories to create a structured taxonomy and conducted an initial local proof-of-concept for LLM fine-tuning.</a:t>
            </a:r>
            <a:endParaRPr sz="15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500">
                <a:solidFill>
                  <a:srgbClr val="000000"/>
                </a:solidFill>
                <a:latin typeface="Times New Roman"/>
                <a:ea typeface="Times New Roman"/>
                <a:cs typeface="Times New Roman"/>
                <a:sym typeface="Times New Roman"/>
              </a:rPr>
              <a:t>Developed automation scripts to extract and build taxonomies from code patches, ensuring </a:t>
            </a:r>
            <a:r>
              <a:rPr lang="en" sz="1500" b="1">
                <a:solidFill>
                  <a:srgbClr val="000000"/>
                </a:solidFill>
                <a:latin typeface="Times New Roman"/>
                <a:ea typeface="Times New Roman"/>
                <a:cs typeface="Times New Roman"/>
                <a:sym typeface="Times New Roman"/>
              </a:rPr>
              <a:t>scalable, repeatable training workflows</a:t>
            </a:r>
            <a:r>
              <a:rPr lang="en" sz="1500">
                <a:solidFill>
                  <a:srgbClr val="000000"/>
                </a:solidFill>
                <a:latin typeface="Times New Roman"/>
                <a:ea typeface="Times New Roman"/>
                <a:cs typeface="Times New Roman"/>
                <a:sym typeface="Times New Roman"/>
              </a:rPr>
              <a:t> which captures the errors data to make a dataset for fine-tuning the LLM</a:t>
            </a:r>
            <a:endParaRPr sz="15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500">
                <a:solidFill>
                  <a:srgbClr val="000000"/>
                </a:solidFill>
                <a:latin typeface="Times New Roman"/>
                <a:ea typeface="Times New Roman"/>
                <a:cs typeface="Times New Roman"/>
                <a:sym typeface="Times New Roman"/>
              </a:rPr>
              <a:t>Leveraged the taxonomy to generate synthetic training data, simulating realistic error-patch scenarios for effective model learning.</a:t>
            </a:r>
            <a:endParaRPr sz="15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500">
                <a:solidFill>
                  <a:srgbClr val="000000"/>
                </a:solidFill>
                <a:latin typeface="Times New Roman"/>
                <a:ea typeface="Times New Roman"/>
                <a:cs typeface="Times New Roman"/>
                <a:sym typeface="Times New Roman"/>
              </a:rPr>
              <a:t>Trained the LLM using curated synthetic datasets, fine-tuning it to understand and suggest relevant code corrections.</a:t>
            </a:r>
            <a:endParaRPr sz="1500">
              <a:solidFill>
                <a:srgbClr val="000000"/>
              </a:solidFill>
              <a:latin typeface="Times New Roman"/>
              <a:ea typeface="Times New Roman"/>
              <a:cs typeface="Times New Roman"/>
              <a:sym typeface="Times New Roman"/>
            </a:endParaRPr>
          </a:p>
          <a:p>
            <a:pPr marL="457200" lvl="0" indent="0" algn="l" rtl="0">
              <a:spcBef>
                <a:spcPts val="1200"/>
              </a:spcBef>
              <a:spcAft>
                <a:spcPts val="1200"/>
              </a:spcAft>
              <a:buNone/>
            </a:pP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0" y="142300"/>
            <a:ext cx="9144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Times"/>
                <a:ea typeface="Times"/>
                <a:cs typeface="Times"/>
                <a:sym typeface="Times"/>
              </a:rPr>
              <a:t>DATASET CREATION AUTOMATION WORKFLOW </a:t>
            </a:r>
            <a:endParaRPr b="1">
              <a:latin typeface="Times"/>
              <a:ea typeface="Times"/>
              <a:cs typeface="Times"/>
              <a:sym typeface="Times"/>
            </a:endParaRPr>
          </a:p>
        </p:txBody>
      </p:sp>
      <p:pic>
        <p:nvPicPr>
          <p:cNvPr id="95" name="Google Shape;95;p19"/>
          <p:cNvPicPr preferRelativeResize="0"/>
          <p:nvPr/>
        </p:nvPicPr>
        <p:blipFill>
          <a:blip r:embed="rId3">
            <a:alphaModFix/>
          </a:blip>
          <a:stretch>
            <a:fillRect/>
          </a:stretch>
        </p:blipFill>
        <p:spPr>
          <a:xfrm>
            <a:off x="1860275" y="715000"/>
            <a:ext cx="5601101" cy="4428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135850" y="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Times"/>
                <a:ea typeface="Times"/>
                <a:cs typeface="Times"/>
                <a:sym typeface="Times"/>
              </a:rPr>
              <a:t>FUTURE WORKS</a:t>
            </a:r>
            <a:endParaRPr b="1">
              <a:latin typeface="Times"/>
              <a:ea typeface="Times"/>
              <a:cs typeface="Times"/>
              <a:sym typeface="Times"/>
            </a:endParaRPr>
          </a:p>
        </p:txBody>
      </p:sp>
      <p:sp>
        <p:nvSpPr>
          <p:cNvPr id="101" name="Google Shape;101;p20"/>
          <p:cNvSpPr txBox="1">
            <a:spLocks noGrp="1"/>
          </p:cNvSpPr>
          <p:nvPr>
            <p:ph type="body" idx="1"/>
          </p:nvPr>
        </p:nvSpPr>
        <p:spPr>
          <a:xfrm>
            <a:off x="311700" y="572700"/>
            <a:ext cx="8520600" cy="45033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1100"/>
              <a:buFont typeface="Arial"/>
              <a:buNone/>
            </a:pPr>
            <a:r>
              <a:rPr lang="en" sz="1500" b="1">
                <a:solidFill>
                  <a:schemeClr val="dk1"/>
                </a:solidFill>
                <a:latin typeface="Times New Roman"/>
                <a:ea typeface="Times New Roman"/>
                <a:cs typeface="Times New Roman"/>
                <a:sym typeface="Times New Roman"/>
              </a:rPr>
              <a:t>Optimize Dataset Creation Automation: </a:t>
            </a:r>
            <a:r>
              <a:rPr lang="en" sz="1500">
                <a:solidFill>
                  <a:schemeClr val="dk1"/>
                </a:solidFill>
                <a:latin typeface="Times New Roman"/>
                <a:ea typeface="Times New Roman"/>
                <a:cs typeface="Times New Roman"/>
                <a:sym typeface="Times New Roman"/>
              </a:rPr>
              <a:t>Enhance the efficiency and scalability of the dataset generation pipeline to minimize redundancy and processing time.</a:t>
            </a:r>
            <a:endParaRPr sz="150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500" b="1">
                <a:solidFill>
                  <a:schemeClr val="dk1"/>
                </a:solidFill>
                <a:latin typeface="Times New Roman"/>
                <a:ea typeface="Times New Roman"/>
                <a:cs typeface="Times New Roman"/>
                <a:sym typeface="Times New Roman"/>
              </a:rPr>
              <a:t>Refactor LLM Training Codebase: </a:t>
            </a:r>
            <a:r>
              <a:rPr lang="en" sz="1500">
                <a:solidFill>
                  <a:schemeClr val="dk1"/>
                </a:solidFill>
                <a:latin typeface="Times New Roman"/>
                <a:ea typeface="Times New Roman"/>
                <a:cs typeface="Times New Roman"/>
                <a:sym typeface="Times New Roman"/>
              </a:rPr>
              <a:t>Redesign and modularize the LLM training code for improved readability, reusability, and easier experimentation.</a:t>
            </a:r>
            <a:endParaRPr sz="150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500" b="1">
                <a:solidFill>
                  <a:schemeClr val="dk1"/>
                </a:solidFill>
                <a:latin typeface="Times New Roman"/>
                <a:ea typeface="Times New Roman"/>
                <a:cs typeface="Times New Roman"/>
                <a:sym typeface="Times New Roman"/>
              </a:rPr>
              <a:t>Orchestrate Dataset Creation Pipeline: </a:t>
            </a:r>
            <a:r>
              <a:rPr lang="en" sz="1500">
                <a:solidFill>
                  <a:schemeClr val="dk1"/>
                </a:solidFill>
                <a:latin typeface="Times New Roman"/>
                <a:ea typeface="Times New Roman"/>
                <a:cs typeface="Times New Roman"/>
                <a:sym typeface="Times New Roman"/>
              </a:rPr>
              <a:t>Integrate the automation workflow into a fully orchestrated pipeline using tools like Airflow or custom job schedulers for end-to-end control.</a:t>
            </a:r>
            <a:endParaRPr sz="150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500" b="1">
                <a:solidFill>
                  <a:schemeClr val="dk1"/>
                </a:solidFill>
                <a:latin typeface="Times New Roman"/>
                <a:ea typeface="Times New Roman"/>
                <a:cs typeface="Times New Roman"/>
                <a:sym typeface="Times New Roman"/>
              </a:rPr>
              <a:t>Revamp &amp; Expand qna.yaml File: </a:t>
            </a:r>
            <a:r>
              <a:rPr lang="en" sz="1500">
                <a:solidFill>
                  <a:schemeClr val="dk1"/>
                </a:solidFill>
                <a:latin typeface="Times New Roman"/>
                <a:ea typeface="Times New Roman"/>
                <a:cs typeface="Times New Roman"/>
                <a:sym typeface="Times New Roman"/>
              </a:rPr>
              <a:t>Refine the qna.yaml file to be more concise and comprehensive, enabling the model to better learn contextual error resolutions.</a:t>
            </a:r>
            <a:endParaRPr sz="15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Times New Roman"/>
                <a:ea typeface="Times New Roman"/>
                <a:cs typeface="Times New Roman"/>
                <a:sym typeface="Times New Roman"/>
              </a:rPr>
              <a:t>REFERENCES</a:t>
            </a:r>
            <a:endParaRPr b="1">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l" rtl="0">
              <a:spcBef>
                <a:spcPts val="1200"/>
              </a:spcBef>
              <a:spcAft>
                <a:spcPts val="0"/>
              </a:spcAft>
              <a:buClr>
                <a:schemeClr val="dk1"/>
              </a:buClr>
              <a:buSzPts val="1500"/>
              <a:buChar char="●"/>
            </a:pPr>
            <a:r>
              <a:rPr lang="en" sz="1500" u="sng">
                <a:solidFill>
                  <a:schemeClr val="dk1"/>
                </a:solidFill>
                <a:hlinkClick r:id="rId3">
                  <a:extLst>
                    <a:ext uri="{A12FA001-AC4F-418D-AE19-62706E023703}">
                      <ahyp:hlinkClr xmlns:ahyp="http://schemas.microsoft.com/office/drawing/2018/hyperlinkcolor" val="tx"/>
                    </a:ext>
                  </a:extLst>
                </a:hlinkClick>
              </a:rPr>
              <a:t>https://zopen.community</a:t>
            </a:r>
            <a:endParaRPr sz="1500" u="sng">
              <a:solidFill>
                <a:schemeClr val="dk1"/>
              </a:solidFill>
            </a:endParaRPr>
          </a:p>
          <a:p>
            <a:pPr marL="457200" lvl="0" indent="-323850" algn="l" rtl="0">
              <a:spcBef>
                <a:spcPts val="0"/>
              </a:spcBef>
              <a:spcAft>
                <a:spcPts val="0"/>
              </a:spcAft>
              <a:buClr>
                <a:schemeClr val="dk1"/>
              </a:buClr>
              <a:buSzPts val="1500"/>
              <a:buChar char="●"/>
            </a:pPr>
            <a:r>
              <a:rPr lang="en" sz="1500" u="sng">
                <a:solidFill>
                  <a:schemeClr val="dk1"/>
                </a:solidFill>
                <a:hlinkClick r:id="rId4">
                  <a:extLst>
                    <a:ext uri="{A12FA001-AC4F-418D-AE19-62706E023703}">
                      <ahyp:hlinkClr xmlns:ahyp="http://schemas.microsoft.com/office/drawing/2018/hyperlinkcolor" val="tx"/>
                    </a:ext>
                  </a:extLst>
                </a:hlinkClick>
              </a:rPr>
              <a:t>github.com/zopencommunity</a:t>
            </a:r>
            <a:endParaRPr sz="1500" u="sng">
              <a:solidFill>
                <a:schemeClr val="dk1"/>
              </a:solidFill>
            </a:endParaRPr>
          </a:p>
          <a:p>
            <a:pPr marL="457200" lvl="0" indent="-323850" algn="l" rtl="0">
              <a:spcBef>
                <a:spcPts val="0"/>
              </a:spcBef>
              <a:spcAft>
                <a:spcPts val="0"/>
              </a:spcAft>
              <a:buClr>
                <a:schemeClr val="dk1"/>
              </a:buClr>
              <a:buSzPts val="1500"/>
              <a:buChar char="●"/>
            </a:pPr>
            <a:r>
              <a:rPr lang="en" sz="1500" u="sng">
                <a:solidFill>
                  <a:schemeClr val="dk1"/>
                </a:solidFill>
                <a:hlinkClick r:id="rId5">
                  <a:extLst>
                    <a:ext uri="{A12FA001-AC4F-418D-AE19-62706E023703}">
                      <ahyp:hlinkClr xmlns:ahyp="http://schemas.microsoft.com/office/drawing/2018/hyperlinkcolor" val="tx"/>
                    </a:ext>
                  </a:extLst>
                </a:hlinkClick>
              </a:rPr>
              <a:t>https://github.com/instructlab/instructlab</a:t>
            </a:r>
            <a:r>
              <a:rPr lang="en" sz="1500" u="sng">
                <a:solidFill>
                  <a:schemeClr val="dk1"/>
                </a:solidFill>
              </a:rPr>
              <a:t>	</a:t>
            </a:r>
            <a:endParaRPr sz="1500" u="sng">
              <a:solidFill>
                <a:schemeClr val="dk1"/>
              </a:solidFill>
            </a:endParaRPr>
          </a:p>
          <a:p>
            <a:pPr marL="0" lvl="0" indent="0" algn="l" rtl="0">
              <a:spcBef>
                <a:spcPts val="1200"/>
              </a:spcBef>
              <a:spcAft>
                <a:spcPts val="0"/>
              </a:spcAft>
              <a:buNone/>
            </a:pPr>
            <a:endParaRPr sz="1500" u="sng">
              <a:solidFill>
                <a:schemeClr val="dk1"/>
              </a:solidFill>
            </a:endParaRPr>
          </a:p>
          <a:p>
            <a:pPr marL="0" lvl="0" indent="0" algn="l" rtl="0">
              <a:spcBef>
                <a:spcPts val="1200"/>
              </a:spcBef>
              <a:spcAft>
                <a:spcPts val="1200"/>
              </a:spcAft>
              <a:buNone/>
            </a:pPr>
            <a:endParaRPr sz="22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968</Words>
  <Application>Microsoft Office PowerPoint</Application>
  <PresentationFormat>On-screen Show (16:9)</PresentationFormat>
  <Paragraphs>47</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Times</vt:lpstr>
      <vt:lpstr>Times New Roman</vt:lpstr>
      <vt:lpstr>Simple Light</vt:lpstr>
      <vt:lpstr> </vt:lpstr>
      <vt:lpstr>INTRODUCTION</vt:lpstr>
      <vt:lpstr>MOTIVATION</vt:lpstr>
      <vt:lpstr>OBJECTIVES</vt:lpstr>
      <vt:lpstr>CHALLENGES</vt:lpstr>
      <vt:lpstr>ACCOMPLISHMENTS</vt:lpstr>
      <vt:lpstr>DATASET CREATION AUTOMATION WORKFLOW </vt:lpstr>
      <vt:lpstr>FUTURE WORKS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pavan .s</dc:creator>
  <cp:lastModifiedBy>pavan .s</cp:lastModifiedBy>
  <cp:revision>1</cp:revision>
  <dcterms:modified xsi:type="dcterms:W3CDTF">2025-09-15T08:50:27Z</dcterms:modified>
</cp:coreProperties>
</file>