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67"/>
  </p:notesMasterIdLst>
  <p:sldIdLst>
    <p:sldId id="256" r:id="rId2"/>
    <p:sldId id="257" r:id="rId3"/>
    <p:sldId id="286" r:id="rId4"/>
    <p:sldId id="287" r:id="rId5"/>
    <p:sldId id="315" r:id="rId6"/>
    <p:sldId id="384" r:id="rId7"/>
    <p:sldId id="316" r:id="rId8"/>
    <p:sldId id="317" r:id="rId9"/>
    <p:sldId id="318" r:id="rId10"/>
    <p:sldId id="319" r:id="rId11"/>
    <p:sldId id="313" r:id="rId12"/>
    <p:sldId id="304" r:id="rId13"/>
    <p:sldId id="314" r:id="rId14"/>
    <p:sldId id="305" r:id="rId15"/>
    <p:sldId id="307" r:id="rId16"/>
    <p:sldId id="308" r:id="rId17"/>
    <p:sldId id="309" r:id="rId18"/>
    <p:sldId id="310" r:id="rId19"/>
    <p:sldId id="320" r:id="rId20"/>
    <p:sldId id="321" r:id="rId21"/>
    <p:sldId id="365" r:id="rId22"/>
    <p:sldId id="354" r:id="rId23"/>
    <p:sldId id="374" r:id="rId24"/>
    <p:sldId id="375" r:id="rId25"/>
    <p:sldId id="366" r:id="rId26"/>
    <p:sldId id="367" r:id="rId27"/>
    <p:sldId id="322" r:id="rId28"/>
    <p:sldId id="323" r:id="rId29"/>
    <p:sldId id="324" r:id="rId30"/>
    <p:sldId id="325" r:id="rId31"/>
    <p:sldId id="326" r:id="rId32"/>
    <p:sldId id="368" r:id="rId33"/>
    <p:sldId id="327" r:id="rId34"/>
    <p:sldId id="328" r:id="rId35"/>
    <p:sldId id="355" r:id="rId36"/>
    <p:sldId id="329" r:id="rId37"/>
    <p:sldId id="330" r:id="rId38"/>
    <p:sldId id="357" r:id="rId39"/>
    <p:sldId id="359" r:id="rId40"/>
    <p:sldId id="377" r:id="rId41"/>
    <p:sldId id="376" r:id="rId42"/>
    <p:sldId id="378" r:id="rId43"/>
    <p:sldId id="362" r:id="rId44"/>
    <p:sldId id="358" r:id="rId45"/>
    <p:sldId id="360" r:id="rId46"/>
    <p:sldId id="363" r:id="rId47"/>
    <p:sldId id="335" r:id="rId48"/>
    <p:sldId id="331" r:id="rId49"/>
    <p:sldId id="361" r:id="rId50"/>
    <p:sldId id="364" r:id="rId51"/>
    <p:sldId id="334" r:id="rId52"/>
    <p:sldId id="379" r:id="rId53"/>
    <p:sldId id="380" r:id="rId54"/>
    <p:sldId id="381" r:id="rId55"/>
    <p:sldId id="382" r:id="rId56"/>
    <p:sldId id="338" r:id="rId57"/>
    <p:sldId id="369" r:id="rId58"/>
    <p:sldId id="370" r:id="rId59"/>
    <p:sldId id="349" r:id="rId60"/>
    <p:sldId id="339" r:id="rId61"/>
    <p:sldId id="340" r:id="rId62"/>
    <p:sldId id="383" r:id="rId63"/>
    <p:sldId id="344" r:id="rId64"/>
    <p:sldId id="385" r:id="rId65"/>
    <p:sldId id="348" r:id="rId66"/>
  </p:sldIdLst>
  <p:sldSz cx="9144000" cy="6858000" type="screen4x3"/>
  <p:notesSz cx="6858000" cy="9144000"/>
  <p:embeddedFontLst>
    <p:embeddedFont>
      <p:font typeface="Wingdings 2" pitchFamily="18" charset="2"/>
      <p:regular r:id="rId68"/>
    </p:embeddedFont>
    <p:embeddedFont>
      <p:font typeface="Cambria Math" pitchFamily="18" charset="0"/>
      <p:regular r:id="rId69"/>
    </p:embeddedFont>
    <p:embeddedFont>
      <p:font typeface="Constantia" pitchFamily="18" charset="0"/>
      <p:regular r:id="rId70"/>
      <p:bold r:id="rId71"/>
      <p:italic r:id="rId72"/>
      <p:boldItalic r:id="rId73"/>
    </p:embeddedFont>
    <p:embeddedFont>
      <p:font typeface="Quattrocento" charset="0"/>
      <p:regular r:id="rId74"/>
      <p:bold r:id="rId75"/>
    </p:embeddedFont>
    <p:embeddedFont>
      <p:font typeface="Calibri"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F920AAE-08CC-4A85-B846-A12C7D58F6EB}">
  <a:tblStyle styleId="{EF920AAE-08CC-4A85-B846-A12C7D58F6E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95" autoAdjust="0"/>
    <p:restoredTop sz="94699" autoAdjust="0"/>
  </p:normalViewPr>
  <p:slideViewPr>
    <p:cSldViewPr>
      <p:cViewPr varScale="1">
        <p:scale>
          <a:sx n="117" d="100"/>
          <a:sy n="117" d="100"/>
        </p:scale>
        <p:origin x="-211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t>‹#›</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65346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31</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32</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33</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34</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35</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36</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37</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38</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39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40</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41</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42</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43</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44</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45</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46</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47</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48</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49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50</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51</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52</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53</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54</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55</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56</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57</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58</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59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a:t>
            </a:fld>
            <a:endParaRPr lang="en-IN"/>
          </a:p>
        </p:txBody>
      </p:sp>
    </p:spTree>
    <p:extLst>
      <p:ext uri="{BB962C8B-B14F-4D97-AF65-F5344CB8AC3E}">
        <p14:creationId xmlns:p14="http://schemas.microsoft.com/office/powerpoint/2010/main" val="2576605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60</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61</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62</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63</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64</a:t>
            </a:fld>
            <a:endParaRPr lang="en-IN"/>
          </a:p>
        </p:txBody>
      </p:sp>
    </p:spTree>
    <p:extLst>
      <p:ext uri="{BB962C8B-B14F-4D97-AF65-F5344CB8AC3E}">
        <p14:creationId xmlns:p14="http://schemas.microsoft.com/office/powerpoint/2010/main" val="26456526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IN"/>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2400" b="0" i="0" u="none" strike="noStrike" cap="none" smtClean="0">
                <a:solidFill>
                  <a:srgbClr val="BABABA"/>
                </a:solidFill>
                <a:latin typeface="Times New Roman"/>
                <a:ea typeface="Times New Roman"/>
                <a:cs typeface="Times New Roman"/>
                <a:sym typeface="Times New Roman"/>
              </a:rPr>
              <a:t>‹#›</a:t>
            </a:fld>
            <a:endParaRPr lang="en-IN" sz="2400" b="0" i="0" u="none" strike="noStrike" cap="none">
              <a:solidFill>
                <a:srgbClr val="BABABA"/>
              </a:solidFill>
              <a:latin typeface="Times New Roman"/>
              <a:ea typeface="Times New Roman"/>
              <a:cs typeface="Times New Roman"/>
              <a:sym typeface="Times New Roman"/>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tx2">
                <a:lumMod val="20000"/>
                <a:lumOff val="80000"/>
              </a:schemeClr>
            </a:gs>
            <a:gs pos="50000">
              <a:schemeClr val="bg2">
                <a:lumMod val="90000"/>
              </a:schemeClr>
            </a:gs>
            <a:gs pos="100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chor="t">
            <a:normAutofit/>
          </a:bodyPr>
          <a:lstStyle>
            <a:lvl1pPr algn="ctr">
              <a:defRPr sz="3600" b="1">
                <a:solidFill>
                  <a:schemeClr val="accent1">
                    <a:lumMod val="50000"/>
                  </a:schemeClr>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buClr>
                <a:srgbClr val="002060"/>
              </a:buClr>
              <a:defRPr sz="2000">
                <a:latin typeface="Times New Roman" pitchFamily="18" charset="0"/>
                <a:cs typeface="Times New Roman" pitchFamily="18" charset="0"/>
              </a:defRPr>
            </a:lvl1pPr>
            <a:lvl2pPr>
              <a:buClr>
                <a:srgbClr val="002060"/>
              </a:buClr>
              <a:defRPr sz="1800">
                <a:latin typeface="Times New Roman" pitchFamily="18" charset="0"/>
                <a:cs typeface="Times New Roman" pitchFamily="18" charset="0"/>
              </a:defRPr>
            </a:lvl2pPr>
            <a:lvl3pPr>
              <a:buClr>
                <a:srgbClr val="002060"/>
              </a:buClr>
              <a:defRPr sz="1800">
                <a:latin typeface="Times New Roman" pitchFamily="18" charset="0"/>
                <a:cs typeface="Times New Roman" pitchFamily="18" charset="0"/>
              </a:defRPr>
            </a:lvl3pPr>
            <a:lvl4pPr>
              <a:buClr>
                <a:srgbClr val="002060"/>
              </a:buClr>
              <a:defRPr sz="1600">
                <a:latin typeface="Times New Roman" pitchFamily="18" charset="0"/>
                <a:cs typeface="Times New Roman" pitchFamily="18" charset="0"/>
              </a:defRPr>
            </a:lvl4pPr>
            <a:lvl5pPr>
              <a:buClr>
                <a:srgbClr val="002060"/>
              </a:buClr>
              <a:defRPr sz="1600">
                <a:latin typeface="Times New Roman" pitchFamily="18" charset="0"/>
                <a:cs typeface="Times New Roman"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chemeClr val="tx2">
                    <a:lumMod val="10000"/>
                  </a:schemeClr>
                </a:solidFill>
              </a:defRPr>
            </a:lvl1pPr>
          </a:lstStyle>
          <a:p>
            <a:pPr>
              <a:buSzPct val="25000"/>
            </a:pPr>
            <a:fld id="{00000000-1234-1234-1234-123412341234}" type="slidenum">
              <a:rPr lang="en-IN" sz="2400" smtClean="0">
                <a:latin typeface="Times New Roman"/>
                <a:ea typeface="Times New Roman"/>
                <a:cs typeface="Times New Roman"/>
                <a:sym typeface="Times New Roman"/>
              </a:rPr>
              <a:pPr>
                <a:buSzPct val="25000"/>
              </a:pPr>
              <a:t>‹#›</a:t>
            </a:fld>
            <a:endParaRPr lang="en-IN"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marL="0" marR="0" lvl="0" indent="0" algn="r" rtl="0">
              <a:spcBef>
                <a:spcPts val="0"/>
              </a:spcBef>
              <a:buSzPct val="25000"/>
              <a:buNone/>
            </a:pPr>
            <a:fld id="{00000000-1234-1234-1234-123412341234}" type="slidenum">
              <a:rPr lang="en-IN" sz="1200" b="0" i="0" u="none" strike="noStrike" cap="none" smtClean="0">
                <a:solidFill>
                  <a:srgbClr val="BABABA"/>
                </a:solidFill>
                <a:latin typeface="Quattrocento"/>
                <a:ea typeface="Quattrocento"/>
                <a:cs typeface="Quattrocento"/>
                <a:sym typeface="Quattrocento"/>
              </a:rPr>
              <a:t>‹#›</a:t>
            </a:fld>
            <a:endParaRPr lang="en-IN" sz="1200" b="0" i="0" u="none" strike="noStrike" cap="none">
              <a:solidFill>
                <a:srgbClr val="BABABA"/>
              </a:solidFill>
              <a:latin typeface="Quattrocento"/>
              <a:ea typeface="Quattrocento"/>
              <a:cs typeface="Quattrocento"/>
              <a:sym typeface="Quattrocento"/>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6585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40355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buSzPct val="25000"/>
            </a:pPr>
            <a:r>
              <a:rPr lang="en-IN" smtClean="0">
                <a:latin typeface="Quattrocento"/>
                <a:ea typeface="Quattrocento"/>
                <a:cs typeface="Quattrocento"/>
                <a:sym typeface="Quattrocento"/>
              </a:rPr>
              <a:t>1</a:t>
            </a:r>
          </a:p>
          <a:p>
            <a:endParaRPr lang="en-IN" dirty="0">
              <a:solidFill>
                <a:srgbClr val="BABABA"/>
              </a:solidFill>
              <a:latin typeface="Quattrocento"/>
              <a:ea typeface="Quattrocento"/>
              <a:cs typeface="Quattrocento"/>
              <a:sym typeface="Quattrocento"/>
            </a:endParaRPr>
          </a:p>
        </p:txBody>
      </p:sp>
      <p:grpSp>
        <p:nvGrpSpPr>
          <p:cNvPr id="2" name="Group 1"/>
          <p:cNvGrpSpPr/>
          <p:nvPr/>
        </p:nvGrpSpPr>
        <p:grpSpPr>
          <a:xfrm rot="240212">
            <a:off x="-19017" y="91383"/>
            <a:ext cx="9180548" cy="410546"/>
            <a:chOff x="-19045" y="226968"/>
            <a:chExt cx="9180548" cy="649223"/>
          </a:xfrm>
        </p:grpSpPr>
        <p:sp>
          <p:nvSpPr>
            <p:cNvPr id="12" name="Freeform 11"/>
            <p:cNvSpPr>
              <a:spLocks/>
            </p:cNvSpPr>
            <p:nvPr/>
          </p:nvSpPr>
          <p:spPr bwMode="auto">
            <a:xfrm rot="21435692">
              <a:off x="-19045" y="226968"/>
              <a:ext cx="9163050" cy="649223"/>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Freeform 13"/>
          <p:cNvSpPr>
            <a:spLocks/>
          </p:cNvSpPr>
          <p:nvPr userDrawn="1"/>
        </p:nvSpPr>
        <p:spPr bwMode="auto">
          <a:xfrm>
            <a:off x="-9525" y="-7144"/>
            <a:ext cx="9163050" cy="6585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5" name="Freeform 14"/>
          <p:cNvSpPr>
            <a:spLocks/>
          </p:cNvSpPr>
          <p:nvPr userDrawn="1"/>
        </p:nvSpPr>
        <p:spPr bwMode="auto">
          <a:xfrm>
            <a:off x="4381500" y="-7144"/>
            <a:ext cx="4762500" cy="40355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16" name="Group 15"/>
          <p:cNvGrpSpPr/>
          <p:nvPr userDrawn="1"/>
        </p:nvGrpSpPr>
        <p:grpSpPr>
          <a:xfrm rot="152838">
            <a:off x="-19017" y="127608"/>
            <a:ext cx="9180548" cy="410546"/>
            <a:chOff x="-19045" y="289396"/>
            <a:chExt cx="9180548" cy="649224"/>
          </a:xfrm>
        </p:grpSpPr>
        <p:sp>
          <p:nvSpPr>
            <p:cNvPr id="17" name="Freeform 16"/>
            <p:cNvSpPr>
              <a:spLocks/>
            </p:cNvSpPr>
            <p:nvPr/>
          </p:nvSpPr>
          <p:spPr bwMode="auto">
            <a:xfrm rot="21435692">
              <a:off x="-19045" y="289396"/>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ctrTitle"/>
          </p:nvPr>
        </p:nvSpPr>
        <p:spPr>
          <a:xfrm>
            <a:off x="457200" y="2514600"/>
            <a:ext cx="8229600" cy="1828800"/>
          </a:xfrm>
          <a:prstGeom prst="rect">
            <a:avLst/>
          </a:prstGeom>
          <a:noFill/>
          <a:ln>
            <a:noFill/>
          </a:ln>
        </p:spPr>
        <p:txBody>
          <a:bodyPr lIns="45700" tIns="0" rIns="45700" bIns="0" anchor="b" anchorCtr="0">
            <a:noAutofit/>
          </a:bodyPr>
          <a:lstStyle/>
          <a:p>
            <a:pPr lvl="0" algn="ctr">
              <a:lnSpc>
                <a:spcPct val="150000"/>
              </a:lnSpc>
              <a:spcAft>
                <a:spcPts val="1000"/>
              </a:spcAft>
              <a:buClr>
                <a:srgbClr val="000000"/>
              </a:buClr>
              <a:buSzPct val="55000"/>
            </a:pPr>
            <a:r>
              <a:rPr lang="en-US" sz="2800" cap="small" dirty="0" smtClean="0">
                <a:solidFill>
                  <a:schemeClr val="tx2">
                    <a:lumMod val="10000"/>
                  </a:schemeClr>
                </a:solidFill>
                <a:latin typeface="Times New Roman" pitchFamily="18" charset="0"/>
                <a:ea typeface="Times New Roman"/>
                <a:cs typeface="Times New Roman" pitchFamily="18" charset="0"/>
                <a:sym typeface="Times New Roman"/>
              </a:rPr>
              <a:t>ECG innovations in disease classification using K nearest </a:t>
            </a:r>
            <a:r>
              <a:rPr lang="en-US" sz="2800" cap="small" dirty="0" err="1" smtClean="0">
                <a:solidFill>
                  <a:schemeClr val="tx2">
                    <a:lumMod val="10000"/>
                  </a:schemeClr>
                </a:solidFill>
                <a:latin typeface="Times New Roman" pitchFamily="18" charset="0"/>
                <a:ea typeface="Times New Roman"/>
                <a:cs typeface="Times New Roman" pitchFamily="18" charset="0"/>
                <a:sym typeface="Times New Roman"/>
              </a:rPr>
              <a:t>neighbour</a:t>
            </a:r>
            <a:r>
              <a:rPr lang="en-US" sz="2800" cap="small" dirty="0" smtClean="0">
                <a:solidFill>
                  <a:schemeClr val="tx2">
                    <a:lumMod val="10000"/>
                  </a:schemeClr>
                </a:solidFill>
                <a:latin typeface="Times New Roman" pitchFamily="18" charset="0"/>
                <a:ea typeface="Times New Roman"/>
                <a:cs typeface="Times New Roman" pitchFamily="18" charset="0"/>
                <a:sym typeface="Times New Roman"/>
              </a:rPr>
              <a:t> (KNN) and fuzzy expert system</a:t>
            </a:r>
            <a:endParaRPr lang="en-IN" sz="2800" cap="small" dirty="0">
              <a:solidFill>
                <a:schemeClr val="tx2">
                  <a:lumMod val="10000"/>
                </a:schemeClr>
              </a:solidFill>
              <a:latin typeface="Times New Roman" pitchFamily="18" charset="0"/>
              <a:ea typeface="Times New Roman"/>
              <a:cs typeface="Times New Roman" pitchFamily="18" charset="0"/>
              <a:sym typeface="Times New Roman"/>
            </a:endParaRPr>
          </a:p>
        </p:txBody>
      </p:sp>
      <p:sp>
        <p:nvSpPr>
          <p:cNvPr id="89" name="Shape 89"/>
          <p:cNvSpPr txBox="1"/>
          <p:nvPr/>
        </p:nvSpPr>
        <p:spPr>
          <a:xfrm>
            <a:off x="2112301" y="869100"/>
            <a:ext cx="4690799" cy="959700"/>
          </a:xfrm>
          <a:prstGeom prst="rect">
            <a:avLst/>
          </a:prstGeom>
          <a:noFill/>
          <a:ln>
            <a:noFill/>
          </a:ln>
        </p:spPr>
        <p:txBody>
          <a:bodyPr lIns="91425" tIns="91425" rIns="91425" bIns="91425" anchor="ctr" anchorCtr="0">
            <a:noAutofit/>
          </a:bodyPr>
          <a:lstStyle/>
          <a:p>
            <a:pPr marL="0" lvl="0" indent="0" algn="ctr" rtl="0">
              <a:spcBef>
                <a:spcPts val="0"/>
              </a:spcBef>
              <a:spcAft>
                <a:spcPts val="1000"/>
              </a:spcAft>
              <a:buNone/>
            </a:pPr>
            <a:r>
              <a:rPr lang="en-IN" sz="1800" b="1" dirty="0">
                <a:latin typeface="Times New Roman"/>
                <a:ea typeface="Times New Roman"/>
                <a:cs typeface="Times New Roman"/>
                <a:sym typeface="Times New Roman"/>
              </a:rPr>
              <a:t>MANIPAL INSTITUTE OF TECHNOLOGY</a:t>
            </a:r>
          </a:p>
          <a:p>
            <a:pPr marL="0" lvl="0" indent="457200" algn="l" rtl="0">
              <a:spcBef>
                <a:spcPts val="0"/>
              </a:spcBef>
              <a:spcAft>
                <a:spcPts val="1000"/>
              </a:spcAft>
              <a:buNone/>
            </a:pPr>
            <a:r>
              <a:rPr lang="en-IN" sz="1100" b="1" dirty="0">
                <a:latin typeface="Times New Roman"/>
                <a:ea typeface="Times New Roman"/>
                <a:cs typeface="Times New Roman"/>
                <a:sym typeface="Times New Roman"/>
              </a:rPr>
              <a:t>     (A constituent Institute of MANIPAL UNIVERSITY)</a:t>
            </a:r>
          </a:p>
          <a:p>
            <a:pPr marL="0" lvl="0" indent="457200" algn="l" rtl="0">
              <a:spcBef>
                <a:spcPts val="0"/>
              </a:spcBef>
              <a:spcAft>
                <a:spcPts val="1000"/>
              </a:spcAft>
              <a:buNone/>
            </a:pPr>
            <a:r>
              <a:rPr lang="en-IN" b="1" dirty="0">
                <a:latin typeface="Times New Roman"/>
                <a:ea typeface="Times New Roman"/>
                <a:cs typeface="Times New Roman"/>
                <a:sym typeface="Times New Roman"/>
              </a:rPr>
              <a:t>  MANIPAL - 576 104, KARNATAKA, INDIA</a:t>
            </a:r>
          </a:p>
        </p:txBody>
      </p:sp>
      <p:graphicFrame>
        <p:nvGraphicFramePr>
          <p:cNvPr id="4" name="Table 3"/>
          <p:cNvGraphicFramePr>
            <a:graphicFrameLocks noGrp="1"/>
          </p:cNvGraphicFramePr>
          <p:nvPr>
            <p:extLst>
              <p:ext uri="{D42A27DB-BD31-4B8C-83A1-F6EECF244321}">
                <p14:modId xmlns:p14="http://schemas.microsoft.com/office/powerpoint/2010/main" val="1814774661"/>
              </p:ext>
            </p:extLst>
          </p:nvPr>
        </p:nvGraphicFramePr>
        <p:xfrm>
          <a:off x="1461474" y="4831080"/>
          <a:ext cx="6615726" cy="1112520"/>
        </p:xfrm>
        <a:graphic>
          <a:graphicData uri="http://schemas.openxmlformats.org/drawingml/2006/table">
            <a:tbl>
              <a:tblPr firstRow="1" bandRow="1">
                <a:tableStyleId>{EF920AAE-08CC-4A85-B846-A12C7D58F6EB}</a:tableStyleId>
              </a:tblPr>
              <a:tblGrid>
                <a:gridCol w="3262926">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tblGrid>
              <a:tr h="370840">
                <a:tc>
                  <a:txBody>
                    <a:bodyPr/>
                    <a:lstStyle/>
                    <a:p>
                      <a:r>
                        <a:rPr lang="en-US" sz="1400" b="1" dirty="0" smtClean="0">
                          <a:solidFill>
                            <a:schemeClr val="bg1"/>
                          </a:solidFill>
                          <a:latin typeface="Times New Roman" pitchFamily="18" charset="0"/>
                          <a:cs typeface="Times New Roman" pitchFamily="18" charset="0"/>
                        </a:rPr>
                        <a:t>Prepared by </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smtClean="0">
                          <a:solidFill>
                            <a:schemeClr val="bg1"/>
                          </a:solidFill>
                          <a:latin typeface="Times New Roman" pitchFamily="18" charset="0"/>
                          <a:cs typeface="Times New Roman" pitchFamily="18" charset="0"/>
                        </a:rPr>
                        <a:t>Under</a:t>
                      </a:r>
                      <a:r>
                        <a:rPr lang="en-US" sz="1400" b="1" baseline="0" dirty="0" smtClean="0">
                          <a:solidFill>
                            <a:schemeClr val="bg1"/>
                          </a:solidFill>
                          <a:latin typeface="Times New Roman" pitchFamily="18" charset="0"/>
                          <a:cs typeface="Times New Roman" pitchFamily="18" charset="0"/>
                        </a:rPr>
                        <a:t> the guidance of</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1400" b="1" dirty="0" smtClean="0">
                          <a:solidFill>
                            <a:schemeClr val="bg1"/>
                          </a:solidFill>
                          <a:latin typeface="Times New Roman" pitchFamily="18" charset="0"/>
                          <a:cs typeface="Times New Roman" pitchFamily="18" charset="0"/>
                        </a:rPr>
                        <a:t>PAVAN M SUNDER</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err="1" smtClean="0">
                          <a:solidFill>
                            <a:schemeClr val="bg1"/>
                          </a:solidFill>
                          <a:latin typeface="Times New Roman" pitchFamily="18" charset="0"/>
                          <a:cs typeface="Times New Roman" pitchFamily="18" charset="0"/>
                        </a:rPr>
                        <a:t>Shri</a:t>
                      </a:r>
                      <a:r>
                        <a:rPr lang="en-US" sz="1400" b="1" dirty="0" smtClean="0">
                          <a:solidFill>
                            <a:schemeClr val="bg1"/>
                          </a:solidFill>
                          <a:latin typeface="Times New Roman" pitchFamily="18" charset="0"/>
                          <a:cs typeface="Times New Roman" pitchFamily="18" charset="0"/>
                        </a:rPr>
                        <a:t>. CHANDRAMOHAN UMAPATHY</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US" sz="1400" b="1" dirty="0" smtClean="0">
                          <a:solidFill>
                            <a:schemeClr val="bg1"/>
                          </a:solidFill>
                          <a:latin typeface="Times New Roman" pitchFamily="18" charset="0"/>
                          <a:cs typeface="Times New Roman" pitchFamily="18" charset="0"/>
                        </a:rPr>
                        <a:t>140912028</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smtClean="0">
                          <a:solidFill>
                            <a:schemeClr val="bg1"/>
                          </a:solidFill>
                          <a:latin typeface="Times New Roman" pitchFamily="18" charset="0"/>
                          <a:cs typeface="Times New Roman" pitchFamily="18" charset="0"/>
                        </a:rPr>
                        <a:t>Prof.</a:t>
                      </a:r>
                      <a:r>
                        <a:rPr lang="en-US" sz="1400" b="1" baseline="0" dirty="0" smtClean="0">
                          <a:solidFill>
                            <a:schemeClr val="bg1"/>
                          </a:solidFill>
                          <a:latin typeface="Times New Roman" pitchFamily="18" charset="0"/>
                          <a:cs typeface="Times New Roman" pitchFamily="18" charset="0"/>
                        </a:rPr>
                        <a:t> LAWRENCE D ALMEIDA</a:t>
                      </a:r>
                      <a:endParaRPr lang="en-US" sz="1400" b="1" dirty="0">
                        <a:solidFill>
                          <a:schemeClr val="bg1"/>
                        </a:solidFill>
                        <a:latin typeface="Times New Roman" pitchFamily="18" charset="0"/>
                        <a:cs typeface="Times New Roman" pitchFamily="18" charset="0"/>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8235419"/>
              </p:ext>
            </p:extLst>
          </p:nvPr>
        </p:nvGraphicFramePr>
        <p:xfrm>
          <a:off x="1066801" y="929329"/>
          <a:ext cx="533400" cy="839242"/>
        </p:xfrm>
        <a:graphic>
          <a:graphicData uri="http://schemas.openxmlformats.org/presentationml/2006/ole">
            <mc:AlternateContent xmlns:mc="http://schemas.openxmlformats.org/markup-compatibility/2006">
              <mc:Choice xmlns:v="urn:schemas-microsoft-com:vml" Requires="v">
                <p:oleObj spid="_x0000_s9611" name="Picture" r:id="rId4" imgW="699840" imgH="1097280" progId="Word.Picture.8">
                  <p:embed/>
                </p:oleObj>
              </mc:Choice>
              <mc:Fallback>
                <p:oleObj name="Picture" r:id="rId4" imgW="699840" imgH="109728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1" y="929329"/>
                        <a:ext cx="533400" cy="839242"/>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94187547"/>
              </p:ext>
            </p:extLst>
          </p:nvPr>
        </p:nvGraphicFramePr>
        <p:xfrm>
          <a:off x="7315200" y="939375"/>
          <a:ext cx="762000" cy="819150"/>
        </p:xfrm>
        <a:graphic>
          <a:graphicData uri="http://schemas.openxmlformats.org/presentationml/2006/ole">
            <mc:AlternateContent xmlns:mc="http://schemas.openxmlformats.org/markup-compatibility/2006">
              <mc:Choice xmlns:v="urn:schemas-microsoft-com:vml" Requires="v">
                <p:oleObj spid="_x0000_s9612" name="Picture" r:id="rId6" imgW="777240" imgH="687240" progId="Word.Picture.8">
                  <p:embed/>
                </p:oleObj>
              </mc:Choice>
              <mc:Fallback>
                <p:oleObj name="Picture" r:id="rId6" imgW="777240" imgH="687240" progId="Word.Picture.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939375"/>
                        <a:ext cx="762000" cy="8191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2. Literature survey</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10</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1336715390"/>
              </p:ext>
            </p:extLst>
          </p:nvPr>
        </p:nvGraphicFramePr>
        <p:xfrm>
          <a:off x="990600" y="1884680"/>
          <a:ext cx="7162800" cy="3937000"/>
        </p:xfrm>
        <a:graphic>
          <a:graphicData uri="http://schemas.openxmlformats.org/drawingml/2006/table">
            <a:tbl>
              <a:tblPr firstRow="1" bandRow="1">
                <a:tableStyleId>{EF920AAE-08CC-4A85-B846-A12C7D58F6EB}</a:tableStyleId>
              </a:tblPr>
              <a:tblGrid>
                <a:gridCol w="1524000">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676674533"/>
                    </a:ext>
                  </a:extLst>
                </a:gridCol>
                <a:gridCol w="1981200">
                  <a:extLst>
                    <a:ext uri="{9D8B030D-6E8A-4147-A177-3AD203B41FA5}">
                      <a16:colId xmlns:a16="http://schemas.microsoft.com/office/drawing/2014/main" xmlns="" val="20002"/>
                    </a:ext>
                  </a:extLst>
                </a:gridCol>
              </a:tblGrid>
              <a:tr h="370840">
                <a:tc>
                  <a:txBody>
                    <a:bodyPr/>
                    <a:lstStyle/>
                    <a:p>
                      <a:pPr algn="ctr"/>
                      <a:r>
                        <a:rPr lang="en-US" dirty="0" smtClean="0"/>
                        <a:t>Authors</a:t>
                      </a:r>
                      <a:endParaRPr lang="en-US" dirty="0"/>
                    </a:p>
                  </a:txBody>
                  <a:tcPr/>
                </a:tc>
                <a:tc>
                  <a:txBody>
                    <a:bodyPr/>
                    <a:lstStyle/>
                    <a:p>
                      <a:pPr algn="ctr"/>
                      <a:r>
                        <a:rPr lang="en-US" dirty="0" smtClean="0"/>
                        <a:t>Journal</a:t>
                      </a:r>
                      <a:r>
                        <a:rPr lang="en-US" baseline="0" dirty="0" smtClean="0"/>
                        <a:t> and year</a:t>
                      </a:r>
                      <a:endParaRPr lang="en-US" dirty="0"/>
                    </a:p>
                  </a:txBody>
                  <a:tcPr/>
                </a:tc>
                <a:tc>
                  <a:txBody>
                    <a:bodyPr/>
                    <a:lstStyle/>
                    <a:p>
                      <a:pPr algn="ctr"/>
                      <a:r>
                        <a:rPr lang="en-US" dirty="0" smtClean="0"/>
                        <a:t>Method</a:t>
                      </a:r>
                      <a:endParaRPr lang="en-US" dirty="0"/>
                    </a:p>
                  </a:txBody>
                  <a:tcPr/>
                </a:tc>
                <a:tc>
                  <a:txBody>
                    <a:bodyPr/>
                    <a:lstStyle/>
                    <a:p>
                      <a:pPr algn="ctr"/>
                      <a:r>
                        <a:rPr lang="en-US" dirty="0" smtClean="0"/>
                        <a:t>Results/Inference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F. Zhang et al. [2]</a:t>
                      </a:r>
                      <a:endParaRPr lang="en-US" dirty="0"/>
                    </a:p>
                  </a:txBody>
                  <a:tcPr/>
                </a:tc>
                <a:tc>
                  <a:txBody>
                    <a:bodyPr/>
                    <a:lstStyle/>
                    <a:p>
                      <a:r>
                        <a:rPr lang="en-US" dirty="0" smtClean="0"/>
                        <a:t>IEEE Transactions on Biomedical Circuits and Systems</a:t>
                      </a:r>
                      <a:r>
                        <a:rPr lang="en-US" baseline="0" dirty="0" smtClean="0"/>
                        <a:t> (</a:t>
                      </a:r>
                      <a:r>
                        <a:rPr lang="en-US" dirty="0" smtClean="0"/>
                        <a:t>2009)</a:t>
                      </a:r>
                      <a:endParaRPr lang="en-US" dirty="0"/>
                    </a:p>
                  </a:txBody>
                  <a:tcPr/>
                </a:tc>
                <a:tc>
                  <a:txBody>
                    <a:bodyPr/>
                    <a:lstStyle/>
                    <a:p>
                      <a:r>
                        <a:rPr lang="en-US" dirty="0" smtClean="0"/>
                        <a:t>Mathematical morphology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Sensitivity=99.81%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Positive prediction=99.8%</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smtClean="0">
                          <a:solidFill>
                            <a:schemeClr val="tx1"/>
                          </a:solidFill>
                          <a:effectLst/>
                          <a:latin typeface="+mn-lt"/>
                          <a:ea typeface="+mn-ea"/>
                          <a:cs typeface="+mn-cs"/>
                        </a:rPr>
                        <a:t>I. Saini et al.  [3</a:t>
                      </a:r>
                      <a:r>
                        <a:rPr lang="en-US" dirty="0" smtClean="0"/>
                        <a:t>]</a:t>
                      </a:r>
                      <a:endParaRPr lang="en-US" dirty="0"/>
                    </a:p>
                  </a:txBody>
                  <a:tcPr/>
                </a:tc>
                <a:tc>
                  <a:txBody>
                    <a:bodyPr/>
                    <a:lstStyle/>
                    <a:p>
                      <a:r>
                        <a:rPr lang="en-US" dirty="0" smtClean="0"/>
                        <a:t>Journal</a:t>
                      </a:r>
                      <a:r>
                        <a:rPr lang="en-US" baseline="0" dirty="0" smtClean="0"/>
                        <a:t> of Advanced Research (2013)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KNN classification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 value=3, Sensitivity=99.86,Specificity</a:t>
                      </a:r>
                      <a:r>
                        <a:rPr lang="en-US" baseline="0" dirty="0" smtClean="0"/>
                        <a:t>=99.86%</a:t>
                      </a:r>
                      <a:endParaRPr lang="en-US" dirty="0"/>
                    </a:p>
                  </a:txBody>
                  <a:tcPr/>
                </a:tc>
                <a:extLst>
                  <a:ext uri="{0D108BD9-81ED-4DB2-BD59-A6C34878D82A}">
                    <a16:rowId xmlns:a16="http://schemas.microsoft.com/office/drawing/2014/main" xmlns="" val="10002"/>
                  </a:ext>
                </a:extLst>
              </a:tr>
              <a:tr h="370840">
                <a:tc>
                  <a:txBody>
                    <a:bodyPr/>
                    <a:lstStyle/>
                    <a:p>
                      <a:r>
                        <a:rPr lang="en-US" dirty="0" smtClean="0"/>
                        <a:t>P. M. </a:t>
                      </a:r>
                      <a:r>
                        <a:rPr lang="en-US" dirty="0" err="1" smtClean="0"/>
                        <a:t>Rautaharju</a:t>
                      </a:r>
                      <a:r>
                        <a:rPr lang="en-US" dirty="0" smtClean="0"/>
                        <a:t> et al.[5]</a:t>
                      </a:r>
                      <a:endParaRPr lang="en-US" dirty="0"/>
                    </a:p>
                  </a:txBody>
                  <a:tcPr/>
                </a:tc>
                <a:tc>
                  <a:txBody>
                    <a:bodyPr/>
                    <a:lstStyle/>
                    <a:p>
                      <a:r>
                        <a:rPr lang="en-US" dirty="0" smtClean="0"/>
                        <a:t>Journal of </a:t>
                      </a:r>
                      <a:r>
                        <a:rPr lang="en-US" dirty="0" err="1" smtClean="0"/>
                        <a:t>Electrocardiology</a:t>
                      </a:r>
                      <a:r>
                        <a:rPr lang="en-US" dirty="0" smtClean="0"/>
                        <a:t> (1991)</a:t>
                      </a:r>
                      <a:endParaRPr lang="en-US" dirty="0"/>
                    </a:p>
                  </a:txBody>
                  <a:tcPr/>
                </a:tc>
                <a:tc>
                  <a:txBody>
                    <a:bodyPr/>
                    <a:lstStyle/>
                    <a:p>
                      <a:r>
                        <a:rPr lang="en-US" dirty="0" smtClean="0"/>
                        <a:t>Nova code standard</a:t>
                      </a:r>
                      <a:r>
                        <a:rPr lang="en-US" baseline="0" dirty="0" smtClean="0"/>
                        <a:t> by statistical study</a:t>
                      </a:r>
                      <a:endParaRPr lang="en-US" dirty="0"/>
                    </a:p>
                  </a:txBody>
                  <a:tcPr/>
                </a:tc>
                <a:tc>
                  <a:txBody>
                    <a:bodyPr/>
                    <a:lstStyle/>
                    <a:p>
                      <a:r>
                        <a:rPr lang="en-US" dirty="0" smtClean="0"/>
                        <a:t>Clinical standard in a hierarchical structure.</a:t>
                      </a:r>
                      <a:endParaRPr lang="en-US" dirty="0"/>
                    </a:p>
                  </a:txBody>
                  <a:tcPr/>
                </a:tc>
                <a:extLst>
                  <a:ext uri="{0D108BD9-81ED-4DB2-BD59-A6C34878D82A}">
                    <a16:rowId xmlns:a16="http://schemas.microsoft.com/office/drawing/2014/main" xmlns="" val="10003"/>
                  </a:ext>
                </a:extLst>
              </a:tr>
            </a:tbl>
          </a:graphicData>
        </a:graphic>
      </p:graphicFrame>
      <p:sp>
        <p:nvSpPr>
          <p:cNvPr id="5" name="Rectangle 4"/>
          <p:cNvSpPr/>
          <p:nvPr/>
        </p:nvSpPr>
        <p:spPr>
          <a:xfrm>
            <a:off x="2286000" y="1597223"/>
            <a:ext cx="4572000" cy="307777"/>
          </a:xfrm>
          <a:prstGeom prst="rect">
            <a:avLst/>
          </a:prstGeom>
        </p:spPr>
        <p:txBody>
          <a:bodyPr>
            <a:spAutoFit/>
          </a:bodyPr>
          <a:lstStyle/>
          <a:p>
            <a:pPr algn="ctr">
              <a:spcBef>
                <a:spcPts val="560"/>
              </a:spcBef>
            </a:pPr>
            <a:r>
              <a:rPr lang="en-GB" dirty="0" smtClean="0"/>
              <a:t>Table 2.1: Literature Survey</a:t>
            </a:r>
            <a:endParaRPr lang="en-US" dirty="0"/>
          </a:p>
        </p:txBody>
      </p:sp>
    </p:spTree>
    <p:extLst>
      <p:ext uri="{BB962C8B-B14F-4D97-AF65-F5344CB8AC3E}">
        <p14:creationId xmlns:p14="http://schemas.microsoft.com/office/powerpoint/2010/main" val="236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3. Objectives</a:t>
            </a:r>
            <a:endParaRPr lang="en-IN" dirty="0"/>
          </a:p>
        </p:txBody>
      </p:sp>
      <p:sp>
        <p:nvSpPr>
          <p:cNvPr id="97" name="Shape 97"/>
          <p:cNvSpPr txBox="1">
            <a:spLocks noGrp="1"/>
          </p:cNvSpPr>
          <p:nvPr>
            <p:ph idx="1"/>
          </p:nvPr>
        </p:nvSpPr>
        <p:spPr>
          <a:xfrm>
            <a:off x="457200" y="1524000"/>
            <a:ext cx="8229600" cy="4709100"/>
          </a:xfrm>
          <a:prstGeom prst="rect">
            <a:avLst/>
          </a:prstGeom>
        </p:spPr>
        <p:txBody>
          <a:bodyPr lIns="91425" tIns="91425" rIns="91425" bIns="91425" anchor="t" anchorCtr="0">
            <a:noAutofit/>
          </a:bodyPr>
          <a:lstStyle/>
          <a:p>
            <a:pPr algn="just">
              <a:lnSpc>
                <a:spcPct val="150000"/>
              </a:lnSpc>
              <a:spcBef>
                <a:spcPts val="560"/>
              </a:spcBef>
            </a:pPr>
            <a:r>
              <a:rPr lang="en-US" dirty="0" smtClean="0"/>
              <a:t>Designing </a:t>
            </a:r>
            <a:r>
              <a:rPr lang="en-US" dirty="0"/>
              <a:t>an automated Arrhythmia detection and classification system that can serve as a handy tool for doctors and other medical professionals during </a:t>
            </a:r>
            <a:r>
              <a:rPr lang="en-US" dirty="0" smtClean="0"/>
              <a:t>diagnosis and avoid interpretation errors.</a:t>
            </a:r>
          </a:p>
          <a:p>
            <a:pPr algn="just">
              <a:lnSpc>
                <a:spcPct val="150000"/>
              </a:lnSpc>
              <a:spcBef>
                <a:spcPts val="560"/>
              </a:spcBef>
            </a:pPr>
            <a:r>
              <a:rPr lang="en-US" dirty="0" smtClean="0"/>
              <a:t>QRS detection using K </a:t>
            </a:r>
            <a:r>
              <a:rPr lang="en-US" dirty="0"/>
              <a:t>Nearest </a:t>
            </a:r>
            <a:r>
              <a:rPr lang="en-US" dirty="0" smtClean="0"/>
              <a:t>Neighbour </a:t>
            </a:r>
            <a:r>
              <a:rPr lang="en-US" dirty="0"/>
              <a:t>(KNN) </a:t>
            </a:r>
            <a:r>
              <a:rPr lang="en-US" dirty="0" smtClean="0"/>
              <a:t>algorithm and removal of false positives (FPs)  and false negatives (FNs) to compute ventricular rate (</a:t>
            </a:r>
            <a:r>
              <a:rPr lang="en-US" dirty="0" err="1" smtClean="0"/>
              <a:t>vrate</a:t>
            </a:r>
            <a:r>
              <a:rPr lang="en-US" dirty="0" smtClean="0"/>
              <a:t>).</a:t>
            </a:r>
          </a:p>
          <a:p>
            <a:pPr algn="just">
              <a:lnSpc>
                <a:spcPct val="150000"/>
              </a:lnSpc>
              <a:spcBef>
                <a:spcPts val="560"/>
              </a:spcBef>
            </a:pPr>
            <a:r>
              <a:rPr lang="en-US" dirty="0" smtClean="0"/>
              <a:t>P amplitude (P2) detection.</a:t>
            </a:r>
          </a:p>
          <a:p>
            <a:pPr algn="just">
              <a:lnSpc>
                <a:spcPct val="150000"/>
              </a:lnSpc>
              <a:spcBef>
                <a:spcPts val="560"/>
              </a:spcBef>
            </a:pPr>
            <a:r>
              <a:rPr lang="en-US" dirty="0"/>
              <a:t>D</a:t>
            </a:r>
            <a:r>
              <a:rPr lang="en-US" dirty="0" smtClean="0"/>
              <a:t>efine Fuzzy rules based on disease </a:t>
            </a:r>
            <a:r>
              <a:rPr lang="en-US" dirty="0"/>
              <a:t>features along with their quantitative information </a:t>
            </a:r>
            <a:r>
              <a:rPr lang="en-US" dirty="0" smtClean="0"/>
              <a:t>extracted from </a:t>
            </a:r>
            <a:r>
              <a:rPr lang="en-US" dirty="0"/>
              <a:t>the Nova </a:t>
            </a:r>
            <a:r>
              <a:rPr lang="en-US" dirty="0" smtClean="0"/>
              <a:t>Code.</a:t>
            </a:r>
          </a:p>
          <a:p>
            <a:pPr algn="just">
              <a:lnSpc>
                <a:spcPct val="150000"/>
              </a:lnSpc>
              <a:spcBef>
                <a:spcPts val="560"/>
              </a:spcBef>
            </a:pPr>
            <a:r>
              <a:rPr lang="en-US" dirty="0" smtClean="0"/>
              <a:t>Disease classification by KNN based on Fuzzy output. </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11</a:t>
            </a:fld>
            <a:endParaRPr lang="en-IN"/>
          </a:p>
        </p:txBody>
      </p:sp>
    </p:spTree>
    <p:extLst>
      <p:ext uri="{BB962C8B-B14F-4D97-AF65-F5344CB8AC3E}">
        <p14:creationId xmlns:p14="http://schemas.microsoft.com/office/powerpoint/2010/main" val="239479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4. Methodology</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12</a:t>
            </a:fld>
            <a:endParaRPr lang="en-IN"/>
          </a:p>
        </p:txBody>
      </p:sp>
      <p:sp>
        <p:nvSpPr>
          <p:cNvPr id="3" name="Rectangle 2"/>
          <p:cNvSpPr/>
          <p:nvPr/>
        </p:nvSpPr>
        <p:spPr>
          <a:xfrm>
            <a:off x="3460157" y="6439064"/>
            <a:ext cx="2223687" cy="307777"/>
          </a:xfrm>
          <a:prstGeom prst="rect">
            <a:avLst/>
          </a:prstGeom>
        </p:spPr>
        <p:txBody>
          <a:bodyPr wrap="none">
            <a:spAutoFit/>
          </a:bodyPr>
          <a:lstStyle/>
          <a:p>
            <a:pPr algn="ctr"/>
            <a:r>
              <a:rPr lang="en-GB" dirty="0"/>
              <a:t>Figure </a:t>
            </a:r>
            <a:r>
              <a:rPr lang="en-GB" dirty="0" smtClean="0"/>
              <a:t>4.1: </a:t>
            </a:r>
            <a:r>
              <a:rPr lang="en-US" dirty="0" smtClean="0"/>
              <a:t>Project outline</a:t>
            </a:r>
            <a:endParaRPr lang="en-US" dirty="0"/>
          </a:p>
        </p:txBody>
      </p:sp>
      <p:grpSp>
        <p:nvGrpSpPr>
          <p:cNvPr id="48" name="Group 47"/>
          <p:cNvGrpSpPr/>
          <p:nvPr/>
        </p:nvGrpSpPr>
        <p:grpSpPr>
          <a:xfrm>
            <a:off x="377207" y="1765620"/>
            <a:ext cx="3313016" cy="3934170"/>
            <a:chOff x="234230" y="1415719"/>
            <a:chExt cx="3313016" cy="3934170"/>
          </a:xfrm>
        </p:grpSpPr>
        <p:cxnSp>
          <p:nvCxnSpPr>
            <p:cNvPr id="17" name="Straight Arrow Connector 16"/>
            <p:cNvCxnSpPr>
              <a:stCxn id="61" idx="4"/>
              <a:endCxn id="62" idx="0"/>
            </p:cNvCxnSpPr>
            <p:nvPr/>
          </p:nvCxnSpPr>
          <p:spPr>
            <a:xfrm>
              <a:off x="1890738" y="2316807"/>
              <a:ext cx="0" cy="3212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Oval 60"/>
            <p:cNvSpPr/>
            <p:nvPr/>
          </p:nvSpPr>
          <p:spPr>
            <a:xfrm>
              <a:off x="1243859" y="1415719"/>
              <a:ext cx="1293758" cy="901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Training ECG signal</a:t>
              </a:r>
              <a:endParaRPr lang="en-US" sz="1400" dirty="0">
                <a:latin typeface="Cambria Math" pitchFamily="18" charset="0"/>
                <a:ea typeface="Cambria Math" pitchFamily="18" charset="0"/>
              </a:endParaRPr>
            </a:p>
          </p:txBody>
        </p:sp>
        <p:sp>
          <p:nvSpPr>
            <p:cNvPr id="62" name="Rectangle 61"/>
            <p:cNvSpPr/>
            <p:nvPr/>
          </p:nvSpPr>
          <p:spPr>
            <a:xfrm>
              <a:off x="1255230" y="2638047"/>
              <a:ext cx="1271016"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Preprocessing</a:t>
              </a:r>
              <a:endParaRPr lang="en-US" sz="1400" dirty="0">
                <a:latin typeface="Cambria Math" pitchFamily="18" charset="0"/>
                <a:ea typeface="Cambria Math" pitchFamily="18" charset="0"/>
              </a:endParaRPr>
            </a:p>
          </p:txBody>
        </p:sp>
        <p:grpSp>
          <p:nvGrpSpPr>
            <p:cNvPr id="45" name="Group 44"/>
            <p:cNvGrpSpPr/>
            <p:nvPr/>
          </p:nvGrpSpPr>
          <p:grpSpPr>
            <a:xfrm>
              <a:off x="234230" y="3860375"/>
              <a:ext cx="3313016" cy="1489514"/>
              <a:chOff x="234230" y="3860375"/>
              <a:chExt cx="3313016" cy="1489514"/>
            </a:xfrm>
          </p:grpSpPr>
          <p:sp>
            <p:nvSpPr>
              <p:cNvPr id="5" name="Rectangle 4"/>
              <p:cNvSpPr/>
              <p:nvPr/>
            </p:nvSpPr>
            <p:spPr>
              <a:xfrm>
                <a:off x="234230" y="3860375"/>
                <a:ext cx="3313016" cy="14895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6" name="Rectangle 35"/>
              <p:cNvSpPr/>
              <p:nvPr/>
            </p:nvSpPr>
            <p:spPr>
              <a:xfrm>
                <a:off x="400985" y="4324868"/>
                <a:ext cx="1413553"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Differentiation</a:t>
                </a:r>
              </a:p>
              <a:p>
                <a:pPr algn="ctr"/>
                <a:r>
                  <a:rPr lang="en-US" dirty="0" smtClean="0">
                    <a:latin typeface="Cambria Math" pitchFamily="18" charset="0"/>
                    <a:ea typeface="Cambria Math" pitchFamily="18" charset="0"/>
                  </a:rPr>
                  <a:t>(feature)</a:t>
                </a:r>
                <a:endParaRPr lang="en-US" sz="1400" dirty="0">
                  <a:latin typeface="Cambria Math" pitchFamily="18" charset="0"/>
                  <a:ea typeface="Cambria Math" pitchFamily="18" charset="0"/>
                </a:endParaRPr>
              </a:p>
            </p:txBody>
          </p:sp>
          <p:sp>
            <p:nvSpPr>
              <p:cNvPr id="37" name="Rectangle 36"/>
              <p:cNvSpPr/>
              <p:nvPr/>
            </p:nvSpPr>
            <p:spPr>
              <a:xfrm>
                <a:off x="1966938" y="4324868"/>
                <a:ext cx="1413553"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KNN</a:t>
                </a:r>
                <a:endParaRPr lang="en-US" sz="1400" dirty="0">
                  <a:latin typeface="Cambria Math" pitchFamily="18" charset="0"/>
                  <a:ea typeface="Cambria Math" pitchFamily="18" charset="0"/>
                </a:endParaRPr>
              </a:p>
            </p:txBody>
          </p:sp>
          <p:sp>
            <p:nvSpPr>
              <p:cNvPr id="39" name="TextBox 38"/>
              <p:cNvSpPr txBox="1"/>
              <p:nvPr/>
            </p:nvSpPr>
            <p:spPr>
              <a:xfrm>
                <a:off x="1126093" y="3949058"/>
                <a:ext cx="1529291" cy="307777"/>
              </a:xfrm>
              <a:prstGeom prst="rect">
                <a:avLst/>
              </a:prstGeom>
              <a:noFill/>
            </p:spPr>
            <p:txBody>
              <a:bodyPr wrap="square" rtlCol="0">
                <a:spAutoFit/>
              </a:bodyPr>
              <a:lstStyle/>
              <a:p>
                <a:r>
                  <a:rPr lang="en-US" dirty="0" smtClean="0"/>
                  <a:t>QRS detection</a:t>
                </a:r>
                <a:endParaRPr lang="en-US" dirty="0"/>
              </a:p>
            </p:txBody>
          </p:sp>
          <p:cxnSp>
            <p:nvCxnSpPr>
              <p:cNvPr id="44" name="Straight Arrow Connector 43"/>
              <p:cNvCxnSpPr>
                <a:stCxn id="36" idx="3"/>
                <a:endCxn id="37" idx="1"/>
              </p:cNvCxnSpPr>
              <p:nvPr/>
            </p:nvCxnSpPr>
            <p:spPr>
              <a:xfrm>
                <a:off x="1814538" y="4775412"/>
                <a:ext cx="152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47" name="Straight Arrow Connector 46"/>
            <p:cNvCxnSpPr>
              <a:stCxn id="62" idx="2"/>
              <a:endCxn id="5" idx="0"/>
            </p:cNvCxnSpPr>
            <p:nvPr/>
          </p:nvCxnSpPr>
          <p:spPr>
            <a:xfrm>
              <a:off x="1890738" y="3539135"/>
              <a:ext cx="0" cy="3212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94" name="Group 93"/>
          <p:cNvGrpSpPr/>
          <p:nvPr/>
        </p:nvGrpSpPr>
        <p:grpSpPr>
          <a:xfrm>
            <a:off x="4067430" y="1375802"/>
            <a:ext cx="4699364" cy="4713807"/>
            <a:chOff x="3971411" y="1375802"/>
            <a:chExt cx="4699364" cy="4713807"/>
          </a:xfrm>
        </p:grpSpPr>
        <p:sp>
          <p:nvSpPr>
            <p:cNvPr id="78" name="Oval 77"/>
            <p:cNvSpPr/>
            <p:nvPr/>
          </p:nvSpPr>
          <p:spPr>
            <a:xfrm>
              <a:off x="6342883" y="4890112"/>
              <a:ext cx="1671323" cy="901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Disease classification</a:t>
              </a:r>
              <a:endParaRPr lang="en-US" sz="1400" dirty="0">
                <a:latin typeface="Cambria Math" pitchFamily="18" charset="0"/>
                <a:ea typeface="Cambria Math" pitchFamily="18" charset="0"/>
              </a:endParaRPr>
            </a:p>
          </p:txBody>
        </p:sp>
        <p:sp>
          <p:nvSpPr>
            <p:cNvPr id="80" name="Oval 79"/>
            <p:cNvSpPr/>
            <p:nvPr/>
          </p:nvSpPr>
          <p:spPr>
            <a:xfrm>
              <a:off x="3971411" y="1375802"/>
              <a:ext cx="1293758" cy="901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Testing ECG signal</a:t>
              </a:r>
              <a:endParaRPr lang="en-US" sz="1400" dirty="0">
                <a:latin typeface="Cambria Math" pitchFamily="18" charset="0"/>
                <a:ea typeface="Cambria Math" pitchFamily="18" charset="0"/>
              </a:endParaRPr>
            </a:p>
          </p:txBody>
        </p:sp>
        <p:sp>
          <p:nvSpPr>
            <p:cNvPr id="81" name="Rectangle 80"/>
            <p:cNvSpPr/>
            <p:nvPr/>
          </p:nvSpPr>
          <p:spPr>
            <a:xfrm>
              <a:off x="3982782" y="2646708"/>
              <a:ext cx="1271016"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Preprocessing</a:t>
              </a:r>
              <a:endParaRPr lang="en-US" sz="1400" dirty="0">
                <a:latin typeface="Cambria Math" pitchFamily="18" charset="0"/>
                <a:ea typeface="Cambria Math" pitchFamily="18" charset="0"/>
              </a:endParaRPr>
            </a:p>
          </p:txBody>
        </p:sp>
        <p:sp>
          <p:nvSpPr>
            <p:cNvPr id="82" name="Rectangle 81"/>
            <p:cNvSpPr/>
            <p:nvPr/>
          </p:nvSpPr>
          <p:spPr>
            <a:xfrm>
              <a:off x="3981391" y="3917614"/>
              <a:ext cx="1273799"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QRS detection</a:t>
              </a:r>
            </a:p>
          </p:txBody>
        </p:sp>
        <p:sp>
          <p:nvSpPr>
            <p:cNvPr id="35" name="Rectangle 34"/>
            <p:cNvSpPr/>
            <p:nvPr/>
          </p:nvSpPr>
          <p:spPr>
            <a:xfrm>
              <a:off x="3981391" y="5188521"/>
              <a:ext cx="1273799"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mbria Math" pitchFamily="18" charset="0"/>
                  <a:ea typeface="Cambria Math" pitchFamily="18" charset="0"/>
                </a:rPr>
                <a:t>FP and FN correction and P peak detection</a:t>
              </a:r>
              <a:endParaRPr lang="en-US" sz="1400" dirty="0">
                <a:latin typeface="Cambria Math" pitchFamily="18" charset="0"/>
                <a:ea typeface="Cambria Math" pitchFamily="18" charset="0"/>
              </a:endParaRPr>
            </a:p>
          </p:txBody>
        </p:sp>
        <p:grpSp>
          <p:nvGrpSpPr>
            <p:cNvPr id="67" name="Group 66"/>
            <p:cNvGrpSpPr/>
            <p:nvPr/>
          </p:nvGrpSpPr>
          <p:grpSpPr>
            <a:xfrm>
              <a:off x="5686314" y="2646708"/>
              <a:ext cx="2984461" cy="1918313"/>
              <a:chOff x="4421245" y="990598"/>
              <a:chExt cx="3070066" cy="2895602"/>
            </a:xfrm>
          </p:grpSpPr>
          <p:sp>
            <p:nvSpPr>
              <p:cNvPr id="68" name="Rectangle 67"/>
              <p:cNvSpPr/>
              <p:nvPr/>
            </p:nvSpPr>
            <p:spPr>
              <a:xfrm>
                <a:off x="4421245" y="990600"/>
                <a:ext cx="3070066"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9" name="Rectangle 68"/>
              <p:cNvSpPr/>
              <p:nvPr/>
            </p:nvSpPr>
            <p:spPr>
              <a:xfrm>
                <a:off x="4556219" y="1441329"/>
                <a:ext cx="1273799"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Fuzzy logic</a:t>
                </a:r>
                <a:endParaRPr lang="en-US" sz="1400" dirty="0">
                  <a:latin typeface="Cambria Math" pitchFamily="18" charset="0"/>
                  <a:ea typeface="Cambria Math" pitchFamily="18" charset="0"/>
                </a:endParaRPr>
              </a:p>
            </p:txBody>
          </p:sp>
          <p:sp>
            <p:nvSpPr>
              <p:cNvPr id="70" name="Oval 69"/>
              <p:cNvSpPr/>
              <p:nvPr/>
            </p:nvSpPr>
            <p:spPr>
              <a:xfrm>
                <a:off x="4583518" y="2667000"/>
                <a:ext cx="1219200" cy="901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Nova </a:t>
                </a:r>
                <a:r>
                  <a:rPr lang="en-US" sz="1400" dirty="0">
                    <a:latin typeface="Cambria Math" pitchFamily="18" charset="0"/>
                    <a:ea typeface="Cambria Math" pitchFamily="18" charset="0"/>
                  </a:rPr>
                  <a:t>code</a:t>
                </a:r>
              </a:p>
            </p:txBody>
          </p:sp>
          <p:sp>
            <p:nvSpPr>
              <p:cNvPr id="71" name="Rectangle 70"/>
              <p:cNvSpPr/>
              <p:nvPr/>
            </p:nvSpPr>
            <p:spPr>
              <a:xfrm>
                <a:off x="6099965" y="1441329"/>
                <a:ext cx="1273799" cy="901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Classification</a:t>
                </a:r>
              </a:p>
              <a:p>
                <a:pPr algn="ctr"/>
                <a:r>
                  <a:rPr lang="en-US" sz="1400" dirty="0" smtClean="0">
                    <a:latin typeface="Cambria Math" pitchFamily="18" charset="0"/>
                    <a:ea typeface="Cambria Math" pitchFamily="18" charset="0"/>
                  </a:rPr>
                  <a:t>(KNN)</a:t>
                </a:r>
                <a:endParaRPr lang="en-US" sz="1400" dirty="0">
                  <a:latin typeface="Cambria Math" pitchFamily="18" charset="0"/>
                  <a:ea typeface="Cambria Math" pitchFamily="18" charset="0"/>
                </a:endParaRPr>
              </a:p>
            </p:txBody>
          </p:sp>
          <p:cxnSp>
            <p:nvCxnSpPr>
              <p:cNvPr id="72" name="Straight Arrow Connector 71"/>
              <p:cNvCxnSpPr>
                <a:stCxn id="69" idx="3"/>
                <a:endCxn id="71" idx="1"/>
              </p:cNvCxnSpPr>
              <p:nvPr/>
            </p:nvCxnSpPr>
            <p:spPr>
              <a:xfrm>
                <a:off x="5830018" y="1891873"/>
                <a:ext cx="26994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5404649" y="990598"/>
                <a:ext cx="1103257" cy="369333"/>
              </a:xfrm>
              <a:prstGeom prst="rect">
                <a:avLst/>
              </a:prstGeom>
              <a:noFill/>
            </p:spPr>
            <p:txBody>
              <a:bodyPr wrap="square" rtlCol="0">
                <a:spAutoFit/>
              </a:bodyPr>
              <a:lstStyle/>
              <a:p>
                <a:r>
                  <a:rPr lang="en-US" dirty="0" smtClean="0"/>
                  <a:t>Classifier</a:t>
                </a:r>
                <a:endParaRPr lang="en-US" dirty="0"/>
              </a:p>
            </p:txBody>
          </p:sp>
          <p:sp>
            <p:nvSpPr>
              <p:cNvPr id="74" name="Oval 73"/>
              <p:cNvSpPr/>
              <p:nvPr/>
            </p:nvSpPr>
            <p:spPr>
              <a:xfrm>
                <a:off x="6127264" y="2667000"/>
                <a:ext cx="1219200" cy="9010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mbria Math" pitchFamily="18" charset="0"/>
                    <a:ea typeface="Cambria Math" pitchFamily="18" charset="0"/>
                  </a:rPr>
                  <a:t>Class labels</a:t>
                </a:r>
                <a:endParaRPr lang="en-US" sz="1400" dirty="0">
                  <a:latin typeface="Cambria Math" pitchFamily="18" charset="0"/>
                  <a:ea typeface="Cambria Math" pitchFamily="18" charset="0"/>
                </a:endParaRPr>
              </a:p>
            </p:txBody>
          </p:sp>
          <p:cxnSp>
            <p:nvCxnSpPr>
              <p:cNvPr id="75" name="Straight Arrow Connector 74"/>
              <p:cNvCxnSpPr>
                <a:stCxn id="70" idx="0"/>
                <a:endCxn id="69" idx="2"/>
              </p:cNvCxnSpPr>
              <p:nvPr/>
            </p:nvCxnSpPr>
            <p:spPr>
              <a:xfrm flipV="1">
                <a:off x="5193118" y="2342417"/>
                <a:ext cx="1" cy="3245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4" idx="0"/>
                <a:endCxn id="71" idx="2"/>
              </p:cNvCxnSpPr>
              <p:nvPr/>
            </p:nvCxnSpPr>
            <p:spPr>
              <a:xfrm flipV="1">
                <a:off x="6736864" y="2342417"/>
                <a:ext cx="1" cy="3245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28" name="Straight Arrow Connector 27"/>
            <p:cNvCxnSpPr>
              <a:stCxn id="80" idx="4"/>
              <a:endCxn id="81" idx="0"/>
            </p:cNvCxnSpPr>
            <p:nvPr/>
          </p:nvCxnSpPr>
          <p:spPr>
            <a:xfrm>
              <a:off x="4618290" y="2276890"/>
              <a:ext cx="0" cy="3698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81" idx="2"/>
              <a:endCxn id="82" idx="0"/>
            </p:cNvCxnSpPr>
            <p:nvPr/>
          </p:nvCxnSpPr>
          <p:spPr>
            <a:xfrm>
              <a:off x="4618290" y="3547796"/>
              <a:ext cx="1" cy="3698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82" idx="2"/>
              <a:endCxn id="35" idx="0"/>
            </p:cNvCxnSpPr>
            <p:nvPr/>
          </p:nvCxnSpPr>
          <p:spPr>
            <a:xfrm>
              <a:off x="4618291" y="4818702"/>
              <a:ext cx="0" cy="3698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Elbow Connector 51"/>
            <p:cNvCxnSpPr>
              <a:stCxn id="35" idx="2"/>
              <a:endCxn id="73" idx="0"/>
            </p:cNvCxnSpPr>
            <p:nvPr/>
          </p:nvCxnSpPr>
          <p:spPr>
            <a:xfrm rot="5400000" flipH="1" flipV="1">
              <a:off x="4176966" y="3088032"/>
              <a:ext cx="3442901" cy="2560253"/>
            </a:xfrm>
            <a:prstGeom prst="bentConnector5">
              <a:avLst>
                <a:gd name="adj1" fmla="val -6640"/>
                <a:gd name="adj2" fmla="val 32620"/>
                <a:gd name="adj3" fmla="val 106640"/>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68" idx="2"/>
              <a:endCxn id="78" idx="0"/>
            </p:cNvCxnSpPr>
            <p:nvPr/>
          </p:nvCxnSpPr>
          <p:spPr>
            <a:xfrm>
              <a:off x="7178545" y="4565021"/>
              <a:ext cx="0" cy="3250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99507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838200"/>
            <a:ext cx="8229600" cy="4709100"/>
          </a:xfrm>
          <a:prstGeom prst="rect">
            <a:avLst/>
          </a:prstGeom>
        </p:spPr>
        <p:txBody>
          <a:bodyPr lIns="91425" tIns="91425" rIns="91425" bIns="91425" anchor="t" anchorCtr="0">
            <a:noAutofit/>
          </a:bodyPr>
          <a:lstStyle/>
          <a:p>
            <a:pPr marL="0" lvl="0" indent="0" algn="just">
              <a:lnSpc>
                <a:spcPct val="150000"/>
              </a:lnSpc>
              <a:buNone/>
            </a:pPr>
            <a:r>
              <a:rPr lang="en-US" b="1" dirty="0" smtClean="0"/>
              <a:t>Organized into following sections:</a:t>
            </a:r>
          </a:p>
          <a:p>
            <a:pPr algn="just">
              <a:lnSpc>
                <a:spcPct val="150000"/>
              </a:lnSpc>
            </a:pPr>
            <a:r>
              <a:rPr lang="en-US" dirty="0" smtClean="0"/>
              <a:t>ECG Database</a:t>
            </a:r>
          </a:p>
          <a:p>
            <a:pPr algn="just">
              <a:lnSpc>
                <a:spcPct val="150000"/>
              </a:lnSpc>
            </a:pPr>
            <a:r>
              <a:rPr lang="en-US" dirty="0" smtClean="0"/>
              <a:t>Pre-processing</a:t>
            </a:r>
          </a:p>
          <a:p>
            <a:pPr algn="just">
              <a:lnSpc>
                <a:spcPct val="150000"/>
              </a:lnSpc>
            </a:pPr>
            <a:r>
              <a:rPr lang="en-US" dirty="0" smtClean="0"/>
              <a:t>Feature extraction</a:t>
            </a:r>
          </a:p>
          <a:p>
            <a:pPr algn="just">
              <a:lnSpc>
                <a:spcPct val="150000"/>
              </a:lnSpc>
            </a:pPr>
            <a:r>
              <a:rPr lang="en-US" dirty="0" smtClean="0"/>
              <a:t>Classification</a:t>
            </a:r>
          </a:p>
          <a:p>
            <a:pPr algn="just">
              <a:lnSpc>
                <a:spcPct val="150000"/>
              </a:lnSpc>
            </a:pPr>
            <a:r>
              <a:rPr lang="en-US" dirty="0" smtClean="0"/>
              <a:t>Simulation</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13</a:t>
            </a:fld>
            <a:endParaRPr lang="en-IN"/>
          </a:p>
        </p:txBody>
      </p:sp>
    </p:spTree>
    <p:extLst>
      <p:ext uri="{BB962C8B-B14F-4D97-AF65-F5344CB8AC3E}">
        <p14:creationId xmlns:p14="http://schemas.microsoft.com/office/powerpoint/2010/main" val="4292525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0" indent="0" algn="ctr">
              <a:lnSpc>
                <a:spcPct val="150000"/>
              </a:lnSpc>
              <a:buNone/>
            </a:pPr>
            <a:r>
              <a:rPr lang="en-US" sz="2400" b="1" dirty="0" smtClean="0"/>
              <a:t>4.1 ECG Database</a:t>
            </a:r>
          </a:p>
          <a:p>
            <a:pPr algn="just">
              <a:lnSpc>
                <a:spcPct val="150000"/>
              </a:lnSpc>
            </a:pPr>
            <a:r>
              <a:rPr lang="en-US" b="1" dirty="0" smtClean="0"/>
              <a:t>MIT-BIH Supraventricular Arrhythmia database. </a:t>
            </a:r>
            <a:r>
              <a:rPr lang="en-US" dirty="0" smtClean="0"/>
              <a:t>12 signals with apparent disease characteristics were selected from the </a:t>
            </a:r>
            <a:r>
              <a:rPr lang="en-US" dirty="0"/>
              <a:t>database. The recordings were digitized at </a:t>
            </a:r>
            <a:r>
              <a:rPr lang="en-US" dirty="0" smtClean="0"/>
              <a:t>128 </a:t>
            </a:r>
            <a:r>
              <a:rPr lang="en-US" dirty="0"/>
              <a:t>samples per </a:t>
            </a:r>
            <a:r>
              <a:rPr lang="en-US" dirty="0" smtClean="0"/>
              <a:t>second.</a:t>
            </a:r>
            <a:endParaRPr lang="en-IN" dirty="0"/>
          </a:p>
          <a:p>
            <a:pPr algn="just">
              <a:lnSpc>
                <a:spcPct val="150000"/>
              </a:lnSpc>
            </a:pPr>
            <a:r>
              <a:rPr lang="en-US" b="1" dirty="0" smtClean="0"/>
              <a:t>MIT-BIH </a:t>
            </a:r>
            <a:r>
              <a:rPr lang="en-US" b="1" dirty="0"/>
              <a:t>Arrhythmia </a:t>
            </a:r>
            <a:r>
              <a:rPr lang="en-US" b="1" dirty="0" smtClean="0"/>
              <a:t>database. </a:t>
            </a:r>
            <a:r>
              <a:rPr lang="en-US" dirty="0" smtClean="0"/>
              <a:t>6 </a:t>
            </a:r>
            <a:r>
              <a:rPr lang="en-US" dirty="0"/>
              <a:t>signals </a:t>
            </a:r>
            <a:r>
              <a:rPr lang="en-US" dirty="0" smtClean="0"/>
              <a:t>were randomly selected </a:t>
            </a:r>
            <a:r>
              <a:rPr lang="en-US" dirty="0"/>
              <a:t>from the database. The recordings were digitized at </a:t>
            </a:r>
            <a:r>
              <a:rPr lang="en-US" dirty="0" smtClean="0"/>
              <a:t>360 </a:t>
            </a:r>
            <a:r>
              <a:rPr lang="en-US" dirty="0"/>
              <a:t>samples per </a:t>
            </a:r>
            <a:r>
              <a:rPr lang="en-US" dirty="0" smtClean="0"/>
              <a:t>second </a:t>
            </a:r>
            <a:r>
              <a:rPr lang="en-US" dirty="0"/>
              <a:t>11-bit resolution over a 10 mV range</a:t>
            </a:r>
            <a:r>
              <a:rPr lang="en-US" dirty="0" smtClean="0"/>
              <a:t>.</a:t>
            </a:r>
            <a:endParaRPr lang="en-IN" dirty="0"/>
          </a:p>
          <a:p>
            <a:pPr algn="just">
              <a:lnSpc>
                <a:spcPct val="150000"/>
              </a:lnSpc>
            </a:pPr>
            <a:r>
              <a:rPr lang="en-US" b="1" dirty="0" smtClean="0"/>
              <a:t>Laboratory signals.</a:t>
            </a:r>
          </a:p>
          <a:p>
            <a:pPr marL="0" indent="0" algn="just">
              <a:lnSpc>
                <a:spcPct val="150000"/>
              </a:lnSpc>
              <a:buNone/>
            </a:pPr>
            <a:r>
              <a:rPr lang="en-US" dirty="0"/>
              <a:t>5 signals were </a:t>
            </a:r>
            <a:r>
              <a:rPr lang="en-US" dirty="0" smtClean="0"/>
              <a:t>acquired from a diagnostic laboratory. Signals 1 and 4 </a:t>
            </a:r>
            <a:r>
              <a:rPr lang="en-US" dirty="0"/>
              <a:t>were digitized at </a:t>
            </a:r>
            <a:r>
              <a:rPr lang="en-US" dirty="0" smtClean="0"/>
              <a:t>2000 </a:t>
            </a:r>
            <a:r>
              <a:rPr lang="en-US" dirty="0"/>
              <a:t>samples per second </a:t>
            </a:r>
            <a:r>
              <a:rPr lang="en-US" dirty="0" smtClean="0"/>
              <a:t>and the rest were sampled at 1000 samples per second.</a:t>
            </a:r>
            <a:endParaRPr lang="en-IN" dirty="0"/>
          </a:p>
          <a:p>
            <a:pPr marL="0" lvl="0" indent="0" algn="just">
              <a:lnSpc>
                <a:spcPct val="150000"/>
              </a:lnSpc>
              <a:buNone/>
            </a:pPr>
            <a:endParaRPr lang="en-US"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14</a:t>
            </a:fld>
            <a:endParaRPr lang="en-IN"/>
          </a:p>
        </p:txBody>
      </p:sp>
    </p:spTree>
    <p:extLst>
      <p:ext uri="{BB962C8B-B14F-4D97-AF65-F5344CB8AC3E}">
        <p14:creationId xmlns:p14="http://schemas.microsoft.com/office/powerpoint/2010/main" val="1299507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indent="0" algn="ctr">
                  <a:lnSpc>
                    <a:spcPct val="150000"/>
                  </a:lnSpc>
                  <a:buNone/>
                </a:pPr>
                <a:r>
                  <a:rPr lang="en-US" sz="2400" b="1" dirty="0" smtClean="0"/>
                  <a:t>4.2 Pre-processing</a:t>
                </a:r>
                <a:endParaRPr lang="en-US" sz="2400" b="1" dirty="0"/>
              </a:p>
              <a:p>
                <a:pPr marL="0" lvl="0" indent="0" algn="just">
                  <a:lnSpc>
                    <a:spcPct val="150000"/>
                  </a:lnSpc>
                  <a:buNone/>
                </a:pPr>
                <a:r>
                  <a:rPr lang="en-US" dirty="0" smtClean="0"/>
                  <a:t>Raw ECG signal is not pure and is often contaminated with various noises such as power line interference, motion artifacts and muscle noise.</a:t>
                </a:r>
              </a:p>
              <a:p>
                <a:pPr marL="0" lvl="0" indent="0" algn="just">
                  <a:lnSpc>
                    <a:spcPct val="150000"/>
                  </a:lnSpc>
                  <a:buNone/>
                </a:pPr>
                <a:r>
                  <a:rPr lang="en-US" dirty="0"/>
                  <a:t>Initially a filter developed by </a:t>
                </a:r>
                <a:r>
                  <a:rPr lang="en-US" dirty="0" err="1"/>
                  <a:t>Awodeyi</a:t>
                </a:r>
                <a:r>
                  <a:rPr lang="en-US" dirty="0"/>
                  <a:t> et al. </a:t>
                </a:r>
                <a:r>
                  <a:rPr lang="en-US" dirty="0" smtClean="0"/>
                  <a:t>is </a:t>
                </a:r>
                <a:r>
                  <a:rPr lang="en-US" dirty="0"/>
                  <a:t>used to remove baseline wander. </a:t>
                </a:r>
                <a:endParaRPr lang="en-US" dirty="0" smtClean="0"/>
              </a:p>
              <a:p>
                <a:pPr marL="0" lvl="0" indent="0" algn="just">
                  <a:lnSpc>
                    <a:spcPct val="150000"/>
                  </a:lnSpc>
                  <a:buNone/>
                </a:pPr>
                <a:r>
                  <a:rPr lang="en-US" dirty="0" smtClean="0"/>
                  <a:t>A bandpass filter is used to remove the influence of power line interference, motion artifacts and maximize </a:t>
                </a:r>
                <a:r>
                  <a:rPr lang="en-US" dirty="0"/>
                  <a:t>QRS </a:t>
                </a:r>
                <a:r>
                  <a:rPr lang="en-US" dirty="0" smtClean="0"/>
                  <a:t>energy for QRS detection. </a:t>
                </a:r>
              </a:p>
              <a:p>
                <a:pPr marL="0" lvl="0" indent="0" algn="just">
                  <a:lnSpc>
                    <a:spcPct val="150000"/>
                  </a:lnSpc>
                  <a:buNone/>
                </a:pPr>
                <a:r>
                  <a:rPr lang="en-US" dirty="0" smtClean="0"/>
                  <a:t>The </a:t>
                </a:r>
                <a:r>
                  <a:rPr lang="en-US" dirty="0"/>
                  <a:t>bandpass filter designed is 2nd order Butterworth IIR having 3dB passband with </a:t>
                </a:r>
                <a:r>
                  <a:rPr lang="en-US" dirty="0" smtClean="0"/>
                  <a:t>5-12Hz</a:t>
                </a:r>
                <a:r>
                  <a:rPr lang="en-US" dirty="0"/>
                  <a:t>.</a:t>
                </a:r>
              </a:p>
              <a:p>
                <a:pPr marL="0" lvl="0" indent="0" algn="just">
                  <a:lnSpc>
                    <a:spcPct val="150000"/>
                  </a:lnSpc>
                  <a:buNone/>
                </a:pPr>
                <a:r>
                  <a:rPr lang="en-US" dirty="0"/>
                  <a:t>The transfer function </a:t>
                </a:r>
                <a:r>
                  <a:rPr lang="en-US" dirty="0" err="1" smtClean="0"/>
                  <a:t>H_bp</a:t>
                </a:r>
                <a:r>
                  <a:rPr lang="en-US" dirty="0" smtClean="0"/>
                  <a:t>(Z</a:t>
                </a:r>
                <a:r>
                  <a:rPr lang="en-US" dirty="0"/>
                  <a:t>) of the filter is given by</a:t>
                </a:r>
                <a:r>
                  <a:rPr lang="en-US" dirty="0" smtClean="0"/>
                  <a:t>:</a:t>
                </a:r>
              </a:p>
              <a:p>
                <a:pPr marL="0" lvl="0" indent="0">
                  <a:lnSpc>
                    <a:spcPct val="150000"/>
                  </a:lnSpc>
                  <a:buNone/>
                </a:pPr>
                <a:r>
                  <a:rPr lang="en-US" dirty="0" smtClean="0"/>
                  <a:t>			</a:t>
                </a:r>
                <a14:m>
                  <m:oMath xmlns:m="http://schemas.openxmlformats.org/officeDocument/2006/math">
                    <m:r>
                      <a:rPr lang="en-US" i="1">
                        <a:latin typeface="Cambria Math"/>
                      </a:rPr>
                      <m:t>𝐻</m:t>
                    </m:r>
                    <m:r>
                      <a:rPr lang="en-US" b="0" i="1" smtClean="0">
                        <a:latin typeface="Cambria Math"/>
                      </a:rPr>
                      <m:t>_</m:t>
                    </m:r>
                    <m:r>
                      <a:rPr lang="en-US" b="0" i="1" smtClean="0">
                        <a:latin typeface="Cambria Math"/>
                      </a:rPr>
                      <m:t>𝑏𝑝</m:t>
                    </m:r>
                    <m:d>
                      <m:dPr>
                        <m:ctrlPr>
                          <a:rPr lang="ar-AE" i="1">
                            <a:latin typeface="Cambria Math"/>
                          </a:rPr>
                        </m:ctrlPr>
                      </m:dPr>
                      <m:e>
                        <m:r>
                          <a:rPr lang="en-US" i="1">
                            <a:latin typeface="Cambria Math"/>
                          </a:rPr>
                          <m:t>𝑍</m:t>
                        </m:r>
                      </m:e>
                    </m:d>
                    <m:r>
                      <a:rPr lang="ar-AE" i="1">
                        <a:latin typeface="Cambria Math"/>
                      </a:rPr>
                      <m:t>=</m:t>
                    </m:r>
                    <m:f>
                      <m:fPr>
                        <m:ctrlPr>
                          <a:rPr lang="ar-AE" i="1">
                            <a:latin typeface="Cambria Math"/>
                          </a:rPr>
                        </m:ctrlPr>
                      </m:fPr>
                      <m:num>
                        <m:r>
                          <a:rPr lang="ar-AE" i="1">
                            <a:latin typeface="Cambria Math"/>
                          </a:rPr>
                          <m:t>0</m:t>
                        </m:r>
                        <m:r>
                          <a:rPr lang="ar-AE" i="1">
                            <a:latin typeface="Cambria Math"/>
                          </a:rPr>
                          <m:t>.</m:t>
                        </m:r>
                        <m:r>
                          <a:rPr lang="en-US" b="0" i="1" smtClean="0">
                            <a:latin typeface="Cambria Math"/>
                          </a:rPr>
                          <m:t>1479</m:t>
                        </m:r>
                        <m:r>
                          <a:rPr lang="ar-AE" i="1">
                            <a:latin typeface="Cambria Math"/>
                          </a:rPr>
                          <m:t>−</m:t>
                        </m:r>
                        <m:r>
                          <a:rPr lang="ar-AE" i="1">
                            <a:latin typeface="Cambria Math"/>
                          </a:rPr>
                          <m:t>0</m:t>
                        </m:r>
                        <m:r>
                          <a:rPr lang="ar-AE" i="1">
                            <a:latin typeface="Cambria Math"/>
                          </a:rPr>
                          <m:t>.</m:t>
                        </m:r>
                        <m:r>
                          <a:rPr lang="en-US" b="0" i="1" smtClean="0">
                            <a:latin typeface="Cambria Math"/>
                          </a:rPr>
                          <m:t>1479</m:t>
                        </m:r>
                        <m:sSup>
                          <m:sSupPr>
                            <m:ctrlPr>
                              <a:rPr lang="ar-AE" i="1">
                                <a:latin typeface="Cambria Math"/>
                              </a:rPr>
                            </m:ctrlPr>
                          </m:sSupPr>
                          <m:e>
                            <m:r>
                              <a:rPr lang="ar-AE" i="1">
                                <a:latin typeface="Cambria Math"/>
                              </a:rPr>
                              <m:t> </m:t>
                            </m:r>
                            <m:r>
                              <a:rPr lang="en-US" b="0" i="1" smtClean="0">
                                <a:latin typeface="Cambria Math"/>
                              </a:rPr>
                              <m:t>𝑧</m:t>
                            </m:r>
                          </m:e>
                          <m:sup>
                            <m:r>
                              <a:rPr lang="ar-AE" i="1">
                                <a:latin typeface="Cambria Math"/>
                              </a:rPr>
                              <m:t>−</m:t>
                            </m:r>
                            <m:r>
                              <a:rPr lang="ar-AE" i="1">
                                <a:latin typeface="Cambria Math"/>
                              </a:rPr>
                              <m:t>2</m:t>
                            </m:r>
                          </m:sup>
                        </m:sSup>
                      </m:num>
                      <m:den>
                        <m:r>
                          <a:rPr lang="ar-AE" i="1">
                            <a:latin typeface="Cambria Math"/>
                          </a:rPr>
                          <m:t>1</m:t>
                        </m:r>
                        <m:r>
                          <a:rPr lang="ar-AE" i="1">
                            <a:latin typeface="Cambria Math"/>
                          </a:rPr>
                          <m:t>−</m:t>
                        </m:r>
                        <m:r>
                          <a:rPr lang="ar-AE" i="1">
                            <a:latin typeface="Cambria Math"/>
                          </a:rPr>
                          <m:t>1</m:t>
                        </m:r>
                        <m:r>
                          <a:rPr lang="ar-AE" i="1">
                            <a:latin typeface="Cambria Math"/>
                          </a:rPr>
                          <m:t>.</m:t>
                        </m:r>
                        <m:r>
                          <a:rPr lang="en-US" b="0" i="1" smtClean="0">
                            <a:latin typeface="Cambria Math"/>
                          </a:rPr>
                          <m:t>5814</m:t>
                        </m:r>
                        <m:sSup>
                          <m:sSupPr>
                            <m:ctrlPr>
                              <a:rPr lang="en-US" i="1" smtClean="0">
                                <a:latin typeface="Cambria Math"/>
                              </a:rPr>
                            </m:ctrlPr>
                          </m:sSupPr>
                          <m:e>
                            <m:r>
                              <a:rPr lang="en-US" b="0" i="1" smtClean="0">
                                <a:latin typeface="Cambria Math"/>
                              </a:rPr>
                              <m:t>𝑧</m:t>
                            </m:r>
                          </m:e>
                          <m:sup>
                            <m:r>
                              <a:rPr lang="en-US" b="0" i="1" smtClean="0">
                                <a:latin typeface="Cambria Math"/>
                              </a:rPr>
                              <m:t>−</m:t>
                            </m:r>
                            <m:r>
                              <a:rPr lang="en-US" b="0" i="1" smtClean="0">
                                <a:latin typeface="Cambria Math"/>
                              </a:rPr>
                              <m:t>1</m:t>
                            </m:r>
                          </m:sup>
                        </m:sSup>
                        <m:r>
                          <a:rPr lang="en-US" i="1">
                            <a:latin typeface="Cambria Math"/>
                          </a:rPr>
                          <m:t>+</m:t>
                        </m:r>
                        <m:r>
                          <a:rPr lang="en-US" i="1">
                            <a:latin typeface="Cambria Math"/>
                          </a:rPr>
                          <m:t>0</m:t>
                        </m:r>
                        <m:r>
                          <a:rPr lang="en-US" i="1">
                            <a:latin typeface="Cambria Math"/>
                          </a:rPr>
                          <m:t>.</m:t>
                        </m:r>
                        <m:r>
                          <a:rPr lang="en-US" i="1">
                            <a:latin typeface="Cambria Math"/>
                          </a:rPr>
                          <m:t>8541</m:t>
                        </m:r>
                        <m:r>
                          <a:rPr lang="en-US" i="1">
                            <a:latin typeface="Cambria Math"/>
                          </a:rPr>
                          <m:t> </m:t>
                        </m:r>
                        <m:sSup>
                          <m:sSupPr>
                            <m:ctrlPr>
                              <a:rPr lang="ar-AE" i="1">
                                <a:latin typeface="Cambria Math"/>
                              </a:rPr>
                            </m:ctrlPr>
                          </m:sSupPr>
                          <m:e>
                            <m:r>
                              <a:rPr lang="en-US" b="0" i="1" smtClean="0">
                                <a:latin typeface="Cambria Math"/>
                              </a:rPr>
                              <m:t>𝑧</m:t>
                            </m:r>
                          </m:e>
                          <m:sup>
                            <m:r>
                              <a:rPr lang="ar-AE" i="1">
                                <a:latin typeface="Cambria Math"/>
                              </a:rPr>
                              <m:t>−</m:t>
                            </m:r>
                            <m:r>
                              <a:rPr lang="ar-AE" i="1">
                                <a:latin typeface="Cambria Math"/>
                              </a:rPr>
                              <m:t>2</m:t>
                            </m:r>
                          </m:sup>
                        </m:sSup>
                      </m:den>
                    </m:f>
                  </m:oMath>
                </a14:m>
                <a:r>
                  <a:rPr lang="ar-AE" dirty="0" smtClean="0"/>
                  <a:t> 	</a:t>
                </a:r>
                <a:r>
                  <a:rPr lang="en-US" dirty="0"/>
                  <a:t>	</a:t>
                </a:r>
                <a:r>
                  <a:rPr lang="en-US" dirty="0" smtClean="0"/>
                  <a:t>  (1</a:t>
                </a:r>
                <a:r>
                  <a:rPr lang="en-US" dirty="0"/>
                  <a:t>)</a:t>
                </a:r>
                <a:endParaRPr lang="ar-AE" dirty="0" smtClean="0"/>
              </a:p>
              <a:p>
                <a:pPr marL="0" lvl="0" indent="0" algn="just" rtl="0">
                  <a:lnSpc>
                    <a:spcPct val="150000"/>
                  </a:lnSpc>
                  <a:spcBef>
                    <a:spcPts val="560"/>
                  </a:spcBef>
                  <a:buNone/>
                </a:pPr>
                <a:endParaRPr lang="ar-AE" dirty="0"/>
              </a:p>
              <a:p>
                <a:pPr marL="0" lvl="0" indent="0" algn="just" rtl="0">
                  <a:lnSpc>
                    <a:spcPct val="150000"/>
                  </a:lnSpc>
                  <a:spcBef>
                    <a:spcPts val="560"/>
                  </a:spcBef>
                  <a:buNone/>
                </a:pPr>
                <a:r>
                  <a:rPr lang="ar-AE" dirty="0"/>
                  <a:t>       </a:t>
                </a:r>
                <a:endParaRPr lang="en-IN" dirty="0"/>
              </a:p>
            </p:txBody>
          </p:sp>
        </mc:Choice>
        <mc:Fallback xmlns="">
          <p:sp>
            <p:nvSpPr>
              <p:cNvPr id="97" name="Shape 97"/>
              <p:cNvSpPr txBox="1">
                <a:spLocks noGrp="1" noRot="1" noChangeAspect="1" noMove="1" noResize="1" noEditPoints="1" noAdjustHandles="1" noChangeArrowheads="1" noChangeShapeType="1" noTextEdit="1"/>
              </p:cNvSpPr>
              <p:nvPr>
                <p:ph idx="1"/>
              </p:nvPr>
            </p:nvSpPr>
            <p:spPr>
              <a:xfrm>
                <a:off x="457200" y="762000"/>
                <a:ext cx="8229600" cy="4709100"/>
              </a:xfrm>
              <a:prstGeom prst="rect">
                <a:avLst/>
              </a:prstGeom>
              <a:blipFill rotWithShape="1">
                <a:blip r:embed="rId3"/>
                <a:stretch>
                  <a:fillRect l="-889" r="-741" b="-49482"/>
                </a:stretch>
              </a:blipFill>
            </p:spPr>
            <p:txBody>
              <a:bodyPr/>
              <a:lstStyle/>
              <a:p>
                <a:r>
                  <a:rPr lang="en-IN">
                    <a:noFill/>
                  </a:rPr>
                  <a:t> </a:t>
                </a:r>
              </a:p>
            </p:txBody>
          </p:sp>
        </mc:Fallback>
      </mc:AlternateContent>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15</a:t>
            </a:fld>
            <a:endParaRPr lang="en-IN" dirty="0"/>
          </a:p>
        </p:txBody>
      </p:sp>
    </p:spTree>
    <p:extLst>
      <p:ext uri="{BB962C8B-B14F-4D97-AF65-F5344CB8AC3E}">
        <p14:creationId xmlns:p14="http://schemas.microsoft.com/office/powerpoint/2010/main" val="62898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0" indent="0" algn="just">
                  <a:lnSpc>
                    <a:spcPct val="150000"/>
                  </a:lnSpc>
                  <a:buNone/>
                </a:pPr>
                <a:r>
                  <a:rPr lang="en-US" dirty="0"/>
                  <a:t>Considering again base line wander removed signal</a:t>
                </a:r>
                <a:r>
                  <a:rPr lang="en-US" dirty="0" smtClean="0"/>
                  <a:t>, a </a:t>
                </a:r>
                <a:r>
                  <a:rPr lang="en-US" dirty="0" err="1" smtClean="0"/>
                  <a:t>lowpass</a:t>
                </a:r>
                <a:r>
                  <a:rPr lang="en-US" dirty="0" smtClean="0"/>
                  <a:t> </a:t>
                </a:r>
                <a:r>
                  <a:rPr lang="en-US" dirty="0"/>
                  <a:t>filter is used to remove the influence of power line interference, motion artifacts and maximize </a:t>
                </a:r>
                <a:r>
                  <a:rPr lang="en-US" dirty="0" smtClean="0"/>
                  <a:t>P </a:t>
                </a:r>
                <a:r>
                  <a:rPr lang="en-US" dirty="0"/>
                  <a:t>energy for </a:t>
                </a:r>
                <a:r>
                  <a:rPr lang="en-US" dirty="0" smtClean="0"/>
                  <a:t>P peak </a:t>
                </a:r>
                <a:r>
                  <a:rPr lang="en-US" dirty="0"/>
                  <a:t>detection. </a:t>
                </a:r>
              </a:p>
              <a:p>
                <a:pPr marL="0" lvl="0" indent="0" algn="just">
                  <a:lnSpc>
                    <a:spcPct val="150000"/>
                  </a:lnSpc>
                  <a:buNone/>
                </a:pPr>
                <a:r>
                  <a:rPr lang="en-US" dirty="0"/>
                  <a:t>The </a:t>
                </a:r>
                <a:r>
                  <a:rPr lang="en-US" dirty="0" err="1" smtClean="0"/>
                  <a:t>lowpass</a:t>
                </a:r>
                <a:r>
                  <a:rPr lang="en-US" dirty="0" smtClean="0"/>
                  <a:t> </a:t>
                </a:r>
                <a:r>
                  <a:rPr lang="en-US" dirty="0"/>
                  <a:t>filter designed is </a:t>
                </a:r>
                <a:r>
                  <a:rPr lang="en-US" dirty="0" smtClean="0"/>
                  <a:t>1st </a:t>
                </a:r>
                <a:r>
                  <a:rPr lang="en-US" dirty="0"/>
                  <a:t>order Butterworth IIR having 3dB passband with </a:t>
                </a:r>
                <a:r>
                  <a:rPr lang="en-US" dirty="0" smtClean="0"/>
                  <a:t>cut off frequency 5Hz</a:t>
                </a:r>
                <a:r>
                  <a:rPr lang="en-US" dirty="0"/>
                  <a:t>.</a:t>
                </a:r>
              </a:p>
              <a:p>
                <a:pPr marL="0" lvl="0" indent="0" algn="just">
                  <a:lnSpc>
                    <a:spcPct val="150000"/>
                  </a:lnSpc>
                  <a:buNone/>
                </a:pPr>
                <a:r>
                  <a:rPr lang="en-US" dirty="0"/>
                  <a:t>The transfer function </a:t>
                </a:r>
                <a:r>
                  <a:rPr lang="en-US" dirty="0" err="1" smtClean="0"/>
                  <a:t>H_lp</a:t>
                </a:r>
                <a:r>
                  <a:rPr lang="en-US" dirty="0" smtClean="0"/>
                  <a:t>(Z</a:t>
                </a:r>
                <a:r>
                  <a:rPr lang="en-US" dirty="0"/>
                  <a:t>) of the filter is given by:</a:t>
                </a:r>
              </a:p>
              <a:p>
                <a:pPr marL="0" lvl="0" indent="0">
                  <a:lnSpc>
                    <a:spcPct val="150000"/>
                  </a:lnSpc>
                  <a:buNone/>
                </a:pPr>
                <a:r>
                  <a:rPr lang="en-US" dirty="0"/>
                  <a:t>			</a:t>
                </a:r>
                <a14:m>
                  <m:oMath xmlns:m="http://schemas.openxmlformats.org/officeDocument/2006/math">
                    <m:r>
                      <a:rPr lang="en-US" i="1">
                        <a:latin typeface="Cambria Math"/>
                      </a:rPr>
                      <m:t>𝐻</m:t>
                    </m:r>
                    <m:r>
                      <a:rPr lang="en-US" i="1">
                        <a:latin typeface="Cambria Math"/>
                      </a:rPr>
                      <m:t>_</m:t>
                    </m:r>
                    <m:r>
                      <a:rPr lang="en-US" b="0" i="1" smtClean="0">
                        <a:latin typeface="Cambria Math"/>
                      </a:rPr>
                      <m:t>𝑙𝑝</m:t>
                    </m:r>
                    <m:d>
                      <m:dPr>
                        <m:ctrlPr>
                          <a:rPr lang="ar-AE" i="1">
                            <a:latin typeface="Cambria Math"/>
                          </a:rPr>
                        </m:ctrlPr>
                      </m:dPr>
                      <m:e>
                        <m:r>
                          <a:rPr lang="en-US" i="1">
                            <a:latin typeface="Cambria Math"/>
                          </a:rPr>
                          <m:t>𝑍</m:t>
                        </m:r>
                      </m:e>
                    </m:d>
                    <m:r>
                      <a:rPr lang="ar-AE" i="1">
                        <a:latin typeface="Cambria Math"/>
                      </a:rPr>
                      <m:t>=</m:t>
                    </m:r>
                    <m:f>
                      <m:fPr>
                        <m:ctrlPr>
                          <a:rPr lang="ar-AE" i="1">
                            <a:latin typeface="Cambria Math"/>
                          </a:rPr>
                        </m:ctrlPr>
                      </m:fPr>
                      <m:num>
                        <m:r>
                          <a:rPr lang="ar-AE" i="1">
                            <a:latin typeface="Cambria Math"/>
                          </a:rPr>
                          <m:t>0</m:t>
                        </m:r>
                        <m:r>
                          <a:rPr lang="ar-AE" i="1">
                            <a:latin typeface="Cambria Math"/>
                          </a:rPr>
                          <m:t>.</m:t>
                        </m:r>
                        <m:r>
                          <a:rPr lang="en-US" i="1">
                            <a:latin typeface="Cambria Math"/>
                          </a:rPr>
                          <m:t>1</m:t>
                        </m:r>
                        <m:r>
                          <a:rPr lang="en-US" b="0" i="1" smtClean="0">
                            <a:latin typeface="Cambria Math"/>
                          </a:rPr>
                          <m:t>098</m:t>
                        </m:r>
                        <m:r>
                          <a:rPr lang="en-US" b="0" i="1" smtClean="0">
                            <a:latin typeface="Cambria Math"/>
                          </a:rPr>
                          <m:t>+</m:t>
                        </m:r>
                        <m:r>
                          <a:rPr lang="ar-AE" i="1">
                            <a:latin typeface="Cambria Math"/>
                          </a:rPr>
                          <m:t>0</m:t>
                        </m:r>
                        <m:r>
                          <a:rPr lang="ar-AE" i="1">
                            <a:latin typeface="Cambria Math"/>
                          </a:rPr>
                          <m:t>.</m:t>
                        </m:r>
                        <m:r>
                          <a:rPr lang="en-US" i="1">
                            <a:latin typeface="Cambria Math"/>
                          </a:rPr>
                          <m:t>1</m:t>
                        </m:r>
                        <m:r>
                          <a:rPr lang="en-US" b="0" i="1" smtClean="0">
                            <a:latin typeface="Cambria Math"/>
                          </a:rPr>
                          <m:t>098</m:t>
                        </m:r>
                        <m:sSup>
                          <m:sSupPr>
                            <m:ctrlPr>
                              <a:rPr lang="ar-AE" i="1">
                                <a:latin typeface="Cambria Math"/>
                              </a:rPr>
                            </m:ctrlPr>
                          </m:sSupPr>
                          <m:e>
                            <m:r>
                              <a:rPr lang="ar-AE" i="1">
                                <a:latin typeface="Cambria Math"/>
                              </a:rPr>
                              <m:t> </m:t>
                            </m:r>
                            <m:r>
                              <a:rPr lang="en-US" i="1">
                                <a:latin typeface="Cambria Math"/>
                              </a:rPr>
                              <m:t>𝑧</m:t>
                            </m:r>
                          </m:e>
                          <m:sup>
                            <m:r>
                              <a:rPr lang="ar-AE" i="1">
                                <a:latin typeface="Cambria Math"/>
                              </a:rPr>
                              <m:t>−</m:t>
                            </m:r>
                            <m:r>
                              <a:rPr lang="en-US" b="0" i="1" smtClean="0">
                                <a:latin typeface="Cambria Math"/>
                              </a:rPr>
                              <m:t>1</m:t>
                            </m:r>
                          </m:sup>
                        </m:sSup>
                      </m:num>
                      <m:den>
                        <m:r>
                          <a:rPr lang="ar-AE" i="1">
                            <a:latin typeface="Cambria Math"/>
                          </a:rPr>
                          <m:t>1</m:t>
                        </m:r>
                        <m:r>
                          <a:rPr lang="ar-AE" i="1">
                            <a:latin typeface="Cambria Math"/>
                          </a:rPr>
                          <m:t>−</m:t>
                        </m:r>
                        <m:r>
                          <a:rPr lang="en-US" b="0" i="1" smtClean="0">
                            <a:latin typeface="Cambria Math"/>
                          </a:rPr>
                          <m:t>0</m:t>
                        </m:r>
                        <m:r>
                          <a:rPr lang="en-US" b="0" i="1" smtClean="0">
                            <a:latin typeface="Cambria Math"/>
                          </a:rPr>
                          <m:t>.</m:t>
                        </m:r>
                        <m:r>
                          <a:rPr lang="en-US" b="0" i="1" smtClean="0">
                            <a:latin typeface="Cambria Math"/>
                          </a:rPr>
                          <m:t>7804</m:t>
                        </m:r>
                        <m:sSup>
                          <m:sSupPr>
                            <m:ctrlPr>
                              <a:rPr lang="en-US" i="1" smtClean="0">
                                <a:latin typeface="Cambria Math"/>
                              </a:rPr>
                            </m:ctrlPr>
                          </m:sSupPr>
                          <m:e>
                            <m:r>
                              <a:rPr lang="en-US" i="1">
                                <a:latin typeface="Cambria Math"/>
                              </a:rPr>
                              <m:t>𝑧</m:t>
                            </m:r>
                          </m:e>
                          <m:sup>
                            <m:r>
                              <a:rPr lang="en-US" i="1">
                                <a:latin typeface="Cambria Math"/>
                              </a:rPr>
                              <m:t>−</m:t>
                            </m:r>
                            <m:r>
                              <a:rPr lang="en-US" i="1">
                                <a:latin typeface="Cambria Math"/>
                              </a:rPr>
                              <m:t>1</m:t>
                            </m:r>
                          </m:sup>
                        </m:sSup>
                      </m:den>
                    </m:f>
                  </m:oMath>
                </a14:m>
                <a:r>
                  <a:rPr lang="ar-AE" dirty="0"/>
                  <a:t> </a:t>
                </a:r>
                <a:r>
                  <a:rPr lang="en-US" dirty="0" smtClean="0"/>
                  <a:t>	                    (2)</a:t>
                </a:r>
                <a:r>
                  <a:rPr lang="ar-AE" dirty="0"/>
                  <a:t>	</a:t>
                </a:r>
                <a:endParaRPr lang="en-IN" dirty="0"/>
              </a:p>
            </p:txBody>
          </p:sp>
        </mc:Choice>
        <mc:Fallback xmlns="">
          <p:sp>
            <p:nvSpPr>
              <p:cNvPr id="97" name="Shape 97"/>
              <p:cNvSpPr txBox="1">
                <a:spLocks noGrp="1" noRot="1" noChangeAspect="1" noMove="1" noResize="1" noEditPoints="1" noAdjustHandles="1" noChangeArrowheads="1" noChangeShapeType="1" noTextEdit="1"/>
              </p:cNvSpPr>
              <p:nvPr>
                <p:ph idx="1"/>
              </p:nvPr>
            </p:nvSpPr>
            <p:spPr>
              <a:xfrm>
                <a:off x="457200" y="762000"/>
                <a:ext cx="8229600" cy="4709100"/>
              </a:xfrm>
              <a:prstGeom prst="rect">
                <a:avLst/>
              </a:prstGeom>
              <a:blipFill rotWithShape="1">
                <a:blip r:embed="rId3"/>
                <a:stretch>
                  <a:fillRect l="-815" r="-1481"/>
                </a:stretch>
              </a:blipFill>
            </p:spPr>
            <p:txBody>
              <a:bodyPr/>
              <a:lstStyle/>
              <a:p>
                <a:r>
                  <a:rPr lang="en-US">
                    <a:noFill/>
                  </a:rPr>
                  <a:t> </a:t>
                </a:r>
              </a:p>
            </p:txBody>
          </p:sp>
        </mc:Fallback>
      </mc:AlternateContent>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16</a:t>
            </a:fld>
            <a:endParaRPr lang="en-IN"/>
          </a:p>
        </p:txBody>
      </p:sp>
    </p:spTree>
    <p:extLst>
      <p:ext uri="{BB962C8B-B14F-4D97-AF65-F5344CB8AC3E}">
        <p14:creationId xmlns:p14="http://schemas.microsoft.com/office/powerpoint/2010/main" val="62898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 name="Shape 97"/>
              <p:cNvSpPr txBox="1">
                <a:spLocks noGrp="1"/>
              </p:cNvSpPr>
              <p:nvPr>
                <p:ph idx="1"/>
              </p:nvPr>
            </p:nvSpPr>
            <p:spPr>
              <a:xfrm>
                <a:off x="457200" y="777300"/>
                <a:ext cx="8229600" cy="4709100"/>
              </a:xfrm>
              <a:prstGeom prst="rect">
                <a:avLst/>
              </a:prstGeom>
            </p:spPr>
            <p:txBody>
              <a:bodyPr lIns="91425" tIns="91425" rIns="91425" bIns="91425" anchor="t" anchorCtr="0">
                <a:noAutofit/>
              </a:bodyPr>
              <a:lstStyle/>
              <a:p>
                <a:pPr marL="0" indent="0" algn="ctr">
                  <a:lnSpc>
                    <a:spcPct val="150000"/>
                  </a:lnSpc>
                  <a:buNone/>
                </a:pPr>
                <a:r>
                  <a:rPr lang="en-US" sz="2400" b="1" dirty="0" smtClean="0"/>
                  <a:t>4.3 Feature extraction</a:t>
                </a:r>
                <a:endParaRPr lang="en-US" sz="2400" b="1" dirty="0"/>
              </a:p>
              <a:p>
                <a:pPr marL="0" lvl="0" indent="0" algn="just">
                  <a:lnSpc>
                    <a:spcPct val="150000"/>
                  </a:lnSpc>
                  <a:buNone/>
                </a:pPr>
                <a:r>
                  <a:rPr lang="en-US" dirty="0" smtClean="0"/>
                  <a:t>KNN </a:t>
                </a:r>
                <a:r>
                  <a:rPr lang="en-US" dirty="0"/>
                  <a:t>classification algorithm is employed to detect QRS complexes in the original </a:t>
                </a:r>
                <a:r>
                  <a:rPr lang="en-US" dirty="0" smtClean="0"/>
                  <a:t>digitized </a:t>
                </a:r>
                <a:r>
                  <a:rPr lang="en-US" dirty="0"/>
                  <a:t>data</a:t>
                </a:r>
                <a:r>
                  <a:rPr lang="en-US" dirty="0" smtClean="0"/>
                  <a:t>.</a:t>
                </a:r>
              </a:p>
              <a:p>
                <a:pPr marL="0" lvl="3" indent="0" algn="just">
                  <a:lnSpc>
                    <a:spcPct val="150000"/>
                  </a:lnSpc>
                  <a:buSzPct val="95000"/>
                  <a:buNone/>
                </a:pPr>
                <a:r>
                  <a:rPr lang="en-US" sz="2000" b="1" dirty="0" smtClean="0"/>
                  <a:t>4.3.1 Differentiated signal as feature vector to KNN</a:t>
                </a:r>
                <a:endParaRPr lang="en-US" sz="2000" b="1" dirty="0"/>
              </a:p>
              <a:p>
                <a:pPr algn="just">
                  <a:lnSpc>
                    <a:spcPct val="150000"/>
                  </a:lnSpc>
                </a:pPr>
                <a:r>
                  <a:rPr lang="en-US" dirty="0"/>
                  <a:t>Differentiation indicates rate of change of a function f with respect to x. A higher value indicates a steeper slope. </a:t>
                </a:r>
                <a:endParaRPr lang="en-US" dirty="0" smtClean="0"/>
              </a:p>
              <a:p>
                <a:pPr algn="just">
                  <a:lnSpc>
                    <a:spcPct val="150000"/>
                  </a:lnSpc>
                </a:pPr>
                <a:r>
                  <a:rPr lang="en-US" dirty="0" smtClean="0"/>
                  <a:t>In </a:t>
                </a:r>
                <a:r>
                  <a:rPr lang="en-US" dirty="0"/>
                  <a:t>this work an attempt is made to use the filtered and differentiated training signal as a feature vector in training the KNN classifier</a:t>
                </a:r>
                <a:r>
                  <a:rPr lang="en-US" dirty="0" smtClean="0"/>
                  <a:t>.</a:t>
                </a:r>
              </a:p>
              <a:p>
                <a:pPr marL="342900" lvl="3" indent="-342900" algn="just">
                  <a:lnSpc>
                    <a:spcPct val="150000"/>
                  </a:lnSpc>
                  <a:buSzPct val="95000"/>
                </a:pPr>
                <a:r>
                  <a:rPr lang="en-US" sz="2000" dirty="0"/>
                  <a:t>Given a function f(x1, x2, x3,..., </a:t>
                </a:r>
                <a:r>
                  <a:rPr lang="en-US" sz="2000" dirty="0" err="1"/>
                  <a:t>xn</a:t>
                </a:r>
                <a:r>
                  <a:rPr lang="en-US" sz="2000" dirty="0"/>
                  <a:t>), the derivatives of function f given by the equation</a:t>
                </a:r>
              </a:p>
              <a:p>
                <a:pPr marL="0" lvl="3" indent="0" algn="just">
                  <a:lnSpc>
                    <a:spcPct val="150000"/>
                  </a:lnSpc>
                  <a:buSzPct val="95000"/>
                  <a:buNone/>
                </a:pPr>
                <a:r>
                  <a:rPr lang="en-US" sz="2000" dirty="0"/>
                  <a:t>		f(x</a:t>
                </a:r>
                <a14:m>
                  <m:oMath xmlns:m="http://schemas.openxmlformats.org/officeDocument/2006/math">
                    <m:r>
                      <a:rPr lang="en-US" sz="2000" i="1">
                        <a:latin typeface="Cambria Math"/>
                      </a:rPr>
                      <m:t>)=</m:t>
                    </m:r>
                  </m:oMath>
                </a14:m>
                <a:r>
                  <a:rPr lang="en-US" sz="2000" dirty="0"/>
                  <a:t> x(n)-x(n-1)			(3</a:t>
                </a:r>
                <a:r>
                  <a:rPr lang="en-US" sz="2000" dirty="0" smtClean="0"/>
                  <a:t>)</a:t>
                </a:r>
                <a:endParaRPr lang="en-US" sz="2000" dirty="0"/>
              </a:p>
            </p:txBody>
          </p:sp>
        </mc:Choice>
        <mc:Fallback xmlns="">
          <p:sp>
            <p:nvSpPr>
              <p:cNvPr id="97" name="Shape 97"/>
              <p:cNvSpPr txBox="1">
                <a:spLocks noGrp="1" noRot="1" noChangeAspect="1" noMove="1" noResize="1" noEditPoints="1" noAdjustHandles="1" noChangeArrowheads="1" noChangeShapeType="1" noTextEdit="1"/>
              </p:cNvSpPr>
              <p:nvPr>
                <p:ph idx="1"/>
              </p:nvPr>
            </p:nvSpPr>
            <p:spPr>
              <a:xfrm>
                <a:off x="457200" y="777300"/>
                <a:ext cx="8229600" cy="4709100"/>
              </a:xfrm>
              <a:prstGeom prst="rect">
                <a:avLst/>
              </a:prstGeom>
              <a:blipFill>
                <a:blip r:embed="rId3"/>
                <a:stretch>
                  <a:fillRect l="-815" r="-741" b="-20596"/>
                </a:stretch>
              </a:blipFill>
            </p:spPr>
            <p:txBody>
              <a:bodyPr/>
              <a:lstStyle/>
              <a:p>
                <a:r>
                  <a:rPr lang="en-US">
                    <a:noFill/>
                  </a:rPr>
                  <a:t> </a:t>
                </a:r>
              </a:p>
            </p:txBody>
          </p:sp>
        </mc:Fallback>
      </mc:AlternateContent>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17</a:t>
            </a:fld>
            <a:endParaRPr lang="en-IN"/>
          </a:p>
        </p:txBody>
      </p:sp>
    </p:spTree>
    <p:extLst>
      <p:ext uri="{BB962C8B-B14F-4D97-AF65-F5344CB8AC3E}">
        <p14:creationId xmlns:p14="http://schemas.microsoft.com/office/powerpoint/2010/main" val="62898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533400"/>
            <a:ext cx="8229600" cy="4709100"/>
          </a:xfrm>
          <a:prstGeom prst="rect">
            <a:avLst/>
          </a:prstGeom>
        </p:spPr>
        <p:txBody>
          <a:bodyPr lIns="91425" tIns="91425" rIns="91425" bIns="91425" anchor="t" anchorCtr="0">
            <a:noAutofit/>
          </a:bodyPr>
          <a:lstStyle/>
          <a:p>
            <a:pPr marL="342900" lvl="3" indent="-342900" algn="just">
              <a:lnSpc>
                <a:spcPct val="150000"/>
              </a:lnSpc>
              <a:buSzPct val="95000"/>
            </a:pPr>
            <a:r>
              <a:rPr lang="en-US" sz="2000" dirty="0" smtClean="0"/>
              <a:t>The values </a:t>
            </a:r>
            <a:r>
              <a:rPr lang="en-US" sz="2000" dirty="0"/>
              <a:t>so obtained are </a:t>
            </a:r>
            <a:r>
              <a:rPr lang="en-US" sz="2000" dirty="0" smtClean="0"/>
              <a:t>normalized and used as feature vector in KNN classification model.</a:t>
            </a:r>
          </a:p>
          <a:p>
            <a:pPr marL="0" lvl="3" indent="0" algn="just">
              <a:lnSpc>
                <a:spcPct val="150000"/>
              </a:lnSpc>
              <a:buSzPct val="95000"/>
              <a:buNone/>
            </a:pPr>
            <a:r>
              <a:rPr lang="en-US" sz="2000" b="1" dirty="0" smtClean="0"/>
              <a:t>4.3.2 KNN classification</a:t>
            </a:r>
          </a:p>
          <a:p>
            <a:pPr marL="0" lvl="3" indent="0" algn="just">
              <a:lnSpc>
                <a:spcPct val="150000"/>
              </a:lnSpc>
              <a:buSzPct val="95000"/>
              <a:buNone/>
            </a:pPr>
            <a:r>
              <a:rPr lang="en-US" sz="2000" dirty="0"/>
              <a:t>KNN classification involves two phases: a training phase where the inputs and their responses are stored; classification phase where new inputs are assigned a class label based on stored pattern</a:t>
            </a:r>
            <a:r>
              <a:rPr lang="en-US" sz="2000" dirty="0" smtClean="0"/>
              <a:t>.</a:t>
            </a:r>
          </a:p>
          <a:p>
            <a:pPr marL="0" lvl="3" indent="0" algn="just">
              <a:lnSpc>
                <a:spcPct val="150000"/>
              </a:lnSpc>
              <a:buSzPct val="95000"/>
              <a:buNone/>
            </a:pPr>
            <a:r>
              <a:rPr lang="en-US" sz="2000" b="1" dirty="0"/>
              <a:t>Training phase</a:t>
            </a:r>
          </a:p>
          <a:p>
            <a:pPr marL="0" lvl="3" indent="0" algn="just">
              <a:lnSpc>
                <a:spcPct val="150000"/>
              </a:lnSpc>
              <a:buSzPct val="95000"/>
              <a:buNone/>
            </a:pPr>
            <a:r>
              <a:rPr lang="en-US" sz="2000" dirty="0"/>
              <a:t>Inputs :</a:t>
            </a:r>
          </a:p>
          <a:p>
            <a:pPr marL="0" lvl="3" indent="0" algn="just">
              <a:lnSpc>
                <a:spcPct val="150000"/>
              </a:lnSpc>
              <a:buSzPct val="95000"/>
              <a:buNone/>
            </a:pPr>
            <a:r>
              <a:rPr lang="en-US" sz="2000" dirty="0"/>
              <a:t>Record 800 of MIT-BIH Supraventricular Arrhythmia Database with size [1x7680].</a:t>
            </a:r>
          </a:p>
          <a:p>
            <a:pPr marL="0" lvl="3" indent="0" algn="just">
              <a:lnSpc>
                <a:spcPct val="150000"/>
              </a:lnSpc>
              <a:buSzPct val="95000"/>
              <a:buNone/>
            </a:pPr>
            <a:r>
              <a:rPr lang="en-US" sz="2000" dirty="0"/>
              <a:t>Record 100 of MIT-BIH Arrhythmia Database with size [1x21600].</a:t>
            </a:r>
          </a:p>
          <a:p>
            <a:pPr marL="0" lvl="3" indent="0" algn="just">
              <a:lnSpc>
                <a:spcPct val="150000"/>
              </a:lnSpc>
              <a:buSzPct val="95000"/>
              <a:buNone/>
            </a:pPr>
            <a:r>
              <a:rPr lang="en-US" sz="2000" dirty="0"/>
              <a:t>Record 1 of laboratory signals.</a:t>
            </a:r>
          </a:p>
          <a:p>
            <a:pPr marL="0" lvl="3" indent="0" algn="just">
              <a:lnSpc>
                <a:spcPct val="150000"/>
              </a:lnSpc>
              <a:buSzPct val="95000"/>
              <a:buNone/>
            </a:pP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18</a:t>
            </a:fld>
            <a:endParaRPr lang="en-IN"/>
          </a:p>
        </p:txBody>
      </p:sp>
    </p:spTree>
    <p:extLst>
      <p:ext uri="{BB962C8B-B14F-4D97-AF65-F5344CB8AC3E}">
        <p14:creationId xmlns:p14="http://schemas.microsoft.com/office/powerpoint/2010/main" val="62898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858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The digitized </a:t>
            </a:r>
            <a:r>
              <a:rPr lang="en-US" sz="2000" dirty="0"/>
              <a:t>signal is filtered with a bandpass </a:t>
            </a:r>
            <a:r>
              <a:rPr lang="en-US" sz="2000" dirty="0" smtClean="0"/>
              <a:t>filter centered at 5-12 Hz.</a:t>
            </a:r>
          </a:p>
          <a:p>
            <a:pPr marL="0" lvl="3" indent="0" algn="just">
              <a:lnSpc>
                <a:spcPct val="150000"/>
              </a:lnSpc>
              <a:buSzPct val="95000"/>
              <a:buNone/>
            </a:pPr>
            <a:r>
              <a:rPr lang="en-US" sz="2000" dirty="0" smtClean="0"/>
              <a:t>The signal is differentiated based </a:t>
            </a:r>
            <a:r>
              <a:rPr lang="en-US" sz="2000" dirty="0"/>
              <a:t>on equation </a:t>
            </a:r>
            <a:r>
              <a:rPr lang="en-US" sz="2000" dirty="0" smtClean="0"/>
              <a:t>(3). </a:t>
            </a:r>
          </a:p>
          <a:p>
            <a:pPr marL="0" lvl="3" indent="0" algn="just">
              <a:lnSpc>
                <a:spcPct val="150000"/>
              </a:lnSpc>
              <a:buSzPct val="95000"/>
              <a:buNone/>
            </a:pPr>
            <a:r>
              <a:rPr lang="en-US" sz="2000" dirty="0" smtClean="0"/>
              <a:t>The response variable to KNN is generated with QRS regions classified as 1 and non QRS regions classified as 0. </a:t>
            </a:r>
          </a:p>
          <a:p>
            <a:pPr marL="0" lvl="3" indent="0" algn="just">
              <a:lnSpc>
                <a:spcPct val="150000"/>
              </a:lnSpc>
              <a:buSzPct val="95000"/>
              <a:buNone/>
            </a:pPr>
            <a:r>
              <a:rPr lang="en-US" sz="2000" dirty="0"/>
              <a:t>‘k’ value of 3 and Euclidean distance metric is chosen as suggested by I. Saini et al.</a:t>
            </a:r>
            <a:endParaRPr lang="en-IN" sz="2000" dirty="0"/>
          </a:p>
          <a:p>
            <a:pPr marL="0" lvl="3" indent="0" algn="just">
              <a:lnSpc>
                <a:spcPct val="150000"/>
              </a:lnSpc>
              <a:buSzPct val="95000"/>
              <a:buNone/>
            </a:pPr>
            <a:r>
              <a:rPr lang="en-US" sz="2000" dirty="0"/>
              <a:t>Based on chosen parameter values KNN classification model is trained.</a:t>
            </a:r>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19</a:t>
            </a:fld>
            <a:endParaRPr lang="en-IN"/>
          </a:p>
        </p:txBody>
      </p:sp>
    </p:spTree>
    <p:extLst>
      <p:ext uri="{BB962C8B-B14F-4D97-AF65-F5344CB8AC3E}">
        <p14:creationId xmlns:p14="http://schemas.microsoft.com/office/powerpoint/2010/main" val="1822656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Contents</a:t>
            </a:r>
            <a:endParaRPr lang="en-IN" dirty="0"/>
          </a:p>
        </p:txBody>
      </p:sp>
      <p:sp>
        <p:nvSpPr>
          <p:cNvPr id="97" name="Shape 97"/>
          <p:cNvSpPr txBox="1">
            <a:spLocks noGrp="1"/>
          </p:cNvSpPr>
          <p:nvPr>
            <p:ph idx="1"/>
          </p:nvPr>
        </p:nvSpPr>
        <p:spPr>
          <a:xfrm>
            <a:off x="457200" y="1524000"/>
            <a:ext cx="8229600" cy="4709100"/>
          </a:xfrm>
          <a:prstGeom prst="rect">
            <a:avLst/>
          </a:prstGeom>
        </p:spPr>
        <p:txBody>
          <a:bodyPr lIns="91425" tIns="91425" rIns="91425" bIns="91425" anchor="t" anchorCtr="0">
            <a:noAutofit/>
          </a:bodyPr>
          <a:lstStyle/>
          <a:p>
            <a:pPr marL="457200" indent="-457200" algn="just">
              <a:lnSpc>
                <a:spcPct val="150000"/>
              </a:lnSpc>
              <a:buFont typeface="+mj-lt"/>
              <a:buAutoNum type="arabicPeriod"/>
            </a:pPr>
            <a:r>
              <a:rPr lang="en-US" dirty="0" smtClean="0"/>
              <a:t>Introduction.</a:t>
            </a:r>
          </a:p>
          <a:p>
            <a:pPr marL="457200" indent="-457200" algn="just">
              <a:lnSpc>
                <a:spcPct val="150000"/>
              </a:lnSpc>
              <a:buFont typeface="+mj-lt"/>
              <a:buAutoNum type="arabicPeriod"/>
            </a:pPr>
            <a:r>
              <a:rPr lang="en-US" dirty="0" smtClean="0"/>
              <a:t>Literature review.</a:t>
            </a:r>
          </a:p>
          <a:p>
            <a:pPr marL="457200" indent="-457200" algn="just">
              <a:lnSpc>
                <a:spcPct val="150000"/>
              </a:lnSpc>
              <a:buFont typeface="+mj-lt"/>
              <a:buAutoNum type="arabicPeriod"/>
            </a:pPr>
            <a:r>
              <a:rPr lang="en-US" dirty="0" smtClean="0"/>
              <a:t>Objective.</a:t>
            </a:r>
          </a:p>
          <a:p>
            <a:pPr marL="457200" indent="-457200" algn="just">
              <a:lnSpc>
                <a:spcPct val="150000"/>
              </a:lnSpc>
              <a:buFont typeface="+mj-lt"/>
              <a:buAutoNum type="arabicPeriod"/>
            </a:pPr>
            <a:r>
              <a:rPr lang="en-US" dirty="0" smtClean="0"/>
              <a:t>Methodology.</a:t>
            </a:r>
          </a:p>
          <a:p>
            <a:pPr marL="457200" indent="-457200" algn="just">
              <a:lnSpc>
                <a:spcPct val="150000"/>
              </a:lnSpc>
              <a:buFont typeface="+mj-lt"/>
              <a:buAutoNum type="arabicPeriod"/>
            </a:pPr>
            <a:r>
              <a:rPr lang="en-US" dirty="0" smtClean="0"/>
              <a:t>Results and discussion.</a:t>
            </a:r>
          </a:p>
          <a:p>
            <a:pPr marL="457200" indent="-457200" algn="just">
              <a:lnSpc>
                <a:spcPct val="150000"/>
              </a:lnSpc>
              <a:buFont typeface="+mj-lt"/>
              <a:buAutoNum type="arabicPeriod"/>
            </a:pPr>
            <a:r>
              <a:rPr lang="en-US" dirty="0" smtClean="0"/>
              <a:t>Innovations in this project.</a:t>
            </a:r>
          </a:p>
          <a:p>
            <a:pPr marL="457200" indent="-457200" algn="just">
              <a:lnSpc>
                <a:spcPct val="150000"/>
              </a:lnSpc>
              <a:buFont typeface="+mj-lt"/>
              <a:buAutoNum type="arabicPeriod"/>
            </a:pPr>
            <a:r>
              <a:rPr lang="en-US" dirty="0" smtClean="0"/>
              <a:t>Conclusion.</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Classification </a:t>
            </a:r>
            <a:r>
              <a:rPr lang="en-US" sz="2000" b="1" dirty="0"/>
              <a:t>phase</a:t>
            </a:r>
            <a:endParaRPr lang="en-US" sz="2400" b="1" dirty="0"/>
          </a:p>
          <a:p>
            <a:pPr marL="0" lvl="3" indent="0" algn="just">
              <a:lnSpc>
                <a:spcPct val="150000"/>
              </a:lnSpc>
              <a:buSzPct val="95000"/>
              <a:buNone/>
            </a:pPr>
            <a:r>
              <a:rPr lang="en-US" sz="2000" dirty="0" smtClean="0"/>
              <a:t>The records of the databases other than the ones used for training are used for testing.</a:t>
            </a:r>
          </a:p>
          <a:p>
            <a:pPr marL="0" lvl="3" indent="0" algn="just">
              <a:lnSpc>
                <a:spcPct val="150000"/>
              </a:lnSpc>
              <a:buSzPct val="95000"/>
              <a:buNone/>
            </a:pPr>
            <a:r>
              <a:rPr lang="en-US" sz="2000" dirty="0" smtClean="0"/>
              <a:t>After </a:t>
            </a:r>
            <a:r>
              <a:rPr lang="en-US" sz="2000" dirty="0"/>
              <a:t>testing, the KNN output so obtained consists of a train of pulses of amplitude 1 in the QRS region and 0 in the non QRS region. The locations of detected </a:t>
            </a:r>
            <a:r>
              <a:rPr lang="en-US" sz="2000" dirty="0" smtClean="0"/>
              <a:t>R </a:t>
            </a:r>
            <a:r>
              <a:rPr lang="en-US" sz="2000" dirty="0"/>
              <a:t>peaks are stored and </a:t>
            </a:r>
            <a:r>
              <a:rPr lang="en-US" sz="2000" dirty="0" smtClean="0"/>
              <a:t>plotted.</a:t>
            </a:r>
            <a:endParaRPr lang="en-US" sz="2000" dirty="0"/>
          </a:p>
          <a:p>
            <a:pPr marL="0" lvl="3" indent="0" algn="just">
              <a:lnSpc>
                <a:spcPct val="150000"/>
              </a:lnSpc>
              <a:buSzPct val="95000"/>
              <a:buNone/>
            </a:pPr>
            <a:r>
              <a:rPr lang="en-US" sz="2000" dirty="0"/>
              <a:t>Based on the KNN output, RR-interval is calculated and further ventricular </a:t>
            </a:r>
            <a:r>
              <a:rPr lang="en-US" sz="2000" dirty="0" smtClean="0"/>
              <a:t>rate (</a:t>
            </a:r>
            <a:r>
              <a:rPr lang="en-US" sz="2000" dirty="0" err="1" smtClean="0"/>
              <a:t>vrate</a:t>
            </a:r>
            <a:r>
              <a:rPr lang="en-US" sz="2000" dirty="0" smtClean="0"/>
              <a:t>) </a:t>
            </a:r>
            <a:r>
              <a:rPr lang="en-US" sz="2000" dirty="0"/>
              <a:t>is </a:t>
            </a:r>
            <a:r>
              <a:rPr lang="en-US" sz="2000" dirty="0" smtClean="0"/>
              <a:t>determined. </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20</a:t>
            </a:fld>
            <a:endParaRPr lang="en-IN"/>
          </a:p>
        </p:txBody>
      </p:sp>
    </p:spTree>
    <p:extLst>
      <p:ext uri="{BB962C8B-B14F-4D97-AF65-F5344CB8AC3E}">
        <p14:creationId xmlns:p14="http://schemas.microsoft.com/office/powerpoint/2010/main" val="4012332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The KNN output obtained may contain FPs and FNs that affect the detection of </a:t>
            </a:r>
            <a:r>
              <a:rPr lang="en-US" sz="2000" dirty="0" err="1" smtClean="0"/>
              <a:t>vrate</a:t>
            </a:r>
            <a:r>
              <a:rPr lang="en-US" sz="2000" dirty="0" smtClean="0"/>
              <a:t>. Therefore to minimize FPs and FNs in KNN output, a false positive (FP) correction algorithm and false negative (FN) correction algorithm is introduced which is a value add to the base paper [23] selected. </a:t>
            </a:r>
          </a:p>
          <a:p>
            <a:pPr marL="0" lvl="3" indent="0" algn="just">
              <a:lnSpc>
                <a:spcPct val="150000"/>
              </a:lnSpc>
              <a:buSzPct val="95000"/>
              <a:buNone/>
            </a:pPr>
            <a:r>
              <a:rPr lang="en-US" sz="2000" b="1" dirty="0" smtClean="0"/>
              <a:t>4.3.3 FP correction algorithm</a:t>
            </a:r>
          </a:p>
          <a:p>
            <a:pPr marL="342900" lvl="3" indent="-342900" algn="just">
              <a:lnSpc>
                <a:spcPct val="150000"/>
              </a:lnSpc>
              <a:buSzPct val="95000"/>
            </a:pPr>
            <a:r>
              <a:rPr lang="en-US" sz="2000" dirty="0" smtClean="0"/>
              <a:t>Initially the locations of R peaks detected by KNN are stored in an array (say </a:t>
            </a:r>
            <a:r>
              <a:rPr lang="en-US" sz="2000" dirty="0" err="1" smtClean="0"/>
              <a:t>R_locs</a:t>
            </a:r>
            <a:r>
              <a:rPr lang="en-US" sz="2000" dirty="0" smtClean="0"/>
              <a:t>). The size of </a:t>
            </a:r>
            <a:r>
              <a:rPr lang="en-US" sz="2000" dirty="0" err="1" smtClean="0"/>
              <a:t>R_locs</a:t>
            </a:r>
            <a:r>
              <a:rPr lang="en-US" sz="2000" dirty="0" smtClean="0"/>
              <a:t> depends upon the number of peaks detected by KNN. For example if KNN output has N peaks the size of </a:t>
            </a:r>
            <a:r>
              <a:rPr lang="en-US" sz="2000" dirty="0" err="1" smtClean="0"/>
              <a:t>R_locs</a:t>
            </a:r>
            <a:r>
              <a:rPr lang="en-US" sz="2000" dirty="0" smtClean="0"/>
              <a:t> is [1xN] which varies as (n1, n2, …, N) where n1, n2, …, N corresponds to the locations of the KNN peaks. </a:t>
            </a:r>
          </a:p>
          <a:p>
            <a:pPr marL="342900" lvl="3" indent="-342900" algn="just">
              <a:lnSpc>
                <a:spcPct val="150000"/>
              </a:lnSpc>
              <a:buSzPct val="95000"/>
            </a:pPr>
            <a:r>
              <a:rPr lang="en-US" sz="2000" dirty="0" smtClean="0"/>
              <a:t>A copy </a:t>
            </a:r>
            <a:r>
              <a:rPr lang="en-US" sz="2000" dirty="0"/>
              <a:t>of </a:t>
            </a:r>
            <a:r>
              <a:rPr lang="en-US" sz="2000" dirty="0" err="1"/>
              <a:t>R_locs</a:t>
            </a:r>
            <a:r>
              <a:rPr lang="en-US" sz="2000" dirty="0"/>
              <a:t> </a:t>
            </a:r>
            <a:r>
              <a:rPr lang="en-US" sz="2000" dirty="0" smtClean="0"/>
              <a:t>is stored in </a:t>
            </a:r>
            <a:r>
              <a:rPr lang="en-US" sz="2000" dirty="0"/>
              <a:t>another variable (say R_locs2).</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21</a:t>
            </a:fld>
            <a:endParaRPr lang="en-IN"/>
          </a:p>
        </p:txBody>
      </p:sp>
    </p:spTree>
    <p:extLst>
      <p:ext uri="{BB962C8B-B14F-4D97-AF65-F5344CB8AC3E}">
        <p14:creationId xmlns:p14="http://schemas.microsoft.com/office/powerpoint/2010/main" val="331875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342900" lvl="3" indent="-342900" algn="just">
              <a:lnSpc>
                <a:spcPct val="150000"/>
              </a:lnSpc>
              <a:buSzPct val="95000"/>
            </a:pPr>
            <a:r>
              <a:rPr lang="en-US" sz="2000" dirty="0"/>
              <a:t>T</a:t>
            </a:r>
            <a:r>
              <a:rPr lang="en-US" sz="2000" dirty="0" smtClean="0"/>
              <a:t>he </a:t>
            </a:r>
            <a:r>
              <a:rPr lang="en-US" sz="2000" dirty="0"/>
              <a:t>width between two R </a:t>
            </a:r>
            <a:r>
              <a:rPr lang="en-US" sz="2000" dirty="0" smtClean="0"/>
              <a:t>peaks is computed </a:t>
            </a:r>
            <a:r>
              <a:rPr lang="en-US" sz="2000" dirty="0"/>
              <a:t>throughout the length of </a:t>
            </a:r>
            <a:r>
              <a:rPr lang="en-US" sz="2000" dirty="0" err="1"/>
              <a:t>R_locs</a:t>
            </a:r>
            <a:r>
              <a:rPr lang="en-US" sz="2000" dirty="0"/>
              <a:t> by differentiating </a:t>
            </a:r>
            <a:r>
              <a:rPr lang="en-US" sz="2000" dirty="0" err="1"/>
              <a:t>R_locs</a:t>
            </a:r>
            <a:r>
              <a:rPr lang="en-US" sz="2000" dirty="0"/>
              <a:t>. Store the values in an array (say </a:t>
            </a:r>
            <a:r>
              <a:rPr lang="en-US" sz="2000" dirty="0" err="1"/>
              <a:t>RRint</a:t>
            </a:r>
            <a:r>
              <a:rPr lang="en-US" sz="2000" dirty="0"/>
              <a:t>). </a:t>
            </a:r>
          </a:p>
          <a:p>
            <a:pPr marL="342900" lvl="3" indent="-342900" algn="just">
              <a:lnSpc>
                <a:spcPct val="150000"/>
              </a:lnSpc>
              <a:buSzPct val="95000"/>
            </a:pPr>
            <a:r>
              <a:rPr lang="en-US" sz="2000" dirty="0"/>
              <a:t>M</a:t>
            </a:r>
            <a:r>
              <a:rPr lang="en-US" sz="2000" dirty="0" smtClean="0"/>
              <a:t>ean </a:t>
            </a:r>
            <a:r>
              <a:rPr lang="en-US" sz="2000" dirty="0"/>
              <a:t>RR interval </a:t>
            </a:r>
            <a:r>
              <a:rPr lang="en-US" sz="2000" dirty="0" smtClean="0"/>
              <a:t>is computed by </a:t>
            </a:r>
            <a:r>
              <a:rPr lang="en-US" sz="2000" dirty="0"/>
              <a:t>taking average of </a:t>
            </a:r>
            <a:r>
              <a:rPr lang="en-US" sz="2000" dirty="0" err="1"/>
              <a:t>RRint</a:t>
            </a:r>
            <a:r>
              <a:rPr lang="en-US" sz="2000" dirty="0"/>
              <a:t> and multiply with an appropriate scalar value to determine the optimal width (say </a:t>
            </a:r>
            <a:r>
              <a:rPr lang="en-US" sz="2000" dirty="0" err="1"/>
              <a:t>rrmean</a:t>
            </a:r>
            <a:r>
              <a:rPr lang="en-US" sz="2000" dirty="0"/>
              <a:t>) which is usually within the range of normal RR interval in an ECG. </a:t>
            </a:r>
          </a:p>
          <a:p>
            <a:pPr marL="342900" lvl="3" indent="-342900" algn="just">
              <a:lnSpc>
                <a:spcPct val="150000"/>
              </a:lnSpc>
              <a:buSzPct val="95000"/>
            </a:pPr>
            <a:r>
              <a:rPr lang="en-US" sz="2000" dirty="0" err="1" smtClean="0"/>
              <a:t>RRint</a:t>
            </a:r>
            <a:r>
              <a:rPr lang="en-US" sz="2000" dirty="0" smtClean="0"/>
              <a:t>(i) is compared with </a:t>
            </a:r>
            <a:r>
              <a:rPr lang="en-US" sz="2000" dirty="0" err="1"/>
              <a:t>rrmean</a:t>
            </a:r>
            <a:r>
              <a:rPr lang="en-US" sz="2000" dirty="0"/>
              <a:t> where i varies from 1: length(</a:t>
            </a:r>
            <a:r>
              <a:rPr lang="en-US" sz="2000" dirty="0" err="1"/>
              <a:t>RRint</a:t>
            </a:r>
            <a:r>
              <a:rPr lang="en-US" sz="2000" dirty="0"/>
              <a:t>). If </a:t>
            </a:r>
            <a:r>
              <a:rPr lang="en-US" sz="2000" dirty="0" err="1"/>
              <a:t>RRint</a:t>
            </a:r>
            <a:r>
              <a:rPr lang="en-US" sz="2000" dirty="0"/>
              <a:t>(i) is less than </a:t>
            </a:r>
            <a:r>
              <a:rPr lang="en-US" sz="2000" dirty="0" err="1"/>
              <a:t>rrmean</a:t>
            </a:r>
            <a:r>
              <a:rPr lang="en-US" sz="2000" dirty="0"/>
              <a:t>, set  R_locs2(i) equal to zero or null.</a:t>
            </a:r>
          </a:p>
          <a:p>
            <a:pPr marL="342900" lvl="3" indent="-342900" algn="just">
              <a:lnSpc>
                <a:spcPct val="150000"/>
              </a:lnSpc>
              <a:buSzPct val="95000"/>
            </a:pPr>
            <a:r>
              <a:rPr lang="en-US" sz="2000" dirty="0" smtClean="0"/>
              <a:t>The </a:t>
            </a:r>
            <a:r>
              <a:rPr lang="en-US" sz="2000" dirty="0"/>
              <a:t>resultant R_locs2 contains mostly true </a:t>
            </a:r>
            <a:r>
              <a:rPr lang="en-US" sz="2000" dirty="0" smtClean="0"/>
              <a:t>R </a:t>
            </a:r>
            <a:r>
              <a:rPr lang="en-US" sz="2000" dirty="0"/>
              <a:t>peaks (TPs) with significant reduction in FPs.</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22</a:t>
            </a:fld>
            <a:endParaRPr lang="en-IN"/>
          </a:p>
        </p:txBody>
      </p:sp>
    </p:spTree>
    <p:extLst>
      <p:ext uri="{BB962C8B-B14F-4D97-AF65-F5344CB8AC3E}">
        <p14:creationId xmlns:p14="http://schemas.microsoft.com/office/powerpoint/2010/main" val="2961992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381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4.3.4 FN correction algorithm</a:t>
            </a:r>
          </a:p>
          <a:p>
            <a:pPr marL="342900" lvl="3" indent="-342900" algn="just">
              <a:lnSpc>
                <a:spcPct val="150000"/>
              </a:lnSpc>
              <a:buSzPct val="95000"/>
            </a:pPr>
            <a:r>
              <a:rPr lang="en-US" sz="2000" dirty="0" smtClean="0"/>
              <a:t>The </a:t>
            </a:r>
            <a:r>
              <a:rPr lang="en-US" sz="2000" dirty="0"/>
              <a:t>algorithm depends upon two parameters – ‘Minimum threshold (MT)’ and ‘Minimum width (MW)’.</a:t>
            </a:r>
          </a:p>
          <a:p>
            <a:pPr marL="342900" lvl="3" indent="-342900" algn="just">
              <a:lnSpc>
                <a:spcPct val="150000"/>
              </a:lnSpc>
              <a:buSzPct val="95000"/>
            </a:pPr>
            <a:r>
              <a:rPr lang="en-US" sz="2000" dirty="0" smtClean="0"/>
              <a:t>The </a:t>
            </a:r>
            <a:r>
              <a:rPr lang="en-US" sz="2000" dirty="0"/>
              <a:t>value of MT corresponds to normal R amplitude with ±5% tolerance limit and the value of MW corresponds to normal RR interval with ±5% tolerance limit.</a:t>
            </a:r>
          </a:p>
          <a:p>
            <a:pPr marL="342900" lvl="3" indent="-342900" algn="just">
              <a:lnSpc>
                <a:spcPct val="150000"/>
              </a:lnSpc>
              <a:buSzPct val="95000"/>
            </a:pPr>
            <a:r>
              <a:rPr lang="en-US" sz="2000" dirty="0" smtClean="0"/>
              <a:t>Peaks </a:t>
            </a:r>
            <a:r>
              <a:rPr lang="en-US" sz="2000" dirty="0"/>
              <a:t>within the range [R_locs2(i-1)+10% : R_locs2(i)-10%] </a:t>
            </a:r>
            <a:r>
              <a:rPr lang="en-US" sz="2000" dirty="0" smtClean="0"/>
              <a:t>are found throughout </a:t>
            </a:r>
            <a:r>
              <a:rPr lang="en-US" sz="2000" dirty="0"/>
              <a:t>the length of R_locs2 where i varies from 1:length(R_locs2)-1. </a:t>
            </a:r>
            <a:r>
              <a:rPr lang="en-IN" sz="2000" dirty="0"/>
              <a:t>If the peak amplitude is greater or equal to MT and also the difference between the peak location and R_locs2(i+1) is greater or equal to MW, the peak location is </a:t>
            </a:r>
            <a:r>
              <a:rPr lang="en-IN" sz="2000" dirty="0" smtClean="0"/>
              <a:t>stored. </a:t>
            </a:r>
          </a:p>
          <a:p>
            <a:pPr marL="342900" lvl="3" indent="-342900" algn="just">
              <a:lnSpc>
                <a:spcPct val="150000"/>
              </a:lnSpc>
              <a:buSzPct val="95000"/>
            </a:pPr>
            <a:r>
              <a:rPr lang="en-US" sz="2000" dirty="0" smtClean="0"/>
              <a:t>The </a:t>
            </a:r>
            <a:r>
              <a:rPr lang="en-US" sz="2000" dirty="0"/>
              <a:t>resultant array after all the iterations (say  R_locs3) contains locations of most of the missed </a:t>
            </a:r>
            <a:r>
              <a:rPr lang="en-US" sz="2000" dirty="0" smtClean="0"/>
              <a:t>R </a:t>
            </a:r>
            <a:r>
              <a:rPr lang="en-US" sz="2000" dirty="0"/>
              <a:t>peaks (</a:t>
            </a:r>
            <a:r>
              <a:rPr lang="en-US" sz="2000" dirty="0" smtClean="0"/>
              <a:t>FNs).</a:t>
            </a: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23</a:t>
            </a:fld>
            <a:endParaRPr lang="en-IN"/>
          </a:p>
        </p:txBody>
      </p:sp>
    </p:spTree>
    <p:extLst>
      <p:ext uri="{BB962C8B-B14F-4D97-AF65-F5344CB8AC3E}">
        <p14:creationId xmlns:p14="http://schemas.microsoft.com/office/powerpoint/2010/main" val="3661569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457200"/>
            <a:ext cx="8229600" cy="4709100"/>
          </a:xfrm>
          <a:prstGeom prst="rect">
            <a:avLst/>
          </a:prstGeom>
        </p:spPr>
        <p:txBody>
          <a:bodyPr lIns="91425" tIns="91425" rIns="91425" bIns="91425" anchor="t" anchorCtr="0">
            <a:noAutofit/>
          </a:bodyPr>
          <a:lstStyle/>
          <a:p>
            <a:pPr marL="342900" lvl="3" indent="-342900" algn="just">
              <a:lnSpc>
                <a:spcPct val="150000"/>
              </a:lnSpc>
              <a:buSzPct val="95000"/>
            </a:pPr>
            <a:r>
              <a:rPr lang="en-US" sz="2000" dirty="0" smtClean="0"/>
              <a:t>Finally </a:t>
            </a:r>
            <a:r>
              <a:rPr lang="en-US" sz="2000" dirty="0"/>
              <a:t>R_locs2 and R_locs3 are merged into a single array (say </a:t>
            </a:r>
            <a:r>
              <a:rPr lang="en-US" sz="2000" dirty="0" err="1"/>
              <a:t>R_locs_final</a:t>
            </a:r>
            <a:r>
              <a:rPr lang="en-US" sz="2000" dirty="0"/>
              <a:t>) which contains locations of mostly true </a:t>
            </a:r>
            <a:r>
              <a:rPr lang="en-US" sz="2000" dirty="0" smtClean="0"/>
              <a:t>R </a:t>
            </a:r>
            <a:r>
              <a:rPr lang="en-US" sz="2000" dirty="0"/>
              <a:t>peaks TPs and very minimum FPs.</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24</a:t>
            </a:fld>
            <a:endParaRPr lang="en-IN"/>
          </a:p>
        </p:txBody>
      </p:sp>
    </p:spTree>
    <p:extLst>
      <p:ext uri="{BB962C8B-B14F-4D97-AF65-F5344CB8AC3E}">
        <p14:creationId xmlns:p14="http://schemas.microsoft.com/office/powerpoint/2010/main" val="1069045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4.3.5 Determining ventricular rate (</a:t>
                </a:r>
                <a:r>
                  <a:rPr lang="en-US" sz="2000" b="1" dirty="0" err="1" smtClean="0"/>
                  <a:t>vrate</a:t>
                </a:r>
                <a:r>
                  <a:rPr lang="en-US" sz="2000" b="1" dirty="0" smtClean="0"/>
                  <a:t>)</a:t>
                </a:r>
              </a:p>
              <a:p>
                <a:pPr marL="0" lvl="3" indent="0" algn="just">
                  <a:lnSpc>
                    <a:spcPct val="150000"/>
                  </a:lnSpc>
                  <a:buSzPct val="95000"/>
                  <a:buNone/>
                </a:pPr>
                <a:r>
                  <a:rPr lang="en-US" sz="2000" dirty="0" err="1" smtClean="0"/>
                  <a:t>vrate</a:t>
                </a:r>
                <a:r>
                  <a:rPr lang="en-US" sz="2000" dirty="0" smtClean="0"/>
                  <a:t> is one </a:t>
                </a:r>
                <a:r>
                  <a:rPr lang="en-US" sz="2000" dirty="0"/>
                  <a:t>of the inputs to the Fuzzy system for disease classification.</a:t>
                </a:r>
              </a:p>
              <a:p>
                <a:pPr marL="0" lvl="3" indent="0" algn="just">
                  <a:lnSpc>
                    <a:spcPct val="150000"/>
                  </a:lnSpc>
                  <a:buSzPct val="95000"/>
                  <a:buNone/>
                </a:pPr>
                <a:r>
                  <a:rPr lang="en-US" sz="2000" dirty="0" smtClean="0"/>
                  <a:t>From the FP and FN corrected KNN output a vector consisting of RR intervals between every 2 R peaks is computed. Then the mean RR interval is obtained which is the average value of all the RR interval values. This value is further used to determine </a:t>
                </a:r>
                <a:r>
                  <a:rPr lang="en-US" sz="2000" dirty="0" err="1" smtClean="0"/>
                  <a:t>vrate</a:t>
                </a:r>
                <a:r>
                  <a:rPr lang="en-US" sz="2000" dirty="0" smtClean="0"/>
                  <a:t> given by the formula</a:t>
                </a:r>
                <a:endParaRPr lang="en-US" sz="2000" dirty="0"/>
              </a:p>
              <a:p>
                <a:pPr marL="0" lvl="3" indent="0" algn="just">
                  <a:lnSpc>
                    <a:spcPct val="150000"/>
                  </a:lnSpc>
                  <a:buSzPct val="95000"/>
                  <a:buNone/>
                </a:pPr>
                <a:r>
                  <a:rPr lang="en-US" sz="2000" dirty="0"/>
                  <a:t>		</a:t>
                </a:r>
                <a14:m>
                  <m:oMath xmlns:m="http://schemas.openxmlformats.org/officeDocument/2006/math">
                    <m:r>
                      <a:rPr lang="en-GB" sz="2000" i="1">
                        <a:latin typeface="Cambria Math"/>
                      </a:rPr>
                      <m:t>𝑣𝑟𝑎𝑡𝑒</m:t>
                    </m:r>
                    <m:r>
                      <a:rPr lang="en-GB" sz="2000" i="1">
                        <a:latin typeface="Cambria Math"/>
                      </a:rPr>
                      <m:t>=</m:t>
                    </m:r>
                    <m:f>
                      <m:fPr>
                        <m:ctrlPr>
                          <a:rPr lang="en-US" sz="2000" i="1">
                            <a:latin typeface="Cambria Math"/>
                          </a:rPr>
                        </m:ctrlPr>
                      </m:fPr>
                      <m:num>
                        <m:r>
                          <a:rPr lang="en-GB" sz="2000" i="1">
                            <a:latin typeface="Cambria Math"/>
                          </a:rPr>
                          <m:t>60∗</m:t>
                        </m:r>
                        <m:r>
                          <a:rPr lang="en-GB" sz="2000" i="1">
                            <a:latin typeface="Cambria Math"/>
                          </a:rPr>
                          <m:t>𝑠𝑎𝑚𝑝𝑙𝑖𝑛𝑔</m:t>
                        </m:r>
                        <m:r>
                          <a:rPr lang="en-GB" sz="2000" i="1">
                            <a:latin typeface="Cambria Math"/>
                          </a:rPr>
                          <m:t> </m:t>
                        </m:r>
                        <m:r>
                          <a:rPr lang="en-GB" sz="2000" i="1">
                            <a:latin typeface="Cambria Math"/>
                          </a:rPr>
                          <m:t>𝑓𝑟𝑒𝑞𝑢𝑒𝑛𝑐𝑦</m:t>
                        </m:r>
                      </m:num>
                      <m:den>
                        <m:d>
                          <m:dPr>
                            <m:ctrlPr>
                              <a:rPr lang="en-US" sz="2000" i="1">
                                <a:latin typeface="Cambria Math"/>
                              </a:rPr>
                            </m:ctrlPr>
                          </m:dPr>
                          <m:e>
                            <m:r>
                              <a:rPr lang="en-GB" sz="2000" i="1">
                                <a:latin typeface="Cambria Math"/>
                              </a:rPr>
                              <m:t>𝑛𝑢𝑚𝑏𝑒𝑟</m:t>
                            </m:r>
                            <m:r>
                              <a:rPr lang="en-GB" sz="2000" i="1">
                                <a:latin typeface="Cambria Math"/>
                              </a:rPr>
                              <m:t> </m:t>
                            </m:r>
                            <m:r>
                              <a:rPr lang="en-GB" sz="2000" i="1">
                                <a:latin typeface="Cambria Math"/>
                              </a:rPr>
                              <m:t>𝑜𝑓</m:t>
                            </m:r>
                            <m:r>
                              <a:rPr lang="en-GB" sz="2000" i="1">
                                <a:latin typeface="Cambria Math"/>
                              </a:rPr>
                              <m:t> </m:t>
                            </m:r>
                            <m:r>
                              <a:rPr lang="en-GB" sz="2000" i="1">
                                <a:latin typeface="Cambria Math"/>
                              </a:rPr>
                              <m:t>𝑠𝑎𝑚𝑝𝑙𝑒𝑠</m:t>
                            </m:r>
                            <m:r>
                              <a:rPr lang="en-GB" sz="2000" i="1">
                                <a:latin typeface="Cambria Math"/>
                              </a:rPr>
                              <m:t> </m:t>
                            </m:r>
                            <m:r>
                              <a:rPr lang="en-GB" sz="2000" i="1">
                                <a:latin typeface="Cambria Math"/>
                              </a:rPr>
                              <m:t>𝑖𝑛</m:t>
                            </m:r>
                            <m:r>
                              <a:rPr lang="en-GB" sz="2000" i="1">
                                <a:latin typeface="Cambria Math"/>
                              </a:rPr>
                              <m:t> </m:t>
                            </m:r>
                            <m:sSub>
                              <m:sSubPr>
                                <m:ctrlPr>
                                  <a:rPr lang="en-GB" sz="2000" i="1" smtClean="0">
                                    <a:latin typeface="Cambria Math"/>
                                  </a:rPr>
                                </m:ctrlPr>
                              </m:sSubPr>
                              <m:e>
                                <m:r>
                                  <a:rPr lang="en-GB" sz="2000" i="1">
                                    <a:latin typeface="Cambria Math"/>
                                  </a:rPr>
                                  <m:t>𝑅𝑅</m:t>
                                </m:r>
                                <m:r>
                                  <a:rPr lang="en-GB" sz="2000" i="1">
                                    <a:latin typeface="Cambria Math"/>
                                  </a:rPr>
                                  <m:t>−</m:t>
                                </m:r>
                                <m:r>
                                  <a:rPr lang="en-GB" sz="2000" i="1">
                                    <a:latin typeface="Cambria Math"/>
                                  </a:rPr>
                                  <m:t>𝑖𝑛𝑡𝑒𝑟𝑣𝑎𝑙</m:t>
                                </m:r>
                              </m:e>
                              <m:sub>
                                <m:r>
                                  <a:rPr lang="en-US" sz="2000" b="0" i="1" smtClean="0">
                                    <a:latin typeface="Cambria Math"/>
                                  </a:rPr>
                                  <m:t>𝑚𝑒𝑎𝑛</m:t>
                                </m:r>
                              </m:sub>
                            </m:sSub>
                          </m:e>
                        </m:d>
                      </m:den>
                    </m:f>
                  </m:oMath>
                </a14:m>
                <a:r>
                  <a:rPr lang="en-US" sz="2000" dirty="0"/>
                  <a:t>	</a:t>
                </a:r>
                <a:r>
                  <a:rPr lang="en-US" sz="2000" dirty="0" smtClean="0"/>
                  <a:t>(4)</a:t>
                </a:r>
                <a:r>
                  <a:rPr lang="en-US" sz="2000" dirty="0"/>
                  <a:t>	</a:t>
                </a:r>
              </a:p>
              <a:p>
                <a:pPr marL="0" lvl="3" indent="0" algn="just">
                  <a:lnSpc>
                    <a:spcPct val="150000"/>
                  </a:lnSpc>
                  <a:buSzPct val="95000"/>
                  <a:buNone/>
                </a:pPr>
                <a:r>
                  <a:rPr lang="en-US" sz="2000" dirty="0" smtClean="0"/>
                  <a:t>The </a:t>
                </a:r>
                <a:r>
                  <a:rPr lang="en-US" sz="2000" dirty="0"/>
                  <a:t>Fussy system requires </a:t>
                </a:r>
                <a:r>
                  <a:rPr lang="en-US" sz="2000" dirty="0" smtClean="0"/>
                  <a:t>two more inputs along with </a:t>
                </a:r>
                <a:r>
                  <a:rPr lang="en-US" sz="2000" dirty="0" err="1" smtClean="0"/>
                  <a:t>vrate</a:t>
                </a:r>
                <a:r>
                  <a:rPr lang="en-US" sz="2000" dirty="0"/>
                  <a:t>:</a:t>
                </a:r>
                <a:r>
                  <a:rPr lang="en-US" sz="2000" dirty="0" smtClean="0"/>
                  <a:t> </a:t>
                </a:r>
                <a:r>
                  <a:rPr lang="en-US" sz="2000" dirty="0"/>
                  <a:t>amplitude of P in lead 2 (P2), amplitude of P in lead </a:t>
                </a:r>
                <a:r>
                  <a:rPr lang="en-US" sz="2000" dirty="0" err="1"/>
                  <a:t>avR</a:t>
                </a:r>
                <a:r>
                  <a:rPr lang="en-US" sz="2000" dirty="0"/>
                  <a:t> (</a:t>
                </a:r>
                <a:r>
                  <a:rPr lang="en-US" sz="2000" dirty="0" err="1"/>
                  <a:t>PavR</a:t>
                </a:r>
                <a:r>
                  <a:rPr lang="en-US" sz="2000" dirty="0" smtClean="0"/>
                  <a:t>).</a:t>
                </a:r>
              </a:p>
              <a:p>
                <a:pPr marL="0" lvl="3" indent="0" algn="just">
                  <a:lnSpc>
                    <a:spcPct val="150000"/>
                  </a:lnSpc>
                  <a:buSzPct val="95000"/>
                  <a:buNone/>
                </a:pPr>
                <a:endParaRPr lang="en-US" sz="2000" dirty="0" smtClean="0"/>
              </a:p>
            </p:txBody>
          </p:sp>
        </mc:Choice>
        <mc:Fallback xmlns="">
          <p:sp>
            <p:nvSpPr>
              <p:cNvPr id="97" name="Shape 97"/>
              <p:cNvSpPr txBox="1">
                <a:spLocks noGrp="1" noRot="1" noChangeAspect="1" noMove="1" noResize="1" noEditPoints="1" noAdjustHandles="1" noChangeArrowheads="1" noChangeShapeType="1" noTextEdit="1"/>
              </p:cNvSpPr>
              <p:nvPr>
                <p:ph idx="1"/>
              </p:nvPr>
            </p:nvSpPr>
            <p:spPr>
              <a:xfrm>
                <a:off x="457200" y="762000"/>
                <a:ext cx="8229600" cy="4709100"/>
              </a:xfrm>
              <a:prstGeom prst="rect">
                <a:avLst/>
              </a:prstGeom>
              <a:blipFill rotWithShape="1">
                <a:blip r:embed="rId3"/>
                <a:stretch>
                  <a:fillRect l="-815" r="-741" b="-12694"/>
                </a:stretch>
              </a:blipFill>
            </p:spPr>
            <p:txBody>
              <a:bodyPr/>
              <a:lstStyle/>
              <a:p>
                <a:r>
                  <a:rPr lang="en-IN">
                    <a:noFill/>
                  </a:rPr>
                  <a:t> </a:t>
                </a:r>
              </a:p>
            </p:txBody>
          </p:sp>
        </mc:Fallback>
      </mc:AlternateContent>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25</a:t>
            </a:fld>
            <a:endParaRPr lang="en-IN"/>
          </a:p>
        </p:txBody>
      </p:sp>
    </p:spTree>
    <p:extLst>
      <p:ext uri="{BB962C8B-B14F-4D97-AF65-F5344CB8AC3E}">
        <p14:creationId xmlns:p14="http://schemas.microsoft.com/office/powerpoint/2010/main" val="736709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3048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P2 </a:t>
            </a:r>
            <a:r>
              <a:rPr lang="en-US" sz="2000" dirty="0"/>
              <a:t>is obtained </a:t>
            </a:r>
            <a:r>
              <a:rPr lang="en-US" sz="2000" dirty="0" smtClean="0"/>
              <a:t>by the algorithm described below in section 4.3.5.</a:t>
            </a:r>
          </a:p>
          <a:p>
            <a:pPr marL="0" lvl="3" indent="0" algn="just">
              <a:lnSpc>
                <a:spcPct val="150000"/>
              </a:lnSpc>
              <a:buSzPct val="95000"/>
              <a:buNone/>
            </a:pPr>
            <a:r>
              <a:rPr lang="en-US" sz="2000" b="1" dirty="0" smtClean="0"/>
              <a:t>4.3.6 Determining P2</a:t>
            </a:r>
          </a:p>
          <a:p>
            <a:pPr marL="342900" lvl="3" indent="-342900" algn="just">
              <a:lnSpc>
                <a:spcPct val="150000"/>
              </a:lnSpc>
              <a:buSzPct val="95000"/>
            </a:pPr>
            <a:r>
              <a:rPr lang="en-US" sz="2000" dirty="0" smtClean="0"/>
              <a:t>The locations of R peaks as obtained in section 4.3.3 are marked.</a:t>
            </a:r>
          </a:p>
          <a:p>
            <a:pPr marL="342900" lvl="3" indent="-342900" algn="just">
              <a:lnSpc>
                <a:spcPct val="150000"/>
              </a:lnSpc>
              <a:buSzPct val="95000"/>
            </a:pPr>
            <a:r>
              <a:rPr lang="en-US" sz="2000" dirty="0" smtClean="0"/>
              <a:t>Baseline wander removed signal is considered. The signal is passed through a </a:t>
            </a:r>
            <a:r>
              <a:rPr lang="en-US" sz="2000" dirty="0" err="1" smtClean="0"/>
              <a:t>lowpass</a:t>
            </a:r>
            <a:r>
              <a:rPr lang="en-US" sz="2000" dirty="0" smtClean="0"/>
              <a:t> filter with a cut off frequency 5 </a:t>
            </a:r>
            <a:r>
              <a:rPr lang="en-US" sz="2000" dirty="0"/>
              <a:t>H</a:t>
            </a:r>
            <a:r>
              <a:rPr lang="en-US" sz="2000" dirty="0" smtClean="0"/>
              <a:t>z.</a:t>
            </a:r>
          </a:p>
          <a:p>
            <a:pPr marL="342900" lvl="3" indent="-342900" algn="just">
              <a:lnSpc>
                <a:spcPct val="150000"/>
              </a:lnSpc>
              <a:buSzPct val="95000"/>
            </a:pPr>
            <a:r>
              <a:rPr lang="en-US" sz="2000" dirty="0" smtClean="0"/>
              <a:t>Assuming </a:t>
            </a:r>
            <a:r>
              <a:rPr lang="en-US" sz="2000" dirty="0"/>
              <a:t>PR interval in normal range, </a:t>
            </a:r>
            <a:r>
              <a:rPr lang="en-IN" sz="2000" dirty="0"/>
              <a:t>backward iteration from the locations of R peaks within the normal range is carried out.</a:t>
            </a:r>
            <a:endParaRPr lang="en-US" sz="2000" dirty="0"/>
          </a:p>
          <a:p>
            <a:pPr marL="342900" lvl="3" indent="-342900" algn="just">
              <a:lnSpc>
                <a:spcPct val="150000"/>
              </a:lnSpc>
              <a:buSzPct val="95000"/>
            </a:pPr>
            <a:r>
              <a:rPr lang="en-IN" sz="2000" dirty="0"/>
              <a:t>Iteration is stopped before the point reaches negative value. The locations of the points are assumed as starting locations of P waves</a:t>
            </a:r>
            <a:r>
              <a:rPr lang="en-IN" sz="2000" dirty="0" smtClean="0"/>
              <a:t>.</a:t>
            </a:r>
          </a:p>
          <a:p>
            <a:pPr marL="342900" lvl="3" indent="-342900" algn="just">
              <a:lnSpc>
                <a:spcPct val="150000"/>
              </a:lnSpc>
              <a:buSzPct val="95000"/>
            </a:pPr>
            <a:r>
              <a:rPr lang="en-IN" sz="2000" dirty="0" smtClean="0"/>
              <a:t>Iteration </a:t>
            </a:r>
            <a:r>
              <a:rPr lang="en-IN" sz="2000" dirty="0"/>
              <a:t>is again carried out in the forward direction from the start points until we reach a maximum value.</a:t>
            </a:r>
            <a:r>
              <a:rPr lang="en-US" sz="2000" dirty="0" smtClean="0"/>
              <a:t> These </a:t>
            </a:r>
            <a:r>
              <a:rPr lang="en-US" sz="2000" dirty="0"/>
              <a:t>point corresponds to </a:t>
            </a:r>
            <a:r>
              <a:rPr lang="en-US" sz="2000" dirty="0" smtClean="0"/>
              <a:t>P peaks.</a:t>
            </a:r>
          </a:p>
          <a:p>
            <a:pPr marL="342900" lvl="3" indent="-342900" algn="just">
              <a:lnSpc>
                <a:spcPct val="150000"/>
              </a:lnSpc>
              <a:buSzPct val="95000"/>
            </a:pPr>
            <a:r>
              <a:rPr lang="en-US" sz="2000" dirty="0" smtClean="0"/>
              <a:t>P2 is computed by taking the average of all the detected </a:t>
            </a:r>
            <a:r>
              <a:rPr lang="en-US" sz="2000" dirty="0"/>
              <a:t>P</a:t>
            </a:r>
            <a:r>
              <a:rPr lang="en-US" sz="2000" dirty="0" smtClean="0"/>
              <a:t> peaks.</a:t>
            </a:r>
            <a:endParaRPr lang="en-US" sz="2000" dirty="0"/>
          </a:p>
          <a:p>
            <a:pPr marL="0" lvl="3" indent="0" algn="just">
              <a:lnSpc>
                <a:spcPct val="150000"/>
              </a:lnSpc>
              <a:buSzPct val="95000"/>
              <a:buNone/>
            </a:pPr>
            <a:endParaRPr lang="en-US" sz="2000" b="1"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26</a:t>
            </a:fld>
            <a:endParaRPr lang="en-IN"/>
          </a:p>
        </p:txBody>
      </p:sp>
    </p:spTree>
    <p:extLst>
      <p:ext uri="{BB962C8B-B14F-4D97-AF65-F5344CB8AC3E}">
        <p14:creationId xmlns:p14="http://schemas.microsoft.com/office/powerpoint/2010/main" val="2561148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85800"/>
            <a:ext cx="8229600" cy="4709100"/>
          </a:xfrm>
          <a:prstGeom prst="rect">
            <a:avLst/>
          </a:prstGeom>
        </p:spPr>
        <p:txBody>
          <a:bodyPr lIns="91425" tIns="91425" rIns="91425" bIns="91425" anchor="t" anchorCtr="0">
            <a:noAutofit/>
          </a:bodyPr>
          <a:lstStyle/>
          <a:p>
            <a:pPr marL="0" indent="0" algn="ctr">
              <a:lnSpc>
                <a:spcPct val="150000"/>
              </a:lnSpc>
              <a:buNone/>
            </a:pPr>
            <a:r>
              <a:rPr lang="en-US" sz="2400" b="1" dirty="0" smtClean="0"/>
              <a:t>4.4 Disease classification</a:t>
            </a:r>
            <a:endParaRPr lang="en-US" sz="2400" b="1" dirty="0"/>
          </a:p>
          <a:p>
            <a:pPr marL="0" lvl="0" indent="0" algn="just">
              <a:lnSpc>
                <a:spcPct val="150000"/>
              </a:lnSpc>
              <a:buNone/>
            </a:pPr>
            <a:r>
              <a:rPr lang="en-US" dirty="0"/>
              <a:t>Disease classification is obtained by classifier designed based on the combination of Fuzzy Logic and </a:t>
            </a:r>
            <a:r>
              <a:rPr lang="en-US" dirty="0" smtClean="0"/>
              <a:t>KNN model.</a:t>
            </a:r>
          </a:p>
          <a:p>
            <a:pPr marL="0" lvl="0" indent="0" algn="just">
              <a:lnSpc>
                <a:spcPct val="150000"/>
              </a:lnSpc>
              <a:buNone/>
            </a:pPr>
            <a:r>
              <a:rPr lang="en-US" sz="2000" b="1" dirty="0" smtClean="0"/>
              <a:t>4.4.1 Fuzzy system</a:t>
            </a:r>
          </a:p>
          <a:p>
            <a:pPr marL="0" lvl="0" indent="0" algn="just">
              <a:lnSpc>
                <a:spcPct val="150000"/>
              </a:lnSpc>
              <a:buNone/>
            </a:pPr>
            <a:r>
              <a:rPr lang="en-US" dirty="0"/>
              <a:t>The diagram </a:t>
            </a:r>
            <a:r>
              <a:rPr lang="en-US" dirty="0" smtClean="0"/>
              <a:t>shown in Figure 4.2 below represents the </a:t>
            </a:r>
            <a:r>
              <a:rPr lang="en-US" dirty="0"/>
              <a:t>fuzzy inference system</a:t>
            </a:r>
            <a:r>
              <a:rPr lang="en-US" dirty="0" smtClean="0"/>
              <a:t>.</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27</a:t>
            </a:fld>
            <a:endParaRPr lang="en-IN"/>
          </a:p>
        </p:txBody>
      </p:sp>
      <p:sp>
        <p:nvSpPr>
          <p:cNvPr id="5" name="Rectangle 4"/>
          <p:cNvSpPr/>
          <p:nvPr/>
        </p:nvSpPr>
        <p:spPr>
          <a:xfrm>
            <a:off x="3087466" y="6245423"/>
            <a:ext cx="2969083" cy="307777"/>
          </a:xfrm>
          <a:prstGeom prst="rect">
            <a:avLst/>
          </a:prstGeom>
        </p:spPr>
        <p:txBody>
          <a:bodyPr wrap="none">
            <a:spAutoFit/>
          </a:bodyPr>
          <a:lstStyle/>
          <a:p>
            <a:pPr algn="ctr"/>
            <a:r>
              <a:rPr lang="en-GB" dirty="0"/>
              <a:t>Figure </a:t>
            </a:r>
            <a:r>
              <a:rPr lang="en-GB" dirty="0" smtClean="0"/>
              <a:t>4.2: </a:t>
            </a:r>
            <a:r>
              <a:rPr lang="en-US" dirty="0" smtClean="0"/>
              <a:t>Fuzzy inference system</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07" y="3562350"/>
            <a:ext cx="3801787"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053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The fuzzy inference system consists of 3 input variables </a:t>
            </a:r>
            <a:r>
              <a:rPr lang="en-US" sz="2000" dirty="0" smtClean="0"/>
              <a:t>(P2</a:t>
            </a:r>
            <a:r>
              <a:rPr lang="en-US" sz="2000" dirty="0"/>
              <a:t>, </a:t>
            </a:r>
            <a:r>
              <a:rPr lang="en-US" sz="2000" dirty="0" err="1" smtClean="0"/>
              <a:t>Pavr</a:t>
            </a:r>
            <a:r>
              <a:rPr lang="en-US" sz="2000" dirty="0" smtClean="0"/>
              <a:t>, </a:t>
            </a:r>
            <a:r>
              <a:rPr lang="en-US" sz="2000" dirty="0" err="1"/>
              <a:t>vrate</a:t>
            </a:r>
            <a:r>
              <a:rPr lang="en-US" sz="2000" dirty="0"/>
              <a:t>) and 1 output variable</a:t>
            </a:r>
            <a:r>
              <a:rPr lang="en-US" sz="2000" dirty="0" smtClean="0"/>
              <a:t>.</a:t>
            </a:r>
          </a:p>
          <a:p>
            <a:pPr marL="0" lvl="3" indent="0" algn="just">
              <a:lnSpc>
                <a:spcPct val="150000"/>
              </a:lnSpc>
              <a:buSzPct val="95000"/>
              <a:buNone/>
            </a:pPr>
            <a:r>
              <a:rPr lang="en-US" sz="2000" dirty="0" smtClean="0"/>
              <a:t>The </a:t>
            </a:r>
            <a:r>
              <a:rPr lang="en-US" sz="2000" dirty="0"/>
              <a:t>input and output variables are fuzzyfied based on quantitative information </a:t>
            </a:r>
            <a:r>
              <a:rPr lang="en-US" sz="2000" dirty="0" smtClean="0"/>
              <a:t>available </a:t>
            </a:r>
            <a:r>
              <a:rPr lang="en-US" sz="2000" dirty="0"/>
              <a:t>from Nova </a:t>
            </a:r>
            <a:r>
              <a:rPr lang="en-US" sz="2000" dirty="0" smtClean="0"/>
              <a:t>code as shown in Table 4.1. The rules that control the output are described in section 4.4.2.</a:t>
            </a:r>
          </a:p>
          <a:p>
            <a:pPr marL="0" lvl="3" indent="0" algn="just">
              <a:lnSpc>
                <a:spcPct val="150000"/>
              </a:lnSpc>
              <a:buSzPct val="95000"/>
              <a:buNone/>
            </a:pP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28</a:t>
            </a:fld>
            <a:endParaRPr lang="en-IN" dirty="0"/>
          </a:p>
        </p:txBody>
      </p:sp>
    </p:spTree>
    <p:extLst>
      <p:ext uri="{BB962C8B-B14F-4D97-AF65-F5344CB8AC3E}">
        <p14:creationId xmlns:p14="http://schemas.microsoft.com/office/powerpoint/2010/main" val="3080147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29</a:t>
            </a:fld>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7566627"/>
              </p:ext>
            </p:extLst>
          </p:nvPr>
        </p:nvGraphicFramePr>
        <p:xfrm>
          <a:off x="1336371" y="1219200"/>
          <a:ext cx="6436030" cy="5429830"/>
        </p:xfrm>
        <a:graphic>
          <a:graphicData uri="http://schemas.openxmlformats.org/drawingml/2006/table">
            <a:tbl>
              <a:tblPr firstRow="1" firstCol="1" bandRow="1"/>
              <a:tblGrid>
                <a:gridCol w="1920030">
                  <a:extLst>
                    <a:ext uri="{9D8B030D-6E8A-4147-A177-3AD203B41FA5}">
                      <a16:colId xmlns:a16="http://schemas.microsoft.com/office/drawing/2014/main" xmlns="" val="20000"/>
                    </a:ext>
                  </a:extLst>
                </a:gridCol>
                <a:gridCol w="1904266">
                  <a:extLst>
                    <a:ext uri="{9D8B030D-6E8A-4147-A177-3AD203B41FA5}">
                      <a16:colId xmlns:a16="http://schemas.microsoft.com/office/drawing/2014/main" xmlns="" val="20001"/>
                    </a:ext>
                  </a:extLst>
                </a:gridCol>
                <a:gridCol w="1313748">
                  <a:extLst>
                    <a:ext uri="{9D8B030D-6E8A-4147-A177-3AD203B41FA5}">
                      <a16:colId xmlns:a16="http://schemas.microsoft.com/office/drawing/2014/main" xmlns="" val="20002"/>
                    </a:ext>
                  </a:extLst>
                </a:gridCol>
                <a:gridCol w="1297986">
                  <a:extLst>
                    <a:ext uri="{9D8B030D-6E8A-4147-A177-3AD203B41FA5}">
                      <a16:colId xmlns:a16="http://schemas.microsoft.com/office/drawing/2014/main" xmlns="" val="20003"/>
                    </a:ext>
                  </a:extLst>
                </a:gridCol>
              </a:tblGrid>
              <a:tr h="830178">
                <a:tc>
                  <a:txBody>
                    <a:bodyPr/>
                    <a:lstStyle/>
                    <a:p>
                      <a:pPr marL="0" marR="0" algn="ctr">
                        <a:lnSpc>
                          <a:spcPct val="150000"/>
                        </a:lnSpc>
                        <a:spcBef>
                          <a:spcPts val="0"/>
                        </a:spcBef>
                        <a:spcAft>
                          <a:spcPts val="0"/>
                        </a:spcAft>
                      </a:pPr>
                      <a:r>
                        <a:rPr lang="en-GB" sz="1400" dirty="0">
                          <a:effectLst/>
                          <a:latin typeface="Times New Roman"/>
                          <a:ea typeface="Times New Roman"/>
                        </a:rPr>
                        <a:t>Variable</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latin typeface="Times New Roman"/>
                          <a:ea typeface="Times New Roman"/>
                        </a:rPr>
                        <a:t>Name of membership function (mf)</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Type of membership function</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range</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6726">
                <a:tc rowSpan="2">
                  <a:txBody>
                    <a:bodyPr/>
                    <a:lstStyle/>
                    <a:p>
                      <a:pPr marL="0" marR="0">
                        <a:lnSpc>
                          <a:spcPct val="150000"/>
                        </a:lnSpc>
                        <a:spcBef>
                          <a:spcPts val="0"/>
                        </a:spcBef>
                        <a:spcAft>
                          <a:spcPts val="0"/>
                        </a:spcAft>
                      </a:pPr>
                      <a:r>
                        <a:rPr lang="en-GB" sz="1400" dirty="0">
                          <a:effectLst/>
                          <a:latin typeface="Times New Roman"/>
                          <a:ea typeface="Times New Roman"/>
                        </a:rPr>
                        <a:t>P</a:t>
                      </a:r>
                      <a:r>
                        <a:rPr lang="en-GB" sz="1400" dirty="0" smtClean="0">
                          <a:effectLst/>
                          <a:latin typeface="Times New Roman"/>
                          <a:ea typeface="Times New Roman"/>
                        </a:rPr>
                        <a:t>2</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B</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Smf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[0 1]</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a:effectLst/>
                          <a:latin typeface="Times New Roman"/>
                          <a:ea typeface="Times New Roman"/>
                        </a:rPr>
                        <a:t>EA</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Zmf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[-1 -0.1]</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76726">
                <a:tc rowSpan="2">
                  <a:txBody>
                    <a:bodyPr/>
                    <a:lstStyle/>
                    <a:p>
                      <a:pPr marL="0" marR="0">
                        <a:lnSpc>
                          <a:spcPct val="150000"/>
                        </a:lnSpc>
                        <a:spcBef>
                          <a:spcPts val="0"/>
                        </a:spcBef>
                        <a:spcAft>
                          <a:spcPts val="0"/>
                        </a:spcAft>
                      </a:pPr>
                      <a:r>
                        <a:rPr lang="en-GB" sz="1400" dirty="0" err="1">
                          <a:effectLst/>
                          <a:latin typeface="Times New Roman"/>
                          <a:ea typeface="Times New Roman"/>
                        </a:rPr>
                        <a:t>P</a:t>
                      </a:r>
                      <a:r>
                        <a:rPr lang="en-GB" sz="1400" dirty="0" err="1" smtClean="0">
                          <a:effectLst/>
                          <a:latin typeface="Times New Roman"/>
                          <a:ea typeface="Times New Roman"/>
                        </a:rPr>
                        <a:t>avr</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B</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Zmf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[-1 0]</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a:effectLst/>
                          <a:latin typeface="Times New Roman"/>
                          <a:ea typeface="Times New Roman"/>
                        </a:rPr>
                        <a:t>EA</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Smf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[0.1 1]</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76726">
                <a:tc rowSpan="6">
                  <a:txBody>
                    <a:bodyPr/>
                    <a:lstStyle/>
                    <a:p>
                      <a:pPr marL="0" marR="0">
                        <a:lnSpc>
                          <a:spcPct val="150000"/>
                        </a:lnSpc>
                        <a:spcBef>
                          <a:spcPts val="0"/>
                        </a:spcBef>
                        <a:spcAft>
                          <a:spcPts val="0"/>
                        </a:spcAft>
                      </a:pPr>
                      <a:r>
                        <a:rPr lang="en-GB" sz="1400" dirty="0" err="1">
                          <a:effectLst/>
                          <a:latin typeface="Times New Roman"/>
                          <a:ea typeface="Times New Roman"/>
                        </a:rPr>
                        <a:t>vrate</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SB</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[0 25.5 51]</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EABR</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[0 25.5 50]</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NSR</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[50 72.5 95]</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EAR</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[49 70 90]</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ST</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[94 122 150]</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EAT</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[89 107 150]</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76726">
                <a:tc rowSpan="6">
                  <a:txBody>
                    <a:bodyPr/>
                    <a:lstStyle/>
                    <a:p>
                      <a:pPr marL="0" marR="0">
                        <a:lnSpc>
                          <a:spcPct val="150000"/>
                        </a:lnSpc>
                        <a:spcBef>
                          <a:spcPts val="0"/>
                        </a:spcBef>
                        <a:spcAft>
                          <a:spcPts val="0"/>
                        </a:spcAft>
                      </a:pPr>
                      <a:r>
                        <a:rPr lang="en-GB" sz="1400" dirty="0">
                          <a:effectLst/>
                          <a:latin typeface="Times New Roman"/>
                          <a:ea typeface="Times New Roman"/>
                        </a:rPr>
                        <a:t>output</a:t>
                      </a:r>
                      <a:endParaRPr lang="en-US" sz="1050" dirty="0">
                        <a:effectLst/>
                        <a:latin typeface="Times New Roman"/>
                        <a:ea typeface="Times New Roman"/>
                      </a:endParaRPr>
                    </a:p>
                    <a:p>
                      <a:pPr marL="0" marR="0">
                        <a:lnSpc>
                          <a:spcPct val="150000"/>
                        </a:lnSpc>
                        <a:spcBef>
                          <a:spcPts val="0"/>
                        </a:spcBef>
                        <a:spcAft>
                          <a:spcPts val="0"/>
                        </a:spcAft>
                      </a:pPr>
                      <a:r>
                        <a:rPr lang="en-GB" sz="1400" dirty="0">
                          <a:effectLst/>
                          <a:latin typeface="Times New Roman"/>
                          <a:ea typeface="Times New Roman"/>
                        </a:rPr>
                        <a:t> </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latin typeface="Times New Roman"/>
                          <a:ea typeface="Times New Roman"/>
                        </a:rPr>
                        <a:t>SB</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dirty="0">
                          <a:effectLst/>
                          <a:latin typeface="Times New Roman"/>
                          <a:ea typeface="Times New Roman"/>
                        </a:rPr>
                        <a:t>[0 1 2]</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dirty="0">
                          <a:effectLst/>
                          <a:latin typeface="Times New Roman"/>
                          <a:ea typeface="Times New Roman"/>
                        </a:rPr>
                        <a:t>NSR</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err="1">
                          <a:effectLst/>
                          <a:latin typeface="Times New Roman"/>
                          <a:ea typeface="Times New Roman"/>
                        </a:rPr>
                        <a:t>Trimf</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[2 3 4]</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a:effectLst/>
                          <a:latin typeface="Times New Roman"/>
                          <a:ea typeface="Times New Roman"/>
                        </a:rPr>
                        <a:t>ST</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err="1">
                          <a:effectLst/>
                          <a:latin typeface="Times New Roman"/>
                          <a:ea typeface="Times New Roman"/>
                        </a:rPr>
                        <a:t>Trimf</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a:effectLst/>
                          <a:latin typeface="Times New Roman"/>
                          <a:ea typeface="Times New Roman"/>
                        </a:rPr>
                        <a:t>[4 5 6]</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a:effectLst/>
                          <a:latin typeface="Times New Roman"/>
                          <a:ea typeface="Times New Roman"/>
                        </a:rPr>
                        <a:t>EABR</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err="1">
                          <a:effectLst/>
                          <a:latin typeface="Times New Roman"/>
                          <a:ea typeface="Times New Roman"/>
                        </a:rPr>
                        <a:t>Trimf</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dirty="0">
                          <a:effectLst/>
                          <a:latin typeface="Times New Roman"/>
                          <a:ea typeface="Times New Roman"/>
                        </a:rPr>
                        <a:t>[6 7 8]</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76726">
                <a:tc vMerge="1">
                  <a:txBody>
                    <a:bodyPr/>
                    <a:lstStyle/>
                    <a:p>
                      <a:pPr marL="0" marR="0">
                        <a:lnSpc>
                          <a:spcPct val="150000"/>
                        </a:lnSpc>
                        <a:spcBef>
                          <a:spcPts val="0"/>
                        </a:spcBef>
                        <a:spcAft>
                          <a:spcPts val="0"/>
                        </a:spcAft>
                      </a:pPr>
                      <a:endParaRPr lang="en-US" sz="90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EAR</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effectLst/>
                          <a:latin typeface="Times New Roman"/>
                          <a:ea typeface="Times New Roman"/>
                        </a:rPr>
                        <a:t>Trimf</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dirty="0">
                          <a:effectLst/>
                          <a:latin typeface="Times New Roman"/>
                          <a:ea typeface="Times New Roman"/>
                        </a:rPr>
                        <a:t>[8 9 10]</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76726">
                <a:tc vMerge="1">
                  <a:txBody>
                    <a:bodyPr/>
                    <a:lstStyle/>
                    <a:p>
                      <a:endParaRPr lang="en-US"/>
                    </a:p>
                  </a:txBody>
                  <a:tcPr/>
                </a:tc>
                <a:tc>
                  <a:txBody>
                    <a:bodyPr/>
                    <a:lstStyle/>
                    <a:p>
                      <a:pPr marL="0" marR="0" algn="ctr">
                        <a:lnSpc>
                          <a:spcPct val="150000"/>
                        </a:lnSpc>
                        <a:spcBef>
                          <a:spcPts val="0"/>
                        </a:spcBef>
                        <a:spcAft>
                          <a:spcPts val="0"/>
                        </a:spcAft>
                      </a:pPr>
                      <a:r>
                        <a:rPr lang="en-GB" sz="1400">
                          <a:effectLst/>
                          <a:latin typeface="Times New Roman"/>
                          <a:ea typeface="Times New Roman"/>
                        </a:rPr>
                        <a:t>EAT</a:t>
                      </a:r>
                      <a:endParaRPr lang="en-US" sz="105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err="1">
                          <a:effectLst/>
                          <a:latin typeface="Times New Roman"/>
                          <a:ea typeface="Times New Roman"/>
                        </a:rPr>
                        <a:t>Trimf</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GB" sz="1400" dirty="0">
                          <a:effectLst/>
                          <a:latin typeface="Times New Roman"/>
                          <a:ea typeface="Times New Roman"/>
                        </a:rPr>
                        <a:t>[10 11 12]</a:t>
                      </a:r>
                      <a:endParaRPr lang="en-US" sz="1050" dirty="0">
                        <a:effectLst/>
                        <a:latin typeface="Times New Roman"/>
                        <a:ea typeface="Times New Roman"/>
                      </a:endParaRPr>
                    </a:p>
                  </a:txBody>
                  <a:tcPr marL="60964" marR="60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
        <p:nvSpPr>
          <p:cNvPr id="6" name="Rectangle 5"/>
          <p:cNvSpPr/>
          <p:nvPr/>
        </p:nvSpPr>
        <p:spPr>
          <a:xfrm>
            <a:off x="2286000" y="838200"/>
            <a:ext cx="4572000" cy="307777"/>
          </a:xfrm>
          <a:prstGeom prst="rect">
            <a:avLst/>
          </a:prstGeom>
        </p:spPr>
        <p:txBody>
          <a:bodyPr>
            <a:spAutoFit/>
          </a:bodyPr>
          <a:lstStyle/>
          <a:p>
            <a:pPr algn="ctr">
              <a:spcBef>
                <a:spcPts val="560"/>
              </a:spcBef>
            </a:pPr>
            <a:r>
              <a:rPr lang="en-GB" dirty="0" smtClean="0"/>
              <a:t>Table 4.1: Fuzzyfication of input and output variables</a:t>
            </a:r>
            <a:endParaRPr lang="en-US" dirty="0"/>
          </a:p>
        </p:txBody>
      </p:sp>
    </p:spTree>
    <p:extLst>
      <p:ext uri="{BB962C8B-B14F-4D97-AF65-F5344CB8AC3E}">
        <p14:creationId xmlns:p14="http://schemas.microsoft.com/office/powerpoint/2010/main" val="480197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1. Introduction</a:t>
            </a:r>
            <a:endParaRPr lang="en-IN" dirty="0"/>
          </a:p>
        </p:txBody>
      </p:sp>
      <p:sp>
        <p:nvSpPr>
          <p:cNvPr id="97" name="Shape 97"/>
          <p:cNvSpPr txBox="1">
            <a:spLocks noGrp="1"/>
          </p:cNvSpPr>
          <p:nvPr>
            <p:ph idx="1"/>
          </p:nvPr>
        </p:nvSpPr>
        <p:spPr>
          <a:xfrm>
            <a:off x="457200" y="1447800"/>
            <a:ext cx="8229600" cy="4709100"/>
          </a:xfrm>
          <a:prstGeom prst="rect">
            <a:avLst/>
          </a:prstGeom>
        </p:spPr>
        <p:txBody>
          <a:bodyPr lIns="91425" tIns="91425" rIns="91425" bIns="91425" anchor="t" anchorCtr="0">
            <a:noAutofit/>
          </a:bodyPr>
          <a:lstStyle/>
          <a:p>
            <a:pPr algn="just">
              <a:lnSpc>
                <a:spcPct val="150000"/>
              </a:lnSpc>
            </a:pPr>
            <a:r>
              <a:rPr lang="en-US" dirty="0" smtClean="0"/>
              <a:t>General </a:t>
            </a:r>
            <a:r>
              <a:rPr lang="en-US" dirty="0"/>
              <a:t>ECG </a:t>
            </a:r>
            <a:r>
              <a:rPr lang="en-US" dirty="0" smtClean="0"/>
              <a:t>analysis – study of ECG </a:t>
            </a:r>
            <a:r>
              <a:rPr lang="en-US" dirty="0"/>
              <a:t>waveform </a:t>
            </a:r>
            <a:r>
              <a:rPr lang="en-US" dirty="0" smtClean="0"/>
              <a:t>printed on a chart paper.</a:t>
            </a:r>
          </a:p>
          <a:p>
            <a:pPr algn="just">
              <a:lnSpc>
                <a:spcPct val="150000"/>
              </a:lnSpc>
            </a:pPr>
            <a:r>
              <a:rPr lang="en-US" dirty="0" smtClean="0"/>
              <a:t>Aim of the project – improve ECG analysis by introducing automated disease classification system.</a:t>
            </a:r>
            <a:r>
              <a:rPr lang="en-US" dirty="0"/>
              <a:t> </a:t>
            </a:r>
            <a:r>
              <a:rPr lang="en-US" dirty="0" smtClean="0"/>
              <a:t>Focus </a:t>
            </a:r>
            <a:r>
              <a:rPr lang="en-US" dirty="0"/>
              <a:t>i</a:t>
            </a:r>
            <a:r>
              <a:rPr lang="en-US" dirty="0" smtClean="0"/>
              <a:t>s restrained to Arrhythmia classification.</a:t>
            </a:r>
          </a:p>
          <a:p>
            <a:pPr algn="just">
              <a:lnSpc>
                <a:spcPct val="150000"/>
              </a:lnSpc>
            </a:pPr>
            <a:r>
              <a:rPr lang="en-US" dirty="0" smtClean="0"/>
              <a:t>Handy reference tool at the time of diagnosis and prevents interpretation errors.</a:t>
            </a:r>
          </a:p>
          <a:p>
            <a:pPr algn="just">
              <a:lnSpc>
                <a:spcPct val="150000"/>
              </a:lnSpc>
            </a:pPr>
            <a:r>
              <a:rPr lang="en-US" dirty="0" smtClean="0"/>
              <a:t>ECG - </a:t>
            </a:r>
            <a:r>
              <a:rPr lang="en-GB" dirty="0"/>
              <a:t>The complete cycle of myocardial depolarisation is called Sinus Rhythm. The graphical representation is called Electrocardiogram (ECG</a:t>
            </a:r>
            <a:r>
              <a:rPr lang="en-GB" dirty="0" smtClean="0"/>
              <a:t>).</a:t>
            </a:r>
          </a:p>
          <a:p>
            <a:pPr algn="just">
              <a:lnSpc>
                <a:spcPct val="150000"/>
              </a:lnSpc>
            </a:pPr>
            <a:r>
              <a:rPr lang="en-GB" dirty="0"/>
              <a:t>The depolarisation begins from Sino Atrial Node (SAN), propagates throughout the conduction system and ultimately results in contraction of </a:t>
            </a:r>
            <a:r>
              <a:rPr lang="en-GB" dirty="0" smtClean="0"/>
              <a:t>myocardium. </a:t>
            </a:r>
            <a:endParaRPr lang="en-GB" dirty="0"/>
          </a:p>
          <a:p>
            <a:pPr algn="just">
              <a:lnSpc>
                <a:spcPct val="150000"/>
              </a:lnSpc>
            </a:pPr>
            <a:endParaRPr lang="en-US"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a:t>
            </a:fld>
            <a:endParaRPr lang="en-IN" dirty="0"/>
          </a:p>
        </p:txBody>
      </p:sp>
    </p:spTree>
    <p:extLst>
      <p:ext uri="{BB962C8B-B14F-4D97-AF65-F5344CB8AC3E}">
        <p14:creationId xmlns:p14="http://schemas.microsoft.com/office/powerpoint/2010/main" val="3553345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4.4.2 Fuzzy rules</a:t>
            </a:r>
            <a:endParaRPr lang="en-US" sz="2400" b="1" dirty="0"/>
          </a:p>
          <a:p>
            <a:pPr marL="342900" lvl="3" indent="-342900" algn="just">
              <a:lnSpc>
                <a:spcPct val="150000"/>
              </a:lnSpc>
              <a:buSzPct val="95000"/>
            </a:pPr>
            <a:r>
              <a:rPr lang="en-US" sz="2000" dirty="0"/>
              <a:t>Fuzzy rules are conditional statements based on which the output is controlled. In this project 7 fuzzy rules are defined which are as follows:</a:t>
            </a:r>
          </a:p>
          <a:p>
            <a:pPr marL="342900" lvl="3" indent="-342900" algn="just">
              <a:lnSpc>
                <a:spcPct val="150000"/>
              </a:lnSpc>
              <a:buSzPct val="95000"/>
            </a:pPr>
            <a:r>
              <a:rPr lang="en-US" sz="2000" dirty="0" smtClean="0"/>
              <a:t>If </a:t>
            </a:r>
            <a:r>
              <a:rPr lang="en-US" sz="2000" dirty="0"/>
              <a:t>(p2 is B) and (</a:t>
            </a:r>
            <a:r>
              <a:rPr lang="en-US" sz="2000" dirty="0" err="1"/>
              <a:t>pavr</a:t>
            </a:r>
            <a:r>
              <a:rPr lang="en-US" sz="2000" dirty="0"/>
              <a:t> is B) and (</a:t>
            </a:r>
            <a:r>
              <a:rPr lang="en-US" sz="2000" dirty="0" err="1"/>
              <a:t>vrate</a:t>
            </a:r>
            <a:r>
              <a:rPr lang="en-US" sz="2000" dirty="0"/>
              <a:t> is SB) then (output1 is SB) (1)      </a:t>
            </a:r>
          </a:p>
          <a:p>
            <a:pPr marL="342900" lvl="3" indent="-342900" algn="just">
              <a:lnSpc>
                <a:spcPct val="150000"/>
              </a:lnSpc>
              <a:buSzPct val="95000"/>
            </a:pPr>
            <a:r>
              <a:rPr lang="en-US" sz="2000" dirty="0" smtClean="0"/>
              <a:t>If </a:t>
            </a:r>
            <a:r>
              <a:rPr lang="en-US" sz="2000" dirty="0"/>
              <a:t>(p2 is B) and (</a:t>
            </a:r>
            <a:r>
              <a:rPr lang="en-US" sz="2000" dirty="0" err="1"/>
              <a:t>pavr</a:t>
            </a:r>
            <a:r>
              <a:rPr lang="en-US" sz="2000" dirty="0"/>
              <a:t> is B) and (</a:t>
            </a:r>
            <a:r>
              <a:rPr lang="en-US" sz="2000" dirty="0" err="1"/>
              <a:t>vrate</a:t>
            </a:r>
            <a:r>
              <a:rPr lang="en-US" sz="2000" dirty="0"/>
              <a:t> is NSR) then (output1 is NSR) (1)</a:t>
            </a:r>
          </a:p>
          <a:p>
            <a:pPr marL="342900" lvl="3" indent="-342900" algn="just">
              <a:lnSpc>
                <a:spcPct val="150000"/>
              </a:lnSpc>
              <a:buSzPct val="95000"/>
            </a:pPr>
            <a:r>
              <a:rPr lang="en-US" sz="2000" dirty="0" smtClean="0"/>
              <a:t>If </a:t>
            </a:r>
            <a:r>
              <a:rPr lang="en-US" sz="2000" dirty="0"/>
              <a:t>(p2 is B) and (</a:t>
            </a:r>
            <a:r>
              <a:rPr lang="en-US" sz="2000" dirty="0" err="1"/>
              <a:t>pavr</a:t>
            </a:r>
            <a:r>
              <a:rPr lang="en-US" sz="2000" dirty="0"/>
              <a:t> is B) and (</a:t>
            </a:r>
            <a:r>
              <a:rPr lang="en-US" sz="2000" dirty="0" err="1"/>
              <a:t>vrate</a:t>
            </a:r>
            <a:r>
              <a:rPr lang="en-US" sz="2000" dirty="0"/>
              <a:t> is ST) then (output1 is ST) (1)</a:t>
            </a:r>
          </a:p>
          <a:p>
            <a:pPr marL="342900" lvl="3" indent="-342900" algn="just">
              <a:lnSpc>
                <a:spcPct val="150000"/>
              </a:lnSpc>
              <a:buSzPct val="95000"/>
            </a:pPr>
            <a:r>
              <a:rPr lang="en-US" sz="2000" dirty="0" smtClean="0"/>
              <a:t>If </a:t>
            </a:r>
            <a:r>
              <a:rPr lang="en-US" sz="2000" dirty="0"/>
              <a:t>(p2 is EA) and (</a:t>
            </a:r>
            <a:r>
              <a:rPr lang="en-US" sz="2000" dirty="0" err="1"/>
              <a:t>pavr</a:t>
            </a:r>
            <a:r>
              <a:rPr lang="en-US" sz="2000" dirty="0"/>
              <a:t> is EA) and (</a:t>
            </a:r>
            <a:r>
              <a:rPr lang="en-US" sz="2000" dirty="0" err="1"/>
              <a:t>vrate</a:t>
            </a:r>
            <a:r>
              <a:rPr lang="en-US" sz="2000" dirty="0"/>
              <a:t> is EABR) then (output1 is EABR) (1)</a:t>
            </a:r>
          </a:p>
          <a:p>
            <a:pPr marL="342900" lvl="3" indent="-342900" algn="just">
              <a:lnSpc>
                <a:spcPct val="150000"/>
              </a:lnSpc>
              <a:buSzPct val="95000"/>
            </a:pPr>
            <a:r>
              <a:rPr lang="en-US" sz="2000" dirty="0" smtClean="0"/>
              <a:t>If </a:t>
            </a:r>
            <a:r>
              <a:rPr lang="en-US" sz="2000" dirty="0"/>
              <a:t>(p2 is EA) and (</a:t>
            </a:r>
            <a:r>
              <a:rPr lang="en-US" sz="2000" dirty="0" err="1"/>
              <a:t>pavr</a:t>
            </a:r>
            <a:r>
              <a:rPr lang="en-US" sz="2000" dirty="0"/>
              <a:t> is EA) and (</a:t>
            </a:r>
            <a:r>
              <a:rPr lang="en-US" sz="2000" dirty="0" err="1"/>
              <a:t>vrate</a:t>
            </a:r>
            <a:r>
              <a:rPr lang="en-US" sz="2000" dirty="0"/>
              <a:t> is EAR) then (output1 is EAR) (1)</a:t>
            </a:r>
          </a:p>
          <a:p>
            <a:pPr marL="342900" lvl="3" indent="-342900" algn="just">
              <a:lnSpc>
                <a:spcPct val="150000"/>
              </a:lnSpc>
              <a:buSzPct val="95000"/>
            </a:pPr>
            <a:r>
              <a:rPr lang="en-US" sz="2000" dirty="0" smtClean="0"/>
              <a:t>If </a:t>
            </a:r>
            <a:r>
              <a:rPr lang="en-US" sz="2000" dirty="0"/>
              <a:t>(p2 is EA) and (</a:t>
            </a:r>
            <a:r>
              <a:rPr lang="en-US" sz="2000" dirty="0" err="1"/>
              <a:t>pavr</a:t>
            </a:r>
            <a:r>
              <a:rPr lang="en-US" sz="2000" dirty="0"/>
              <a:t> is EA) and (</a:t>
            </a:r>
            <a:r>
              <a:rPr lang="en-US" sz="2000" dirty="0" err="1"/>
              <a:t>vrate</a:t>
            </a:r>
            <a:r>
              <a:rPr lang="en-US" sz="2000" dirty="0"/>
              <a:t> is EAT) then (output1 is EAT) (1)</a:t>
            </a:r>
          </a:p>
          <a:p>
            <a:pPr marL="342900" lvl="3" indent="-342900" algn="just">
              <a:lnSpc>
                <a:spcPct val="150000"/>
              </a:lnSpc>
              <a:buSzPct val="95000"/>
            </a:pPr>
            <a:r>
              <a:rPr lang="en-US" sz="2000" dirty="0" smtClean="0"/>
              <a:t>If </a:t>
            </a:r>
            <a:r>
              <a:rPr lang="en-US" sz="2000" dirty="0"/>
              <a:t>(p2 is B) and (</a:t>
            </a:r>
            <a:r>
              <a:rPr lang="en-US" sz="2000" dirty="0" err="1"/>
              <a:t>pavr</a:t>
            </a:r>
            <a:r>
              <a:rPr lang="en-US" sz="2000" dirty="0"/>
              <a:t> is B) and (</a:t>
            </a:r>
            <a:r>
              <a:rPr lang="en-US" sz="2000" dirty="0" err="1"/>
              <a:t>vrate</a:t>
            </a:r>
            <a:r>
              <a:rPr lang="en-US" sz="2000" dirty="0"/>
              <a:t> is SB) then (output1 is SB) (1</a:t>
            </a:r>
            <a:r>
              <a:rPr lang="en-US" sz="2000" dirty="0" smtClean="0"/>
              <a:t>)</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30</a:t>
            </a:fld>
            <a:endParaRPr lang="en-IN"/>
          </a:p>
        </p:txBody>
      </p:sp>
    </p:spTree>
    <p:extLst>
      <p:ext uri="{BB962C8B-B14F-4D97-AF65-F5344CB8AC3E}">
        <p14:creationId xmlns:p14="http://schemas.microsoft.com/office/powerpoint/2010/main" val="2822985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err="1"/>
              <a:t>vrate</a:t>
            </a:r>
            <a:r>
              <a:rPr lang="en-US" sz="2000" dirty="0"/>
              <a:t> and P2 to be fed </a:t>
            </a:r>
            <a:r>
              <a:rPr lang="en-US" sz="2000" dirty="0" smtClean="0"/>
              <a:t>as inputs to the </a:t>
            </a:r>
            <a:r>
              <a:rPr lang="en-US" sz="2000" dirty="0"/>
              <a:t>Fuzzy system are obtained as described in sections </a:t>
            </a:r>
            <a:r>
              <a:rPr lang="en-US" sz="2000" dirty="0" smtClean="0"/>
              <a:t>4.3.5 </a:t>
            </a:r>
            <a:r>
              <a:rPr lang="en-US" sz="2000" dirty="0"/>
              <a:t>and </a:t>
            </a:r>
            <a:r>
              <a:rPr lang="en-US" sz="2000" dirty="0" smtClean="0"/>
              <a:t>4.3.6 </a:t>
            </a:r>
            <a:r>
              <a:rPr lang="en-US" sz="2000" dirty="0"/>
              <a:t>respectively. </a:t>
            </a:r>
            <a:r>
              <a:rPr lang="en-US" sz="2000" dirty="0" err="1"/>
              <a:t>Pavr</a:t>
            </a:r>
            <a:r>
              <a:rPr lang="en-US" sz="2000" dirty="0"/>
              <a:t> is arbitrarily selected as lead </a:t>
            </a:r>
            <a:r>
              <a:rPr lang="en-US" sz="2000" dirty="0" err="1"/>
              <a:t>avr</a:t>
            </a:r>
            <a:r>
              <a:rPr lang="en-US" sz="2000" dirty="0"/>
              <a:t> is unavailable in the database.</a:t>
            </a:r>
          </a:p>
          <a:p>
            <a:pPr marL="0" lvl="3" indent="0" algn="just">
              <a:lnSpc>
                <a:spcPct val="150000"/>
              </a:lnSpc>
              <a:buSzPct val="95000"/>
              <a:buNone/>
            </a:pPr>
            <a:r>
              <a:rPr lang="en-US" sz="2000" dirty="0" smtClean="0"/>
              <a:t>Based </a:t>
            </a:r>
            <a:r>
              <a:rPr lang="en-US" sz="2000" dirty="0"/>
              <a:t>on the </a:t>
            </a:r>
            <a:r>
              <a:rPr lang="en-US" sz="2000" dirty="0" smtClean="0"/>
              <a:t>inputs and rules </a:t>
            </a:r>
            <a:r>
              <a:rPr lang="en-US" sz="2000" dirty="0"/>
              <a:t>crisp numeric value is obtained at the </a:t>
            </a:r>
            <a:r>
              <a:rPr lang="en-US" sz="2000" dirty="0" smtClean="0"/>
              <a:t>output which is </a:t>
            </a:r>
            <a:r>
              <a:rPr lang="en-US" sz="2000" dirty="0"/>
              <a:t>further fed </a:t>
            </a:r>
            <a:r>
              <a:rPr lang="en-US" sz="2000" dirty="0" smtClean="0"/>
              <a:t>into </a:t>
            </a:r>
            <a:r>
              <a:rPr lang="en-US" sz="2000" dirty="0"/>
              <a:t>the </a:t>
            </a:r>
            <a:r>
              <a:rPr lang="en-US" sz="2000" dirty="0" smtClean="0"/>
              <a:t>KNN </a:t>
            </a:r>
            <a:r>
              <a:rPr lang="en-US" sz="2000" dirty="0"/>
              <a:t>model for disease classification</a:t>
            </a:r>
            <a:r>
              <a:rPr lang="en-US" sz="2000" dirty="0" smtClean="0"/>
              <a:t>.</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31</a:t>
            </a:fld>
            <a:endParaRPr lang="en-IN"/>
          </a:p>
        </p:txBody>
      </p:sp>
    </p:spTree>
    <p:extLst>
      <p:ext uri="{BB962C8B-B14F-4D97-AF65-F5344CB8AC3E}">
        <p14:creationId xmlns:p14="http://schemas.microsoft.com/office/powerpoint/2010/main" val="4200700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4.4.3 Disease classification using KNN</a:t>
            </a:r>
          </a:p>
          <a:p>
            <a:pPr marL="0" lvl="3" indent="0" algn="just">
              <a:lnSpc>
                <a:spcPct val="150000"/>
              </a:lnSpc>
              <a:buSzPct val="95000"/>
              <a:buNone/>
            </a:pPr>
            <a:r>
              <a:rPr lang="en-US" sz="2000" dirty="0"/>
              <a:t>The </a:t>
            </a:r>
            <a:r>
              <a:rPr lang="en-US" sz="2000" dirty="0" smtClean="0"/>
              <a:t>KNN </a:t>
            </a:r>
            <a:r>
              <a:rPr lang="en-US" sz="2000" dirty="0"/>
              <a:t>classification model is trained with the following input and response </a:t>
            </a:r>
            <a:r>
              <a:rPr lang="en-US" sz="2000" dirty="0" smtClean="0"/>
              <a:t>variables.</a:t>
            </a:r>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r>
              <a:rPr lang="en-US" sz="2000" dirty="0" smtClean="0"/>
              <a:t>Based </a:t>
            </a:r>
            <a:r>
              <a:rPr lang="en-US" sz="2000" dirty="0"/>
              <a:t>on the training data mentioned above, when a numeric value derived from the output of the fuzzy system is given to the model, corresponding class label is assigned to the input by the classification model.</a:t>
            </a:r>
          </a:p>
          <a:p>
            <a:pPr marL="0" lvl="3" indent="0" algn="just">
              <a:lnSpc>
                <a:spcPct val="150000"/>
              </a:lnSpc>
              <a:buSzPct val="95000"/>
              <a:buNone/>
            </a:pP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32</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2566678189"/>
              </p:ext>
            </p:extLst>
          </p:nvPr>
        </p:nvGraphicFramePr>
        <p:xfrm>
          <a:off x="1275556" y="2667000"/>
          <a:ext cx="6592888" cy="2286508"/>
        </p:xfrm>
        <a:graphic>
          <a:graphicData uri="http://schemas.openxmlformats.org/drawingml/2006/table">
            <a:tbl>
              <a:tblPr firstRow="1" firstCol="1" bandRow="1">
                <a:tableStyleId>{5940675A-B579-460E-94D1-54222C63F5DA}</a:tableStyleId>
              </a:tblPr>
              <a:tblGrid>
                <a:gridCol w="1639888">
                  <a:extLst>
                    <a:ext uri="{9D8B030D-6E8A-4147-A177-3AD203B41FA5}">
                      <a16:colId xmlns:a16="http://schemas.microsoft.com/office/drawing/2014/main" xmlns="" val="20000"/>
                    </a:ext>
                  </a:extLst>
                </a:gridCol>
                <a:gridCol w="4953000">
                  <a:extLst>
                    <a:ext uri="{9D8B030D-6E8A-4147-A177-3AD203B41FA5}">
                      <a16:colId xmlns:a16="http://schemas.microsoft.com/office/drawing/2014/main" xmlns="" val="20001"/>
                    </a:ext>
                  </a:extLst>
                </a:gridCol>
              </a:tblGrid>
              <a:tr h="326571">
                <a:tc>
                  <a:txBody>
                    <a:bodyPr/>
                    <a:lstStyle/>
                    <a:p>
                      <a:pPr marL="0" marR="0" algn="ctr">
                        <a:lnSpc>
                          <a:spcPct val="150000"/>
                        </a:lnSpc>
                        <a:spcBef>
                          <a:spcPts val="0"/>
                        </a:spcBef>
                        <a:spcAft>
                          <a:spcPts val="0"/>
                        </a:spcAft>
                      </a:pPr>
                      <a:r>
                        <a:rPr lang="en-GB" sz="1600" dirty="0">
                          <a:effectLst/>
                        </a:rPr>
                        <a:t>Input</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a:effectLst/>
                        </a:rPr>
                        <a:t>Class label</a:t>
                      </a:r>
                      <a:endParaRPr lang="en-US" sz="1100">
                        <a:effectLst/>
                        <a:latin typeface="Times New Roman"/>
                        <a:ea typeface="Times New Roman"/>
                      </a:endParaRPr>
                    </a:p>
                  </a:txBody>
                  <a:tcPr marL="68580" marR="68580" marT="0" marB="0" anchor="ctr"/>
                </a:tc>
                <a:extLst>
                  <a:ext uri="{0D108BD9-81ED-4DB2-BD59-A6C34878D82A}">
                    <a16:rowId xmlns:a16="http://schemas.microsoft.com/office/drawing/2014/main" xmlns="" val="10000"/>
                  </a:ext>
                </a:extLst>
              </a:tr>
              <a:tr h="326571">
                <a:tc>
                  <a:txBody>
                    <a:bodyPr/>
                    <a:lstStyle/>
                    <a:p>
                      <a:pPr marL="0" marR="0" algn="ctr">
                        <a:lnSpc>
                          <a:spcPct val="150000"/>
                        </a:lnSpc>
                        <a:spcBef>
                          <a:spcPts val="0"/>
                        </a:spcBef>
                        <a:spcAft>
                          <a:spcPts val="0"/>
                        </a:spcAft>
                      </a:pPr>
                      <a:r>
                        <a:rPr lang="en-GB" sz="1600" dirty="0">
                          <a:effectLst/>
                        </a:rPr>
                        <a:t>1-2</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dirty="0">
                          <a:effectLst/>
                        </a:rPr>
                        <a:t>Sinus Bradycardia (SB)</a:t>
                      </a:r>
                      <a:endParaRPr lang="en-US" sz="1100" dirty="0">
                        <a:effectLst/>
                        <a:latin typeface="Times New Roman"/>
                        <a:ea typeface="Times New Roman"/>
                      </a:endParaRPr>
                    </a:p>
                  </a:txBody>
                  <a:tcPr marL="68580" marR="68580" marT="0" marB="0" anchor="ctr"/>
                </a:tc>
                <a:extLst>
                  <a:ext uri="{0D108BD9-81ED-4DB2-BD59-A6C34878D82A}">
                    <a16:rowId xmlns:a16="http://schemas.microsoft.com/office/drawing/2014/main" xmlns="" val="10001"/>
                  </a:ext>
                </a:extLst>
              </a:tr>
              <a:tr h="326571">
                <a:tc>
                  <a:txBody>
                    <a:bodyPr/>
                    <a:lstStyle/>
                    <a:p>
                      <a:pPr marL="0" marR="0" algn="ctr">
                        <a:lnSpc>
                          <a:spcPct val="150000"/>
                        </a:lnSpc>
                        <a:spcBef>
                          <a:spcPts val="0"/>
                        </a:spcBef>
                        <a:spcAft>
                          <a:spcPts val="0"/>
                        </a:spcAft>
                      </a:pPr>
                      <a:r>
                        <a:rPr lang="en-GB" sz="1600" dirty="0">
                          <a:effectLst/>
                        </a:rPr>
                        <a:t>3</a:t>
                      </a:r>
                      <a:r>
                        <a:rPr lang="en-GB" sz="1600" dirty="0" smtClean="0">
                          <a:effectLst/>
                        </a:rPr>
                        <a:t>-4</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a:effectLst/>
                        </a:rPr>
                        <a:t>Normal sinus Rhythm (NSR)</a:t>
                      </a:r>
                      <a:endParaRPr lang="en-US" sz="1100">
                        <a:effectLst/>
                        <a:latin typeface="Times New Roman"/>
                        <a:ea typeface="Times New Roman"/>
                      </a:endParaRPr>
                    </a:p>
                  </a:txBody>
                  <a:tcPr marL="68580" marR="68580" marT="0" marB="0" anchor="ctr"/>
                </a:tc>
                <a:extLst>
                  <a:ext uri="{0D108BD9-81ED-4DB2-BD59-A6C34878D82A}">
                    <a16:rowId xmlns:a16="http://schemas.microsoft.com/office/drawing/2014/main" xmlns="" val="10002"/>
                  </a:ext>
                </a:extLst>
              </a:tr>
              <a:tr h="326571">
                <a:tc>
                  <a:txBody>
                    <a:bodyPr/>
                    <a:lstStyle/>
                    <a:p>
                      <a:pPr marL="0" marR="0" algn="ctr">
                        <a:lnSpc>
                          <a:spcPct val="150000"/>
                        </a:lnSpc>
                        <a:spcBef>
                          <a:spcPts val="0"/>
                        </a:spcBef>
                        <a:spcAft>
                          <a:spcPts val="0"/>
                        </a:spcAft>
                      </a:pPr>
                      <a:r>
                        <a:rPr lang="en-GB" sz="1600" dirty="0">
                          <a:effectLst/>
                        </a:rPr>
                        <a:t>5</a:t>
                      </a:r>
                      <a:r>
                        <a:rPr lang="en-GB" sz="1600" dirty="0" smtClean="0">
                          <a:effectLst/>
                        </a:rPr>
                        <a:t>-6</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dirty="0">
                          <a:effectLst/>
                        </a:rPr>
                        <a:t>Sinus Tachycardia (ST)</a:t>
                      </a:r>
                      <a:endParaRPr lang="en-US" sz="1100" dirty="0">
                        <a:effectLst/>
                        <a:latin typeface="Times New Roman"/>
                        <a:ea typeface="Times New Roman"/>
                      </a:endParaRPr>
                    </a:p>
                  </a:txBody>
                  <a:tcPr marL="68580" marR="68580" marT="0" marB="0" anchor="ctr"/>
                </a:tc>
                <a:extLst>
                  <a:ext uri="{0D108BD9-81ED-4DB2-BD59-A6C34878D82A}">
                    <a16:rowId xmlns:a16="http://schemas.microsoft.com/office/drawing/2014/main" xmlns="" val="10003"/>
                  </a:ext>
                </a:extLst>
              </a:tr>
              <a:tr h="326571">
                <a:tc>
                  <a:txBody>
                    <a:bodyPr/>
                    <a:lstStyle/>
                    <a:p>
                      <a:pPr marL="0" marR="0" algn="ctr">
                        <a:lnSpc>
                          <a:spcPct val="150000"/>
                        </a:lnSpc>
                        <a:spcBef>
                          <a:spcPts val="0"/>
                        </a:spcBef>
                        <a:spcAft>
                          <a:spcPts val="0"/>
                        </a:spcAft>
                      </a:pPr>
                      <a:r>
                        <a:rPr lang="en-GB" sz="1600" dirty="0">
                          <a:effectLst/>
                        </a:rPr>
                        <a:t>7</a:t>
                      </a:r>
                      <a:r>
                        <a:rPr lang="en-GB" sz="1600" dirty="0" smtClean="0">
                          <a:effectLst/>
                        </a:rPr>
                        <a:t>-8</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dirty="0">
                          <a:effectLst/>
                        </a:rPr>
                        <a:t>Ectopic Atrial Bradycardia (EABR)</a:t>
                      </a:r>
                      <a:endParaRPr lang="en-US" sz="1100" dirty="0">
                        <a:effectLst/>
                        <a:latin typeface="Times New Roman"/>
                        <a:ea typeface="Times New Roman"/>
                      </a:endParaRPr>
                    </a:p>
                  </a:txBody>
                  <a:tcPr marL="68580" marR="68580" marT="0" marB="0" anchor="ctr"/>
                </a:tc>
                <a:extLst>
                  <a:ext uri="{0D108BD9-81ED-4DB2-BD59-A6C34878D82A}">
                    <a16:rowId xmlns:a16="http://schemas.microsoft.com/office/drawing/2014/main" xmlns="" val="10004"/>
                  </a:ext>
                </a:extLst>
              </a:tr>
              <a:tr h="326571">
                <a:tc>
                  <a:txBody>
                    <a:bodyPr/>
                    <a:lstStyle/>
                    <a:p>
                      <a:pPr marL="0" marR="0" algn="ctr">
                        <a:lnSpc>
                          <a:spcPct val="150000"/>
                        </a:lnSpc>
                        <a:spcBef>
                          <a:spcPts val="0"/>
                        </a:spcBef>
                        <a:spcAft>
                          <a:spcPts val="0"/>
                        </a:spcAft>
                      </a:pPr>
                      <a:r>
                        <a:rPr lang="en-GB" sz="1600" dirty="0">
                          <a:effectLst/>
                        </a:rPr>
                        <a:t>9</a:t>
                      </a:r>
                      <a:r>
                        <a:rPr lang="en-GB" sz="1600" dirty="0" smtClean="0">
                          <a:effectLst/>
                        </a:rPr>
                        <a:t>-10</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dirty="0">
                          <a:effectLst/>
                        </a:rPr>
                        <a:t>Ectopic Atrial Rhythm (EAR)</a:t>
                      </a:r>
                      <a:endParaRPr lang="en-US" sz="1100" dirty="0">
                        <a:effectLst/>
                        <a:latin typeface="Times New Roman"/>
                        <a:ea typeface="Times New Roman"/>
                      </a:endParaRPr>
                    </a:p>
                  </a:txBody>
                  <a:tcPr marL="68580" marR="68580" marT="0" marB="0" anchor="ctr"/>
                </a:tc>
                <a:extLst>
                  <a:ext uri="{0D108BD9-81ED-4DB2-BD59-A6C34878D82A}">
                    <a16:rowId xmlns:a16="http://schemas.microsoft.com/office/drawing/2014/main" xmlns="" val="10005"/>
                  </a:ext>
                </a:extLst>
              </a:tr>
              <a:tr h="326571">
                <a:tc>
                  <a:txBody>
                    <a:bodyPr/>
                    <a:lstStyle/>
                    <a:p>
                      <a:pPr marL="0" marR="0" algn="ctr">
                        <a:lnSpc>
                          <a:spcPct val="150000"/>
                        </a:lnSpc>
                        <a:spcBef>
                          <a:spcPts val="0"/>
                        </a:spcBef>
                        <a:spcAft>
                          <a:spcPts val="0"/>
                        </a:spcAft>
                      </a:pPr>
                      <a:r>
                        <a:rPr lang="en-GB" sz="1600" dirty="0" smtClean="0">
                          <a:effectLst/>
                        </a:rPr>
                        <a:t>11-12</a:t>
                      </a:r>
                      <a:endParaRPr lang="en-US" sz="11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0"/>
                        </a:spcAft>
                      </a:pPr>
                      <a:r>
                        <a:rPr lang="en-GB" sz="1600" dirty="0">
                          <a:effectLst/>
                        </a:rPr>
                        <a:t>Ectopic Atrial Tachycardia (EAT)</a:t>
                      </a:r>
                      <a:endParaRPr lang="en-US" sz="1100" dirty="0">
                        <a:effectLst/>
                        <a:latin typeface="Times New Roman"/>
                        <a:ea typeface="Times New Roman"/>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5" name="Rectangle 4"/>
          <p:cNvSpPr/>
          <p:nvPr/>
        </p:nvSpPr>
        <p:spPr>
          <a:xfrm>
            <a:off x="2286000" y="2286000"/>
            <a:ext cx="4572000" cy="307777"/>
          </a:xfrm>
          <a:prstGeom prst="rect">
            <a:avLst/>
          </a:prstGeom>
        </p:spPr>
        <p:txBody>
          <a:bodyPr>
            <a:spAutoFit/>
          </a:bodyPr>
          <a:lstStyle/>
          <a:p>
            <a:pPr algn="ctr">
              <a:spcBef>
                <a:spcPts val="560"/>
              </a:spcBef>
            </a:pPr>
            <a:r>
              <a:rPr lang="en-GB" dirty="0" smtClean="0"/>
              <a:t>Table 4.2: Training data for KNN model</a:t>
            </a:r>
            <a:endParaRPr lang="en-US" dirty="0"/>
          </a:p>
        </p:txBody>
      </p:sp>
    </p:spTree>
    <p:extLst>
      <p:ext uri="{BB962C8B-B14F-4D97-AF65-F5344CB8AC3E}">
        <p14:creationId xmlns:p14="http://schemas.microsoft.com/office/powerpoint/2010/main" val="2684740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b="1" dirty="0" smtClean="0"/>
              <a:t>4.4.4 Simulation</a:t>
            </a:r>
          </a:p>
          <a:p>
            <a:pPr marL="0" lvl="3" indent="0" algn="just">
              <a:lnSpc>
                <a:spcPct val="150000"/>
              </a:lnSpc>
              <a:buSzPct val="95000"/>
              <a:buNone/>
            </a:pPr>
            <a:r>
              <a:rPr lang="en-US" sz="2000" dirty="0" smtClean="0"/>
              <a:t>The algorithm is simulated in </a:t>
            </a:r>
            <a:r>
              <a:rPr lang="en-US" sz="2000" dirty="0" err="1" smtClean="0"/>
              <a:t>simulink</a:t>
            </a:r>
            <a:r>
              <a:rPr lang="en-US" sz="2000" dirty="0" smtClean="0"/>
              <a:t>. Figure 4.3 illustrates the simulation model.</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33</a:t>
            </a:fld>
            <a:endParaRPr lang="en-IN"/>
          </a:p>
        </p:txBody>
      </p:sp>
      <p:sp>
        <p:nvSpPr>
          <p:cNvPr id="5" name="Rectangle 4"/>
          <p:cNvSpPr/>
          <p:nvPr/>
        </p:nvSpPr>
        <p:spPr>
          <a:xfrm>
            <a:off x="2281965" y="5943600"/>
            <a:ext cx="4580101" cy="307777"/>
          </a:xfrm>
          <a:prstGeom prst="rect">
            <a:avLst/>
          </a:prstGeom>
        </p:spPr>
        <p:txBody>
          <a:bodyPr wrap="none">
            <a:spAutoFit/>
          </a:bodyPr>
          <a:lstStyle/>
          <a:p>
            <a:pPr algn="ctr"/>
            <a:r>
              <a:rPr lang="en-GB" dirty="0"/>
              <a:t>Figure </a:t>
            </a:r>
            <a:r>
              <a:rPr lang="en-GB" dirty="0" smtClean="0"/>
              <a:t>4.3: </a:t>
            </a:r>
            <a:r>
              <a:rPr lang="en-US" dirty="0" smtClean="0"/>
              <a:t>Simulation model for the designed algorithm</a:t>
            </a:r>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666" b="8458"/>
          <a:stretch/>
        </p:blipFill>
        <p:spPr bwMode="auto">
          <a:xfrm>
            <a:off x="502920" y="2457450"/>
            <a:ext cx="813816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700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5. Results and Discussion</a:t>
            </a:r>
            <a:endParaRPr lang="en-IN" dirty="0"/>
          </a:p>
        </p:txBody>
      </p:sp>
      <p:sp>
        <p:nvSpPr>
          <p:cNvPr id="97" name="Shape 97"/>
          <p:cNvSpPr txBox="1">
            <a:spLocks noGrp="1"/>
          </p:cNvSpPr>
          <p:nvPr>
            <p:ph idx="1"/>
          </p:nvPr>
        </p:nvSpPr>
        <p:spPr>
          <a:xfrm>
            <a:off x="457200" y="1534695"/>
            <a:ext cx="8229600" cy="4709100"/>
          </a:xfrm>
          <a:prstGeom prst="rect">
            <a:avLst/>
          </a:prstGeom>
        </p:spPr>
        <p:txBody>
          <a:bodyPr lIns="91425" tIns="91425" rIns="91425" bIns="91425" anchor="t" anchorCtr="0">
            <a:noAutofit/>
          </a:bodyPr>
          <a:lstStyle/>
          <a:p>
            <a:pPr marL="0" indent="0" algn="just">
              <a:lnSpc>
                <a:spcPct val="150000"/>
              </a:lnSpc>
              <a:spcBef>
                <a:spcPts val="560"/>
              </a:spcBef>
              <a:buNone/>
            </a:pPr>
            <a:r>
              <a:rPr lang="en-US" dirty="0" smtClean="0"/>
              <a:t>For illustration record 800 of MIT-BIH Supraventricular Arrhythmia is used for training the KNN model. The KNN model is further tested with rest of the signals from the same database. </a:t>
            </a:r>
          </a:p>
          <a:p>
            <a:pPr marL="0" indent="0" algn="just">
              <a:lnSpc>
                <a:spcPct val="150000"/>
              </a:lnSpc>
              <a:spcBef>
                <a:spcPts val="560"/>
              </a:spcBef>
              <a:buNone/>
            </a:pPr>
            <a:r>
              <a:rPr lang="en-US" dirty="0" smtClean="0"/>
              <a:t>The </a:t>
            </a:r>
            <a:r>
              <a:rPr lang="en-US" dirty="0"/>
              <a:t>first stage is signal acquisition followed by bandpass filtering to remove the influence of power line interference and motion </a:t>
            </a:r>
            <a:r>
              <a:rPr lang="en-US" dirty="0" smtClean="0"/>
              <a:t>artifacts as </a:t>
            </a:r>
            <a:r>
              <a:rPr lang="en-US" dirty="0"/>
              <a:t>shown in Figure </a:t>
            </a:r>
            <a:r>
              <a:rPr lang="en-US" dirty="0" smtClean="0"/>
              <a:t>5.1. </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34</a:t>
            </a:fld>
            <a:endParaRPr lang="en-IN"/>
          </a:p>
        </p:txBody>
      </p:sp>
    </p:spTree>
    <p:extLst>
      <p:ext uri="{BB962C8B-B14F-4D97-AF65-F5344CB8AC3E}">
        <p14:creationId xmlns:p14="http://schemas.microsoft.com/office/powerpoint/2010/main" val="1212520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85800"/>
            <a:ext cx="8229600" cy="4709100"/>
          </a:xfrm>
          <a:prstGeom prst="rect">
            <a:avLst/>
          </a:prstGeom>
        </p:spPr>
        <p:txBody>
          <a:bodyPr lIns="91425" tIns="91425" rIns="91425" bIns="91425" anchor="t" anchorCtr="0">
            <a:noAutofit/>
          </a:bodyPr>
          <a:lstStyle/>
          <a:p>
            <a:pPr marL="0" indent="0" algn="just">
              <a:lnSpc>
                <a:spcPct val="150000"/>
              </a:lnSpc>
              <a:spcBef>
                <a:spcPts val="560"/>
              </a:spcBef>
              <a:buNone/>
            </a:pPr>
            <a:r>
              <a:rPr lang="en-US" dirty="0" smtClean="0"/>
              <a:t>Figure 5.1.(a) </a:t>
            </a:r>
            <a:r>
              <a:rPr lang="en-US" dirty="0"/>
              <a:t>shows raw ECG signal. Figure </a:t>
            </a:r>
            <a:r>
              <a:rPr lang="en-US" dirty="0" smtClean="0"/>
              <a:t>5.1.(b) </a:t>
            </a:r>
            <a:r>
              <a:rPr lang="en-US" dirty="0"/>
              <a:t>shows bandpass filtered signal</a:t>
            </a:r>
            <a:r>
              <a:rPr lang="en-US" dirty="0" smtClean="0"/>
              <a:t>.</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35</a:t>
            </a:fld>
            <a:endParaRPr lang="en-IN"/>
          </a:p>
        </p:txBody>
      </p:sp>
      <p:sp>
        <p:nvSpPr>
          <p:cNvPr id="6" name="Rectangle 5"/>
          <p:cNvSpPr/>
          <p:nvPr/>
        </p:nvSpPr>
        <p:spPr>
          <a:xfrm>
            <a:off x="759109" y="5715000"/>
            <a:ext cx="7625807" cy="523220"/>
          </a:xfrm>
          <a:prstGeom prst="rect">
            <a:avLst/>
          </a:prstGeom>
        </p:spPr>
        <p:txBody>
          <a:bodyPr wrap="none">
            <a:spAutoFit/>
          </a:bodyPr>
          <a:lstStyle/>
          <a:p>
            <a:pPr algn="ctr"/>
            <a:r>
              <a:rPr lang="en-GB" dirty="0"/>
              <a:t>Figure </a:t>
            </a:r>
            <a:r>
              <a:rPr lang="en-GB" dirty="0" smtClean="0"/>
              <a:t>5.1: </a:t>
            </a:r>
            <a:r>
              <a:rPr lang="en-US" dirty="0" smtClean="0"/>
              <a:t>Input signal to KNN: record 800 </a:t>
            </a:r>
            <a:r>
              <a:rPr lang="en-US" dirty="0"/>
              <a:t>of </a:t>
            </a:r>
            <a:r>
              <a:rPr lang="en-US" dirty="0" smtClean="0"/>
              <a:t>MIT-BIH Supraventricular </a:t>
            </a:r>
            <a:r>
              <a:rPr lang="en-US" dirty="0"/>
              <a:t>Arrhythmia Database: </a:t>
            </a:r>
            <a:endParaRPr lang="en-US" dirty="0" smtClean="0"/>
          </a:p>
          <a:p>
            <a:pPr algn="ctr"/>
            <a:r>
              <a:rPr lang="en-US" dirty="0" smtClean="0"/>
              <a:t>(</a:t>
            </a:r>
            <a:r>
              <a:rPr lang="en-US" dirty="0"/>
              <a:t>a) Raw ECG signal, (b) Filtered signal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48" y="1752600"/>
            <a:ext cx="7610504" cy="3817144"/>
          </a:xfrm>
          <a:prstGeom prst="rect">
            <a:avLst/>
          </a:prstGeom>
        </p:spPr>
      </p:pic>
    </p:spTree>
    <p:extLst>
      <p:ext uri="{BB962C8B-B14F-4D97-AF65-F5344CB8AC3E}">
        <p14:creationId xmlns:p14="http://schemas.microsoft.com/office/powerpoint/2010/main" val="1991935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The next stage is KNN classification to detect QRS complex. </a:t>
            </a:r>
            <a:r>
              <a:rPr lang="en-US" sz="2000" dirty="0" smtClean="0"/>
              <a:t>The signal is filtered and normalized </a:t>
            </a:r>
            <a:r>
              <a:rPr lang="en-US" sz="2000" dirty="0"/>
              <a:t>as shown in </a:t>
            </a:r>
            <a:r>
              <a:rPr lang="en-US" sz="2000" dirty="0" smtClean="0"/>
              <a:t>Figure 5.2. </a:t>
            </a:r>
            <a:endParaRPr lang="en-US" sz="2400" b="1"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a:p>
            <a:pPr marL="0" lvl="3" indent="0" algn="just">
              <a:lnSpc>
                <a:spcPct val="150000"/>
              </a:lnSpc>
              <a:buSzPct val="95000"/>
              <a:buNone/>
            </a:pPr>
            <a:r>
              <a:rPr lang="en-US" sz="2000" dirty="0" smtClean="0"/>
              <a:t>The normalized differentiated signal </a:t>
            </a:r>
            <a:r>
              <a:rPr lang="en-US" sz="2000" dirty="0"/>
              <a:t>so obtained is used as feature vector in training KNN classifier</a:t>
            </a:r>
            <a:r>
              <a:rPr lang="en-US" sz="2000" dirty="0" smtClean="0"/>
              <a:t>.</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36</a:t>
            </a:fld>
            <a:endParaRPr lang="en-IN"/>
          </a:p>
        </p:txBody>
      </p:sp>
      <p:sp>
        <p:nvSpPr>
          <p:cNvPr id="5" name="Rectangle 4"/>
          <p:cNvSpPr/>
          <p:nvPr/>
        </p:nvSpPr>
        <p:spPr>
          <a:xfrm>
            <a:off x="1142234" y="5105400"/>
            <a:ext cx="6859570" cy="307777"/>
          </a:xfrm>
          <a:prstGeom prst="rect">
            <a:avLst/>
          </a:prstGeom>
        </p:spPr>
        <p:txBody>
          <a:bodyPr wrap="none">
            <a:spAutoFit/>
          </a:bodyPr>
          <a:lstStyle/>
          <a:p>
            <a:pPr algn="ctr"/>
            <a:r>
              <a:rPr lang="en-GB" dirty="0"/>
              <a:t>Figure </a:t>
            </a:r>
            <a:r>
              <a:rPr lang="en-GB" dirty="0" smtClean="0"/>
              <a:t>5.2: </a:t>
            </a:r>
            <a:r>
              <a:rPr lang="en-US" dirty="0"/>
              <a:t>Normalized </a:t>
            </a:r>
            <a:r>
              <a:rPr lang="en-US" dirty="0" smtClean="0"/>
              <a:t>differentiated signal </a:t>
            </a:r>
            <a:r>
              <a:rPr lang="en-US" dirty="0"/>
              <a:t>used as feature vector for KNN classifier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752600"/>
            <a:ext cx="6629400" cy="3325059"/>
          </a:xfrm>
          <a:prstGeom prst="rect">
            <a:avLst/>
          </a:prstGeom>
        </p:spPr>
      </p:pic>
    </p:spTree>
    <p:extLst>
      <p:ext uri="{BB962C8B-B14F-4D97-AF65-F5344CB8AC3E}">
        <p14:creationId xmlns:p14="http://schemas.microsoft.com/office/powerpoint/2010/main" val="332446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After training the model is tested with </a:t>
            </a:r>
            <a:r>
              <a:rPr lang="en-US" sz="2000" dirty="0" smtClean="0"/>
              <a:t>rest of the records. However for illustration the results of records 802, 811 and 855 of MIT-BIH Supraventricular Arrhythmia database are displayed.</a:t>
            </a:r>
          </a:p>
          <a:p>
            <a:pPr marL="0" lvl="3" indent="0" algn="just">
              <a:lnSpc>
                <a:spcPct val="150000"/>
              </a:lnSpc>
              <a:buSzPct val="95000"/>
              <a:buNone/>
            </a:pPr>
            <a:r>
              <a:rPr lang="en-US" sz="2000" dirty="0"/>
              <a:t>Figure </a:t>
            </a:r>
            <a:r>
              <a:rPr lang="en-US" sz="2000" dirty="0" smtClean="0"/>
              <a:t>5.3 </a:t>
            </a:r>
            <a:r>
              <a:rPr lang="en-US" sz="2000" dirty="0"/>
              <a:t>shows QRS detection obtained from KNN and corrected FPs and FNs for record </a:t>
            </a:r>
            <a:r>
              <a:rPr lang="en-US" sz="2000" dirty="0" smtClean="0"/>
              <a:t>802. </a:t>
            </a:r>
            <a:r>
              <a:rPr lang="en-US" sz="2000" dirty="0"/>
              <a:t>Figure </a:t>
            </a:r>
            <a:r>
              <a:rPr lang="en-US" sz="2000" dirty="0" smtClean="0"/>
              <a:t>5.3(a</a:t>
            </a:r>
            <a:r>
              <a:rPr lang="en-US" sz="2000" dirty="0"/>
              <a:t>), shows filtered signal superimposed with KNN detected </a:t>
            </a:r>
            <a:r>
              <a:rPr lang="en-US" sz="2000" dirty="0" smtClean="0"/>
              <a:t>R </a:t>
            </a:r>
            <a:r>
              <a:rPr lang="en-US" sz="2000" dirty="0"/>
              <a:t>peaks. Figure </a:t>
            </a:r>
            <a:r>
              <a:rPr lang="en-US" sz="2000" dirty="0" smtClean="0"/>
              <a:t>5.3(b</a:t>
            </a:r>
            <a:r>
              <a:rPr lang="en-US" sz="2000" dirty="0"/>
              <a:t>), shows filtered signal superimposed with FP and FN corrected </a:t>
            </a:r>
            <a:r>
              <a:rPr lang="en-US" sz="2000" dirty="0" smtClean="0"/>
              <a:t>R </a:t>
            </a:r>
            <a:r>
              <a:rPr lang="en-US" sz="2000" dirty="0"/>
              <a:t>peaks.</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37</a:t>
            </a:fld>
            <a:endParaRPr lang="en-IN"/>
          </a:p>
        </p:txBody>
      </p:sp>
    </p:spTree>
    <p:extLst>
      <p:ext uri="{BB962C8B-B14F-4D97-AF65-F5344CB8AC3E}">
        <p14:creationId xmlns:p14="http://schemas.microsoft.com/office/powerpoint/2010/main" val="3116454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38</a:t>
            </a:fld>
            <a:endParaRPr lang="en-IN"/>
          </a:p>
        </p:txBody>
      </p:sp>
      <p:sp>
        <p:nvSpPr>
          <p:cNvPr id="7" name="Rectangle 6"/>
          <p:cNvSpPr/>
          <p:nvPr/>
        </p:nvSpPr>
        <p:spPr>
          <a:xfrm>
            <a:off x="152400" y="5509736"/>
            <a:ext cx="8915400" cy="738664"/>
          </a:xfrm>
          <a:prstGeom prst="rect">
            <a:avLst/>
          </a:prstGeom>
        </p:spPr>
        <p:txBody>
          <a:bodyPr wrap="square">
            <a:spAutoFit/>
          </a:bodyPr>
          <a:lstStyle/>
          <a:p>
            <a:pPr algn="ctr"/>
            <a:r>
              <a:rPr lang="en-GB" dirty="0"/>
              <a:t>Figure </a:t>
            </a:r>
            <a:r>
              <a:rPr lang="en-GB" dirty="0" smtClean="0"/>
              <a:t>5.3: </a:t>
            </a:r>
            <a:r>
              <a:rPr lang="en-US" dirty="0"/>
              <a:t>QRS detection for </a:t>
            </a:r>
            <a:r>
              <a:rPr lang="en-US" dirty="0" smtClean="0"/>
              <a:t>record 802: </a:t>
            </a:r>
          </a:p>
          <a:p>
            <a:pPr algn="ctr"/>
            <a:r>
              <a:rPr lang="en-US" dirty="0"/>
              <a:t>(a) filtered signal superimposed with </a:t>
            </a:r>
            <a:r>
              <a:rPr lang="en-US" dirty="0" smtClean="0"/>
              <a:t>R </a:t>
            </a:r>
            <a:r>
              <a:rPr lang="en-US" dirty="0"/>
              <a:t>peaks; (b) filtered signal superimposed with FP and FN corrected </a:t>
            </a:r>
            <a:r>
              <a:rPr lang="en-US" dirty="0" smtClean="0"/>
              <a:t>R </a:t>
            </a:r>
            <a:r>
              <a:rPr lang="en-US" dirty="0"/>
              <a:t>peaks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802" r="2187"/>
          <a:stretch/>
        </p:blipFill>
        <p:spPr>
          <a:xfrm>
            <a:off x="709948" y="1246756"/>
            <a:ext cx="7724105" cy="4095939"/>
          </a:xfrm>
          <a:prstGeom prst="rect">
            <a:avLst/>
          </a:prstGeom>
        </p:spPr>
      </p:pic>
      <p:sp>
        <p:nvSpPr>
          <p:cNvPr id="3" name="TextBox 2"/>
          <p:cNvSpPr txBox="1"/>
          <p:nvPr/>
        </p:nvSpPr>
        <p:spPr>
          <a:xfrm>
            <a:off x="7826926" y="2206823"/>
            <a:ext cx="402674" cy="307777"/>
          </a:xfrm>
          <a:prstGeom prst="rect">
            <a:avLst/>
          </a:prstGeom>
          <a:noFill/>
        </p:spPr>
        <p:txBody>
          <a:bodyPr wrap="none" rtlCol="0">
            <a:spAutoFit/>
          </a:bodyPr>
          <a:lstStyle/>
          <a:p>
            <a:r>
              <a:rPr lang="en-US" b="1" dirty="0" smtClean="0"/>
              <a:t>(a)</a:t>
            </a:r>
            <a:endParaRPr lang="en-IN" b="1" dirty="0"/>
          </a:p>
        </p:txBody>
      </p:sp>
      <p:sp>
        <p:nvSpPr>
          <p:cNvPr id="9" name="TextBox 8"/>
          <p:cNvSpPr txBox="1"/>
          <p:nvPr/>
        </p:nvSpPr>
        <p:spPr>
          <a:xfrm>
            <a:off x="7817308" y="4035623"/>
            <a:ext cx="412292" cy="307777"/>
          </a:xfrm>
          <a:prstGeom prst="rect">
            <a:avLst/>
          </a:prstGeom>
          <a:noFill/>
        </p:spPr>
        <p:txBody>
          <a:bodyPr wrap="none" rtlCol="0">
            <a:spAutoFit/>
          </a:bodyPr>
          <a:lstStyle/>
          <a:p>
            <a:r>
              <a:rPr lang="en-US" b="1" dirty="0" smtClean="0"/>
              <a:t>(b)</a:t>
            </a:r>
            <a:endParaRPr lang="en-IN" b="1" dirty="0"/>
          </a:p>
        </p:txBody>
      </p:sp>
    </p:spTree>
    <p:extLst>
      <p:ext uri="{BB962C8B-B14F-4D97-AF65-F5344CB8AC3E}">
        <p14:creationId xmlns:p14="http://schemas.microsoft.com/office/powerpoint/2010/main" val="3171558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39</a:t>
            </a:fld>
            <a:endParaRPr lang="en-IN"/>
          </a:p>
        </p:txBody>
      </p:sp>
      <p:sp>
        <p:nvSpPr>
          <p:cNvPr id="8" name="Shape 97"/>
          <p:cNvSpPr txBox="1">
            <a:spLocks noGrp="1"/>
          </p:cNvSpPr>
          <p:nvPr>
            <p:ph idx="1"/>
          </p:nvPr>
        </p:nvSpPr>
        <p:spPr>
          <a:xfrm>
            <a:off x="457200" y="5334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Figure 5.4 shows </a:t>
            </a:r>
            <a:r>
              <a:rPr lang="en-US" sz="2000" dirty="0"/>
              <a:t>QRS detection obtained from KNN and corrected FPs and FNs for </a:t>
            </a:r>
            <a:r>
              <a:rPr lang="en-US" sz="2000" dirty="0" smtClean="0"/>
              <a:t>record 811. Figure 5.4(a</a:t>
            </a:r>
            <a:r>
              <a:rPr lang="en-US" sz="2000" dirty="0"/>
              <a:t>), shows filtered signal superimposed with KNN detected </a:t>
            </a:r>
            <a:r>
              <a:rPr lang="en-US" sz="2000" dirty="0" smtClean="0"/>
              <a:t>R peaks. </a:t>
            </a:r>
            <a:r>
              <a:rPr lang="en-US" sz="2000" dirty="0"/>
              <a:t>Figure </a:t>
            </a:r>
            <a:r>
              <a:rPr lang="en-US" sz="2000" dirty="0" smtClean="0"/>
              <a:t>5.4(b</a:t>
            </a:r>
            <a:r>
              <a:rPr lang="en-US" sz="2000" dirty="0"/>
              <a:t>), shows filtered signal superimposed with FP and FN corrected QRS </a:t>
            </a:r>
            <a:r>
              <a:rPr lang="en-US" sz="2000" dirty="0" smtClean="0"/>
              <a:t>peaks.</a:t>
            </a: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r>
              <a:rPr lang="en-US" sz="2000" dirty="0" smtClean="0"/>
              <a:t> </a:t>
            </a:r>
            <a:endParaRPr lang="en-US" sz="2000" dirty="0"/>
          </a:p>
        </p:txBody>
      </p:sp>
      <p:sp>
        <p:nvSpPr>
          <p:cNvPr id="9" name="Rectangle 8"/>
          <p:cNvSpPr/>
          <p:nvPr/>
        </p:nvSpPr>
        <p:spPr>
          <a:xfrm>
            <a:off x="152400" y="5966936"/>
            <a:ext cx="8915400" cy="738664"/>
          </a:xfrm>
          <a:prstGeom prst="rect">
            <a:avLst/>
          </a:prstGeom>
        </p:spPr>
        <p:txBody>
          <a:bodyPr wrap="square">
            <a:spAutoFit/>
          </a:bodyPr>
          <a:lstStyle/>
          <a:p>
            <a:pPr algn="ctr"/>
            <a:r>
              <a:rPr lang="en-GB" dirty="0"/>
              <a:t>Figure </a:t>
            </a:r>
            <a:r>
              <a:rPr lang="en-GB" dirty="0" smtClean="0"/>
              <a:t>5.4: </a:t>
            </a:r>
            <a:r>
              <a:rPr lang="en-US" dirty="0"/>
              <a:t>QRS detection for </a:t>
            </a:r>
            <a:r>
              <a:rPr lang="en-US" dirty="0" smtClean="0"/>
              <a:t>record 811: </a:t>
            </a:r>
          </a:p>
          <a:p>
            <a:pPr algn="ctr"/>
            <a:r>
              <a:rPr lang="en-US" dirty="0"/>
              <a:t>(a) filtered signal superimposed with </a:t>
            </a:r>
            <a:r>
              <a:rPr lang="en-US" dirty="0" smtClean="0"/>
              <a:t>R </a:t>
            </a:r>
            <a:r>
              <a:rPr lang="en-US" dirty="0"/>
              <a:t>peaks; (b) filtered signal superimposed with FP and FN corrected </a:t>
            </a:r>
            <a:r>
              <a:rPr lang="en-US" dirty="0" smtClean="0"/>
              <a:t>R </a:t>
            </a:r>
            <a:r>
              <a:rPr lang="en-US" dirty="0"/>
              <a:t>peaks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508"/>
          <a:stretch/>
        </p:blipFill>
        <p:spPr>
          <a:xfrm>
            <a:off x="1455313" y="2465957"/>
            <a:ext cx="6784124" cy="3500979"/>
          </a:xfrm>
          <a:prstGeom prst="rect">
            <a:avLst/>
          </a:prstGeom>
        </p:spPr>
      </p:pic>
      <p:sp>
        <p:nvSpPr>
          <p:cNvPr id="10" name="TextBox 9"/>
          <p:cNvSpPr txBox="1"/>
          <p:nvPr/>
        </p:nvSpPr>
        <p:spPr>
          <a:xfrm>
            <a:off x="7625589" y="3349823"/>
            <a:ext cx="402674" cy="307777"/>
          </a:xfrm>
          <a:prstGeom prst="rect">
            <a:avLst/>
          </a:prstGeom>
          <a:noFill/>
        </p:spPr>
        <p:txBody>
          <a:bodyPr wrap="none" rtlCol="0">
            <a:spAutoFit/>
          </a:bodyPr>
          <a:lstStyle/>
          <a:p>
            <a:r>
              <a:rPr lang="en-US" b="1" dirty="0" smtClean="0"/>
              <a:t>(a)</a:t>
            </a:r>
            <a:endParaRPr lang="en-IN" b="1" dirty="0"/>
          </a:p>
        </p:txBody>
      </p:sp>
      <p:sp>
        <p:nvSpPr>
          <p:cNvPr id="11" name="TextBox 10"/>
          <p:cNvSpPr txBox="1"/>
          <p:nvPr/>
        </p:nvSpPr>
        <p:spPr>
          <a:xfrm>
            <a:off x="7625589" y="5029200"/>
            <a:ext cx="412292" cy="307777"/>
          </a:xfrm>
          <a:prstGeom prst="rect">
            <a:avLst/>
          </a:prstGeom>
          <a:noFill/>
        </p:spPr>
        <p:txBody>
          <a:bodyPr wrap="none" rtlCol="0">
            <a:spAutoFit/>
          </a:bodyPr>
          <a:lstStyle/>
          <a:p>
            <a:r>
              <a:rPr lang="en-US" b="1" dirty="0" smtClean="0"/>
              <a:t>(b)</a:t>
            </a:r>
            <a:endParaRPr lang="en-IN" b="1" dirty="0"/>
          </a:p>
        </p:txBody>
      </p:sp>
    </p:spTree>
    <p:extLst>
      <p:ext uri="{BB962C8B-B14F-4D97-AF65-F5344CB8AC3E}">
        <p14:creationId xmlns:p14="http://schemas.microsoft.com/office/powerpoint/2010/main" val="90057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1074450"/>
            <a:ext cx="8229600" cy="4709100"/>
          </a:xfrm>
          <a:prstGeom prst="rect">
            <a:avLst/>
          </a:prstGeom>
        </p:spPr>
        <p:txBody>
          <a:bodyPr lIns="91425" tIns="91425" rIns="91425" bIns="91425" anchor="t" anchorCtr="0">
            <a:noAutofit/>
          </a:bodyPr>
          <a:lstStyle/>
          <a:p>
            <a:pPr algn="just">
              <a:lnSpc>
                <a:spcPct val="150000"/>
              </a:lnSpc>
            </a:pPr>
            <a:r>
              <a:rPr lang="en-GB" dirty="0" smtClean="0"/>
              <a:t>ECG has 3 prominent features – P wave, QRS complex, T wave.</a:t>
            </a:r>
          </a:p>
          <a:p>
            <a:pPr algn="just">
              <a:lnSpc>
                <a:spcPct val="150000"/>
              </a:lnSpc>
            </a:pPr>
            <a:endParaRPr lang="en-GB" dirty="0"/>
          </a:p>
          <a:p>
            <a:pPr algn="just">
              <a:lnSpc>
                <a:spcPct val="150000"/>
              </a:lnSpc>
            </a:pPr>
            <a:endParaRPr lang="en-GB" dirty="0" smtClean="0"/>
          </a:p>
          <a:p>
            <a:pPr algn="just">
              <a:lnSpc>
                <a:spcPct val="150000"/>
              </a:lnSpc>
            </a:pPr>
            <a:endParaRPr lang="en-GB" dirty="0"/>
          </a:p>
          <a:p>
            <a:pPr algn="just">
              <a:lnSpc>
                <a:spcPct val="150000"/>
              </a:lnSpc>
            </a:pPr>
            <a:endParaRPr lang="en-GB" dirty="0" smtClean="0"/>
          </a:p>
          <a:p>
            <a:pPr algn="just">
              <a:lnSpc>
                <a:spcPct val="150000"/>
              </a:lnSpc>
            </a:pPr>
            <a:endParaRPr lang="en-GB" dirty="0"/>
          </a:p>
          <a:p>
            <a:pPr algn="just">
              <a:lnSpc>
                <a:spcPct val="150000"/>
              </a:lnSpc>
            </a:pPr>
            <a:endParaRPr lang="en-GB" dirty="0" smtClean="0"/>
          </a:p>
          <a:p>
            <a:pPr algn="just">
              <a:lnSpc>
                <a:spcPct val="150000"/>
              </a:lnSpc>
            </a:pPr>
            <a:r>
              <a:rPr lang="en-US" dirty="0" smtClean="0"/>
              <a:t>ECG bandwidth - 0-250 </a:t>
            </a:r>
            <a:r>
              <a:rPr lang="en-US" dirty="0"/>
              <a:t>Hz. </a:t>
            </a:r>
            <a:endParaRPr lang="en-US" dirty="0" smtClean="0"/>
          </a:p>
          <a:p>
            <a:pPr algn="just">
              <a:lnSpc>
                <a:spcPct val="150000"/>
              </a:lnSpc>
            </a:pPr>
            <a:r>
              <a:rPr lang="en-US" dirty="0" smtClean="0"/>
              <a:t>Unfortunately </a:t>
            </a:r>
            <a:r>
              <a:rPr lang="en-US" dirty="0"/>
              <a:t>noises </a:t>
            </a:r>
            <a:r>
              <a:rPr lang="en-US" dirty="0" smtClean="0"/>
              <a:t>contaminate ECG signal during acquisition and overlap </a:t>
            </a:r>
            <a:r>
              <a:rPr lang="en-US" dirty="0"/>
              <a:t>with the bandwidth of the ECG signal.</a:t>
            </a:r>
            <a:endParaRPr lang="en-US" b="1" dirty="0"/>
          </a:p>
          <a:p>
            <a:pPr algn="just">
              <a:lnSpc>
                <a:spcPct val="150000"/>
              </a:lnSpc>
            </a:pPr>
            <a:endParaRPr lang="en-GB" dirty="0" smtClean="0"/>
          </a:p>
          <a:p>
            <a:pPr algn="just">
              <a:lnSpc>
                <a:spcPct val="150000"/>
              </a:lnSpc>
            </a:pPr>
            <a:endParaRPr lang="en-GB" dirty="0" smtClean="0"/>
          </a:p>
          <a:p>
            <a:pPr marL="0" lvl="0" indent="0" algn="just">
              <a:lnSpc>
                <a:spcPct val="150000"/>
              </a:lnSpc>
              <a:buNone/>
            </a:pPr>
            <a:endParaRPr lang="en-GB" dirty="0" smtClean="0"/>
          </a:p>
          <a:p>
            <a:pPr marL="0" lvl="0" indent="0" algn="just">
              <a:lnSpc>
                <a:spcPct val="150000"/>
              </a:lnSpc>
              <a:buNone/>
            </a:pPr>
            <a:endParaRPr lang="en-US" dirty="0"/>
          </a:p>
          <a:p>
            <a:pPr marL="0" lvl="0" indent="0" algn="just">
              <a:lnSpc>
                <a:spcPct val="150000"/>
              </a:lnSpc>
              <a:buNone/>
            </a:pPr>
            <a:endParaRPr lang="en-US" dirty="0" smtClean="0"/>
          </a:p>
          <a:p>
            <a:pPr marL="0" lvl="0" indent="0" algn="just">
              <a:lnSpc>
                <a:spcPct val="150000"/>
              </a:lnSpc>
              <a:buNone/>
            </a:pPr>
            <a:endParaRPr lang="en-US" dirty="0"/>
          </a:p>
          <a:p>
            <a:pPr marL="0" indent="0" algn="ctr">
              <a:buNone/>
            </a:pPr>
            <a:endParaRPr lang="en-GB" sz="16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a:t>
            </a:fld>
            <a:endParaRPr lang="en-IN"/>
          </a:p>
        </p:txBody>
      </p:sp>
      <p:pic>
        <p:nvPicPr>
          <p:cNvPr id="4" name="Picture 3" descr="ECG.jpg"/>
          <p:cNvPicPr/>
          <p:nvPr/>
        </p:nvPicPr>
        <p:blipFill>
          <a:blip r:embed="rId3">
            <a:extLst>
              <a:ext uri="{28A0092B-C50C-407E-A947-70E740481C1C}">
                <a14:useLocalDpi xmlns:a14="http://schemas.microsoft.com/office/drawing/2010/main" val="0"/>
              </a:ext>
            </a:extLst>
          </a:blip>
          <a:srcRect/>
          <a:stretch>
            <a:fillRect/>
          </a:stretch>
        </p:blipFill>
        <p:spPr bwMode="auto">
          <a:xfrm>
            <a:off x="3121184" y="1905000"/>
            <a:ext cx="2901632" cy="2245995"/>
          </a:xfrm>
          <a:prstGeom prst="rect">
            <a:avLst/>
          </a:prstGeom>
          <a:noFill/>
          <a:ln>
            <a:noFill/>
          </a:ln>
        </p:spPr>
      </p:pic>
      <p:sp>
        <p:nvSpPr>
          <p:cNvPr id="2" name="TextBox 1"/>
          <p:cNvSpPr txBox="1"/>
          <p:nvPr/>
        </p:nvSpPr>
        <p:spPr>
          <a:xfrm>
            <a:off x="1600674" y="4191000"/>
            <a:ext cx="5942652" cy="523220"/>
          </a:xfrm>
          <a:prstGeom prst="rect">
            <a:avLst/>
          </a:prstGeom>
          <a:noFill/>
        </p:spPr>
        <p:txBody>
          <a:bodyPr wrap="none" rtlCol="0">
            <a:spAutoFit/>
          </a:bodyPr>
          <a:lstStyle/>
          <a:p>
            <a:pPr algn="ctr"/>
            <a:r>
              <a:rPr lang="en-GB" dirty="0"/>
              <a:t>Figure 1: Sinus Rhythm[1]</a:t>
            </a:r>
            <a:br>
              <a:rPr lang="en-GB" dirty="0"/>
            </a:br>
            <a:r>
              <a:rPr lang="en-US" dirty="0"/>
              <a:t>Courtesy: http://ekg.academy/cardiac-rhythm-analysis.aspx (free source)</a:t>
            </a:r>
          </a:p>
        </p:txBody>
      </p:sp>
    </p:spTree>
    <p:extLst>
      <p:ext uri="{BB962C8B-B14F-4D97-AF65-F5344CB8AC3E}">
        <p14:creationId xmlns:p14="http://schemas.microsoft.com/office/powerpoint/2010/main" val="3263330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The KNN output doesn’t shown any FPs or FNs in records 802 and 811, therefore corrected output is same the KNN output. </a:t>
            </a:r>
          </a:p>
          <a:p>
            <a:pPr marL="0" lvl="3" indent="0" algn="just">
              <a:lnSpc>
                <a:spcPct val="150000"/>
              </a:lnSpc>
              <a:buSzPct val="95000"/>
              <a:buNone/>
            </a:pPr>
            <a:r>
              <a:rPr lang="en-US" sz="2000" dirty="0" smtClean="0"/>
              <a:t>However KNN output for record 855 shows FNs. </a:t>
            </a:r>
            <a:r>
              <a:rPr lang="en-US" sz="2000" dirty="0"/>
              <a:t>Figure </a:t>
            </a:r>
            <a:r>
              <a:rPr lang="en-US" sz="2000" dirty="0" smtClean="0"/>
              <a:t>5.5 </a:t>
            </a:r>
            <a:r>
              <a:rPr lang="en-US" sz="2000" dirty="0"/>
              <a:t>shows </a:t>
            </a:r>
            <a:r>
              <a:rPr lang="en-US" sz="2000" dirty="0" smtClean="0"/>
              <a:t>QRS </a:t>
            </a:r>
            <a:r>
              <a:rPr lang="en-US" sz="2000" dirty="0"/>
              <a:t>detection obtained from KNN and corrected FPs and FNs for record </a:t>
            </a:r>
            <a:r>
              <a:rPr lang="en-US" sz="2000" dirty="0" smtClean="0"/>
              <a:t>855 Figure 5.5(a</a:t>
            </a:r>
            <a:r>
              <a:rPr lang="en-US" sz="2000" dirty="0"/>
              <a:t>), shows filtered signal superimposed with KNN detected </a:t>
            </a:r>
            <a:r>
              <a:rPr lang="en-US" sz="2000" dirty="0" smtClean="0"/>
              <a:t>R peaks. Figure 5.5(b) shows filtered signal superimposed with  FNs and Figure 5.5(c) shows filtered signal superimposed with FP and FN corrected R peaks.</a:t>
            </a:r>
          </a:p>
          <a:p>
            <a:pPr marL="0" lvl="3" indent="0" algn="just">
              <a:lnSpc>
                <a:spcPct val="150000"/>
              </a:lnSpc>
              <a:buSzPct val="95000"/>
              <a:buNone/>
            </a:pP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40</a:t>
            </a:fld>
            <a:endParaRPr lang="en-IN"/>
          </a:p>
        </p:txBody>
      </p:sp>
    </p:spTree>
    <p:extLst>
      <p:ext uri="{BB962C8B-B14F-4D97-AF65-F5344CB8AC3E}">
        <p14:creationId xmlns:p14="http://schemas.microsoft.com/office/powerpoint/2010/main" val="4266017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41</a:t>
            </a:fld>
            <a:endParaRPr lang="en-IN"/>
          </a:p>
        </p:txBody>
      </p:sp>
      <p:sp>
        <p:nvSpPr>
          <p:cNvPr id="8"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endParaRPr lang="en-US" sz="2000" dirty="0" smtClean="0"/>
          </a:p>
          <a:p>
            <a:pPr marL="0" lvl="3" indent="0" algn="just">
              <a:lnSpc>
                <a:spcPct val="150000"/>
              </a:lnSpc>
              <a:buSzPct val="95000"/>
              <a:buNone/>
            </a:pPr>
            <a:r>
              <a:rPr lang="en-US" sz="2000" dirty="0" smtClean="0"/>
              <a:t> </a:t>
            </a:r>
            <a:endParaRPr lang="en-US" sz="2000" dirty="0"/>
          </a:p>
        </p:txBody>
      </p:sp>
      <p:sp>
        <p:nvSpPr>
          <p:cNvPr id="10" name="Rectangle 9"/>
          <p:cNvSpPr/>
          <p:nvPr/>
        </p:nvSpPr>
        <p:spPr>
          <a:xfrm>
            <a:off x="114300" y="5433536"/>
            <a:ext cx="8915400" cy="738664"/>
          </a:xfrm>
          <a:prstGeom prst="rect">
            <a:avLst/>
          </a:prstGeom>
        </p:spPr>
        <p:txBody>
          <a:bodyPr wrap="square">
            <a:spAutoFit/>
          </a:bodyPr>
          <a:lstStyle/>
          <a:p>
            <a:pPr algn="ctr"/>
            <a:r>
              <a:rPr lang="en-GB" dirty="0"/>
              <a:t>Figure </a:t>
            </a:r>
            <a:r>
              <a:rPr lang="en-GB" dirty="0" smtClean="0"/>
              <a:t>5.5: </a:t>
            </a:r>
            <a:r>
              <a:rPr lang="en-US" dirty="0"/>
              <a:t>QRS detection for </a:t>
            </a:r>
            <a:r>
              <a:rPr lang="en-US" dirty="0" smtClean="0"/>
              <a:t>record 855: </a:t>
            </a:r>
          </a:p>
          <a:p>
            <a:pPr algn="ctr"/>
            <a:r>
              <a:rPr lang="en-US" dirty="0"/>
              <a:t>(a) filtered signal superimposed with </a:t>
            </a:r>
            <a:r>
              <a:rPr lang="en-US" dirty="0" smtClean="0"/>
              <a:t>R </a:t>
            </a:r>
            <a:r>
              <a:rPr lang="en-US" dirty="0"/>
              <a:t>peaks</a:t>
            </a:r>
            <a:r>
              <a:rPr lang="en-US" dirty="0" smtClean="0"/>
              <a:t>;</a:t>
            </a:r>
            <a:r>
              <a:rPr lang="en-US" dirty="0"/>
              <a:t> </a:t>
            </a:r>
            <a:r>
              <a:rPr lang="en-US" dirty="0" smtClean="0"/>
              <a:t>(b) filtered signal superimposed with FNs; (c</a:t>
            </a:r>
            <a:r>
              <a:rPr lang="en-US" dirty="0"/>
              <a:t>) filtered signal superimposed with FP and FN corrected </a:t>
            </a:r>
            <a:r>
              <a:rPr lang="en-US" dirty="0" smtClean="0"/>
              <a:t>R peaks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8027" r="2677"/>
          <a:stretch/>
        </p:blipFill>
        <p:spPr>
          <a:xfrm>
            <a:off x="310149" y="777889"/>
            <a:ext cx="8523703" cy="4556111"/>
          </a:xfrm>
          <a:prstGeom prst="rect">
            <a:avLst/>
          </a:prstGeom>
        </p:spPr>
      </p:pic>
      <p:sp>
        <p:nvSpPr>
          <p:cNvPr id="7" name="TextBox 6"/>
          <p:cNvSpPr txBox="1"/>
          <p:nvPr/>
        </p:nvSpPr>
        <p:spPr>
          <a:xfrm>
            <a:off x="8229600" y="1600200"/>
            <a:ext cx="402674" cy="307777"/>
          </a:xfrm>
          <a:prstGeom prst="rect">
            <a:avLst/>
          </a:prstGeom>
          <a:noFill/>
        </p:spPr>
        <p:txBody>
          <a:bodyPr wrap="none" rtlCol="0">
            <a:spAutoFit/>
          </a:bodyPr>
          <a:lstStyle/>
          <a:p>
            <a:r>
              <a:rPr lang="en-US" b="1" dirty="0" smtClean="0"/>
              <a:t>(a)</a:t>
            </a:r>
            <a:endParaRPr lang="en-IN" b="1" dirty="0"/>
          </a:p>
        </p:txBody>
      </p:sp>
      <p:sp>
        <p:nvSpPr>
          <p:cNvPr id="9" name="TextBox 8"/>
          <p:cNvSpPr txBox="1"/>
          <p:nvPr/>
        </p:nvSpPr>
        <p:spPr>
          <a:xfrm>
            <a:off x="8229600" y="2819400"/>
            <a:ext cx="412292" cy="307777"/>
          </a:xfrm>
          <a:prstGeom prst="rect">
            <a:avLst/>
          </a:prstGeom>
          <a:noFill/>
        </p:spPr>
        <p:txBody>
          <a:bodyPr wrap="none" rtlCol="0">
            <a:spAutoFit/>
          </a:bodyPr>
          <a:lstStyle/>
          <a:p>
            <a:r>
              <a:rPr lang="en-US" b="1" dirty="0" smtClean="0"/>
              <a:t>(b)</a:t>
            </a:r>
            <a:endParaRPr lang="en-IN" b="1" dirty="0"/>
          </a:p>
        </p:txBody>
      </p:sp>
      <p:sp>
        <p:nvSpPr>
          <p:cNvPr id="11" name="TextBox 10"/>
          <p:cNvSpPr txBox="1"/>
          <p:nvPr/>
        </p:nvSpPr>
        <p:spPr>
          <a:xfrm>
            <a:off x="8229600" y="4343400"/>
            <a:ext cx="402674" cy="307777"/>
          </a:xfrm>
          <a:prstGeom prst="rect">
            <a:avLst/>
          </a:prstGeom>
          <a:noFill/>
        </p:spPr>
        <p:txBody>
          <a:bodyPr wrap="none" rtlCol="0">
            <a:spAutoFit/>
          </a:bodyPr>
          <a:lstStyle/>
          <a:p>
            <a:r>
              <a:rPr lang="en-US" b="1" dirty="0" smtClean="0"/>
              <a:t>(c)</a:t>
            </a:r>
            <a:endParaRPr lang="en-IN" b="1" dirty="0"/>
          </a:p>
        </p:txBody>
      </p:sp>
    </p:spTree>
    <p:extLst>
      <p:ext uri="{BB962C8B-B14F-4D97-AF65-F5344CB8AC3E}">
        <p14:creationId xmlns:p14="http://schemas.microsoft.com/office/powerpoint/2010/main" val="2056104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To illustrate FP removal the KNN result and FP and FN corrected result for record 812 is shown in Figure </a:t>
            </a:r>
            <a:r>
              <a:rPr lang="en-US" sz="2000" dirty="0" smtClean="0"/>
              <a:t>5.6</a:t>
            </a:r>
            <a:r>
              <a:rPr lang="en-US" sz="2000" dirty="0"/>
              <a:t>. </a:t>
            </a:r>
            <a:endParaRPr lang="en-US" sz="2000" dirty="0" smtClean="0"/>
          </a:p>
          <a:p>
            <a:pPr marL="0" lvl="3" indent="0" algn="just">
              <a:lnSpc>
                <a:spcPct val="150000"/>
              </a:lnSpc>
              <a:buSzPct val="95000"/>
              <a:buNone/>
            </a:pPr>
            <a:r>
              <a:rPr lang="en-US" sz="2000" dirty="0" smtClean="0"/>
              <a:t>Figure 5.6(a</a:t>
            </a:r>
            <a:r>
              <a:rPr lang="en-US" sz="2000" dirty="0"/>
              <a:t>) shows filtered signal superimposed with KNN detected </a:t>
            </a:r>
            <a:r>
              <a:rPr lang="en-US" sz="2000" dirty="0" smtClean="0"/>
              <a:t>R </a:t>
            </a:r>
            <a:r>
              <a:rPr lang="en-US" sz="2000" dirty="0"/>
              <a:t>peaks. Figure </a:t>
            </a:r>
            <a:r>
              <a:rPr lang="en-US" sz="2000" dirty="0" smtClean="0"/>
              <a:t>5.6(b</a:t>
            </a:r>
            <a:r>
              <a:rPr lang="en-US" sz="2000" dirty="0"/>
              <a:t>) shows filtered signal superimposed with detected FPs and Figure </a:t>
            </a:r>
            <a:r>
              <a:rPr lang="en-US" sz="2000" dirty="0" smtClean="0"/>
              <a:t>5.6(c</a:t>
            </a:r>
            <a:r>
              <a:rPr lang="en-US" sz="2000" dirty="0"/>
              <a:t>) shows filtered signal superimposed with FP and FN corrected </a:t>
            </a:r>
            <a:r>
              <a:rPr lang="en-US" sz="2000" dirty="0" smtClean="0"/>
              <a:t>R </a:t>
            </a:r>
            <a:r>
              <a:rPr lang="en-US" sz="2000" dirty="0"/>
              <a:t>peaks.</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42</a:t>
            </a:fld>
            <a:endParaRPr lang="en-IN"/>
          </a:p>
        </p:txBody>
      </p:sp>
    </p:spTree>
    <p:extLst>
      <p:ext uri="{BB962C8B-B14F-4D97-AF65-F5344CB8AC3E}">
        <p14:creationId xmlns:p14="http://schemas.microsoft.com/office/powerpoint/2010/main" val="1070031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43</a:t>
            </a:fld>
            <a:endParaRPr lang="en-IN"/>
          </a:p>
        </p:txBody>
      </p:sp>
      <p:sp>
        <p:nvSpPr>
          <p:cNvPr id="8"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endParaRPr lang="en-US" sz="2000" dirty="0" smtClean="0"/>
          </a:p>
          <a:p>
            <a:pPr marL="0" lvl="3" indent="0" algn="just">
              <a:lnSpc>
                <a:spcPct val="150000"/>
              </a:lnSpc>
              <a:buSzPct val="95000"/>
              <a:buNone/>
            </a:pPr>
            <a:r>
              <a:rPr lang="en-US" sz="2000" dirty="0" smtClean="0"/>
              <a:t> </a:t>
            </a:r>
            <a:endParaRPr lang="en-US" sz="2000" dirty="0"/>
          </a:p>
        </p:txBody>
      </p:sp>
      <p:sp>
        <p:nvSpPr>
          <p:cNvPr id="9" name="Rectangle 8"/>
          <p:cNvSpPr/>
          <p:nvPr/>
        </p:nvSpPr>
        <p:spPr>
          <a:xfrm>
            <a:off x="114300" y="5410200"/>
            <a:ext cx="8915400" cy="738664"/>
          </a:xfrm>
          <a:prstGeom prst="rect">
            <a:avLst/>
          </a:prstGeom>
        </p:spPr>
        <p:txBody>
          <a:bodyPr wrap="square">
            <a:spAutoFit/>
          </a:bodyPr>
          <a:lstStyle/>
          <a:p>
            <a:pPr algn="ctr"/>
            <a:r>
              <a:rPr lang="en-GB" dirty="0"/>
              <a:t>Figure </a:t>
            </a:r>
            <a:r>
              <a:rPr lang="en-GB" dirty="0" smtClean="0"/>
              <a:t>5.6: </a:t>
            </a:r>
            <a:r>
              <a:rPr lang="en-US" dirty="0"/>
              <a:t>QRS detection for </a:t>
            </a:r>
            <a:r>
              <a:rPr lang="en-US" dirty="0" smtClean="0"/>
              <a:t>record 812: </a:t>
            </a:r>
          </a:p>
          <a:p>
            <a:pPr algn="ctr"/>
            <a:r>
              <a:rPr lang="en-US" dirty="0"/>
              <a:t>(a) filtered signal superimposed with </a:t>
            </a:r>
            <a:r>
              <a:rPr lang="en-US" dirty="0" smtClean="0"/>
              <a:t>R </a:t>
            </a:r>
            <a:r>
              <a:rPr lang="en-US" dirty="0"/>
              <a:t>peaks</a:t>
            </a:r>
            <a:r>
              <a:rPr lang="en-US" dirty="0" smtClean="0"/>
              <a:t>;</a:t>
            </a:r>
            <a:r>
              <a:rPr lang="en-US" dirty="0"/>
              <a:t> </a:t>
            </a:r>
            <a:r>
              <a:rPr lang="en-US" dirty="0" smtClean="0"/>
              <a:t>(b) filtered signal superimposed with FPs; (c</a:t>
            </a:r>
            <a:r>
              <a:rPr lang="en-US" dirty="0"/>
              <a:t>) filtered signal superimposed with FP and FN corrected </a:t>
            </a:r>
            <a:r>
              <a:rPr lang="en-US" dirty="0" smtClean="0"/>
              <a:t>R peaks</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028" r="2254"/>
          <a:stretch/>
        </p:blipFill>
        <p:spPr>
          <a:xfrm>
            <a:off x="311914" y="762000"/>
            <a:ext cx="8520172" cy="4532775"/>
          </a:xfrm>
          <a:prstGeom prst="rect">
            <a:avLst/>
          </a:prstGeom>
        </p:spPr>
      </p:pic>
      <p:sp>
        <p:nvSpPr>
          <p:cNvPr id="7" name="TextBox 6"/>
          <p:cNvSpPr txBox="1"/>
          <p:nvPr/>
        </p:nvSpPr>
        <p:spPr>
          <a:xfrm>
            <a:off x="8229600" y="1600200"/>
            <a:ext cx="402674" cy="307777"/>
          </a:xfrm>
          <a:prstGeom prst="rect">
            <a:avLst/>
          </a:prstGeom>
          <a:noFill/>
        </p:spPr>
        <p:txBody>
          <a:bodyPr wrap="none" rtlCol="0">
            <a:spAutoFit/>
          </a:bodyPr>
          <a:lstStyle/>
          <a:p>
            <a:r>
              <a:rPr lang="en-US" b="1" dirty="0" smtClean="0"/>
              <a:t>(a)</a:t>
            </a:r>
            <a:endParaRPr lang="en-IN" b="1" dirty="0"/>
          </a:p>
        </p:txBody>
      </p:sp>
      <p:sp>
        <p:nvSpPr>
          <p:cNvPr id="10" name="TextBox 9"/>
          <p:cNvSpPr txBox="1"/>
          <p:nvPr/>
        </p:nvSpPr>
        <p:spPr>
          <a:xfrm>
            <a:off x="8229600" y="2760320"/>
            <a:ext cx="412292" cy="307777"/>
          </a:xfrm>
          <a:prstGeom prst="rect">
            <a:avLst/>
          </a:prstGeom>
          <a:noFill/>
        </p:spPr>
        <p:txBody>
          <a:bodyPr wrap="none" rtlCol="0">
            <a:spAutoFit/>
          </a:bodyPr>
          <a:lstStyle/>
          <a:p>
            <a:r>
              <a:rPr lang="en-US" b="1" dirty="0" smtClean="0"/>
              <a:t>(b)</a:t>
            </a:r>
            <a:endParaRPr lang="en-IN" b="1" dirty="0"/>
          </a:p>
        </p:txBody>
      </p:sp>
      <p:sp>
        <p:nvSpPr>
          <p:cNvPr id="11" name="TextBox 10"/>
          <p:cNvSpPr txBox="1"/>
          <p:nvPr/>
        </p:nvSpPr>
        <p:spPr>
          <a:xfrm>
            <a:off x="8229600" y="4267200"/>
            <a:ext cx="402674" cy="307777"/>
          </a:xfrm>
          <a:prstGeom prst="rect">
            <a:avLst/>
          </a:prstGeom>
          <a:noFill/>
        </p:spPr>
        <p:txBody>
          <a:bodyPr wrap="none" rtlCol="0">
            <a:spAutoFit/>
          </a:bodyPr>
          <a:lstStyle/>
          <a:p>
            <a:r>
              <a:rPr lang="en-US" b="1" dirty="0" smtClean="0"/>
              <a:t>(c)</a:t>
            </a:r>
            <a:endParaRPr lang="en-IN" b="1" dirty="0"/>
          </a:p>
        </p:txBody>
      </p:sp>
    </p:spTree>
    <p:extLst>
      <p:ext uri="{BB962C8B-B14F-4D97-AF65-F5344CB8AC3E}">
        <p14:creationId xmlns:p14="http://schemas.microsoft.com/office/powerpoint/2010/main" val="31859564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44</a:t>
            </a:fld>
            <a:endParaRPr lang="en-IN"/>
          </a:p>
        </p:txBody>
      </p:sp>
      <p:sp>
        <p:nvSpPr>
          <p:cNvPr id="7" name="Rectangle 6"/>
          <p:cNvSpPr/>
          <p:nvPr/>
        </p:nvSpPr>
        <p:spPr>
          <a:xfrm>
            <a:off x="2766472" y="6093023"/>
            <a:ext cx="3634328" cy="307777"/>
          </a:xfrm>
          <a:prstGeom prst="rect">
            <a:avLst/>
          </a:prstGeom>
        </p:spPr>
        <p:txBody>
          <a:bodyPr wrap="none">
            <a:spAutoFit/>
          </a:bodyPr>
          <a:lstStyle/>
          <a:p>
            <a:pPr algn="ctr"/>
            <a:r>
              <a:rPr lang="en-GB" dirty="0"/>
              <a:t>Figure </a:t>
            </a:r>
            <a:r>
              <a:rPr lang="en-GB" dirty="0" smtClean="0"/>
              <a:t>5.7: </a:t>
            </a:r>
            <a:r>
              <a:rPr lang="en-US" dirty="0" smtClean="0"/>
              <a:t>P peak </a:t>
            </a:r>
            <a:r>
              <a:rPr lang="en-US" dirty="0"/>
              <a:t>detection for </a:t>
            </a:r>
            <a:r>
              <a:rPr lang="en-US" dirty="0" smtClean="0"/>
              <a:t>record 802 </a:t>
            </a:r>
          </a:p>
        </p:txBody>
      </p:sp>
      <p:sp>
        <p:nvSpPr>
          <p:cNvPr id="5" name="Shape 97"/>
          <p:cNvSpPr txBox="1">
            <a:spLocks noGrp="1"/>
          </p:cNvSpPr>
          <p:nvPr>
            <p:ph idx="1"/>
          </p:nvPr>
        </p:nvSpPr>
        <p:spPr>
          <a:xfrm>
            <a:off x="457200" y="762000"/>
            <a:ext cx="8229600" cy="10668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The next stage is P peak detection. Figures 5.7, 5.8 </a:t>
            </a:r>
            <a:r>
              <a:rPr lang="en-US" sz="2000" dirty="0"/>
              <a:t>and </a:t>
            </a:r>
            <a:r>
              <a:rPr lang="en-US" sz="2000" dirty="0" smtClean="0"/>
              <a:t>5.9 </a:t>
            </a:r>
            <a:r>
              <a:rPr lang="en-US" sz="2000" dirty="0"/>
              <a:t>shows </a:t>
            </a:r>
            <a:r>
              <a:rPr lang="en-US" sz="2000" dirty="0" smtClean="0"/>
              <a:t>P peaks detected results for </a:t>
            </a:r>
            <a:r>
              <a:rPr lang="en-US" sz="2000" dirty="0"/>
              <a:t>records 802, 811 and 855 respectively</a:t>
            </a:r>
            <a:r>
              <a:rPr lang="en-US" sz="2000" dirty="0" smtClean="0"/>
              <a:t>.</a:t>
            </a:r>
          </a:p>
          <a:p>
            <a:pPr marL="0" lvl="3" indent="0" algn="just">
              <a:lnSpc>
                <a:spcPct val="150000"/>
              </a:lnSpc>
              <a:buSzPct val="95000"/>
              <a:buNone/>
            </a:pPr>
            <a:endParaRPr lang="en-US" sz="2000" dirty="0" smtClean="0"/>
          </a:p>
          <a:p>
            <a:pPr marL="0" lvl="3" indent="0" algn="just">
              <a:lnSpc>
                <a:spcPct val="150000"/>
              </a:lnSpc>
              <a:buSzPct val="95000"/>
              <a:buNone/>
            </a:pPr>
            <a:r>
              <a:rPr lang="en-US" sz="2000" dirty="0" smtClean="0"/>
              <a:t> </a:t>
            </a:r>
            <a:endParaRPr lang="en-US" sz="20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822" t="4644" r="8482" b="4924"/>
          <a:stretch/>
        </p:blipFill>
        <p:spPr>
          <a:xfrm>
            <a:off x="836839" y="1872343"/>
            <a:ext cx="7470323" cy="4147457"/>
          </a:xfrm>
          <a:prstGeom prst="rect">
            <a:avLst/>
          </a:prstGeom>
        </p:spPr>
      </p:pic>
    </p:spTree>
    <p:extLst>
      <p:ext uri="{BB962C8B-B14F-4D97-AF65-F5344CB8AC3E}">
        <p14:creationId xmlns:p14="http://schemas.microsoft.com/office/powerpoint/2010/main" val="3534668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45</a:t>
            </a:fld>
            <a:endParaRPr lang="en-IN"/>
          </a:p>
        </p:txBody>
      </p:sp>
      <p:sp>
        <p:nvSpPr>
          <p:cNvPr id="7" name="Rectangle 6"/>
          <p:cNvSpPr/>
          <p:nvPr/>
        </p:nvSpPr>
        <p:spPr>
          <a:xfrm>
            <a:off x="2754836" y="5572780"/>
            <a:ext cx="3634328" cy="307777"/>
          </a:xfrm>
          <a:prstGeom prst="rect">
            <a:avLst/>
          </a:prstGeom>
        </p:spPr>
        <p:txBody>
          <a:bodyPr wrap="none">
            <a:spAutoFit/>
          </a:bodyPr>
          <a:lstStyle/>
          <a:p>
            <a:pPr algn="ctr"/>
            <a:r>
              <a:rPr lang="en-GB" dirty="0"/>
              <a:t>Figure </a:t>
            </a:r>
            <a:r>
              <a:rPr lang="en-GB" dirty="0" smtClean="0"/>
              <a:t>5.8: </a:t>
            </a:r>
            <a:r>
              <a:rPr lang="en-US" dirty="0" smtClean="0"/>
              <a:t>P peak </a:t>
            </a:r>
            <a:r>
              <a:rPr lang="en-US" dirty="0"/>
              <a:t>detection for </a:t>
            </a:r>
            <a:r>
              <a:rPr lang="en-US" dirty="0" smtClean="0"/>
              <a:t>record 811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001" t="4272" r="8571" b="5118"/>
          <a:stretch/>
        </p:blipFill>
        <p:spPr>
          <a:xfrm>
            <a:off x="849086" y="1406979"/>
            <a:ext cx="7445829" cy="4155621"/>
          </a:xfrm>
          <a:prstGeom prst="rect">
            <a:avLst/>
          </a:prstGeom>
        </p:spPr>
      </p:pic>
    </p:spTree>
    <p:extLst>
      <p:ext uri="{BB962C8B-B14F-4D97-AF65-F5344CB8AC3E}">
        <p14:creationId xmlns:p14="http://schemas.microsoft.com/office/powerpoint/2010/main" val="4634164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46</a:t>
            </a:fld>
            <a:endParaRPr lang="en-IN"/>
          </a:p>
        </p:txBody>
      </p:sp>
      <p:sp>
        <p:nvSpPr>
          <p:cNvPr id="7" name="Rectangle 6"/>
          <p:cNvSpPr/>
          <p:nvPr/>
        </p:nvSpPr>
        <p:spPr>
          <a:xfrm>
            <a:off x="2754835" y="5572780"/>
            <a:ext cx="3634329" cy="307777"/>
          </a:xfrm>
          <a:prstGeom prst="rect">
            <a:avLst/>
          </a:prstGeom>
        </p:spPr>
        <p:txBody>
          <a:bodyPr wrap="none">
            <a:spAutoFit/>
          </a:bodyPr>
          <a:lstStyle/>
          <a:p>
            <a:pPr algn="ctr"/>
            <a:r>
              <a:rPr lang="en-GB" dirty="0"/>
              <a:t>Figure </a:t>
            </a:r>
            <a:r>
              <a:rPr lang="en-GB" dirty="0" smtClean="0"/>
              <a:t>5.9: </a:t>
            </a:r>
            <a:r>
              <a:rPr lang="en-US" dirty="0" smtClean="0"/>
              <a:t>P peak </a:t>
            </a:r>
            <a:r>
              <a:rPr lang="en-US" dirty="0"/>
              <a:t>detection for </a:t>
            </a:r>
            <a:r>
              <a:rPr lang="en-US" dirty="0" smtClean="0"/>
              <a:t>record 855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000" t="3917" r="9017" b="5830"/>
          <a:stretch/>
        </p:blipFill>
        <p:spPr>
          <a:xfrm>
            <a:off x="869497" y="1423307"/>
            <a:ext cx="7405007" cy="4139293"/>
          </a:xfrm>
          <a:prstGeom prst="rect">
            <a:avLst/>
          </a:prstGeom>
        </p:spPr>
      </p:pic>
    </p:spTree>
    <p:extLst>
      <p:ext uri="{BB962C8B-B14F-4D97-AF65-F5344CB8AC3E}">
        <p14:creationId xmlns:p14="http://schemas.microsoft.com/office/powerpoint/2010/main" val="34583650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smtClean="0"/>
              <a:t>The next stage is disease classification by a classifier which consists of Fuzzy system and KNN model. </a:t>
            </a:r>
          </a:p>
          <a:p>
            <a:pPr marL="0" lvl="3" indent="0" algn="just">
              <a:lnSpc>
                <a:spcPct val="150000"/>
              </a:lnSpc>
              <a:buSzPct val="95000"/>
              <a:buNone/>
            </a:pPr>
            <a:r>
              <a:rPr lang="en-US" sz="2000" dirty="0" smtClean="0"/>
              <a:t>Based on the given inputs the Fuzzy system returns a crisp numeric value at the output end which is further classified as a particular disease by the  KNN model based on the training parameters given in Table 4.2 .</a:t>
            </a:r>
          </a:p>
          <a:p>
            <a:pPr marL="0" lvl="3" indent="0" algn="just">
              <a:lnSpc>
                <a:spcPct val="150000"/>
              </a:lnSpc>
              <a:buSzPct val="95000"/>
              <a:buNone/>
            </a:pPr>
            <a:r>
              <a:rPr lang="en-US" sz="2000" dirty="0"/>
              <a:t>Figures </a:t>
            </a:r>
            <a:r>
              <a:rPr lang="en-US" sz="2000" dirty="0" smtClean="0"/>
              <a:t>5.10, 5.11 </a:t>
            </a:r>
            <a:r>
              <a:rPr lang="en-US" sz="2000" dirty="0"/>
              <a:t>and </a:t>
            </a:r>
            <a:r>
              <a:rPr lang="en-US" sz="2000" dirty="0" smtClean="0"/>
              <a:t>5.12 </a:t>
            </a:r>
            <a:r>
              <a:rPr lang="en-US" sz="2000" dirty="0"/>
              <a:t>shows disease classification results for records 802, 811 and 855 respectively.</a:t>
            </a:r>
          </a:p>
          <a:p>
            <a:pPr marL="0" lvl="3" indent="0" algn="just">
              <a:lnSpc>
                <a:spcPct val="150000"/>
              </a:lnSpc>
              <a:buSzPct val="95000"/>
              <a:buNone/>
            </a:pPr>
            <a:r>
              <a:rPr lang="en-US" sz="2000" dirty="0" smtClean="0"/>
              <a:t>  </a:t>
            </a: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47</a:t>
            </a:fld>
            <a:endParaRPr lang="en-IN"/>
          </a:p>
        </p:txBody>
      </p:sp>
    </p:spTree>
    <p:extLst>
      <p:ext uri="{BB962C8B-B14F-4D97-AF65-F5344CB8AC3E}">
        <p14:creationId xmlns:p14="http://schemas.microsoft.com/office/powerpoint/2010/main" val="3368996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48</a:t>
            </a:fld>
            <a:endParaRPr lang="en-IN"/>
          </a:p>
        </p:txBody>
      </p:sp>
      <p:sp>
        <p:nvSpPr>
          <p:cNvPr id="7" name="Rectangle 6"/>
          <p:cNvSpPr/>
          <p:nvPr/>
        </p:nvSpPr>
        <p:spPr>
          <a:xfrm>
            <a:off x="2515190" y="6093023"/>
            <a:ext cx="4113627" cy="307777"/>
          </a:xfrm>
          <a:prstGeom prst="rect">
            <a:avLst/>
          </a:prstGeom>
        </p:spPr>
        <p:txBody>
          <a:bodyPr wrap="none">
            <a:spAutoFit/>
          </a:bodyPr>
          <a:lstStyle/>
          <a:p>
            <a:pPr algn="ctr"/>
            <a:r>
              <a:rPr lang="en-GB" dirty="0"/>
              <a:t>Figure </a:t>
            </a:r>
            <a:r>
              <a:rPr lang="en-GB" dirty="0" smtClean="0"/>
              <a:t>5.10: </a:t>
            </a:r>
            <a:r>
              <a:rPr lang="en-US" dirty="0" smtClean="0"/>
              <a:t>Disease classification for record 802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921" y="609600"/>
            <a:ext cx="3488158" cy="5486400"/>
          </a:xfrm>
          <a:prstGeom prst="rect">
            <a:avLst/>
          </a:prstGeom>
        </p:spPr>
      </p:pic>
    </p:spTree>
    <p:extLst>
      <p:ext uri="{BB962C8B-B14F-4D97-AF65-F5344CB8AC3E}">
        <p14:creationId xmlns:p14="http://schemas.microsoft.com/office/powerpoint/2010/main" val="37169222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49</a:t>
            </a:fld>
            <a:endParaRPr lang="en-IN"/>
          </a:p>
        </p:txBody>
      </p:sp>
      <p:sp>
        <p:nvSpPr>
          <p:cNvPr id="7" name="Rectangle 6"/>
          <p:cNvSpPr/>
          <p:nvPr/>
        </p:nvSpPr>
        <p:spPr>
          <a:xfrm>
            <a:off x="2515187" y="6093023"/>
            <a:ext cx="4113627" cy="307777"/>
          </a:xfrm>
          <a:prstGeom prst="rect">
            <a:avLst/>
          </a:prstGeom>
        </p:spPr>
        <p:txBody>
          <a:bodyPr wrap="none">
            <a:spAutoFit/>
          </a:bodyPr>
          <a:lstStyle/>
          <a:p>
            <a:pPr algn="ctr"/>
            <a:r>
              <a:rPr lang="en-GB" dirty="0"/>
              <a:t>Figure </a:t>
            </a:r>
            <a:r>
              <a:rPr lang="en-GB" dirty="0" smtClean="0"/>
              <a:t>5.11: </a:t>
            </a:r>
            <a:r>
              <a:rPr lang="en-US" dirty="0" smtClean="0"/>
              <a:t>Disease classification for record 811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531" y="609600"/>
            <a:ext cx="3466938" cy="5486400"/>
          </a:xfrm>
          <a:prstGeom prst="rect">
            <a:avLst/>
          </a:prstGeom>
        </p:spPr>
      </p:pic>
    </p:spTree>
    <p:extLst>
      <p:ext uri="{BB962C8B-B14F-4D97-AF65-F5344CB8AC3E}">
        <p14:creationId xmlns:p14="http://schemas.microsoft.com/office/powerpoint/2010/main" val="146908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0" indent="0" algn="just">
              <a:lnSpc>
                <a:spcPct val="150000"/>
              </a:lnSpc>
              <a:buNone/>
            </a:pPr>
            <a:r>
              <a:rPr lang="en-US" b="1" dirty="0" smtClean="0"/>
              <a:t>1.1 The </a:t>
            </a:r>
            <a:r>
              <a:rPr lang="en-US" b="1" dirty="0"/>
              <a:t>characteristics of an ideal ECG is tabulated below.</a:t>
            </a:r>
            <a:endParaRPr lang="en-US" b="1" dirty="0" smtClean="0"/>
          </a:p>
          <a:p>
            <a:pPr marL="0" lvl="0" indent="0" algn="just" rtl="0">
              <a:lnSpc>
                <a:spcPct val="150000"/>
              </a:lnSpc>
              <a:spcBef>
                <a:spcPts val="560"/>
              </a:spcBef>
              <a:buNone/>
            </a:pPr>
            <a:endParaRPr dirty="0"/>
          </a:p>
          <a:p>
            <a:pPr marL="0" lvl="0" indent="0" algn="just" rtl="0">
              <a:lnSpc>
                <a:spcPct val="150000"/>
              </a:lnSpc>
              <a:spcBef>
                <a:spcPts val="560"/>
              </a:spcBef>
              <a:buNone/>
            </a:pPr>
            <a:r>
              <a:rPr lang="en-IN" dirty="0"/>
              <a:t>   </a:t>
            </a:r>
            <a:endParaRPr lang="en-IN" dirty="0" smtClean="0"/>
          </a:p>
          <a:p>
            <a:pPr marL="0" lvl="0" indent="0" algn="just" rtl="0">
              <a:lnSpc>
                <a:spcPct val="150000"/>
              </a:lnSpc>
              <a:spcBef>
                <a:spcPts val="560"/>
              </a:spcBef>
              <a:buNone/>
            </a:pPr>
            <a:endParaRPr lang="en-IN" dirty="0"/>
          </a:p>
          <a:p>
            <a:pPr marL="0" lvl="0" indent="0" algn="just" rtl="0">
              <a:lnSpc>
                <a:spcPct val="150000"/>
              </a:lnSpc>
              <a:spcBef>
                <a:spcPts val="560"/>
              </a:spcBef>
              <a:buNone/>
            </a:pPr>
            <a:endParaRPr lang="en-IN" dirty="0" smtClean="0"/>
          </a:p>
          <a:p>
            <a:pPr marL="0" indent="0" algn="just">
              <a:lnSpc>
                <a:spcPct val="150000"/>
              </a:lnSpc>
              <a:buNone/>
            </a:pPr>
            <a:endParaRPr lang="en-US" b="1" dirty="0" smtClean="0"/>
          </a:p>
          <a:p>
            <a:pPr marL="0" indent="0" algn="just">
              <a:lnSpc>
                <a:spcPct val="150000"/>
              </a:lnSpc>
              <a:buNone/>
            </a:pPr>
            <a:endParaRPr lang="en-US" b="1" dirty="0" smtClean="0"/>
          </a:p>
          <a:p>
            <a:pPr marL="0" indent="0" algn="just">
              <a:buNone/>
            </a:pPr>
            <a:endParaRPr lang="en-US" b="1" dirty="0" smtClean="0"/>
          </a:p>
          <a:p>
            <a:pPr marL="0" indent="0" algn="just">
              <a:buNone/>
            </a:pPr>
            <a:r>
              <a:rPr lang="en-US" b="1" dirty="0" smtClean="0"/>
              <a:t>1.2 ECG </a:t>
            </a:r>
            <a:r>
              <a:rPr lang="en-US" b="1" dirty="0"/>
              <a:t>noises </a:t>
            </a:r>
            <a:endParaRPr lang="en-IN" b="1"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959577577"/>
              </p:ext>
            </p:extLst>
          </p:nvPr>
        </p:nvGraphicFramePr>
        <p:xfrm>
          <a:off x="457200" y="1767840"/>
          <a:ext cx="8229601" cy="2880360"/>
        </p:xfrm>
        <a:graphic>
          <a:graphicData uri="http://schemas.openxmlformats.org/drawingml/2006/table">
            <a:tbl>
              <a:tblPr firstRow="1" firstCol="1" bandRow="1"/>
              <a:tblGrid>
                <a:gridCol w="1695298">
                  <a:extLst>
                    <a:ext uri="{9D8B030D-6E8A-4147-A177-3AD203B41FA5}">
                      <a16:colId xmlns:a16="http://schemas.microsoft.com/office/drawing/2014/main" xmlns="" val="20000"/>
                    </a:ext>
                  </a:extLst>
                </a:gridCol>
                <a:gridCol w="2218700">
                  <a:extLst>
                    <a:ext uri="{9D8B030D-6E8A-4147-A177-3AD203B41FA5}">
                      <a16:colId xmlns:a16="http://schemas.microsoft.com/office/drawing/2014/main" xmlns="" val="20001"/>
                    </a:ext>
                  </a:extLst>
                </a:gridCol>
                <a:gridCol w="1570208">
                  <a:extLst>
                    <a:ext uri="{9D8B030D-6E8A-4147-A177-3AD203B41FA5}">
                      <a16:colId xmlns:a16="http://schemas.microsoft.com/office/drawing/2014/main" xmlns="" val="20002"/>
                    </a:ext>
                  </a:extLst>
                </a:gridCol>
                <a:gridCol w="2745395">
                  <a:extLst>
                    <a:ext uri="{9D8B030D-6E8A-4147-A177-3AD203B41FA5}">
                      <a16:colId xmlns:a16="http://schemas.microsoft.com/office/drawing/2014/main" xmlns="" val="20003"/>
                    </a:ext>
                  </a:extLst>
                </a:gridCol>
              </a:tblGrid>
              <a:tr h="350159">
                <a:tc>
                  <a:txBody>
                    <a:bodyPr/>
                    <a:lstStyle/>
                    <a:p>
                      <a:pPr marL="0" marR="0" algn="l">
                        <a:lnSpc>
                          <a:spcPct val="150000"/>
                        </a:lnSpc>
                        <a:spcBef>
                          <a:spcPts val="0"/>
                        </a:spcBef>
                        <a:spcAft>
                          <a:spcPts val="0"/>
                        </a:spcAft>
                      </a:pPr>
                      <a:r>
                        <a:rPr lang="en-US" sz="1800" b="1" dirty="0">
                          <a:effectLst/>
                          <a:latin typeface="Times New Roman"/>
                          <a:ea typeface="Times New Roman"/>
                        </a:rPr>
                        <a:t>FEATURE</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b="1" dirty="0">
                          <a:effectLst/>
                          <a:latin typeface="Times New Roman"/>
                          <a:ea typeface="Times New Roman"/>
                        </a:rPr>
                        <a:t>AMPLITUDE</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b="1">
                          <a:effectLst/>
                          <a:latin typeface="Times New Roman"/>
                          <a:ea typeface="Times New Roman"/>
                        </a:rPr>
                        <a:t>DURATION</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b="1">
                          <a:effectLst/>
                          <a:latin typeface="Times New Roman"/>
                          <a:ea typeface="Times New Roman"/>
                        </a:rPr>
                        <a:t>FREQUENCY RANGE</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50159">
                <a:tc>
                  <a:txBody>
                    <a:bodyPr/>
                    <a:lstStyle/>
                    <a:p>
                      <a:pPr marL="0" marR="0" algn="l">
                        <a:lnSpc>
                          <a:spcPct val="150000"/>
                        </a:lnSpc>
                        <a:spcBef>
                          <a:spcPts val="0"/>
                        </a:spcBef>
                        <a:spcAft>
                          <a:spcPts val="0"/>
                        </a:spcAft>
                      </a:pPr>
                      <a:r>
                        <a:rPr lang="en-US" sz="1800">
                          <a:effectLst/>
                          <a:latin typeface="Times New Roman"/>
                          <a:ea typeface="Times New Roman"/>
                        </a:rPr>
                        <a:t>P-wave</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&lt; 0.25 mv (2.5 mm)</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&lt; 0.12 s</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0.67 - 5 Hz</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095488">
                <a:tc>
                  <a:txBody>
                    <a:bodyPr/>
                    <a:lstStyle/>
                    <a:p>
                      <a:pPr marL="0" marR="0" algn="l">
                        <a:lnSpc>
                          <a:spcPct val="150000"/>
                        </a:lnSpc>
                        <a:spcBef>
                          <a:spcPts val="0"/>
                        </a:spcBef>
                        <a:spcAft>
                          <a:spcPts val="0"/>
                        </a:spcAft>
                      </a:pPr>
                      <a:r>
                        <a:rPr lang="en-US" sz="1800" dirty="0">
                          <a:effectLst/>
                          <a:latin typeface="Times New Roman"/>
                          <a:ea typeface="Times New Roman"/>
                        </a:rPr>
                        <a:t>QRS-Complex</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smtClean="0">
                          <a:effectLst/>
                          <a:latin typeface="Times New Roman"/>
                          <a:ea typeface="Times New Roman"/>
                        </a:rPr>
                        <a:t>&lt;4.5ms</a:t>
                      </a:r>
                      <a:br>
                        <a:rPr lang="en-US" sz="1800" dirty="0" smtClean="0">
                          <a:effectLst/>
                          <a:latin typeface="Times New Roman"/>
                          <a:ea typeface="Times New Roman"/>
                        </a:rPr>
                      </a:br>
                      <a:r>
                        <a:rPr lang="en-US" sz="1800" dirty="0" smtClean="0">
                          <a:effectLst/>
                          <a:latin typeface="Times New Roman"/>
                          <a:ea typeface="Times New Roman"/>
                        </a:rPr>
                        <a:t>(R +S in precordial)</a:t>
                      </a:r>
                      <a:endParaRPr lang="en-US" sz="1200" dirty="0" smtClean="0">
                        <a:effectLst/>
                        <a:latin typeface="Times New Roman"/>
                        <a:ea typeface="Times New Roman"/>
                      </a:endParaRPr>
                    </a:p>
                    <a:p>
                      <a:pPr marL="0" marR="0" algn="l">
                        <a:lnSpc>
                          <a:spcPct val="150000"/>
                        </a:lnSpc>
                        <a:spcBef>
                          <a:spcPts val="0"/>
                        </a:spcBef>
                        <a:spcAft>
                          <a:spcPts val="0"/>
                        </a:spcAft>
                      </a:pPr>
                      <a:r>
                        <a:rPr lang="en-US" sz="1800" dirty="0" smtClean="0">
                          <a:effectLst/>
                          <a:latin typeface="Times New Roman"/>
                          <a:ea typeface="Times New Roman"/>
                        </a:rPr>
                        <a:t>&lt; 2.6 mv(in V5/V6)</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latin typeface="Times New Roman"/>
                          <a:ea typeface="Times New Roman"/>
                        </a:rPr>
                        <a:t>0.06 - 0.10 s</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latin typeface="Times New Roman"/>
                          <a:ea typeface="Times New Roman"/>
                        </a:rPr>
                        <a:t>10 - 50 Hz</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50159">
                <a:tc>
                  <a:txBody>
                    <a:bodyPr/>
                    <a:lstStyle/>
                    <a:p>
                      <a:pPr marL="0" marR="0" algn="l">
                        <a:lnSpc>
                          <a:spcPct val="150000"/>
                        </a:lnSpc>
                        <a:spcBef>
                          <a:spcPts val="0"/>
                        </a:spcBef>
                        <a:spcAft>
                          <a:spcPts val="0"/>
                        </a:spcAft>
                      </a:pPr>
                      <a:r>
                        <a:rPr lang="en-US" sz="1800">
                          <a:effectLst/>
                          <a:latin typeface="Times New Roman"/>
                          <a:ea typeface="Times New Roman"/>
                        </a:rPr>
                        <a:t>T wave</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 </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 </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1 - 7 Hz</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50159">
                <a:tc>
                  <a:txBody>
                    <a:bodyPr/>
                    <a:lstStyle/>
                    <a:p>
                      <a:pPr marL="0" marR="0" algn="l">
                        <a:lnSpc>
                          <a:spcPct val="150000"/>
                        </a:lnSpc>
                        <a:spcBef>
                          <a:spcPts val="0"/>
                        </a:spcBef>
                        <a:spcAft>
                          <a:spcPts val="0"/>
                        </a:spcAft>
                      </a:pPr>
                      <a:r>
                        <a:rPr lang="en-US" sz="1800" dirty="0">
                          <a:effectLst/>
                          <a:latin typeface="Times New Roman"/>
                          <a:ea typeface="Times New Roman"/>
                        </a:rPr>
                        <a:t>PR interval</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a:effectLst/>
                          <a:latin typeface="Times New Roman"/>
                          <a:ea typeface="Times New Roman"/>
                        </a:rPr>
                        <a:t>-</a:t>
                      </a:r>
                      <a:endParaRPr lang="en-US"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latin typeface="Times New Roman"/>
                          <a:ea typeface="Times New Roman"/>
                        </a:rPr>
                        <a:t>0.12 - 0.2s</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latin typeface="Times New Roman"/>
                          <a:ea typeface="Times New Roman"/>
                        </a:rPr>
                        <a:t>-</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39402766"/>
              </p:ext>
            </p:extLst>
          </p:nvPr>
        </p:nvGraphicFramePr>
        <p:xfrm>
          <a:off x="1331913" y="5200515"/>
          <a:ext cx="6480175" cy="1828800"/>
        </p:xfrm>
        <a:graphic>
          <a:graphicData uri="http://schemas.openxmlformats.org/drawingml/2006/table">
            <a:tbl>
              <a:tblPr firstRow="1" firstCol="1" bandRow="1"/>
              <a:tblGrid>
                <a:gridCol w="3239737">
                  <a:extLst>
                    <a:ext uri="{9D8B030D-6E8A-4147-A177-3AD203B41FA5}">
                      <a16:colId xmlns:a16="http://schemas.microsoft.com/office/drawing/2014/main" xmlns="" val="20000"/>
                    </a:ext>
                  </a:extLst>
                </a:gridCol>
                <a:gridCol w="3240438">
                  <a:extLst>
                    <a:ext uri="{9D8B030D-6E8A-4147-A177-3AD203B41FA5}">
                      <a16:colId xmlns:a16="http://schemas.microsoft.com/office/drawing/2014/main" xmlns="" val="20001"/>
                    </a:ext>
                  </a:extLst>
                </a:gridCol>
              </a:tblGrid>
              <a:tr h="263860">
                <a:tc>
                  <a:txBody>
                    <a:bodyPr/>
                    <a:lstStyle/>
                    <a:p>
                      <a:pPr marL="0" marR="0" algn="just">
                        <a:lnSpc>
                          <a:spcPct val="150000"/>
                        </a:lnSpc>
                        <a:spcBef>
                          <a:spcPts val="0"/>
                        </a:spcBef>
                        <a:spcAft>
                          <a:spcPts val="0"/>
                        </a:spcAft>
                      </a:pPr>
                      <a:r>
                        <a:rPr lang="en-US" sz="1600" b="1" dirty="0" smtClean="0">
                          <a:effectLst/>
                          <a:latin typeface="Times New Roman"/>
                          <a:ea typeface="Times New Roman"/>
                        </a:rPr>
                        <a:t>NOISE PARAMETER</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b="1" dirty="0">
                          <a:effectLst/>
                          <a:latin typeface="Times New Roman"/>
                          <a:ea typeface="Times New Roman"/>
                        </a:rPr>
                        <a:t>FREQUENCY RANGE</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63860">
                <a:tc>
                  <a:txBody>
                    <a:bodyPr/>
                    <a:lstStyle/>
                    <a:p>
                      <a:pPr marL="0" marR="0" algn="just">
                        <a:lnSpc>
                          <a:spcPct val="150000"/>
                        </a:lnSpc>
                        <a:spcBef>
                          <a:spcPts val="0"/>
                        </a:spcBef>
                        <a:spcAft>
                          <a:spcPts val="0"/>
                        </a:spcAft>
                      </a:pPr>
                      <a:r>
                        <a:rPr lang="en-US" sz="1600" dirty="0">
                          <a:effectLst/>
                          <a:latin typeface="Times New Roman"/>
                          <a:ea typeface="Times New Roman"/>
                        </a:rPr>
                        <a:t>Muscle noise</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a:ea typeface="Times New Roman"/>
                        </a:rPr>
                        <a:t>5 - 50 Hz</a:t>
                      </a:r>
                      <a:endParaRPr lang="en-US" sz="11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63860">
                <a:tc>
                  <a:txBody>
                    <a:bodyPr/>
                    <a:lstStyle/>
                    <a:p>
                      <a:pPr marL="0" marR="0" algn="just">
                        <a:lnSpc>
                          <a:spcPct val="150000"/>
                        </a:lnSpc>
                        <a:spcBef>
                          <a:spcPts val="0"/>
                        </a:spcBef>
                        <a:spcAft>
                          <a:spcPts val="0"/>
                        </a:spcAft>
                      </a:pPr>
                      <a:r>
                        <a:rPr lang="en-US" sz="1600" dirty="0">
                          <a:effectLst/>
                          <a:latin typeface="Times New Roman"/>
                          <a:ea typeface="Times New Roman"/>
                        </a:rPr>
                        <a:t>Motion artifacts</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a:ea typeface="Times New Roman"/>
                        </a:rPr>
                        <a:t>0.12 - 0.05 Hz</a:t>
                      </a:r>
                      <a:endParaRPr lang="en-US" sz="11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63860">
                <a:tc>
                  <a:txBody>
                    <a:bodyPr/>
                    <a:lstStyle/>
                    <a:p>
                      <a:pPr marL="0" marR="0" algn="just">
                        <a:lnSpc>
                          <a:spcPct val="150000"/>
                        </a:lnSpc>
                        <a:spcBef>
                          <a:spcPts val="0"/>
                        </a:spcBef>
                        <a:spcAft>
                          <a:spcPts val="0"/>
                        </a:spcAft>
                      </a:pPr>
                      <a:r>
                        <a:rPr lang="en-US" sz="1600">
                          <a:effectLst/>
                          <a:latin typeface="Times New Roman"/>
                          <a:ea typeface="Times New Roman"/>
                        </a:rPr>
                        <a:t>power line interference</a:t>
                      </a:r>
                      <a:endParaRPr lang="en-US" sz="11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a:ea typeface="Times New Roman"/>
                        </a:rPr>
                        <a:t>50 Hz</a:t>
                      </a:r>
                      <a:endParaRPr lang="en-US" sz="11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63860">
                <a:tc>
                  <a:txBody>
                    <a:bodyPr/>
                    <a:lstStyle/>
                    <a:p>
                      <a:pPr marL="0" marR="0" algn="just">
                        <a:lnSpc>
                          <a:spcPct val="150000"/>
                        </a:lnSpc>
                        <a:spcBef>
                          <a:spcPts val="0"/>
                        </a:spcBef>
                        <a:spcAft>
                          <a:spcPts val="0"/>
                        </a:spcAft>
                      </a:pPr>
                      <a:r>
                        <a:rPr lang="en-US" sz="1600" dirty="0">
                          <a:effectLst/>
                          <a:latin typeface="Times New Roman"/>
                          <a:ea typeface="Times New Roman"/>
                        </a:rPr>
                        <a:t>other electrical noises</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a:ea typeface="Times New Roman"/>
                        </a:rPr>
                        <a:t>&gt; 10 Hz</a:t>
                      </a:r>
                      <a:endParaRPr lang="en-US" sz="11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 name="Rectangle 1"/>
          <p:cNvSpPr/>
          <p:nvPr/>
        </p:nvSpPr>
        <p:spPr>
          <a:xfrm>
            <a:off x="3094405" y="4569023"/>
            <a:ext cx="2930609" cy="307777"/>
          </a:xfrm>
          <a:prstGeom prst="rect">
            <a:avLst/>
          </a:prstGeom>
        </p:spPr>
        <p:txBody>
          <a:bodyPr wrap="none">
            <a:spAutoFit/>
          </a:bodyPr>
          <a:lstStyle/>
          <a:p>
            <a:pPr algn="ctr">
              <a:spcBef>
                <a:spcPts val="560"/>
              </a:spcBef>
            </a:pPr>
            <a:r>
              <a:rPr lang="en-GB" dirty="0"/>
              <a:t>Table 1.2: Noise characteristics </a:t>
            </a:r>
            <a:r>
              <a:rPr lang="en-GB" dirty="0" smtClean="0"/>
              <a:t>[2]</a:t>
            </a:r>
            <a:endParaRPr lang="en-US" dirty="0"/>
          </a:p>
        </p:txBody>
      </p:sp>
      <p:sp>
        <p:nvSpPr>
          <p:cNvPr id="10" name="Rectangle 9"/>
          <p:cNvSpPr/>
          <p:nvPr/>
        </p:nvSpPr>
        <p:spPr>
          <a:xfrm>
            <a:off x="2286000" y="1447800"/>
            <a:ext cx="4572000" cy="307777"/>
          </a:xfrm>
          <a:prstGeom prst="rect">
            <a:avLst/>
          </a:prstGeom>
        </p:spPr>
        <p:txBody>
          <a:bodyPr>
            <a:spAutoFit/>
          </a:bodyPr>
          <a:lstStyle/>
          <a:p>
            <a:pPr algn="ctr">
              <a:spcBef>
                <a:spcPts val="560"/>
              </a:spcBef>
            </a:pPr>
            <a:r>
              <a:rPr lang="en-GB" dirty="0" smtClean="0"/>
              <a:t>Table 1.1: Characteristics of ideal ECG [2]</a:t>
            </a:r>
            <a:endParaRPr lang="en-US" dirty="0"/>
          </a:p>
        </p:txBody>
      </p:sp>
    </p:spTree>
    <p:extLst>
      <p:ext uri="{BB962C8B-B14F-4D97-AF65-F5344CB8AC3E}">
        <p14:creationId xmlns:p14="http://schemas.microsoft.com/office/powerpoint/2010/main" val="2888125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50</a:t>
            </a:fld>
            <a:endParaRPr lang="en-IN"/>
          </a:p>
        </p:txBody>
      </p:sp>
      <p:sp>
        <p:nvSpPr>
          <p:cNvPr id="7" name="Rectangle 6"/>
          <p:cNvSpPr/>
          <p:nvPr/>
        </p:nvSpPr>
        <p:spPr>
          <a:xfrm>
            <a:off x="2515187" y="6093023"/>
            <a:ext cx="4113627" cy="307777"/>
          </a:xfrm>
          <a:prstGeom prst="rect">
            <a:avLst/>
          </a:prstGeom>
        </p:spPr>
        <p:txBody>
          <a:bodyPr wrap="none">
            <a:spAutoFit/>
          </a:bodyPr>
          <a:lstStyle/>
          <a:p>
            <a:pPr algn="ctr"/>
            <a:r>
              <a:rPr lang="en-GB" dirty="0"/>
              <a:t>Figure </a:t>
            </a:r>
            <a:r>
              <a:rPr lang="en-GB" dirty="0" smtClean="0"/>
              <a:t>5.12: </a:t>
            </a:r>
            <a:r>
              <a:rPr lang="en-US" dirty="0" smtClean="0"/>
              <a:t>Disease classification for record 855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410" y="609600"/>
            <a:ext cx="3479180" cy="5486400"/>
          </a:xfrm>
          <a:prstGeom prst="rect">
            <a:avLst/>
          </a:prstGeom>
        </p:spPr>
      </p:pic>
    </p:spTree>
    <p:extLst>
      <p:ext uri="{BB962C8B-B14F-4D97-AF65-F5344CB8AC3E}">
        <p14:creationId xmlns:p14="http://schemas.microsoft.com/office/powerpoint/2010/main" val="17149312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Table </a:t>
            </a:r>
            <a:r>
              <a:rPr lang="en-US" sz="2000" dirty="0" smtClean="0"/>
              <a:t>5.1</a:t>
            </a:r>
            <a:r>
              <a:rPr lang="en-US" sz="2000" dirty="0"/>
              <a:t>, </a:t>
            </a:r>
            <a:r>
              <a:rPr lang="en-US" sz="2000" dirty="0" smtClean="0"/>
              <a:t>5.2 </a:t>
            </a:r>
            <a:r>
              <a:rPr lang="en-US" sz="2000" dirty="0"/>
              <a:t>and </a:t>
            </a:r>
            <a:r>
              <a:rPr lang="en-US" sz="2000" dirty="0" smtClean="0"/>
              <a:t>5.3 </a:t>
            </a:r>
            <a:r>
              <a:rPr lang="en-US" sz="2000" dirty="0"/>
              <a:t>shows evaluation results for other test inputs of MIT-BIH Supraventricular Arrhythmia database, MIT-BIH Arrhythmia database and Laboratory signals respectively.</a:t>
            </a:r>
          </a:p>
          <a:p>
            <a:pPr marL="0" lvl="3" indent="0" algn="just">
              <a:lnSpc>
                <a:spcPct val="150000"/>
              </a:lnSpc>
              <a:buSzPct val="95000"/>
              <a:buNone/>
            </a:pPr>
            <a:r>
              <a:rPr lang="en-US" sz="2000" dirty="0"/>
              <a:t>The evaluation parameters chosen are detection rate (DR), Sensitivity (SE) and Specificity (SP) in percentages given by</a:t>
            </a:r>
          </a:p>
          <a:p>
            <a:pPr marL="0" lvl="3" indent="0" algn="just">
              <a:lnSpc>
                <a:spcPct val="150000"/>
              </a:lnSpc>
              <a:buSzPct val="95000"/>
              <a:buNone/>
            </a:pPr>
            <a:r>
              <a:rPr lang="en-US" sz="2000" dirty="0" smtClean="0"/>
              <a:t>			DR</a:t>
            </a:r>
            <a:r>
              <a:rPr lang="en-US" sz="2000" dirty="0"/>
              <a:t>=(TP-FN)/TP				</a:t>
            </a:r>
            <a:r>
              <a:rPr lang="en-US" sz="2000" dirty="0" smtClean="0"/>
              <a:t>(5)</a:t>
            </a:r>
            <a:r>
              <a:rPr lang="en-US" sz="2000" dirty="0"/>
              <a:t>	</a:t>
            </a:r>
          </a:p>
          <a:p>
            <a:pPr marL="0" lvl="3" indent="0" algn="just">
              <a:lnSpc>
                <a:spcPct val="150000"/>
              </a:lnSpc>
              <a:buSzPct val="95000"/>
              <a:buNone/>
            </a:pPr>
            <a:r>
              <a:rPr lang="en-US" sz="2000" dirty="0" smtClean="0"/>
              <a:t>			SE=TP</a:t>
            </a:r>
            <a:r>
              <a:rPr lang="en-US" sz="2000" dirty="0"/>
              <a:t>/(TP+FN)				</a:t>
            </a:r>
            <a:r>
              <a:rPr lang="en-US" sz="2000" dirty="0" smtClean="0"/>
              <a:t>(6)</a:t>
            </a:r>
            <a:r>
              <a:rPr lang="en-US" sz="2000" dirty="0"/>
              <a:t>	</a:t>
            </a:r>
          </a:p>
          <a:p>
            <a:pPr marL="0" lvl="3" indent="0" algn="just">
              <a:lnSpc>
                <a:spcPct val="150000"/>
              </a:lnSpc>
              <a:buSzPct val="95000"/>
              <a:buNone/>
            </a:pPr>
            <a:r>
              <a:rPr lang="en-US" sz="2000" dirty="0" smtClean="0"/>
              <a:t>			SP=TP</a:t>
            </a:r>
            <a:r>
              <a:rPr lang="en-US" sz="2000" dirty="0"/>
              <a:t>/(TP+FP)				</a:t>
            </a:r>
            <a:r>
              <a:rPr lang="en-US" sz="2000" dirty="0" smtClean="0"/>
              <a:t>(7)</a:t>
            </a:r>
            <a:endParaRPr lang="en-US" sz="2000" dirty="0"/>
          </a:p>
          <a:p>
            <a:pPr marL="0" lvl="3" indent="0" algn="just">
              <a:lnSpc>
                <a:spcPct val="150000"/>
              </a:lnSpc>
              <a:buSzPct val="95000"/>
              <a:buNone/>
            </a:pPr>
            <a:r>
              <a:rPr lang="en-US" sz="2000" dirty="0"/>
              <a:t>Where</a:t>
            </a:r>
          </a:p>
          <a:p>
            <a:pPr marL="0" lvl="3" indent="0" algn="just">
              <a:lnSpc>
                <a:spcPct val="150000"/>
              </a:lnSpc>
              <a:buSzPct val="95000"/>
              <a:buNone/>
            </a:pPr>
            <a:r>
              <a:rPr lang="en-US" sz="2000" dirty="0"/>
              <a:t>TP - True </a:t>
            </a:r>
            <a:r>
              <a:rPr lang="en-US" sz="2000" dirty="0" smtClean="0"/>
              <a:t>positive; FN </a:t>
            </a:r>
            <a:r>
              <a:rPr lang="en-US" sz="2000" dirty="0"/>
              <a:t>- False </a:t>
            </a:r>
            <a:r>
              <a:rPr lang="en-US" sz="2000" dirty="0" smtClean="0"/>
              <a:t>negative; FP </a:t>
            </a:r>
            <a:r>
              <a:rPr lang="en-US" sz="2000" dirty="0"/>
              <a:t>– False positive</a:t>
            </a:r>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51</a:t>
            </a:fld>
            <a:endParaRPr lang="en-IN"/>
          </a:p>
        </p:txBody>
      </p:sp>
    </p:spTree>
    <p:extLst>
      <p:ext uri="{BB962C8B-B14F-4D97-AF65-F5344CB8AC3E}">
        <p14:creationId xmlns:p14="http://schemas.microsoft.com/office/powerpoint/2010/main" val="1911096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Table </a:t>
            </a:r>
            <a:r>
              <a:rPr lang="en-US" sz="2000" dirty="0" smtClean="0"/>
              <a:t>5.1</a:t>
            </a:r>
            <a:r>
              <a:rPr lang="en-US" sz="2000" dirty="0"/>
              <a:t>, shows evaluation results for other test inputs of MIT-BIH Supraventricular Arrhythmia database. </a:t>
            </a: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52</a:t>
            </a:fld>
            <a:endParaRPr lang="en-I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035" y="1792878"/>
            <a:ext cx="5545931" cy="476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6246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Table </a:t>
            </a:r>
            <a:r>
              <a:rPr lang="en-US" sz="2000" dirty="0" smtClean="0"/>
              <a:t>5.2, </a:t>
            </a:r>
            <a:r>
              <a:rPr lang="en-US" sz="2000" dirty="0"/>
              <a:t>shows evaluation results for other test inputs of MIT-BIH </a:t>
            </a:r>
            <a:r>
              <a:rPr lang="en-US" sz="2000" dirty="0" smtClean="0"/>
              <a:t>Arrhythmia </a:t>
            </a:r>
            <a:r>
              <a:rPr lang="en-US" sz="2000" dirty="0"/>
              <a:t>database. </a:t>
            </a: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53</a:t>
            </a:fld>
            <a:endParaRPr lang="en-IN"/>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14550"/>
            <a:ext cx="70104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475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096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Table </a:t>
            </a:r>
            <a:r>
              <a:rPr lang="en-US" sz="2000" dirty="0" smtClean="0"/>
              <a:t>5.3, </a:t>
            </a:r>
            <a:r>
              <a:rPr lang="en-US" sz="2000" dirty="0"/>
              <a:t>shows evaluation results for other test inputs of </a:t>
            </a:r>
            <a:r>
              <a:rPr lang="en-US" sz="2000" dirty="0" smtClean="0"/>
              <a:t>laboratory signals.</a:t>
            </a:r>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54</a:t>
            </a:fld>
            <a:endParaRPr lang="en-IN"/>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62" y="1447800"/>
            <a:ext cx="758747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545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096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IN" sz="2000" dirty="0"/>
              <a:t>To summarize, the results obtained for detection of QRS complex show detection rate (DR) of 99.47 %, Sensitivity (SE) of 99.47% and Specificity (SP) of 98.06 before FP/FN correction; DR of 99.87%, SE of 99.87% and SP of 100% after FP/FN correction. Therefore, there is an overall improvement compared to the earlier work. </a:t>
            </a:r>
          </a:p>
          <a:p>
            <a:pPr marL="0" lvl="3" indent="0" algn="just">
              <a:lnSpc>
                <a:spcPct val="150000"/>
              </a:lnSpc>
              <a:buSzPct val="95000"/>
              <a:buNone/>
            </a:pPr>
            <a:r>
              <a:rPr lang="en-IN" sz="2000" dirty="0"/>
              <a:t>The P detection algorithm was able to detect most of the p peaks with negligible false positives and false negatives. </a:t>
            </a:r>
          </a:p>
          <a:p>
            <a:pPr marL="0" lvl="3" indent="0" algn="just">
              <a:lnSpc>
                <a:spcPct val="150000"/>
              </a:lnSpc>
              <a:buSzPct val="95000"/>
              <a:buNone/>
            </a:pPr>
            <a:r>
              <a:rPr lang="en-IN" sz="2000" dirty="0"/>
              <a:t>The disease classification was found to be accurate for the given input parameters. The classifier was able to exactly predict the type of Arrhythmia from the given input signal.</a:t>
            </a:r>
          </a:p>
          <a:p>
            <a:pPr marL="0" lvl="3" indent="0" algn="just">
              <a:lnSpc>
                <a:spcPct val="150000"/>
              </a:lnSpc>
              <a:buSzPct val="95000"/>
              <a:buNone/>
            </a:pPr>
            <a:endParaRPr lang="en-US" sz="2000" dirty="0"/>
          </a:p>
          <a:p>
            <a:pPr marL="0" lvl="3" indent="0" algn="just">
              <a:lnSpc>
                <a:spcPct val="150000"/>
              </a:lnSpc>
              <a:buSzPct val="95000"/>
              <a:buNone/>
            </a:pPr>
            <a:endParaRPr lang="en-US" sz="2000" dirty="0" smtClean="0"/>
          </a:p>
          <a:p>
            <a:pPr marL="0" lvl="3" indent="0" algn="just">
              <a:lnSpc>
                <a:spcPct val="150000"/>
              </a:lnSpc>
              <a:buSzPct val="95000"/>
              <a:buNone/>
            </a:pPr>
            <a:endParaRPr lang="en-US" sz="20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55</a:t>
            </a:fld>
            <a:endParaRPr lang="en-IN"/>
          </a:p>
        </p:txBody>
      </p:sp>
    </p:spTree>
    <p:extLst>
      <p:ext uri="{BB962C8B-B14F-4D97-AF65-F5344CB8AC3E}">
        <p14:creationId xmlns:p14="http://schemas.microsoft.com/office/powerpoint/2010/main" val="23030562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The </a:t>
            </a:r>
            <a:r>
              <a:rPr lang="en-US" sz="2000" dirty="0" smtClean="0"/>
              <a:t>Fuzzy simulation </a:t>
            </a:r>
            <a:r>
              <a:rPr lang="en-US" sz="2000" dirty="0"/>
              <a:t>result for </a:t>
            </a:r>
            <a:r>
              <a:rPr lang="en-US" sz="2000" dirty="0" smtClean="0"/>
              <a:t>record 802 is </a:t>
            </a:r>
            <a:r>
              <a:rPr lang="en-US" sz="2000" dirty="0"/>
              <a:t>illustrated in Figure </a:t>
            </a:r>
            <a:r>
              <a:rPr lang="en-US" sz="2000" dirty="0" smtClean="0"/>
              <a:t>5.13.</a:t>
            </a: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56</a:t>
            </a:fld>
            <a:endParaRPr lang="en-IN"/>
          </a:p>
        </p:txBody>
      </p:sp>
      <p:sp>
        <p:nvSpPr>
          <p:cNvPr id="5" name="Rectangle 4"/>
          <p:cNvSpPr/>
          <p:nvPr/>
        </p:nvSpPr>
        <p:spPr>
          <a:xfrm>
            <a:off x="2471109" y="5486400"/>
            <a:ext cx="4201792" cy="307777"/>
          </a:xfrm>
          <a:prstGeom prst="rect">
            <a:avLst/>
          </a:prstGeom>
        </p:spPr>
        <p:txBody>
          <a:bodyPr wrap="none">
            <a:spAutoFit/>
          </a:bodyPr>
          <a:lstStyle/>
          <a:p>
            <a:pPr algn="ctr"/>
            <a:r>
              <a:rPr lang="en-GB" dirty="0"/>
              <a:t>Figure </a:t>
            </a:r>
            <a:r>
              <a:rPr lang="en-GB" dirty="0" smtClean="0"/>
              <a:t>5.13: Fuzzy </a:t>
            </a:r>
            <a:r>
              <a:rPr lang="en-US" dirty="0" smtClean="0"/>
              <a:t>Simulation result for record 802</a:t>
            </a:r>
            <a:endParaRPr lang="en-US"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912" b="9497"/>
          <a:stretch/>
        </p:blipFill>
        <p:spPr bwMode="auto">
          <a:xfrm>
            <a:off x="502920" y="1845129"/>
            <a:ext cx="8138160" cy="316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46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The </a:t>
            </a:r>
            <a:r>
              <a:rPr lang="en-US" sz="2000" dirty="0" smtClean="0"/>
              <a:t>Fuzzy simulation </a:t>
            </a:r>
            <a:r>
              <a:rPr lang="en-US" sz="2000" dirty="0"/>
              <a:t>result for </a:t>
            </a:r>
            <a:r>
              <a:rPr lang="en-US" sz="2000" dirty="0" smtClean="0"/>
              <a:t>record 811 is </a:t>
            </a:r>
            <a:r>
              <a:rPr lang="en-US" sz="2000" dirty="0"/>
              <a:t>illustrated in Figure </a:t>
            </a:r>
            <a:r>
              <a:rPr lang="en-US" sz="2000" dirty="0" smtClean="0"/>
              <a:t>5.14.</a:t>
            </a: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57</a:t>
            </a:fld>
            <a:endParaRPr lang="en-IN"/>
          </a:p>
        </p:txBody>
      </p:sp>
      <p:sp>
        <p:nvSpPr>
          <p:cNvPr id="5" name="Rectangle 4"/>
          <p:cNvSpPr/>
          <p:nvPr/>
        </p:nvSpPr>
        <p:spPr>
          <a:xfrm>
            <a:off x="2471109" y="5486400"/>
            <a:ext cx="4201792" cy="307777"/>
          </a:xfrm>
          <a:prstGeom prst="rect">
            <a:avLst/>
          </a:prstGeom>
        </p:spPr>
        <p:txBody>
          <a:bodyPr wrap="none">
            <a:spAutoFit/>
          </a:bodyPr>
          <a:lstStyle/>
          <a:p>
            <a:pPr algn="ctr"/>
            <a:r>
              <a:rPr lang="en-GB" dirty="0"/>
              <a:t>Figure </a:t>
            </a:r>
            <a:r>
              <a:rPr lang="en-GB" dirty="0" smtClean="0"/>
              <a:t>5.14: Fuzzy </a:t>
            </a:r>
            <a:r>
              <a:rPr lang="en-US" dirty="0" smtClean="0"/>
              <a:t>Simulation result for record 811</a:t>
            </a:r>
            <a:endParaRPr lang="en-US"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121" b="9704"/>
          <a:stretch/>
        </p:blipFill>
        <p:spPr bwMode="auto">
          <a:xfrm>
            <a:off x="502920" y="1853293"/>
            <a:ext cx="8138160" cy="315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273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762000"/>
            <a:ext cx="8229600" cy="4709100"/>
          </a:xfrm>
          <a:prstGeom prst="rect">
            <a:avLst/>
          </a:prstGeom>
        </p:spPr>
        <p:txBody>
          <a:bodyPr lIns="91425" tIns="91425" rIns="91425" bIns="91425" anchor="t" anchorCtr="0">
            <a:noAutofit/>
          </a:bodyPr>
          <a:lstStyle/>
          <a:p>
            <a:pPr marL="0" lvl="3" indent="0" algn="just">
              <a:lnSpc>
                <a:spcPct val="150000"/>
              </a:lnSpc>
              <a:buSzPct val="95000"/>
              <a:buNone/>
            </a:pPr>
            <a:r>
              <a:rPr lang="en-US" sz="2000" dirty="0"/>
              <a:t>The </a:t>
            </a:r>
            <a:r>
              <a:rPr lang="en-US" sz="2000" dirty="0" smtClean="0"/>
              <a:t>Fuzzy simulation </a:t>
            </a:r>
            <a:r>
              <a:rPr lang="en-US" sz="2000" dirty="0"/>
              <a:t>result for </a:t>
            </a:r>
            <a:r>
              <a:rPr lang="en-US" sz="2000" dirty="0" smtClean="0"/>
              <a:t>record 855 is </a:t>
            </a:r>
            <a:r>
              <a:rPr lang="en-US" sz="2000" dirty="0"/>
              <a:t>illustrated in Figure </a:t>
            </a:r>
            <a:r>
              <a:rPr lang="en-US" sz="2000" dirty="0" smtClean="0"/>
              <a:t>5.15.</a:t>
            </a:r>
            <a:endParaRPr lang="en-US" sz="20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58</a:t>
            </a:fld>
            <a:endParaRPr lang="en-IN"/>
          </a:p>
        </p:txBody>
      </p:sp>
      <p:sp>
        <p:nvSpPr>
          <p:cNvPr id="5" name="Rectangle 4"/>
          <p:cNvSpPr/>
          <p:nvPr/>
        </p:nvSpPr>
        <p:spPr>
          <a:xfrm>
            <a:off x="2471109" y="5486400"/>
            <a:ext cx="4201792" cy="307777"/>
          </a:xfrm>
          <a:prstGeom prst="rect">
            <a:avLst/>
          </a:prstGeom>
        </p:spPr>
        <p:txBody>
          <a:bodyPr wrap="none">
            <a:spAutoFit/>
          </a:bodyPr>
          <a:lstStyle/>
          <a:p>
            <a:pPr algn="ctr"/>
            <a:r>
              <a:rPr lang="en-GB" dirty="0"/>
              <a:t>Figure </a:t>
            </a:r>
            <a:r>
              <a:rPr lang="en-GB" dirty="0" smtClean="0"/>
              <a:t>5.15: Fuzzy </a:t>
            </a:r>
            <a:r>
              <a:rPr lang="en-US" dirty="0" smtClean="0"/>
              <a:t>Simulation result for record 855</a:t>
            </a:r>
            <a:endParaRPr lang="en-US" dirty="0"/>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479" b="10053"/>
          <a:stretch/>
        </p:blipFill>
        <p:spPr bwMode="auto">
          <a:xfrm>
            <a:off x="509277" y="1869622"/>
            <a:ext cx="8138160" cy="312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2732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6. Innovations in this project</a:t>
            </a:r>
            <a:endParaRPr lang="en-IN" dirty="0"/>
          </a:p>
        </p:txBody>
      </p:sp>
      <p:sp>
        <p:nvSpPr>
          <p:cNvPr id="97" name="Shape 97"/>
          <p:cNvSpPr txBox="1">
            <a:spLocks noGrp="1"/>
          </p:cNvSpPr>
          <p:nvPr>
            <p:ph idx="1"/>
          </p:nvPr>
        </p:nvSpPr>
        <p:spPr>
          <a:xfrm>
            <a:off x="457200" y="1524000"/>
            <a:ext cx="8229600" cy="4709100"/>
          </a:xfrm>
          <a:prstGeom prst="rect">
            <a:avLst/>
          </a:prstGeom>
        </p:spPr>
        <p:txBody>
          <a:bodyPr lIns="91425" tIns="91425" rIns="91425" bIns="91425" anchor="t" anchorCtr="0">
            <a:noAutofit/>
          </a:bodyPr>
          <a:lstStyle/>
          <a:p>
            <a:pPr algn="just">
              <a:lnSpc>
                <a:spcPct val="150000"/>
              </a:lnSpc>
              <a:spcBef>
                <a:spcPts val="560"/>
              </a:spcBef>
            </a:pPr>
            <a:r>
              <a:rPr lang="en-US" dirty="0" smtClean="0"/>
              <a:t>The very idea of providing a handy automated tool for ECG interpretation is an innovation, resulting in avoidance of errors in interpretations</a:t>
            </a:r>
          </a:p>
          <a:p>
            <a:pPr algn="just">
              <a:lnSpc>
                <a:spcPct val="150000"/>
              </a:lnSpc>
              <a:spcBef>
                <a:spcPts val="560"/>
              </a:spcBef>
            </a:pPr>
            <a:r>
              <a:rPr lang="en-US" dirty="0" smtClean="0"/>
              <a:t>Improvements to the earlier KNN based QRS detection  by designing false positive (FP) and false negative (FN) correction algorithm.</a:t>
            </a:r>
          </a:p>
          <a:p>
            <a:pPr algn="just">
              <a:lnSpc>
                <a:spcPct val="150000"/>
              </a:lnSpc>
              <a:spcBef>
                <a:spcPts val="560"/>
              </a:spcBef>
            </a:pPr>
            <a:r>
              <a:rPr lang="en-US" dirty="0" smtClean="0"/>
              <a:t>P peaks detection algorithm from the obtained KNN output</a:t>
            </a:r>
          </a:p>
          <a:p>
            <a:pPr algn="just">
              <a:lnSpc>
                <a:spcPct val="150000"/>
              </a:lnSpc>
              <a:spcBef>
                <a:spcPts val="560"/>
              </a:spcBef>
            </a:pPr>
            <a:r>
              <a:rPr lang="en-US" dirty="0" smtClean="0"/>
              <a:t>Use of fuzzy logic to develop the classifier.</a:t>
            </a:r>
          </a:p>
          <a:p>
            <a:pPr algn="just">
              <a:lnSpc>
                <a:spcPct val="150000"/>
              </a:lnSpc>
              <a:spcBef>
                <a:spcPts val="560"/>
              </a:spcBef>
            </a:pPr>
            <a:r>
              <a:rPr lang="en-US" dirty="0" smtClean="0"/>
              <a:t>Use of Nova code standard in the setting the rules for fuzzy systems.</a:t>
            </a:r>
          </a:p>
          <a:p>
            <a:pPr algn="just">
              <a:lnSpc>
                <a:spcPct val="150000"/>
              </a:lnSpc>
              <a:spcBef>
                <a:spcPts val="560"/>
              </a:spcBef>
            </a:pPr>
            <a:r>
              <a:rPr lang="en-US" dirty="0" smtClean="0"/>
              <a:t>Classifier as a combination of fuzzy system and KNN model.</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59</a:t>
            </a:fld>
            <a:endParaRPr lang="en-IN"/>
          </a:p>
        </p:txBody>
      </p:sp>
    </p:spTree>
    <p:extLst>
      <p:ext uri="{BB962C8B-B14F-4D97-AF65-F5344CB8AC3E}">
        <p14:creationId xmlns:p14="http://schemas.microsoft.com/office/powerpoint/2010/main" val="1702612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1074450"/>
            <a:ext cx="8229600" cy="4709100"/>
          </a:xfrm>
          <a:prstGeom prst="rect">
            <a:avLst/>
          </a:prstGeom>
        </p:spPr>
        <p:txBody>
          <a:bodyPr lIns="91425" tIns="91425" rIns="91425" bIns="91425" anchor="t" anchorCtr="0">
            <a:noAutofit/>
          </a:bodyPr>
          <a:lstStyle/>
          <a:p>
            <a:pPr algn="just">
              <a:lnSpc>
                <a:spcPct val="150000"/>
              </a:lnSpc>
            </a:pPr>
            <a:r>
              <a:rPr lang="en-US" dirty="0" smtClean="0"/>
              <a:t>Arrhythmias – Group of cardiac abnormalities where heart </a:t>
            </a:r>
            <a:r>
              <a:rPr lang="en-US" dirty="0"/>
              <a:t>rate is irregular, </a:t>
            </a:r>
            <a:r>
              <a:rPr lang="en-US" dirty="0" smtClean="0"/>
              <a:t>either too </a:t>
            </a:r>
            <a:r>
              <a:rPr lang="en-US" dirty="0"/>
              <a:t>fast or too slow. </a:t>
            </a:r>
          </a:p>
          <a:p>
            <a:pPr algn="just">
              <a:lnSpc>
                <a:spcPct val="150000"/>
              </a:lnSpc>
            </a:pPr>
            <a:r>
              <a:rPr lang="en-US" dirty="0"/>
              <a:t>Heart rate that is too fast is called Tachycardia and heart rate that is too slow is called Bradycardia</a:t>
            </a:r>
            <a:r>
              <a:rPr lang="en-US" dirty="0" smtClean="0"/>
              <a:t>.</a:t>
            </a:r>
          </a:p>
          <a:p>
            <a:pPr algn="just">
              <a:lnSpc>
                <a:spcPct val="150000"/>
              </a:lnSpc>
            </a:pPr>
            <a:r>
              <a:rPr lang="en-US" dirty="0" smtClean="0"/>
              <a:t>In this project, a widely used clinical standard called Nova code is adopted which provides quantitative information about various parameters relevant to arrhythmia and other cardiac diseases. </a:t>
            </a:r>
          </a:p>
          <a:p>
            <a:pPr algn="just">
              <a:lnSpc>
                <a:spcPct val="150000"/>
              </a:lnSpc>
            </a:pPr>
            <a:r>
              <a:rPr lang="en-US" dirty="0" smtClean="0"/>
              <a:t>From </a:t>
            </a:r>
            <a:r>
              <a:rPr lang="en-US" dirty="0"/>
              <a:t>the code features related to arrhythmia are selected to develop the arrhythmia </a:t>
            </a:r>
            <a:r>
              <a:rPr lang="en-US" dirty="0" smtClean="0"/>
              <a:t>detection and classification system.</a:t>
            </a:r>
            <a:endParaRPr lang="en-US" dirty="0"/>
          </a:p>
          <a:p>
            <a:pPr marL="0" indent="0" algn="just">
              <a:lnSpc>
                <a:spcPct val="150000"/>
              </a:lnSpc>
              <a:buNone/>
            </a:pPr>
            <a:endParaRPr lang="en-GB" dirty="0" smtClean="0"/>
          </a:p>
          <a:p>
            <a:pPr marL="0" lvl="0" indent="0" algn="just">
              <a:lnSpc>
                <a:spcPct val="150000"/>
              </a:lnSpc>
              <a:buNone/>
            </a:pPr>
            <a:endParaRPr lang="en-GB" dirty="0" smtClean="0"/>
          </a:p>
          <a:p>
            <a:pPr marL="0" lvl="0" indent="0" algn="just">
              <a:lnSpc>
                <a:spcPct val="150000"/>
              </a:lnSpc>
              <a:buNone/>
            </a:pPr>
            <a:endParaRPr lang="en-US" dirty="0"/>
          </a:p>
          <a:p>
            <a:pPr marL="0" lvl="0" indent="0" algn="just">
              <a:lnSpc>
                <a:spcPct val="150000"/>
              </a:lnSpc>
              <a:buNone/>
            </a:pPr>
            <a:endParaRPr lang="en-US" dirty="0" smtClean="0"/>
          </a:p>
          <a:p>
            <a:pPr marL="0" lvl="0" indent="0" algn="just">
              <a:lnSpc>
                <a:spcPct val="150000"/>
              </a:lnSpc>
              <a:buNone/>
            </a:pPr>
            <a:endParaRPr lang="en-US"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a:t>
            </a:fld>
            <a:endParaRPr lang="en-IN"/>
          </a:p>
        </p:txBody>
      </p:sp>
    </p:spTree>
    <p:extLst>
      <p:ext uri="{BB962C8B-B14F-4D97-AF65-F5344CB8AC3E}">
        <p14:creationId xmlns:p14="http://schemas.microsoft.com/office/powerpoint/2010/main" val="137933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7. Conclusion</a:t>
            </a:r>
            <a:endParaRPr lang="en-IN" dirty="0"/>
          </a:p>
        </p:txBody>
      </p:sp>
      <p:sp>
        <p:nvSpPr>
          <p:cNvPr id="97" name="Shape 97"/>
          <p:cNvSpPr txBox="1">
            <a:spLocks noGrp="1"/>
          </p:cNvSpPr>
          <p:nvPr>
            <p:ph idx="1"/>
          </p:nvPr>
        </p:nvSpPr>
        <p:spPr>
          <a:xfrm>
            <a:off x="457200" y="1539300"/>
            <a:ext cx="8229600" cy="4709100"/>
          </a:xfrm>
          <a:prstGeom prst="rect">
            <a:avLst/>
          </a:prstGeom>
        </p:spPr>
        <p:txBody>
          <a:bodyPr lIns="91425" tIns="91425" rIns="91425" bIns="91425" anchor="t" anchorCtr="0">
            <a:noAutofit/>
          </a:bodyPr>
          <a:lstStyle/>
          <a:p>
            <a:pPr algn="just">
              <a:lnSpc>
                <a:spcPct val="150000"/>
              </a:lnSpc>
              <a:spcBef>
                <a:spcPts val="560"/>
              </a:spcBef>
            </a:pPr>
            <a:r>
              <a:rPr lang="en-IN" sz="1800" dirty="0"/>
              <a:t>In this project, an attempt was made to design an automated disease identification system that can serve as a handy tool for doctors and other medical professionals during diagnosis. </a:t>
            </a:r>
            <a:endParaRPr lang="en-IN" sz="1800" dirty="0" smtClean="0"/>
          </a:p>
          <a:p>
            <a:pPr algn="just">
              <a:lnSpc>
                <a:spcPct val="150000"/>
              </a:lnSpc>
              <a:spcBef>
                <a:spcPts val="560"/>
              </a:spcBef>
            </a:pPr>
            <a:r>
              <a:rPr lang="en-IN" sz="1800" dirty="0" smtClean="0"/>
              <a:t>The </a:t>
            </a:r>
            <a:r>
              <a:rPr lang="en-IN" sz="1800" dirty="0"/>
              <a:t>classifier designed consists of two components, a fuzzy system and KNN model. Fuzzy logic is employed, as the disease characteristics vary over a range of values instead of a definite value. </a:t>
            </a:r>
            <a:endParaRPr lang="en-IN" sz="1800" dirty="0" smtClean="0"/>
          </a:p>
          <a:p>
            <a:pPr algn="just">
              <a:lnSpc>
                <a:spcPct val="150000"/>
              </a:lnSpc>
              <a:spcBef>
                <a:spcPts val="560"/>
              </a:spcBef>
            </a:pPr>
            <a:r>
              <a:rPr lang="en-IN" sz="1800" dirty="0" smtClean="0"/>
              <a:t>To </a:t>
            </a:r>
            <a:r>
              <a:rPr lang="en-IN" sz="1800" dirty="0"/>
              <a:t>enhance the authenticity of classification model, quantitative information available from the Nova code, which is widely used as a standard in clinical trials, is utilised to design fuzzy system.</a:t>
            </a:r>
            <a:endParaRPr lang="en-US" sz="1800"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60</a:t>
            </a:fld>
            <a:endParaRPr lang="en-IN" dirty="0"/>
          </a:p>
        </p:txBody>
      </p:sp>
    </p:spTree>
    <p:extLst>
      <p:ext uri="{BB962C8B-B14F-4D97-AF65-F5344CB8AC3E}">
        <p14:creationId xmlns:p14="http://schemas.microsoft.com/office/powerpoint/2010/main" val="978798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381000"/>
            <a:ext cx="8229600" cy="4709100"/>
          </a:xfrm>
          <a:prstGeom prst="rect">
            <a:avLst/>
          </a:prstGeom>
        </p:spPr>
        <p:txBody>
          <a:bodyPr lIns="91425" tIns="91425" rIns="91425" bIns="91425" anchor="t" anchorCtr="0">
            <a:noAutofit/>
          </a:bodyPr>
          <a:lstStyle/>
          <a:p>
            <a:pPr marL="0" indent="0" algn="just">
              <a:lnSpc>
                <a:spcPct val="150000"/>
              </a:lnSpc>
              <a:spcBef>
                <a:spcPts val="560"/>
              </a:spcBef>
              <a:buNone/>
            </a:pPr>
            <a:r>
              <a:rPr lang="en-IN" dirty="0"/>
              <a:t>Clinically significant features of an ECG signal such QRS complex is extracted using KNN classification algorithm. </a:t>
            </a:r>
            <a:endParaRPr lang="en-IN" dirty="0" smtClean="0"/>
          </a:p>
          <a:p>
            <a:pPr marL="0" indent="0" algn="just">
              <a:lnSpc>
                <a:spcPct val="150000"/>
              </a:lnSpc>
              <a:spcBef>
                <a:spcPts val="560"/>
              </a:spcBef>
              <a:buNone/>
            </a:pPr>
            <a:r>
              <a:rPr lang="en-IN" dirty="0" smtClean="0"/>
              <a:t>The </a:t>
            </a:r>
            <a:r>
              <a:rPr lang="en-IN" dirty="0"/>
              <a:t>model is tested with very few inputs since the main aim of this work is to develop a disease classification system. </a:t>
            </a:r>
            <a:endParaRPr lang="en-IN" dirty="0" smtClean="0"/>
          </a:p>
          <a:p>
            <a:pPr marL="0" indent="0" algn="just">
              <a:lnSpc>
                <a:spcPct val="150000"/>
              </a:lnSpc>
              <a:spcBef>
                <a:spcPts val="560"/>
              </a:spcBef>
              <a:buNone/>
            </a:pPr>
            <a:r>
              <a:rPr lang="en-IN" dirty="0" smtClean="0"/>
              <a:t>However</a:t>
            </a:r>
            <a:r>
              <a:rPr lang="en-IN" dirty="0"/>
              <a:t>, there is scope for validation with more number of inputs and after extraction of all relevant features while incorporating entire Nova code.  </a:t>
            </a:r>
            <a:endParaRPr lang="en-IN" dirty="0" smtClean="0"/>
          </a:p>
          <a:p>
            <a:pPr marL="0" indent="0" algn="just">
              <a:lnSpc>
                <a:spcPct val="150000"/>
              </a:lnSpc>
              <a:spcBef>
                <a:spcPts val="560"/>
              </a:spcBef>
              <a:buNone/>
            </a:pPr>
            <a:r>
              <a:rPr lang="en-IN" dirty="0" smtClean="0"/>
              <a:t>A </a:t>
            </a:r>
            <a:r>
              <a:rPr lang="en-IN" dirty="0"/>
              <a:t>custom algorithm for detecting FPs, FNs and P peaks were designed and tested which is an improvement to the existing work</a:t>
            </a:r>
            <a:r>
              <a:rPr lang="en-IN" dirty="0" smtClean="0"/>
              <a:t>.</a:t>
            </a:r>
          </a:p>
          <a:p>
            <a:pPr marL="0" indent="0" algn="just">
              <a:lnSpc>
                <a:spcPct val="150000"/>
              </a:lnSpc>
              <a:spcBef>
                <a:spcPts val="560"/>
              </a:spcBef>
              <a:buNone/>
            </a:pPr>
            <a:r>
              <a:rPr lang="en-IN" dirty="0"/>
              <a:t>The results obtained for detection of QRS complex show detection rate (DR) of 99.47 %, Sensitivity (SE) of 99.47% and Specificity (SP) of 98.06 before FP/FN correction; DR of 99.87%, SE of 99.87% and SP of 100% after FP/FN correction. Therefore, there is an overall improvement compared to the earlier work.</a:t>
            </a:r>
            <a:endParaRPr lang="en-US"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61</a:t>
            </a:fld>
            <a:endParaRPr lang="en-IN"/>
          </a:p>
        </p:txBody>
      </p:sp>
    </p:spTree>
    <p:extLst>
      <p:ext uri="{BB962C8B-B14F-4D97-AF65-F5344CB8AC3E}">
        <p14:creationId xmlns:p14="http://schemas.microsoft.com/office/powerpoint/2010/main" val="2810464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381000"/>
            <a:ext cx="8229600" cy="4709100"/>
          </a:xfrm>
          <a:prstGeom prst="rect">
            <a:avLst/>
          </a:prstGeom>
        </p:spPr>
        <p:txBody>
          <a:bodyPr lIns="91425" tIns="91425" rIns="91425" bIns="91425" anchor="t" anchorCtr="0">
            <a:noAutofit/>
          </a:bodyPr>
          <a:lstStyle/>
          <a:p>
            <a:pPr marL="0" indent="0" algn="just">
              <a:lnSpc>
                <a:spcPct val="150000"/>
              </a:lnSpc>
              <a:spcBef>
                <a:spcPts val="560"/>
              </a:spcBef>
              <a:buNone/>
            </a:pPr>
            <a:r>
              <a:rPr lang="en-IN" dirty="0"/>
              <a:t>The P detection algorithm was able to detect most of the p peaks with negligible false positives and false negatives. </a:t>
            </a:r>
            <a:endParaRPr lang="en-IN" dirty="0" smtClean="0"/>
          </a:p>
          <a:p>
            <a:pPr marL="0" indent="0" algn="just">
              <a:lnSpc>
                <a:spcPct val="150000"/>
              </a:lnSpc>
              <a:spcBef>
                <a:spcPts val="560"/>
              </a:spcBef>
              <a:buNone/>
            </a:pPr>
            <a:r>
              <a:rPr lang="en-IN" dirty="0" smtClean="0"/>
              <a:t>The </a:t>
            </a:r>
            <a:r>
              <a:rPr lang="en-IN" dirty="0"/>
              <a:t>disease classification was found to be accurate for the given input parameters. The classifier was able to exactly predict the type of Arrhythmia from the given input signal.</a:t>
            </a:r>
          </a:p>
          <a:p>
            <a:pPr marL="0" indent="0" algn="just">
              <a:lnSpc>
                <a:spcPct val="150000"/>
              </a:lnSpc>
              <a:spcBef>
                <a:spcPts val="560"/>
              </a:spcBef>
              <a:buNone/>
            </a:pPr>
            <a:r>
              <a:rPr lang="en-IN" dirty="0"/>
              <a:t>To illustrate the concept, various types of arrhythmias are selected as disease classes. However the scope can be further increased to incorporate the entire Nova Code. </a:t>
            </a:r>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62</a:t>
            </a:fld>
            <a:endParaRPr lang="en-IN"/>
          </a:p>
        </p:txBody>
      </p:sp>
    </p:spTree>
    <p:extLst>
      <p:ext uri="{BB962C8B-B14F-4D97-AF65-F5344CB8AC3E}">
        <p14:creationId xmlns:p14="http://schemas.microsoft.com/office/powerpoint/2010/main" val="1878821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IN" dirty="0" smtClean="0"/>
              <a:t>References</a:t>
            </a:r>
            <a:endParaRPr lang="en-IN" dirty="0"/>
          </a:p>
        </p:txBody>
      </p:sp>
      <p:sp>
        <p:nvSpPr>
          <p:cNvPr id="97" name="Shape 97"/>
          <p:cNvSpPr txBox="1">
            <a:spLocks noGrp="1"/>
          </p:cNvSpPr>
          <p:nvPr>
            <p:ph idx="1"/>
          </p:nvPr>
        </p:nvSpPr>
        <p:spPr>
          <a:xfrm>
            <a:off x="457200" y="1463100"/>
            <a:ext cx="8229600" cy="4709100"/>
          </a:xfrm>
          <a:prstGeom prst="rect">
            <a:avLst/>
          </a:prstGeom>
        </p:spPr>
        <p:txBody>
          <a:bodyPr lIns="91425" tIns="91425" rIns="91425" bIns="91425" anchor="t" anchorCtr="0">
            <a:noAutofit/>
          </a:bodyPr>
          <a:lstStyle/>
          <a:p>
            <a:pPr marL="457200" indent="-457200" algn="just">
              <a:lnSpc>
                <a:spcPct val="150000"/>
              </a:lnSpc>
              <a:spcBef>
                <a:spcPts val="560"/>
              </a:spcBef>
              <a:buFont typeface="+mj-lt"/>
              <a:buAutoNum type="arabicPeriod"/>
            </a:pPr>
            <a:r>
              <a:rPr lang="en-US" sz="1800" dirty="0" smtClean="0"/>
              <a:t>Sinus </a:t>
            </a:r>
            <a:r>
              <a:rPr lang="en-US" sz="1800" dirty="0"/>
              <a:t>rhythm. [Online]. </a:t>
            </a:r>
            <a:r>
              <a:rPr lang="en-US" sz="1800" dirty="0" err="1"/>
              <a:t>Available:http</a:t>
            </a:r>
            <a:r>
              <a:rPr lang="en-US" sz="1800" dirty="0"/>
              <a:t>://</a:t>
            </a:r>
            <a:r>
              <a:rPr lang="en-US" sz="1800" dirty="0" err="1"/>
              <a:t>ekg.academy</a:t>
            </a:r>
            <a:r>
              <a:rPr lang="en-US" sz="1800" dirty="0"/>
              <a:t>/cardiac-rhythm-analysis.aspx (free source) [Accessed on 20/01/2016].  </a:t>
            </a:r>
          </a:p>
          <a:p>
            <a:pPr marL="457200" indent="-457200" algn="just">
              <a:lnSpc>
                <a:spcPct val="150000"/>
              </a:lnSpc>
              <a:spcBef>
                <a:spcPts val="560"/>
              </a:spcBef>
              <a:buFont typeface="+mj-lt"/>
              <a:buAutoNum type="arabicPeriod"/>
            </a:pPr>
            <a:r>
              <a:rPr lang="en-US" sz="1800" dirty="0" smtClean="0"/>
              <a:t>F</a:t>
            </a:r>
            <a:r>
              <a:rPr lang="en-US" sz="1800" dirty="0"/>
              <a:t>. Zhang, Y. </a:t>
            </a:r>
            <a:r>
              <a:rPr lang="en-US" sz="1800" dirty="0" err="1"/>
              <a:t>Lian</a:t>
            </a:r>
            <a:r>
              <a:rPr lang="en-US" sz="1800" dirty="0"/>
              <a:t>, “QRS Detection based on Multiscale Mathematical Morphology for Wearable ECG Devices in Body Area Networks”, IEEE Transactions on Biomedical Circuits and Systems, 2009, 3(4), 220-28.</a:t>
            </a:r>
          </a:p>
          <a:p>
            <a:pPr marL="457200" indent="-457200" algn="just">
              <a:lnSpc>
                <a:spcPct val="150000"/>
              </a:lnSpc>
              <a:spcBef>
                <a:spcPts val="560"/>
              </a:spcBef>
              <a:buFont typeface="+mj-lt"/>
              <a:buAutoNum type="arabicPeriod"/>
            </a:pPr>
            <a:r>
              <a:rPr lang="en-US" sz="1800" dirty="0" smtClean="0"/>
              <a:t>I</a:t>
            </a:r>
            <a:r>
              <a:rPr lang="en-US" sz="1800" dirty="0"/>
              <a:t>. Saini, D. Singh, A. Khosla, “QRS  Detection using K-Nearest </a:t>
            </a:r>
            <a:r>
              <a:rPr lang="en-US" sz="1800" dirty="0" err="1"/>
              <a:t>Neighbour</a:t>
            </a:r>
            <a:r>
              <a:rPr lang="en-US" sz="1800" dirty="0"/>
              <a:t> Algorithm (KNN) and Evaluation on Standard  ECG Databases”, Journal of Advanced Research, 2013, 4(1), 331–344</a:t>
            </a:r>
            <a:r>
              <a:rPr lang="en-US" sz="1800" dirty="0" smtClean="0"/>
              <a:t>.</a:t>
            </a:r>
          </a:p>
          <a:p>
            <a:pPr marL="457200" indent="-457200" algn="just">
              <a:lnSpc>
                <a:spcPct val="150000"/>
              </a:lnSpc>
              <a:spcBef>
                <a:spcPts val="560"/>
              </a:spcBef>
              <a:buFont typeface="+mj-lt"/>
              <a:buAutoNum type="arabicPeriod"/>
            </a:pPr>
            <a:r>
              <a:rPr lang="en-US" sz="1800" dirty="0"/>
              <a:t>22.	S. </a:t>
            </a:r>
            <a:r>
              <a:rPr lang="en-US" sz="1800" dirty="0" err="1"/>
              <a:t>Yazdani</a:t>
            </a:r>
            <a:r>
              <a:rPr lang="en-US" sz="1800" dirty="0"/>
              <a:t>, J. M. </a:t>
            </a:r>
            <a:r>
              <a:rPr lang="en-US" sz="1800" dirty="0" err="1"/>
              <a:t>Vesin</a:t>
            </a:r>
            <a:r>
              <a:rPr lang="en-US" sz="1800" dirty="0"/>
              <a:t>, “Adaptive Mathematical Morphology for QRS Fiducial Points Detection in the ECG”, IEEE Conference on Computing in Cardiology 2014, 7-10 September 2014, 725-28.</a:t>
            </a:r>
            <a:endParaRPr lang="en-US" sz="18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63</a:t>
            </a:fld>
            <a:endParaRPr lang="en-IN"/>
          </a:p>
        </p:txBody>
      </p:sp>
    </p:spTree>
    <p:extLst>
      <p:ext uri="{BB962C8B-B14F-4D97-AF65-F5344CB8AC3E}">
        <p14:creationId xmlns:p14="http://schemas.microsoft.com/office/powerpoint/2010/main" val="1626612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1463100"/>
            <a:ext cx="8229600" cy="4709100"/>
          </a:xfrm>
          <a:prstGeom prst="rect">
            <a:avLst/>
          </a:prstGeom>
        </p:spPr>
        <p:txBody>
          <a:bodyPr lIns="91425" tIns="91425" rIns="91425" bIns="91425" anchor="t" anchorCtr="0">
            <a:noAutofit/>
          </a:bodyPr>
          <a:lstStyle/>
          <a:p>
            <a:pPr marL="457200" indent="-457200" algn="just">
              <a:lnSpc>
                <a:spcPct val="150000"/>
              </a:lnSpc>
              <a:spcBef>
                <a:spcPts val="560"/>
              </a:spcBef>
              <a:buFont typeface="+mj-lt"/>
              <a:buAutoNum type="arabicPeriod" startAt="5"/>
            </a:pPr>
            <a:r>
              <a:rPr lang="en-US" sz="1800" dirty="0" smtClean="0"/>
              <a:t>P</a:t>
            </a:r>
            <a:r>
              <a:rPr lang="en-US" sz="1800" dirty="0"/>
              <a:t>. M. </a:t>
            </a:r>
            <a:r>
              <a:rPr lang="en-US" sz="1800" dirty="0" err="1"/>
              <a:t>Rautaharju</a:t>
            </a:r>
            <a:r>
              <a:rPr lang="en-US" sz="1800" dirty="0"/>
              <a:t>, H. P. Calhoun, B. R. </a:t>
            </a:r>
            <a:r>
              <a:rPr lang="en-US" sz="1800" dirty="0" err="1"/>
              <a:t>Chaitman</a:t>
            </a:r>
            <a:r>
              <a:rPr lang="en-US" sz="1800" dirty="0"/>
              <a:t>, “</a:t>
            </a:r>
            <a:r>
              <a:rPr lang="en-US" sz="1800" dirty="0" err="1"/>
              <a:t>Novacode</a:t>
            </a:r>
            <a:r>
              <a:rPr lang="en-US" sz="1800" dirty="0"/>
              <a:t> Serial ECG Classification System for Clinical Trials and Epidemiologic Studies”, Journal of </a:t>
            </a:r>
            <a:r>
              <a:rPr lang="en-US" sz="1800" dirty="0" err="1"/>
              <a:t>Electrocardiology</a:t>
            </a:r>
            <a:r>
              <a:rPr lang="en-US" sz="1800" dirty="0"/>
              <a:t>, 1991, 24(1), 179-187</a:t>
            </a:r>
          </a:p>
          <a:p>
            <a:pPr marL="457200" indent="-457200" algn="just">
              <a:lnSpc>
                <a:spcPct val="150000"/>
              </a:lnSpc>
              <a:spcBef>
                <a:spcPts val="560"/>
              </a:spcBef>
              <a:buFont typeface="+mj-lt"/>
              <a:buAutoNum type="arabicPeriod" startAt="5"/>
            </a:pPr>
            <a:r>
              <a:rPr lang="en-US" sz="1800" dirty="0" smtClean="0"/>
              <a:t>A</a:t>
            </a:r>
            <a:r>
              <a:rPr lang="en-US" sz="1800" dirty="0"/>
              <a:t>. E. </a:t>
            </a:r>
            <a:r>
              <a:rPr lang="en-US" sz="1800" dirty="0" err="1"/>
              <a:t>Awodeyi</a:t>
            </a:r>
            <a:r>
              <a:rPr lang="en-US" sz="1800" dirty="0"/>
              <a:t>, S. R. </a:t>
            </a:r>
            <a:r>
              <a:rPr lang="en-US" sz="1800" dirty="0" err="1"/>
              <a:t>Alty</a:t>
            </a:r>
            <a:r>
              <a:rPr lang="en-US" sz="1800" dirty="0"/>
              <a:t>, M. Ghavami, “Median based Method for Baseline Wander Removal in </a:t>
            </a:r>
            <a:r>
              <a:rPr lang="en-US" sz="1800" dirty="0" err="1"/>
              <a:t>Photoplethysmogram</a:t>
            </a:r>
            <a:r>
              <a:rPr lang="en-US" sz="1800" dirty="0"/>
              <a:t> Signals”, IEEE International Conference on Bioinformatics and Bioengineering, 2014, </a:t>
            </a:r>
            <a:r>
              <a:rPr lang="en-US" sz="1800" dirty="0" smtClean="0"/>
              <a:t>311-314.</a:t>
            </a:r>
            <a:endParaRPr lang="en-US" sz="2400" dirty="0" smtClean="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64</a:t>
            </a:fld>
            <a:endParaRPr lang="en-IN"/>
          </a:p>
        </p:txBody>
      </p:sp>
    </p:spTree>
    <p:extLst>
      <p:ext uri="{BB962C8B-B14F-4D97-AF65-F5344CB8AC3E}">
        <p14:creationId xmlns:p14="http://schemas.microsoft.com/office/powerpoint/2010/main" val="33148007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ctrTitle"/>
          </p:nvPr>
        </p:nvSpPr>
        <p:spPr>
          <a:xfrm>
            <a:off x="457200" y="2514600"/>
            <a:ext cx="8229600" cy="1828800"/>
          </a:xfrm>
          <a:prstGeom prst="rect">
            <a:avLst/>
          </a:prstGeom>
          <a:noFill/>
          <a:ln>
            <a:noFill/>
          </a:ln>
        </p:spPr>
        <p:txBody>
          <a:bodyPr lIns="45700" tIns="0" rIns="45700" bIns="0" anchor="ctr" anchorCtr="0">
            <a:noAutofit/>
          </a:bodyPr>
          <a:lstStyle/>
          <a:p>
            <a:pPr lvl="0" algn="ctr">
              <a:lnSpc>
                <a:spcPct val="150000"/>
              </a:lnSpc>
              <a:spcAft>
                <a:spcPts val="1000"/>
              </a:spcAft>
              <a:buClr>
                <a:srgbClr val="000000"/>
              </a:buClr>
              <a:buSzPct val="55000"/>
            </a:pPr>
            <a:r>
              <a:rPr lang="en-US" sz="4000" cap="small" dirty="0" smtClean="0">
                <a:solidFill>
                  <a:schemeClr val="tx2">
                    <a:lumMod val="10000"/>
                  </a:schemeClr>
                </a:solidFill>
                <a:latin typeface="Times New Roman" pitchFamily="18" charset="0"/>
                <a:ea typeface="Times New Roman"/>
                <a:cs typeface="Times New Roman" pitchFamily="18" charset="0"/>
                <a:sym typeface="Times New Roman"/>
              </a:rPr>
              <a:t>Thank you</a:t>
            </a:r>
            <a:endParaRPr lang="en-IN" sz="4000" cap="small" dirty="0">
              <a:solidFill>
                <a:schemeClr val="tx2">
                  <a:lumMod val="10000"/>
                </a:schemeClr>
              </a:solidFill>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745290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838200"/>
            <a:ext cx="8229600" cy="4709100"/>
          </a:xfrm>
          <a:prstGeom prst="rect">
            <a:avLst/>
          </a:prstGeom>
        </p:spPr>
        <p:txBody>
          <a:bodyPr lIns="91425" tIns="91425" rIns="91425" bIns="91425" anchor="t" anchorCtr="0">
            <a:noAutofit/>
          </a:bodyPr>
          <a:lstStyle/>
          <a:p>
            <a:pPr marL="0" indent="0" algn="just">
              <a:lnSpc>
                <a:spcPct val="150000"/>
              </a:lnSpc>
              <a:buNone/>
            </a:pPr>
            <a:r>
              <a:rPr lang="en-US" b="1" dirty="0" smtClean="0"/>
              <a:t>1.3 Disease </a:t>
            </a:r>
            <a:r>
              <a:rPr lang="en-US" b="1" dirty="0"/>
              <a:t>indicators </a:t>
            </a:r>
            <a:r>
              <a:rPr lang="en-US" b="1" dirty="0" smtClean="0"/>
              <a:t>relevant to Arrhythmia from </a:t>
            </a:r>
            <a:r>
              <a:rPr lang="en-US" b="1" dirty="0"/>
              <a:t>Nova </a:t>
            </a:r>
            <a:r>
              <a:rPr lang="en-US" b="1" dirty="0" smtClean="0"/>
              <a:t>Code</a:t>
            </a:r>
            <a:endParaRPr lang="en-US" b="1" dirty="0"/>
          </a:p>
          <a:p>
            <a:pPr marL="0" lvl="0" indent="0" algn="just">
              <a:lnSpc>
                <a:spcPct val="150000"/>
              </a:lnSpc>
              <a:buNone/>
            </a:pPr>
            <a:r>
              <a:rPr lang="en-US" dirty="0" smtClean="0"/>
              <a:t>The disease indicators extracted from Nova code are shown below in Table 1.3:</a:t>
            </a:r>
          </a:p>
          <a:p>
            <a:pPr marL="0" lvl="0" indent="0" algn="just">
              <a:lnSpc>
                <a:spcPct val="150000"/>
              </a:lnSpc>
              <a:buNone/>
            </a:pP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7</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4091436647"/>
              </p:ext>
            </p:extLst>
          </p:nvPr>
        </p:nvGraphicFramePr>
        <p:xfrm>
          <a:off x="609600" y="3200400"/>
          <a:ext cx="7924800" cy="2895599"/>
        </p:xfrm>
        <a:graphic>
          <a:graphicData uri="http://schemas.openxmlformats.org/drawingml/2006/table">
            <a:tbl>
              <a:tblPr firstRow="1" firstCol="1" bandRow="1">
                <a:tableStyleId>{5940675A-B579-460E-94D1-54222C63F5DA}</a:tableStyleId>
              </a:tblPr>
              <a:tblGrid>
                <a:gridCol w="891221">
                  <a:extLst>
                    <a:ext uri="{9D8B030D-6E8A-4147-A177-3AD203B41FA5}">
                      <a16:colId xmlns:a16="http://schemas.microsoft.com/office/drawing/2014/main" xmlns="" val="20000"/>
                    </a:ext>
                  </a:extLst>
                </a:gridCol>
                <a:gridCol w="1485369">
                  <a:extLst>
                    <a:ext uri="{9D8B030D-6E8A-4147-A177-3AD203B41FA5}">
                      <a16:colId xmlns:a16="http://schemas.microsoft.com/office/drawing/2014/main" xmlns="" val="20001"/>
                    </a:ext>
                  </a:extLst>
                </a:gridCol>
                <a:gridCol w="1782444">
                  <a:extLst>
                    <a:ext uri="{9D8B030D-6E8A-4147-A177-3AD203B41FA5}">
                      <a16:colId xmlns:a16="http://schemas.microsoft.com/office/drawing/2014/main" xmlns="" val="20002"/>
                    </a:ext>
                  </a:extLst>
                </a:gridCol>
                <a:gridCol w="3765766">
                  <a:extLst>
                    <a:ext uri="{9D8B030D-6E8A-4147-A177-3AD203B41FA5}">
                      <a16:colId xmlns:a16="http://schemas.microsoft.com/office/drawing/2014/main" xmlns="" val="20003"/>
                    </a:ext>
                  </a:extLst>
                </a:gridCol>
              </a:tblGrid>
              <a:tr h="413657">
                <a:tc>
                  <a:txBody>
                    <a:bodyPr/>
                    <a:lstStyle/>
                    <a:p>
                      <a:pPr marL="0" marR="0" algn="just">
                        <a:lnSpc>
                          <a:spcPct val="150000"/>
                        </a:lnSpc>
                        <a:spcBef>
                          <a:spcPts val="0"/>
                        </a:spcBef>
                        <a:spcAft>
                          <a:spcPts val="0"/>
                        </a:spcAft>
                      </a:pPr>
                      <a:r>
                        <a:rPr lang="en-GB" sz="1600" dirty="0">
                          <a:effectLst/>
                        </a:rPr>
                        <a:t>p2 (µV)</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paVR (µV)</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err="1">
                          <a:effectLst/>
                        </a:rPr>
                        <a:t>vrate</a:t>
                      </a:r>
                      <a:r>
                        <a:rPr lang="en-GB" sz="1600" dirty="0">
                          <a:effectLst/>
                        </a:rPr>
                        <a:t> (</a:t>
                      </a:r>
                      <a:r>
                        <a:rPr lang="en-GB" sz="1600" dirty="0" err="1">
                          <a:effectLst/>
                        </a:rPr>
                        <a:t>cpm</a:t>
                      </a:r>
                      <a:r>
                        <a:rPr lang="en-GB" sz="1600" dirty="0">
                          <a:effectLst/>
                        </a:rPr>
                        <a:t>)</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DISEASE CLASS</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r h="413657">
                <a:tc>
                  <a:txBody>
                    <a:bodyPr/>
                    <a:lstStyle/>
                    <a:p>
                      <a:pPr marL="0" marR="0" algn="just">
                        <a:lnSpc>
                          <a:spcPct val="150000"/>
                        </a:lnSpc>
                        <a:spcBef>
                          <a:spcPts val="0"/>
                        </a:spcBef>
                        <a:spcAft>
                          <a:spcPts val="0"/>
                        </a:spcAft>
                      </a:pPr>
                      <a:r>
                        <a:rPr lang="en-GB" sz="1600" dirty="0">
                          <a:effectLst/>
                        </a:rPr>
                        <a:t>&gt; 0</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a:effectLst/>
                        </a:rPr>
                        <a:t>&lt; 0</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a:effectLst/>
                        </a:rPr>
                        <a:t>&lt;= 50</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Sinus Bradycardia (SB)</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1"/>
                  </a:ext>
                </a:extLst>
              </a:tr>
              <a:tr h="413657">
                <a:tc>
                  <a:txBody>
                    <a:bodyPr/>
                    <a:lstStyle/>
                    <a:p>
                      <a:pPr marL="0" marR="0" algn="just">
                        <a:lnSpc>
                          <a:spcPct val="150000"/>
                        </a:lnSpc>
                        <a:spcBef>
                          <a:spcPts val="0"/>
                        </a:spcBef>
                        <a:spcAft>
                          <a:spcPts val="0"/>
                        </a:spcAft>
                      </a:pPr>
                      <a:r>
                        <a:rPr lang="en-GB" sz="1600">
                          <a:effectLst/>
                        </a:rPr>
                        <a:t>&gt;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&lt;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51 - 94</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Normal Sinus Rhythm (NSR)</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2"/>
                  </a:ext>
                </a:extLst>
              </a:tr>
              <a:tr h="413657">
                <a:tc>
                  <a:txBody>
                    <a:bodyPr/>
                    <a:lstStyle/>
                    <a:p>
                      <a:pPr marL="0" marR="0" algn="just">
                        <a:lnSpc>
                          <a:spcPct val="150000"/>
                        </a:lnSpc>
                        <a:spcBef>
                          <a:spcPts val="0"/>
                        </a:spcBef>
                        <a:spcAft>
                          <a:spcPts val="0"/>
                        </a:spcAft>
                      </a:pPr>
                      <a:r>
                        <a:rPr lang="en-GB" sz="1600">
                          <a:effectLst/>
                        </a:rPr>
                        <a:t>&gt;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&lt;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&gt;= 95</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Sinus Tachycardia (ST)</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3"/>
                  </a:ext>
                </a:extLst>
              </a:tr>
              <a:tr h="413657">
                <a:tc>
                  <a:txBody>
                    <a:bodyPr/>
                    <a:lstStyle/>
                    <a:p>
                      <a:pPr marL="0" marR="0" algn="just">
                        <a:lnSpc>
                          <a:spcPct val="150000"/>
                        </a:lnSpc>
                        <a:spcBef>
                          <a:spcPts val="0"/>
                        </a:spcBef>
                        <a:spcAft>
                          <a:spcPts val="0"/>
                        </a:spcAft>
                      </a:pPr>
                      <a:r>
                        <a:rPr lang="en-GB" sz="1600">
                          <a:effectLst/>
                        </a:rPr>
                        <a:t>&lt;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&gt;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&lt;= 50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Ectopic Atrial Bradycardia (EABR)</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4"/>
                  </a:ext>
                </a:extLst>
              </a:tr>
              <a:tr h="413657">
                <a:tc>
                  <a:txBody>
                    <a:bodyPr/>
                    <a:lstStyle/>
                    <a:p>
                      <a:pPr marL="0" marR="0" algn="just">
                        <a:lnSpc>
                          <a:spcPct val="150000"/>
                        </a:lnSpc>
                        <a:spcBef>
                          <a:spcPts val="0"/>
                        </a:spcBef>
                        <a:spcAft>
                          <a:spcPts val="0"/>
                        </a:spcAft>
                      </a:pPr>
                      <a:r>
                        <a:rPr lang="en-GB" sz="1600">
                          <a:effectLst/>
                        </a:rPr>
                        <a:t>&lt;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&gt; 0</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51 - 94</a:t>
                      </a:r>
                      <a:endParaRPr lang="en-US" sz="11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a:effectLst/>
                        </a:rPr>
                        <a:t>Ectopic Atrial Rhythm (EAR)</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5"/>
                  </a:ext>
                </a:extLst>
              </a:tr>
              <a:tr h="413657">
                <a:tc>
                  <a:txBody>
                    <a:bodyPr/>
                    <a:lstStyle/>
                    <a:p>
                      <a:pPr marL="0" marR="0" algn="just">
                        <a:lnSpc>
                          <a:spcPct val="150000"/>
                        </a:lnSpc>
                        <a:spcBef>
                          <a:spcPts val="0"/>
                        </a:spcBef>
                        <a:spcAft>
                          <a:spcPts val="0"/>
                        </a:spcAft>
                      </a:pPr>
                      <a:r>
                        <a:rPr lang="en-GB" sz="1600" dirty="0">
                          <a:effectLst/>
                        </a:rPr>
                        <a:t>&lt; 0</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a:effectLst/>
                        </a:rPr>
                        <a:t>&gt; 0</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a:effectLst/>
                        </a:rPr>
                        <a:t>&gt;= 95</a:t>
                      </a:r>
                      <a:endParaRPr lang="en-US" sz="11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GB" sz="1600" dirty="0">
                          <a:effectLst/>
                        </a:rPr>
                        <a:t>Ectopic Atrial Tachycardia (EAT)</a:t>
                      </a:r>
                      <a:endParaRPr lang="en-US" sz="1100" dirty="0">
                        <a:effectLst/>
                        <a:latin typeface="Times New Roman"/>
                        <a:ea typeface="Times New Roman"/>
                      </a:endParaRPr>
                    </a:p>
                  </a:txBody>
                  <a:tcPr marL="68580" marR="68580" marT="0" marB="0"/>
                </a:tc>
                <a:extLst>
                  <a:ext uri="{0D108BD9-81ED-4DB2-BD59-A6C34878D82A}">
                    <a16:rowId xmlns:a16="http://schemas.microsoft.com/office/drawing/2014/main" xmlns="" val="10006"/>
                  </a:ext>
                </a:extLst>
              </a:tr>
            </a:tbl>
          </a:graphicData>
        </a:graphic>
      </p:graphicFrame>
      <p:sp>
        <p:nvSpPr>
          <p:cNvPr id="6" name="Rectangle 5"/>
          <p:cNvSpPr/>
          <p:nvPr/>
        </p:nvSpPr>
        <p:spPr>
          <a:xfrm>
            <a:off x="2209800" y="2743200"/>
            <a:ext cx="4572000" cy="307777"/>
          </a:xfrm>
          <a:prstGeom prst="rect">
            <a:avLst/>
          </a:prstGeom>
        </p:spPr>
        <p:txBody>
          <a:bodyPr>
            <a:spAutoFit/>
          </a:bodyPr>
          <a:lstStyle/>
          <a:p>
            <a:pPr algn="ctr">
              <a:spcBef>
                <a:spcPts val="560"/>
              </a:spcBef>
            </a:pPr>
            <a:r>
              <a:rPr lang="en-GB" dirty="0" smtClean="0"/>
              <a:t>Table 1.3: Disease indicators based on Nova code[3]</a:t>
            </a:r>
            <a:endParaRPr lang="en-US" dirty="0"/>
          </a:p>
        </p:txBody>
      </p:sp>
    </p:spTree>
    <p:extLst>
      <p:ext uri="{BB962C8B-B14F-4D97-AF65-F5344CB8AC3E}">
        <p14:creationId xmlns:p14="http://schemas.microsoft.com/office/powerpoint/2010/main" val="3738719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685800"/>
            <a:ext cx="8229600" cy="4709100"/>
          </a:xfrm>
          <a:prstGeom prst="rect">
            <a:avLst/>
          </a:prstGeom>
        </p:spPr>
        <p:txBody>
          <a:bodyPr lIns="91425" tIns="91425" rIns="91425" bIns="91425" anchor="t" anchorCtr="0">
            <a:noAutofit/>
          </a:bodyPr>
          <a:lstStyle/>
          <a:p>
            <a:pPr marL="0" indent="0" algn="just">
              <a:lnSpc>
                <a:spcPct val="150000"/>
              </a:lnSpc>
              <a:buNone/>
            </a:pPr>
            <a:r>
              <a:rPr lang="en-US" b="1" dirty="0" smtClean="0"/>
              <a:t>1.4 Motivation</a:t>
            </a:r>
          </a:p>
          <a:p>
            <a:pPr algn="just">
              <a:lnSpc>
                <a:spcPct val="150000"/>
              </a:lnSpc>
            </a:pPr>
            <a:r>
              <a:rPr lang="en-US" dirty="0" smtClean="0"/>
              <a:t>Disease interpretation - based on the study of the ECG chart by the cardiologist. An automated system serves as a handy reference tool and assist cardiologist during diagnosis.</a:t>
            </a:r>
          </a:p>
          <a:p>
            <a:pPr algn="just">
              <a:lnSpc>
                <a:spcPct val="150000"/>
              </a:lnSpc>
            </a:pPr>
            <a:r>
              <a:rPr lang="en-US" dirty="0" smtClean="0"/>
              <a:t>General notion - automated systems are not authentic. Therefore Nova code is adopted to enhance </a:t>
            </a:r>
            <a:r>
              <a:rPr lang="en-US" dirty="0"/>
              <a:t>the authenticity of </a:t>
            </a:r>
            <a:r>
              <a:rPr lang="en-US" dirty="0" smtClean="0"/>
              <a:t>the automated classification system.</a:t>
            </a:r>
          </a:p>
          <a:p>
            <a:pPr algn="just">
              <a:lnSpc>
                <a:spcPct val="150000"/>
              </a:lnSpc>
            </a:pPr>
            <a:r>
              <a:rPr lang="en-US" dirty="0" smtClean="0"/>
              <a:t>QRS complex is one of the most important features of ECG signal. Heart rate which is one of the most critical parameter for Arrhythmia classification can be obtained by detecting QRS complex and calculating RR interval.</a:t>
            </a:r>
          </a:p>
          <a:p>
            <a:pPr algn="just">
              <a:lnSpc>
                <a:spcPct val="150000"/>
              </a:lnSpc>
            </a:pPr>
            <a:r>
              <a:rPr lang="en-US" dirty="0" smtClean="0"/>
              <a:t>In this project, KNN </a:t>
            </a:r>
            <a:r>
              <a:rPr lang="en-US" dirty="0"/>
              <a:t>classification </a:t>
            </a:r>
            <a:r>
              <a:rPr lang="en-US" dirty="0" smtClean="0"/>
              <a:t>is used to </a:t>
            </a:r>
            <a:r>
              <a:rPr lang="en-US" dirty="0"/>
              <a:t>extract </a:t>
            </a:r>
            <a:r>
              <a:rPr lang="en-US" dirty="0" smtClean="0"/>
              <a:t>QRS complex.</a:t>
            </a:r>
            <a:endParaRPr lang="en-IN"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8</a:t>
            </a:fld>
            <a:endParaRPr lang="en-IN"/>
          </a:p>
        </p:txBody>
      </p:sp>
    </p:spTree>
    <p:extLst>
      <p:ext uri="{BB962C8B-B14F-4D97-AF65-F5344CB8AC3E}">
        <p14:creationId xmlns:p14="http://schemas.microsoft.com/office/powerpoint/2010/main" val="958144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457200" y="533400"/>
            <a:ext cx="8229600" cy="4709100"/>
          </a:xfrm>
          <a:prstGeom prst="rect">
            <a:avLst/>
          </a:prstGeom>
        </p:spPr>
        <p:txBody>
          <a:bodyPr lIns="91425" tIns="91425" rIns="91425" bIns="91425" anchor="t" anchorCtr="0">
            <a:noAutofit/>
          </a:bodyPr>
          <a:lstStyle/>
          <a:p>
            <a:pPr algn="just">
              <a:lnSpc>
                <a:spcPct val="150000"/>
              </a:lnSpc>
            </a:pPr>
            <a:r>
              <a:rPr lang="en-US" dirty="0" smtClean="0"/>
              <a:t>In </a:t>
            </a:r>
            <a:r>
              <a:rPr lang="en-US" dirty="0"/>
              <a:t>an ECG signal QRS complex is characterized by high slope and amplitude. Differentiation indicates rate of change</a:t>
            </a:r>
            <a:r>
              <a:rPr lang="en-US" dirty="0" smtClean="0"/>
              <a:t>. Therefore differentiated input signal is used as a feature for KNN classification.</a:t>
            </a:r>
            <a:endParaRPr lang="en-US" dirty="0"/>
          </a:p>
          <a:p>
            <a:pPr algn="just">
              <a:lnSpc>
                <a:spcPct val="150000"/>
              </a:lnSpc>
            </a:pPr>
            <a:r>
              <a:rPr lang="en-US" dirty="0" smtClean="0"/>
              <a:t>The KNN detected R peaks may usually contain false negatives (FNs) and false positives (FPs) that can affect the determination of Heart rate. Therefore in this project, false </a:t>
            </a:r>
            <a:r>
              <a:rPr lang="en-US" dirty="0"/>
              <a:t>positive (FP) and false negative (FN) correction algorithm </a:t>
            </a:r>
            <a:r>
              <a:rPr lang="en-US" dirty="0" smtClean="0"/>
              <a:t>is designed to </a:t>
            </a:r>
            <a:r>
              <a:rPr lang="en-US" dirty="0"/>
              <a:t>reduce FPs </a:t>
            </a:r>
            <a:r>
              <a:rPr lang="en-US" dirty="0" smtClean="0"/>
              <a:t>and FNs.</a:t>
            </a:r>
          </a:p>
          <a:p>
            <a:pPr algn="just">
              <a:lnSpc>
                <a:spcPct val="150000"/>
              </a:lnSpc>
            </a:pPr>
            <a:r>
              <a:rPr lang="en-US" dirty="0" smtClean="0"/>
              <a:t>Further P amplitudes are also relevant for Arrhythmia classification according to Nova Code. Therefore a custom designed P detection algorithm is introduced.</a:t>
            </a:r>
            <a:endParaRPr lang="en-US" dirty="0"/>
          </a:p>
          <a:p>
            <a:pPr algn="just">
              <a:lnSpc>
                <a:spcPct val="150000"/>
              </a:lnSpc>
            </a:pPr>
            <a:r>
              <a:rPr lang="en-US" dirty="0" smtClean="0"/>
              <a:t>Fuzzy </a:t>
            </a:r>
            <a:r>
              <a:rPr lang="en-US" dirty="0"/>
              <a:t>logic is adopted in the present </a:t>
            </a:r>
            <a:r>
              <a:rPr lang="en-US" dirty="0" smtClean="0"/>
              <a:t>work - </a:t>
            </a:r>
            <a:r>
              <a:rPr lang="en-US" dirty="0"/>
              <a:t>disease characteristics for a particular type of disease vary over a range of values rather than definite </a:t>
            </a:r>
            <a:r>
              <a:rPr lang="en-US" dirty="0" smtClean="0"/>
              <a:t>value. Fuzzy logic can take a range of values. </a:t>
            </a:r>
            <a:endParaRPr lang="en-US" dirty="0"/>
          </a:p>
        </p:txBody>
      </p:sp>
      <p:sp>
        <p:nvSpPr>
          <p:cNvPr id="98" name="Shape 98"/>
          <p:cNvSpPr txBox="1">
            <a:spLocks noGrp="1"/>
          </p:cNvSpPr>
          <p:nvPr>
            <p:ph type="sldNum" sz="quarter" idx="12"/>
          </p:nvPr>
        </p:nvSpPr>
        <p:spPr>
          <a:prstGeom prst="rect">
            <a:avLst/>
          </a:prstGeom>
        </p:spPr>
        <p:txBody>
          <a:bodyPr lIns="0" tIns="45700" rIns="0" bIns="45700" anchor="b" anchorCtr="0">
            <a:noAutofit/>
          </a:bodyPr>
          <a:lstStyle/>
          <a:p>
            <a:pPr lvl="0">
              <a:spcBef>
                <a:spcPts val="0"/>
              </a:spcBef>
              <a:buClr>
                <a:srgbClr val="000000"/>
              </a:buClr>
              <a:buSzPct val="25000"/>
              <a:buFont typeface="Arial"/>
              <a:buNone/>
            </a:pPr>
            <a:fld id="{00000000-1234-1234-1234-123412341234}" type="slidenum">
              <a:rPr lang="en-IN"/>
              <a:t>9</a:t>
            </a:fld>
            <a:endParaRPr lang="en-IN"/>
          </a:p>
        </p:txBody>
      </p:sp>
    </p:spTree>
    <p:extLst>
      <p:ext uri="{BB962C8B-B14F-4D97-AF65-F5344CB8AC3E}">
        <p14:creationId xmlns:p14="http://schemas.microsoft.com/office/powerpoint/2010/main" val="683478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3167</TotalTime>
  <Words>4702</Words>
  <Application>Microsoft Office PowerPoint</Application>
  <PresentationFormat>On-screen Show (4:3)</PresentationFormat>
  <Paragraphs>592</Paragraphs>
  <Slides>65</Slides>
  <Notes>65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4" baseType="lpstr">
      <vt:lpstr>Arial</vt:lpstr>
      <vt:lpstr>Wingdings 2</vt:lpstr>
      <vt:lpstr>Cambria Math</vt:lpstr>
      <vt:lpstr>Constantia</vt:lpstr>
      <vt:lpstr>Quattrocento</vt:lpstr>
      <vt:lpstr>Times New Roman</vt:lpstr>
      <vt:lpstr>Calibri</vt:lpstr>
      <vt:lpstr>Flow</vt:lpstr>
      <vt:lpstr>Picture</vt:lpstr>
      <vt:lpstr>ECG innovations in disease classification using K nearest neighbour (KNN) and fuzzy expert system</vt:lpstr>
      <vt:lpstr>Contents</vt:lpstr>
      <vt:lpstr>1. Introduction</vt:lpstr>
      <vt:lpstr>PowerPoint Presentation</vt:lpstr>
      <vt:lpstr>PowerPoint Presentation</vt:lpstr>
      <vt:lpstr>PowerPoint Presentation</vt:lpstr>
      <vt:lpstr>PowerPoint Presentation</vt:lpstr>
      <vt:lpstr>PowerPoint Presentation</vt:lpstr>
      <vt:lpstr>PowerPoint Presentation</vt:lpstr>
      <vt:lpstr>2. Literature survey</vt:lpstr>
      <vt:lpstr>3. Objectives</vt:lpstr>
      <vt:lpstr>4.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Innovations in this project</vt:lpstr>
      <vt:lpstr>7. Conclusion</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WISE EXTRACTION, SORTING AND ANALYSIS OF ECG PARAMETERS TO DETERMINE THE NECESSITY OF AGE WISE STANDARDS WHILE ANALYSING CARDIAC HEALTH OF THE PATIENT</dc:title>
  <dc:creator>pavan sunder</dc:creator>
  <cp:lastModifiedBy>pavan_000</cp:lastModifiedBy>
  <cp:revision>604</cp:revision>
  <dcterms:modified xsi:type="dcterms:W3CDTF">2017-02-20T07:58:27Z</dcterms:modified>
</cp:coreProperties>
</file>