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Kumar Sunkara" userId="ad0be413f5b625e0" providerId="LiveId" clId="{37809FA4-DA59-42A9-BD38-34B2A00356C2}"/>
    <pc:docChg chg="undo custSel modSld">
      <pc:chgData name="Pavan Kumar Sunkara" userId="ad0be413f5b625e0" providerId="LiveId" clId="{37809FA4-DA59-42A9-BD38-34B2A00356C2}" dt="2025-04-24T03:35:44.637" v="95" actId="404"/>
      <pc:docMkLst>
        <pc:docMk/>
      </pc:docMkLst>
      <pc:sldChg chg="modSp mod">
        <pc:chgData name="Pavan Kumar Sunkara" userId="ad0be413f5b625e0" providerId="LiveId" clId="{37809FA4-DA59-42A9-BD38-34B2A00356C2}" dt="2025-04-24T03:35:44.637" v="95" actId="404"/>
        <pc:sldMkLst>
          <pc:docMk/>
          <pc:sldMk cId="1487700712" sldId="256"/>
        </pc:sldMkLst>
        <pc:spChg chg="mod">
          <ac:chgData name="Pavan Kumar Sunkara" userId="ad0be413f5b625e0" providerId="LiveId" clId="{37809FA4-DA59-42A9-BD38-34B2A00356C2}" dt="2025-04-24T03:35:44.637" v="95" actId="404"/>
          <ac:spMkLst>
            <pc:docMk/>
            <pc:sldMk cId="1487700712" sldId="256"/>
            <ac:spMk id="2" creationId="{F17E1477-2827-35CF-2C85-8671A9F152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Retrieval Metrics: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similarity, Top-K ranking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Generation Quality: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Coherence, relevance, overage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 feedback, Output- ranked list with AI-generated candidate summary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Retrieval Metrics: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Cosine similarity, Top-K ranking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Generation Quality: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Coherence, relevance, overage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feedback, Output- ranked list with AI-generated candidate summary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4555958"/>
            <a:ext cx="10993546" cy="1396110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sunkara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Veda prakash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chiliveru</a:t>
            </a:r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7E1477-2827-35CF-2C85-8671A9F1522E}"/>
              </a:ext>
            </a:extLst>
          </p:cNvPr>
          <p:cNvSpPr/>
          <p:nvPr/>
        </p:nvSpPr>
        <p:spPr>
          <a:xfrm>
            <a:off x="446534" y="957943"/>
            <a:ext cx="11260667" cy="3002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DSCI 6004: NATURAL LANGUAGE PROCESSING</a:t>
            </a:r>
          </a:p>
          <a:p>
            <a:pPr algn="ctr"/>
            <a:r>
              <a:rPr lang="en-IN" sz="36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RESUME SCREENING FOR HIRING </a:t>
            </a:r>
            <a:r>
              <a:rPr lang="en-US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TEAMS USING RETRIEVAL-AUGMENTED GENERATION (RAG)</a:t>
            </a:r>
            <a:r>
              <a:rPr lang="en-IN" sz="3200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BE9E3-D7FF-F33C-B1B9-75726F18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76867" y="4509110"/>
            <a:ext cx="1747128" cy="1712092"/>
          </a:xfrm>
          <a:prstGeom prst="rect">
            <a:avLst/>
          </a:prstGeom>
        </p:spPr>
      </p:pic>
      <p:pic>
        <p:nvPicPr>
          <p:cNvPr id="8" name="Picture 7" descr="A person smiling at the camera">
            <a:extLst>
              <a:ext uri="{FF2B5EF4-FFF2-40B4-BE49-F238E27FC236}">
                <a16:creationId xmlns:a16="http://schemas.microsoft.com/office/drawing/2014/main" id="{379BBC33-8E18-5D64-4F84-CCC0BCBCB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707" y="4509111"/>
            <a:ext cx="1699989" cy="17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559ACD-C093-DEC0-A4C2-CBA8562F9074}"/>
              </a:ext>
            </a:extLst>
          </p:cNvPr>
          <p:cNvSpPr/>
          <p:nvPr/>
        </p:nvSpPr>
        <p:spPr>
          <a:xfrm>
            <a:off x="1276350" y="1419226"/>
            <a:ext cx="8439150" cy="3438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500" dirty="0"/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8E7562-EF02-CC7A-0280-C80F35F0329B}"/>
              </a:ext>
            </a:extLst>
          </p:cNvPr>
          <p:cNvCxnSpPr/>
          <p:nvPr/>
        </p:nvCxnSpPr>
        <p:spPr>
          <a:xfrm>
            <a:off x="8042147" y="1423884"/>
            <a:ext cx="16738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623D14-36B9-C131-FCCD-FBC9FF5F4ED8}"/>
              </a:ext>
            </a:extLst>
          </p:cNvPr>
          <p:cNvCxnSpPr>
            <a:cxnSpLocks/>
          </p:cNvCxnSpPr>
          <p:nvPr/>
        </p:nvCxnSpPr>
        <p:spPr>
          <a:xfrm>
            <a:off x="9715500" y="1419226"/>
            <a:ext cx="0" cy="34385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473FD7-35B9-B3D3-0043-9B34FF803957}"/>
              </a:ext>
            </a:extLst>
          </p:cNvPr>
          <p:cNvCxnSpPr/>
          <p:nvPr/>
        </p:nvCxnSpPr>
        <p:spPr>
          <a:xfrm>
            <a:off x="8041643" y="4857750"/>
            <a:ext cx="167385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 and domain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18414C-E140-E865-C6D1-53E23D5B6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36367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Resume Screening using Retrieval-Augmented Generation(RAG)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Resources, Recruitment Automation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databases, job descriptions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85D5-DFE3-5B91-3AC5-E37EEBE6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D8DE-D706-1E81-F4BF-B518DC49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0ECF81-2019-F863-58DB-6550B527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5864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RAG system to automate resume screening and candidate-job matching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three open-source LLMs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accuracy, retrieval efficiency, and generative quality across models </a:t>
            </a:r>
          </a:p>
        </p:txBody>
      </p:sp>
    </p:spTree>
    <p:extLst>
      <p:ext uri="{BB962C8B-B14F-4D97-AF65-F5344CB8AC3E}">
        <p14:creationId xmlns:p14="http://schemas.microsoft.com/office/powerpoint/2010/main" val="48681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E2D57-1282-E3B6-58BB-FD62AE6F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919A-5604-84F2-505F-C15954AB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 value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251CD5-E903-CE79-4702-D99204B8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37" y="1816703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 in resume screening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candidate-job matching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AI-generated resume summaries and kill gap analysis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Support: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recruiters to rank candidates effectively</a:t>
            </a:r>
          </a:p>
        </p:txBody>
      </p:sp>
    </p:spTree>
    <p:extLst>
      <p:ext uri="{BB962C8B-B14F-4D97-AF65-F5344CB8AC3E}">
        <p14:creationId xmlns:p14="http://schemas.microsoft.com/office/powerpoint/2010/main" val="41697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28CFF-4C83-DD6C-72DA-2FB10A815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25683-392B-D920-8744-CC17BEF2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 the  art in rag systems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DA980-0CB4-6F3F-AF0D-CE1FA7BD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69" y="1836367"/>
            <a:ext cx="11029615" cy="36783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RAG models and their impact on HR tech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in open-source LLMs for recruitment automation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precise resume retrieval, context-aware candidate evaluation, and intelligent job fit analysis for automated hiring processes.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3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13F5-0F9C-162A-1C51-4B44646F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612C-35AB-0740-6EBF-4C92BFC3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the art in rag systems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 &amp; citations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E0F6C8-3D2E-F3C6-0592-E39004FF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5" y="1602658"/>
            <a:ext cx="11493909" cy="492104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(2020) – Retrieval-Augmented Generation for Knowledge-Intensive NLP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the RAG architecture combining dense retrieval (DPR) with seq2seq generation.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Lewis, P., Perez, E.,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Piktus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et al. (2020). RAG: Retrieval-Augmented  Generation.arXiv:2005.11401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Reimers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Gurevych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 – Sentence-BERT: Sentence Embeddings using Siamese BERT-Networks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sentence transformers for efficient semantic search, widely used in modern retrieval systems.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Reimers, N., &amp;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Gurevych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(2019). Sentence-BERT. arXiv:1908.10084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et al. (2021) – NLP for Resume Parsing and Matching in Recruitment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Explores applying transformers for resume screening and job description matching. 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A., &amp; Ramesh, D. (2021). NLP-based Approaches for Automated Resume Screening. Journal of AI Research in HR.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26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4DD0-2F1A-4CA9-5ABF-9D92E20A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6D487392-C31A-2AE1-82BF-6FD9A43887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42" t="26422" r="9642" b="27969"/>
          <a:stretch/>
        </p:blipFill>
        <p:spPr>
          <a:xfrm>
            <a:off x="2526890" y="2014205"/>
            <a:ext cx="9350478" cy="31278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FB1EB-6EDA-9AE7-654B-3A45FB2C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7901C-DB69-AB1E-E173-1DE71A02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75942"/>
            <a:ext cx="10612325" cy="2930542"/>
          </a:xfrm>
        </p:spPr>
        <p:txBody>
          <a:bodyPr>
            <a:normAutofit fontScale="40000" lnSpcReduction="2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Mistral-7B, Llama-3, Phi-3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databases, job descriptions, skill taxonomies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Features(using FAISS and sentence-BERT):</a:t>
            </a:r>
          </a:p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Keyword-based Retrieval: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resumes with job descriptions</a:t>
            </a:r>
          </a:p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Gap Analysis: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missing qualifications</a:t>
            </a:r>
          </a:p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Resume Summary: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Shortlists candidates with AI insights</a:t>
            </a:r>
          </a:p>
          <a:p>
            <a:pPr marL="0" indent="0">
              <a:buNone/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Ranking System: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candidates based on relevance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pipeline, embedding-based search, response generation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5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83E06-991E-6A73-32B5-6F810D725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645F-C10B-090D-EBCA-2FA2A580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AA59E-CEE4-98E4-1EF0-A520BE7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&amp; Job Description Embedding System(stores vectors in FAISS vector index for fast retrieval)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RAG-Based Resume Matching(dense semantic search)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Resume 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Gap Analysis Module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Ranking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Benchmarking(Mistral-7B, LLaMA-3, Phi-3)</a:t>
            </a:r>
          </a:p>
        </p:txBody>
      </p:sp>
    </p:spTree>
    <p:extLst>
      <p:ext uri="{BB962C8B-B14F-4D97-AF65-F5344CB8AC3E}">
        <p14:creationId xmlns:p14="http://schemas.microsoft.com/office/powerpoint/2010/main" val="176436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methodology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50186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126</TotalTime>
  <Words>497</Words>
  <Application>Microsoft Office PowerPoint</Application>
  <PresentationFormat>Widescreen</PresentationFormat>
  <Paragraphs>54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Times New Roman</vt:lpstr>
      <vt:lpstr>Wingdings 2</vt:lpstr>
      <vt:lpstr>Custom</vt:lpstr>
      <vt:lpstr>PowerPoint Presentation</vt:lpstr>
      <vt:lpstr>Project topic and domain</vt:lpstr>
      <vt:lpstr>Statement of objectives</vt:lpstr>
      <vt:lpstr>Statement of  value</vt:lpstr>
      <vt:lpstr>Statement of  the  art in rag systems</vt:lpstr>
      <vt:lpstr>Statement of the art in rag systems (Related works &amp; citations)</vt:lpstr>
      <vt:lpstr>APPROACH</vt:lpstr>
      <vt:lpstr>DELIVERABLES</vt:lpstr>
      <vt:lpstr>Evaluation methodology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Chiliveru, Veda Prakash</dc:creator>
  <cp:lastModifiedBy>Pavan Kumar Sunkara</cp:lastModifiedBy>
  <cp:revision>13</cp:revision>
  <dcterms:created xsi:type="dcterms:W3CDTF">2025-03-23T02:49:14Z</dcterms:created>
  <dcterms:modified xsi:type="dcterms:W3CDTF">2025-04-24T03:35:44Z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