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310" r:id="rId1"/>
  </p:sldMasterIdLst>
  <p:notesMasterIdLst>
    <p:notesMasterId r:id="rId26"/>
  </p:notesMasterIdLst>
  <p:sldIdLst>
    <p:sldId id="256" r:id="rId2"/>
    <p:sldId id="257" r:id="rId3"/>
    <p:sldId id="258" r:id="rId4"/>
    <p:sldId id="286" r:id="rId5"/>
    <p:sldId id="287" r:id="rId6"/>
    <p:sldId id="288" r:id="rId7"/>
    <p:sldId id="272" r:id="rId8"/>
    <p:sldId id="278" r:id="rId9"/>
    <p:sldId id="279" r:id="rId10"/>
    <p:sldId id="280" r:id="rId11"/>
    <p:sldId id="281" r:id="rId12"/>
    <p:sldId id="282" r:id="rId13"/>
    <p:sldId id="259" r:id="rId14"/>
    <p:sldId id="260" r:id="rId15"/>
    <p:sldId id="273" r:id="rId16"/>
    <p:sldId id="261" r:id="rId17"/>
    <p:sldId id="266" r:id="rId18"/>
    <p:sldId id="267" r:id="rId19"/>
    <p:sldId id="268" r:id="rId20"/>
    <p:sldId id="269" r:id="rId21"/>
    <p:sldId id="270" r:id="rId22"/>
    <p:sldId id="262" r:id="rId23"/>
    <p:sldId id="264" r:id="rId24"/>
    <p:sldId id="26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A55CB-9812-8444-BF34-EC7BB9AE9B27}" v="2" dt="2025-01-23T08:10:32.744"/>
    <p1510:client id="{E1D8CCFC-17BB-49C8-29F1-DCA66FA2F684}" v="1" dt="2025-01-23T14:41:02.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3ABE7-70D3-4160-B68C-E6C8B44B1F7A}"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A2C75-AB99-4C7E-9C3D-99CFDAC3C859}" type="slidenum">
              <a:rPr lang="en-US" smtClean="0"/>
              <a:t>‹#›</a:t>
            </a:fld>
            <a:endParaRPr lang="en-US"/>
          </a:p>
        </p:txBody>
      </p:sp>
    </p:spTree>
    <p:extLst>
      <p:ext uri="{BB962C8B-B14F-4D97-AF65-F5344CB8AC3E}">
        <p14:creationId xmlns:p14="http://schemas.microsoft.com/office/powerpoint/2010/main" val="3634991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DA2C75-AB99-4C7E-9C3D-99CFDAC3C859}" type="slidenum">
              <a:rPr lang="en-US" smtClean="0"/>
              <a:t>7</a:t>
            </a:fld>
            <a:endParaRPr lang="en-US"/>
          </a:p>
        </p:txBody>
      </p:sp>
    </p:spTree>
    <p:extLst>
      <p:ext uri="{BB962C8B-B14F-4D97-AF65-F5344CB8AC3E}">
        <p14:creationId xmlns:p14="http://schemas.microsoft.com/office/powerpoint/2010/main" val="3897962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DA2C75-AB99-4C7E-9C3D-99CFDAC3C859}" type="slidenum">
              <a:rPr lang="en-US" smtClean="0"/>
              <a:t>13</a:t>
            </a:fld>
            <a:endParaRPr lang="en-US"/>
          </a:p>
        </p:txBody>
      </p:sp>
    </p:spTree>
    <p:extLst>
      <p:ext uri="{BB962C8B-B14F-4D97-AF65-F5344CB8AC3E}">
        <p14:creationId xmlns:p14="http://schemas.microsoft.com/office/powerpoint/2010/main" val="291526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30455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739022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48391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679925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97921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793702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80273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0951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1023521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19562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94840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704794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85868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568305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2394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036494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5398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319251445"/>
      </p:ext>
    </p:extLst>
  </p:cSld>
  <p:clrMap bg1="dk1" tx1="lt1" bg2="dk2" tx2="lt2" accent1="accent1" accent2="accent2" accent3="accent3" accent4="accent4" accent5="accent5" accent6="accent6" hlink="hlink" folHlink="folHlink"/>
  <p:sldLayoutIdLst>
    <p:sldLayoutId id="2147484311" r:id="rId1"/>
    <p:sldLayoutId id="2147484312" r:id="rId2"/>
    <p:sldLayoutId id="2147484313" r:id="rId3"/>
    <p:sldLayoutId id="2147484314" r:id="rId4"/>
    <p:sldLayoutId id="2147484315" r:id="rId5"/>
    <p:sldLayoutId id="2147484316" r:id="rId6"/>
    <p:sldLayoutId id="2147484317" r:id="rId7"/>
    <p:sldLayoutId id="2147484318" r:id="rId8"/>
    <p:sldLayoutId id="2147484319" r:id="rId9"/>
    <p:sldLayoutId id="2147484320" r:id="rId10"/>
    <p:sldLayoutId id="2147484321" r:id="rId11"/>
    <p:sldLayoutId id="2147484322" r:id="rId12"/>
    <p:sldLayoutId id="2147484323" r:id="rId13"/>
    <p:sldLayoutId id="2147484324" r:id="rId14"/>
    <p:sldLayoutId id="2147484325" r:id="rId15"/>
    <p:sldLayoutId id="2147484326" r:id="rId16"/>
    <p:sldLayoutId id="214748432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B1DCC-FE1D-6A5F-1481-DE441AE5DF7A}"/>
              </a:ext>
            </a:extLst>
          </p:cNvPr>
          <p:cNvSpPr>
            <a:spLocks noGrp="1"/>
          </p:cNvSpPr>
          <p:nvPr>
            <p:ph type="ctrTitle"/>
          </p:nvPr>
        </p:nvSpPr>
        <p:spPr>
          <a:xfrm>
            <a:off x="1012875" y="1294228"/>
            <a:ext cx="8454682" cy="860803"/>
          </a:xfrm>
        </p:spPr>
        <p:txBody>
          <a:bodyPr>
            <a:normAutofit/>
          </a:bodyPr>
          <a:lstStyle/>
          <a:p>
            <a:r>
              <a:rPr lang="en-GB" sz="3600" b="1" dirty="0"/>
              <a:t>E-COMMERCE OLIST STORE ANALYSIS </a:t>
            </a:r>
            <a:endParaRPr lang="en-US" sz="3600" b="1" dirty="0"/>
          </a:p>
        </p:txBody>
      </p:sp>
      <p:sp>
        <p:nvSpPr>
          <p:cNvPr id="3" name="Subtitle 2">
            <a:extLst>
              <a:ext uri="{FF2B5EF4-FFF2-40B4-BE49-F238E27FC236}">
                <a16:creationId xmlns:a16="http://schemas.microsoft.com/office/drawing/2014/main" id="{597F9685-FF8C-4D9D-C044-D57C8327333E}"/>
              </a:ext>
            </a:extLst>
          </p:cNvPr>
          <p:cNvSpPr>
            <a:spLocks noGrp="1"/>
          </p:cNvSpPr>
          <p:nvPr>
            <p:ph type="subTitle" idx="1"/>
          </p:nvPr>
        </p:nvSpPr>
        <p:spPr>
          <a:xfrm>
            <a:off x="2156222" y="2393156"/>
            <a:ext cx="6593884" cy="4131469"/>
          </a:xfrm>
        </p:spPr>
        <p:txBody>
          <a:bodyPr>
            <a:normAutofit/>
          </a:bodyPr>
          <a:lstStyle/>
          <a:p>
            <a:pPr algn="l"/>
            <a:r>
              <a:rPr lang="en-GB" b="1" dirty="0">
                <a:solidFill>
                  <a:schemeClr val="tx1"/>
                </a:solidFill>
              </a:rPr>
              <a:t>PRESENTED BY: GROUP 2</a:t>
            </a:r>
          </a:p>
        </p:txBody>
      </p:sp>
      <p:sp>
        <p:nvSpPr>
          <p:cNvPr id="4" name="TextBox 3">
            <a:extLst>
              <a:ext uri="{FF2B5EF4-FFF2-40B4-BE49-F238E27FC236}">
                <a16:creationId xmlns:a16="http://schemas.microsoft.com/office/drawing/2014/main" id="{9E23BF6C-0604-4F52-84A5-75C30B0099B1}"/>
              </a:ext>
            </a:extLst>
          </p:cNvPr>
          <p:cNvSpPr txBox="1"/>
          <p:nvPr/>
        </p:nvSpPr>
        <p:spPr>
          <a:xfrm>
            <a:off x="6654019" y="3227982"/>
            <a:ext cx="3395827" cy="3365473"/>
          </a:xfrm>
          <a:prstGeom prst="rect">
            <a:avLst/>
          </a:prstGeom>
          <a:noFill/>
        </p:spPr>
        <p:txBody>
          <a:bodyPr wrap="square" rtlCol="0">
            <a:spAutoFit/>
          </a:bodyPr>
          <a:lstStyle/>
          <a:p>
            <a:pPr>
              <a:lnSpc>
                <a:spcPct val="150000"/>
              </a:lnSpc>
            </a:pPr>
            <a:r>
              <a:rPr lang="en-US" b="1" i="0" dirty="0">
                <a:solidFill>
                  <a:schemeClr val="tx1"/>
                </a:solidFill>
                <a:effectLst/>
                <a:latin typeface="+mj-lt"/>
              </a:rPr>
              <a:t>AMIT PATHAK</a:t>
            </a:r>
            <a:r>
              <a:rPr lang="en-GB" b="1" dirty="0">
                <a:solidFill>
                  <a:schemeClr val="tx1"/>
                </a:solidFill>
                <a:latin typeface="+mj-lt"/>
              </a:rPr>
              <a:t> </a:t>
            </a:r>
          </a:p>
          <a:p>
            <a:pPr>
              <a:lnSpc>
                <a:spcPct val="150000"/>
              </a:lnSpc>
            </a:pPr>
            <a:r>
              <a:rPr lang="en-US" b="1" i="0" dirty="0">
                <a:effectLst/>
                <a:latin typeface="+mj-lt"/>
              </a:rPr>
              <a:t>Madhuri Mohan Kadam</a:t>
            </a:r>
            <a:r>
              <a:rPr lang="en-GB" b="1" dirty="0">
                <a:latin typeface="+mj-lt"/>
              </a:rPr>
              <a:t>                                                                                                                                        </a:t>
            </a:r>
            <a:r>
              <a:rPr lang="en-US" b="1" i="0" dirty="0">
                <a:effectLst/>
                <a:latin typeface="+mj-lt"/>
              </a:rPr>
              <a:t>                                                                                               </a:t>
            </a:r>
            <a:r>
              <a:rPr lang="en-US" b="1" i="0" dirty="0">
                <a:solidFill>
                  <a:schemeClr val="tx1"/>
                </a:solidFill>
                <a:effectLst/>
                <a:latin typeface="+mj-lt"/>
              </a:rPr>
              <a:t>Megha Ravindra Chopade                                                                      Mohd Farhan  </a:t>
            </a:r>
          </a:p>
          <a:p>
            <a:pPr>
              <a:lnSpc>
                <a:spcPct val="150000"/>
              </a:lnSpc>
            </a:pPr>
            <a:r>
              <a:rPr lang="en-US" b="1" i="0" dirty="0">
                <a:effectLst/>
                <a:latin typeface="+mj-lt"/>
              </a:rPr>
              <a:t>Priti Pradeep khedekar                                                                        </a:t>
            </a:r>
            <a:r>
              <a:rPr lang="en-US" b="1" i="0" dirty="0">
                <a:solidFill>
                  <a:schemeClr val="tx1"/>
                </a:solidFill>
                <a:effectLst/>
                <a:latin typeface="+mj-lt"/>
              </a:rPr>
              <a:t>Pavan Kumar T</a:t>
            </a:r>
          </a:p>
          <a:p>
            <a:pPr>
              <a:lnSpc>
                <a:spcPct val="150000"/>
              </a:lnSpc>
            </a:pPr>
            <a:r>
              <a:rPr lang="en-US" b="1" i="0" dirty="0">
                <a:effectLst/>
                <a:latin typeface="+mj-lt"/>
              </a:rPr>
              <a:t>Shubhangi Balasaheb Gunjal</a:t>
            </a:r>
            <a:r>
              <a:rPr lang="en-GB" b="1" dirty="0">
                <a:solidFill>
                  <a:schemeClr val="tx1"/>
                </a:solidFill>
                <a:latin typeface="+mj-lt"/>
              </a:rPr>
              <a:t>                                                                                                                                                            </a:t>
            </a:r>
          </a:p>
          <a:p>
            <a:pPr>
              <a:lnSpc>
                <a:spcPct val="150000"/>
              </a:lnSpc>
            </a:pPr>
            <a:endParaRPr lang="en-US" b="1" dirty="0">
              <a:latin typeface="+mj-lt"/>
            </a:endParaRPr>
          </a:p>
        </p:txBody>
      </p:sp>
    </p:spTree>
    <p:extLst>
      <p:ext uri="{BB962C8B-B14F-4D97-AF65-F5344CB8AC3E}">
        <p14:creationId xmlns:p14="http://schemas.microsoft.com/office/powerpoint/2010/main" val="334938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CE3E2-B9A5-49BE-B3B1-6516CFC75A14}"/>
              </a:ext>
            </a:extLst>
          </p:cNvPr>
          <p:cNvSpPr txBox="1"/>
          <p:nvPr/>
        </p:nvSpPr>
        <p:spPr>
          <a:xfrm>
            <a:off x="295422" y="717452"/>
            <a:ext cx="10241280" cy="707886"/>
          </a:xfrm>
          <a:prstGeom prst="rect">
            <a:avLst/>
          </a:prstGeom>
          <a:noFill/>
        </p:spPr>
        <p:txBody>
          <a:bodyPr wrap="square" rtlCol="0">
            <a:spAutoFit/>
          </a:bodyPr>
          <a:lstStyle/>
          <a:p>
            <a:r>
              <a:rPr lang="en-IN" sz="2000" b="1" dirty="0">
                <a:solidFill>
                  <a:schemeClr val="tx1"/>
                </a:solidFill>
                <a:latin typeface="+mj-lt"/>
              </a:rPr>
              <a:t>3.Average number of days taken for </a:t>
            </a:r>
            <a:r>
              <a:rPr lang="en-IN" sz="2000" b="1" dirty="0">
                <a:latin typeface="+mj-lt"/>
              </a:rPr>
              <a:t>O</a:t>
            </a:r>
            <a:r>
              <a:rPr lang="en-IN" sz="2000" b="1" dirty="0">
                <a:solidFill>
                  <a:schemeClr val="tx1"/>
                </a:solidFill>
                <a:latin typeface="+mj-lt"/>
              </a:rPr>
              <a:t>rder_Delivered_Customer_Date for </a:t>
            </a:r>
            <a:r>
              <a:rPr lang="en-IN" sz="2000" b="1" dirty="0">
                <a:latin typeface="+mj-lt"/>
              </a:rPr>
              <a:t>P</a:t>
            </a:r>
            <a:r>
              <a:rPr lang="en-IN" sz="2000" b="1" dirty="0">
                <a:solidFill>
                  <a:schemeClr val="tx1"/>
                </a:solidFill>
                <a:latin typeface="+mj-lt"/>
              </a:rPr>
              <a:t>et_Shop:</a:t>
            </a:r>
          </a:p>
          <a:p>
            <a:endParaRPr lang="en-US" sz="20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2810690-33BD-4E7D-8A0F-C4C35D296CCE}"/>
              </a:ext>
            </a:extLst>
          </p:cNvPr>
          <p:cNvSpPr txBox="1"/>
          <p:nvPr/>
        </p:nvSpPr>
        <p:spPr>
          <a:xfrm>
            <a:off x="534573" y="1547446"/>
            <a:ext cx="5866228" cy="1754326"/>
          </a:xfrm>
          <a:prstGeom prst="rect">
            <a:avLst/>
          </a:prstGeom>
          <a:noFill/>
        </p:spPr>
        <p:txBody>
          <a:bodyPr wrap="square">
            <a:spAutoFit/>
          </a:bodyPr>
          <a:lstStyle/>
          <a:p>
            <a:pPr algn="just"/>
            <a:r>
              <a:rPr lang="en-US" b="1" dirty="0"/>
              <a:t>Category Variations: Office furniture has the longest delivery time, while arts and craftsmanship have the shortest. On average, deliveries take 12 days, with pet shop products averaging 11 days. Streamlining delivery processes for categories with longer times could enhance overall efficiency</a:t>
            </a:r>
            <a:endParaRPr lang="en-US" dirty="0"/>
          </a:p>
        </p:txBody>
      </p:sp>
      <p:pic>
        <p:nvPicPr>
          <p:cNvPr id="6" name="Picture 5">
            <a:extLst>
              <a:ext uri="{FF2B5EF4-FFF2-40B4-BE49-F238E27FC236}">
                <a16:creationId xmlns:a16="http://schemas.microsoft.com/office/drawing/2014/main" id="{C5A7721C-F68C-4EE6-9A45-0B8999ED0574}"/>
              </a:ext>
            </a:extLst>
          </p:cNvPr>
          <p:cNvPicPr>
            <a:picLocks noChangeAspect="1"/>
          </p:cNvPicPr>
          <p:nvPr/>
        </p:nvPicPr>
        <p:blipFill>
          <a:blip r:embed="rId2"/>
          <a:stretch>
            <a:fillRect/>
          </a:stretch>
        </p:blipFill>
        <p:spPr>
          <a:xfrm>
            <a:off x="6565216" y="1547446"/>
            <a:ext cx="4956224" cy="2700997"/>
          </a:xfrm>
          <a:prstGeom prst="rect">
            <a:avLst/>
          </a:prstGeom>
        </p:spPr>
      </p:pic>
    </p:spTree>
    <p:extLst>
      <p:ext uri="{BB962C8B-B14F-4D97-AF65-F5344CB8AC3E}">
        <p14:creationId xmlns:p14="http://schemas.microsoft.com/office/powerpoint/2010/main" val="412994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C41946-EAC6-49F2-8AE4-F1DED5C7E25F}"/>
              </a:ext>
            </a:extLst>
          </p:cNvPr>
          <p:cNvSpPr txBox="1"/>
          <p:nvPr/>
        </p:nvSpPr>
        <p:spPr>
          <a:xfrm>
            <a:off x="379828" y="675250"/>
            <a:ext cx="7793501" cy="369332"/>
          </a:xfrm>
          <a:prstGeom prst="rect">
            <a:avLst/>
          </a:prstGeom>
          <a:noFill/>
        </p:spPr>
        <p:txBody>
          <a:bodyPr wrap="square">
            <a:spAutoFit/>
          </a:bodyPr>
          <a:lstStyle/>
          <a:p>
            <a:r>
              <a:rPr lang="en-IN" b="1" dirty="0">
                <a:solidFill>
                  <a:schemeClr val="tx1"/>
                </a:solidFill>
                <a:latin typeface="+mj-lt"/>
              </a:rPr>
              <a:t>4.Average price and payment values from customers of </a:t>
            </a:r>
            <a:r>
              <a:rPr lang="en-IN" b="1" dirty="0">
                <a:latin typeface="+mj-lt"/>
              </a:rPr>
              <a:t>S</a:t>
            </a:r>
            <a:r>
              <a:rPr lang="en-IN" b="1" dirty="0">
                <a:solidFill>
                  <a:schemeClr val="tx1"/>
                </a:solidFill>
                <a:latin typeface="+mj-lt"/>
              </a:rPr>
              <a:t>ao </a:t>
            </a:r>
            <a:r>
              <a:rPr lang="en-IN" b="1" dirty="0">
                <a:latin typeface="+mj-lt"/>
              </a:rPr>
              <a:t>P</a:t>
            </a:r>
            <a:r>
              <a:rPr lang="en-IN" b="1" dirty="0">
                <a:solidFill>
                  <a:schemeClr val="tx1"/>
                </a:solidFill>
                <a:latin typeface="+mj-lt"/>
              </a:rPr>
              <a:t>aulo </a:t>
            </a:r>
            <a:r>
              <a:rPr lang="en-IN" b="1" dirty="0">
                <a:latin typeface="+mj-lt"/>
              </a:rPr>
              <a:t>C</a:t>
            </a:r>
            <a:r>
              <a:rPr lang="en-IN" b="1" dirty="0">
                <a:solidFill>
                  <a:schemeClr val="tx1"/>
                </a:solidFill>
                <a:latin typeface="+mj-lt"/>
              </a:rPr>
              <a:t>ity:</a:t>
            </a:r>
          </a:p>
        </p:txBody>
      </p:sp>
      <p:sp>
        <p:nvSpPr>
          <p:cNvPr id="4" name="TextBox 3">
            <a:extLst>
              <a:ext uri="{FF2B5EF4-FFF2-40B4-BE49-F238E27FC236}">
                <a16:creationId xmlns:a16="http://schemas.microsoft.com/office/drawing/2014/main" id="{93BB3804-CE3D-4298-9B00-34CFA68181E0}"/>
              </a:ext>
            </a:extLst>
          </p:cNvPr>
          <p:cNvSpPr txBox="1"/>
          <p:nvPr/>
        </p:nvSpPr>
        <p:spPr>
          <a:xfrm>
            <a:off x="379828" y="1674054"/>
            <a:ext cx="6893169" cy="1477328"/>
          </a:xfrm>
          <a:prstGeom prst="rect">
            <a:avLst/>
          </a:prstGeom>
          <a:noFill/>
        </p:spPr>
        <p:txBody>
          <a:bodyPr wrap="square">
            <a:spAutoFit/>
          </a:bodyPr>
          <a:lstStyle/>
          <a:p>
            <a:pPr algn="just"/>
            <a:r>
              <a:rPr lang="en-US" b="1" dirty="0"/>
              <a:t>City-wise Trends: Sao Paulo and Rio de Janeiro record the highest order counts. In Sao Paulo, the average payment surpasses the average price, likely due to high order density. Tailored marketing strategies for these regions could further boost sales.</a:t>
            </a:r>
          </a:p>
        </p:txBody>
      </p:sp>
      <p:pic>
        <p:nvPicPr>
          <p:cNvPr id="6" name="Picture 5">
            <a:extLst>
              <a:ext uri="{FF2B5EF4-FFF2-40B4-BE49-F238E27FC236}">
                <a16:creationId xmlns:a16="http://schemas.microsoft.com/office/drawing/2014/main" id="{0110C696-CB33-4555-AE95-E60ABEB50AB0}"/>
              </a:ext>
            </a:extLst>
          </p:cNvPr>
          <p:cNvPicPr>
            <a:picLocks noChangeAspect="1"/>
          </p:cNvPicPr>
          <p:nvPr/>
        </p:nvPicPr>
        <p:blipFill>
          <a:blip r:embed="rId2"/>
          <a:stretch>
            <a:fillRect/>
          </a:stretch>
        </p:blipFill>
        <p:spPr>
          <a:xfrm>
            <a:off x="7272997" y="1674054"/>
            <a:ext cx="4791075" cy="2715066"/>
          </a:xfrm>
          <a:prstGeom prst="rect">
            <a:avLst/>
          </a:prstGeom>
        </p:spPr>
      </p:pic>
    </p:spTree>
    <p:extLst>
      <p:ext uri="{BB962C8B-B14F-4D97-AF65-F5344CB8AC3E}">
        <p14:creationId xmlns:p14="http://schemas.microsoft.com/office/powerpoint/2010/main" val="404738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DFB763-216B-4432-A5A9-A75234516ABA}"/>
              </a:ext>
            </a:extLst>
          </p:cNvPr>
          <p:cNvSpPr txBox="1"/>
          <p:nvPr/>
        </p:nvSpPr>
        <p:spPr>
          <a:xfrm>
            <a:off x="295421" y="787791"/>
            <a:ext cx="11633982" cy="923330"/>
          </a:xfrm>
          <a:prstGeom prst="rect">
            <a:avLst/>
          </a:prstGeom>
          <a:noFill/>
        </p:spPr>
        <p:txBody>
          <a:bodyPr wrap="square" rtlCol="0">
            <a:spAutoFit/>
          </a:bodyPr>
          <a:lstStyle/>
          <a:p>
            <a:r>
              <a:rPr lang="en-IN" b="1" dirty="0">
                <a:solidFill>
                  <a:schemeClr val="tx1"/>
                </a:solidFill>
                <a:latin typeface="+mj-lt"/>
              </a:rPr>
              <a:t>5.Relationship between shipping days (</a:t>
            </a:r>
            <a:r>
              <a:rPr lang="en-IN" b="1" dirty="0">
                <a:latin typeface="+mj-lt"/>
              </a:rPr>
              <a:t>O</a:t>
            </a:r>
            <a:r>
              <a:rPr lang="en-IN" b="1" dirty="0">
                <a:solidFill>
                  <a:schemeClr val="tx1"/>
                </a:solidFill>
                <a:latin typeface="+mj-lt"/>
              </a:rPr>
              <a:t>rder_Delivered_Customer_Date - </a:t>
            </a:r>
            <a:r>
              <a:rPr lang="en-IN" b="1" dirty="0">
                <a:latin typeface="+mj-lt"/>
              </a:rPr>
              <a:t>O</a:t>
            </a:r>
            <a:r>
              <a:rPr lang="en-IN" b="1" dirty="0">
                <a:solidFill>
                  <a:schemeClr val="tx1"/>
                </a:solidFill>
                <a:latin typeface="+mj-lt"/>
              </a:rPr>
              <a:t>rder_Purchase_Timestamp) Vs                    review scores:</a:t>
            </a:r>
          </a:p>
          <a:p>
            <a:endParaRPr lang="en-US" dirty="0"/>
          </a:p>
        </p:txBody>
      </p:sp>
      <p:sp>
        <p:nvSpPr>
          <p:cNvPr id="4" name="TextBox 3">
            <a:extLst>
              <a:ext uri="{FF2B5EF4-FFF2-40B4-BE49-F238E27FC236}">
                <a16:creationId xmlns:a16="http://schemas.microsoft.com/office/drawing/2014/main" id="{20D8922F-A50E-4D83-9583-5CEAD379FFF5}"/>
              </a:ext>
            </a:extLst>
          </p:cNvPr>
          <p:cNvSpPr txBox="1"/>
          <p:nvPr/>
        </p:nvSpPr>
        <p:spPr>
          <a:xfrm>
            <a:off x="295422" y="1711121"/>
            <a:ext cx="6991644" cy="1200329"/>
          </a:xfrm>
          <a:prstGeom prst="rect">
            <a:avLst/>
          </a:prstGeom>
          <a:noFill/>
        </p:spPr>
        <p:txBody>
          <a:bodyPr wrap="square">
            <a:spAutoFit/>
          </a:bodyPr>
          <a:lstStyle/>
          <a:p>
            <a:pPr algn="just"/>
            <a:r>
              <a:rPr lang="en-US" b="1" dirty="0"/>
              <a:t>Negative Correlation: A clear negative correlation exists between shipping duration and review scores. Faster shipping times are associated with higher review scores, emphasizing the need for efficient logistics.</a:t>
            </a:r>
          </a:p>
        </p:txBody>
      </p:sp>
      <p:pic>
        <p:nvPicPr>
          <p:cNvPr id="6" name="Picture 5">
            <a:extLst>
              <a:ext uri="{FF2B5EF4-FFF2-40B4-BE49-F238E27FC236}">
                <a16:creationId xmlns:a16="http://schemas.microsoft.com/office/drawing/2014/main" id="{7B5BE177-CFAE-48DB-A129-CCD917D5CD53}"/>
              </a:ext>
            </a:extLst>
          </p:cNvPr>
          <p:cNvPicPr>
            <a:picLocks noChangeAspect="1"/>
          </p:cNvPicPr>
          <p:nvPr/>
        </p:nvPicPr>
        <p:blipFill>
          <a:blip r:embed="rId2"/>
          <a:stretch>
            <a:fillRect/>
          </a:stretch>
        </p:blipFill>
        <p:spPr>
          <a:xfrm>
            <a:off x="7240804" y="1809032"/>
            <a:ext cx="4734862" cy="2495682"/>
          </a:xfrm>
          <a:prstGeom prst="rect">
            <a:avLst/>
          </a:prstGeom>
        </p:spPr>
      </p:pic>
    </p:spTree>
    <p:extLst>
      <p:ext uri="{BB962C8B-B14F-4D97-AF65-F5344CB8AC3E}">
        <p14:creationId xmlns:p14="http://schemas.microsoft.com/office/powerpoint/2010/main" val="2497889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3E22-D150-8AC3-0457-0F92F737BD3A}"/>
              </a:ext>
            </a:extLst>
          </p:cNvPr>
          <p:cNvSpPr>
            <a:spLocks noGrp="1"/>
          </p:cNvSpPr>
          <p:nvPr>
            <p:ph type="title"/>
          </p:nvPr>
        </p:nvSpPr>
        <p:spPr>
          <a:xfrm>
            <a:off x="1141413" y="618518"/>
            <a:ext cx="9905998" cy="584013"/>
          </a:xfrm>
        </p:spPr>
        <p:txBody>
          <a:bodyPr>
            <a:normAutofit fontScale="90000"/>
          </a:bodyPr>
          <a:lstStyle/>
          <a:p>
            <a:pPr algn="l"/>
            <a:r>
              <a:rPr lang="en-GB" b="1" dirty="0"/>
              <a:t>                            EXCEL DASHBOARD </a:t>
            </a:r>
            <a:endParaRPr lang="en-US" b="1" dirty="0"/>
          </a:p>
        </p:txBody>
      </p:sp>
      <p:pic>
        <p:nvPicPr>
          <p:cNvPr id="7" name="Content Placeholder 6">
            <a:extLst>
              <a:ext uri="{FF2B5EF4-FFF2-40B4-BE49-F238E27FC236}">
                <a16:creationId xmlns:a16="http://schemas.microsoft.com/office/drawing/2014/main" id="{94EAE4A9-18F8-4B4C-B55B-B92C1FBF21FA}"/>
              </a:ext>
            </a:extLst>
          </p:cNvPr>
          <p:cNvPicPr>
            <a:picLocks noGrp="1" noChangeAspect="1"/>
          </p:cNvPicPr>
          <p:nvPr>
            <p:ph idx="1"/>
          </p:nvPr>
        </p:nvPicPr>
        <p:blipFill>
          <a:blip r:embed="rId3"/>
          <a:stretch>
            <a:fillRect/>
          </a:stretch>
        </p:blipFill>
        <p:spPr>
          <a:xfrm>
            <a:off x="1274973" y="1202531"/>
            <a:ext cx="10260534" cy="5586745"/>
          </a:xfrm>
        </p:spPr>
      </p:pic>
    </p:spTree>
    <p:extLst>
      <p:ext uri="{BB962C8B-B14F-4D97-AF65-F5344CB8AC3E}">
        <p14:creationId xmlns:p14="http://schemas.microsoft.com/office/powerpoint/2010/main" val="1324891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834FA-407B-AB00-6CC6-4F09C45ACF9B}"/>
              </a:ext>
            </a:extLst>
          </p:cNvPr>
          <p:cNvSpPr>
            <a:spLocks noGrp="1"/>
          </p:cNvSpPr>
          <p:nvPr>
            <p:ph type="title"/>
          </p:nvPr>
        </p:nvSpPr>
        <p:spPr>
          <a:xfrm>
            <a:off x="1141413" y="618518"/>
            <a:ext cx="9905998" cy="512576"/>
          </a:xfrm>
        </p:spPr>
        <p:txBody>
          <a:bodyPr>
            <a:normAutofit fontScale="90000"/>
          </a:bodyPr>
          <a:lstStyle/>
          <a:p>
            <a:pPr algn="l"/>
            <a:r>
              <a:rPr lang="en-GB" b="1" dirty="0"/>
              <a:t>                          POWER BI Dashboard </a:t>
            </a:r>
            <a:endParaRPr lang="en-US" b="1" dirty="0"/>
          </a:p>
        </p:txBody>
      </p:sp>
      <p:pic>
        <p:nvPicPr>
          <p:cNvPr id="7" name="Content Placeholder 6">
            <a:extLst>
              <a:ext uri="{FF2B5EF4-FFF2-40B4-BE49-F238E27FC236}">
                <a16:creationId xmlns:a16="http://schemas.microsoft.com/office/drawing/2014/main" id="{CF73F595-2F13-465F-BC9D-98D875DEADD0}"/>
              </a:ext>
            </a:extLst>
          </p:cNvPr>
          <p:cNvPicPr>
            <a:picLocks noGrp="1" noChangeAspect="1"/>
          </p:cNvPicPr>
          <p:nvPr>
            <p:ph idx="1"/>
          </p:nvPr>
        </p:nvPicPr>
        <p:blipFill>
          <a:blip r:embed="rId2"/>
          <a:stretch>
            <a:fillRect/>
          </a:stretch>
        </p:blipFill>
        <p:spPr>
          <a:xfrm>
            <a:off x="1308295" y="1457204"/>
            <a:ext cx="10241280" cy="5278085"/>
          </a:xfrm>
        </p:spPr>
      </p:pic>
    </p:spTree>
    <p:extLst>
      <p:ext uri="{BB962C8B-B14F-4D97-AF65-F5344CB8AC3E}">
        <p14:creationId xmlns:p14="http://schemas.microsoft.com/office/powerpoint/2010/main" val="3644938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C7C97D6-F425-4843-A9B9-F65B7CDF5F60}"/>
              </a:ext>
            </a:extLst>
          </p:cNvPr>
          <p:cNvPicPr>
            <a:picLocks noGrp="1" noChangeAspect="1"/>
          </p:cNvPicPr>
          <p:nvPr>
            <p:ph sz="quarter" idx="13"/>
          </p:nvPr>
        </p:nvPicPr>
        <p:blipFill>
          <a:blip r:embed="rId2"/>
          <a:stretch>
            <a:fillRect/>
          </a:stretch>
        </p:blipFill>
        <p:spPr>
          <a:xfrm>
            <a:off x="923953" y="589670"/>
            <a:ext cx="10653580" cy="6128825"/>
          </a:xfrm>
        </p:spPr>
      </p:pic>
    </p:spTree>
    <p:extLst>
      <p:ext uri="{BB962C8B-B14F-4D97-AF65-F5344CB8AC3E}">
        <p14:creationId xmlns:p14="http://schemas.microsoft.com/office/powerpoint/2010/main" val="4002166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0F9A-8936-93AA-7C6C-F2ABA6123EEC}"/>
              </a:ext>
            </a:extLst>
          </p:cNvPr>
          <p:cNvSpPr>
            <a:spLocks noGrp="1"/>
          </p:cNvSpPr>
          <p:nvPr>
            <p:ph type="title"/>
          </p:nvPr>
        </p:nvSpPr>
        <p:spPr>
          <a:xfrm>
            <a:off x="1141413" y="618519"/>
            <a:ext cx="9905998" cy="512576"/>
          </a:xfrm>
        </p:spPr>
        <p:txBody>
          <a:bodyPr>
            <a:normAutofit fontScale="90000"/>
          </a:bodyPr>
          <a:lstStyle/>
          <a:p>
            <a:pPr algn="l"/>
            <a:r>
              <a:rPr lang="en-GB" b="1" dirty="0"/>
              <a:t>                             Tableau dashboard </a:t>
            </a:r>
            <a:endParaRPr lang="en-US" b="1" dirty="0"/>
          </a:p>
        </p:txBody>
      </p:sp>
      <p:pic>
        <p:nvPicPr>
          <p:cNvPr id="7" name="Content Placeholder 6">
            <a:extLst>
              <a:ext uri="{FF2B5EF4-FFF2-40B4-BE49-F238E27FC236}">
                <a16:creationId xmlns:a16="http://schemas.microsoft.com/office/drawing/2014/main" id="{FB5104FB-198C-4074-B0D8-C17FD941AAA3}"/>
              </a:ext>
            </a:extLst>
          </p:cNvPr>
          <p:cNvPicPr>
            <a:picLocks noGrp="1" noChangeAspect="1"/>
          </p:cNvPicPr>
          <p:nvPr>
            <p:ph idx="1"/>
          </p:nvPr>
        </p:nvPicPr>
        <p:blipFill>
          <a:blip r:embed="rId2"/>
          <a:stretch>
            <a:fillRect/>
          </a:stretch>
        </p:blipFill>
        <p:spPr>
          <a:xfrm>
            <a:off x="827904" y="1263198"/>
            <a:ext cx="11017093" cy="5418956"/>
          </a:xfrm>
        </p:spPr>
      </p:pic>
    </p:spTree>
    <p:extLst>
      <p:ext uri="{BB962C8B-B14F-4D97-AF65-F5344CB8AC3E}">
        <p14:creationId xmlns:p14="http://schemas.microsoft.com/office/powerpoint/2010/main" val="895294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2EA6-0BAA-726C-E0BB-D030287D1DDD}"/>
              </a:ext>
            </a:extLst>
          </p:cNvPr>
          <p:cNvSpPr>
            <a:spLocks noGrp="1"/>
          </p:cNvSpPr>
          <p:nvPr>
            <p:ph type="title"/>
          </p:nvPr>
        </p:nvSpPr>
        <p:spPr>
          <a:xfrm>
            <a:off x="1141412" y="470879"/>
            <a:ext cx="9905998" cy="595920"/>
          </a:xfrm>
        </p:spPr>
        <p:txBody>
          <a:bodyPr>
            <a:normAutofit fontScale="90000"/>
          </a:bodyPr>
          <a:lstStyle/>
          <a:p>
            <a:pPr algn="l"/>
            <a:r>
              <a:rPr lang="en-GB" dirty="0"/>
              <a:t>                                    </a:t>
            </a:r>
            <a:r>
              <a:rPr lang="en-GB" b="1" dirty="0"/>
              <a:t>SQL</a:t>
            </a:r>
            <a:endParaRPr lang="en-US" b="1" dirty="0"/>
          </a:p>
        </p:txBody>
      </p:sp>
      <p:sp>
        <p:nvSpPr>
          <p:cNvPr id="9" name="TextBox 8">
            <a:extLst>
              <a:ext uri="{FF2B5EF4-FFF2-40B4-BE49-F238E27FC236}">
                <a16:creationId xmlns:a16="http://schemas.microsoft.com/office/drawing/2014/main" id="{CE3217A5-172F-40B0-9904-DE9599B530AF}"/>
              </a:ext>
            </a:extLst>
          </p:cNvPr>
          <p:cNvSpPr txBox="1"/>
          <p:nvPr/>
        </p:nvSpPr>
        <p:spPr>
          <a:xfrm>
            <a:off x="281353" y="1313068"/>
            <a:ext cx="9734844" cy="369332"/>
          </a:xfrm>
          <a:prstGeom prst="rect">
            <a:avLst/>
          </a:prstGeom>
          <a:noFill/>
        </p:spPr>
        <p:txBody>
          <a:bodyPr wrap="square" rtlCol="0">
            <a:spAutoFit/>
          </a:bodyPr>
          <a:lstStyle/>
          <a:p>
            <a:r>
              <a:rPr lang="en-US" b="1" dirty="0"/>
              <a:t>KPI 1: </a:t>
            </a:r>
            <a:r>
              <a:rPr lang="en-IN" sz="1800" b="1" dirty="0">
                <a:solidFill>
                  <a:schemeClr val="tx1"/>
                </a:solidFill>
                <a:latin typeface="+mj-lt"/>
              </a:rPr>
              <a:t>Weekday Vs Weekend (</a:t>
            </a:r>
            <a:r>
              <a:rPr lang="en-IN" b="1" dirty="0">
                <a:latin typeface="+mj-lt"/>
              </a:rPr>
              <a:t>O</a:t>
            </a:r>
            <a:r>
              <a:rPr lang="en-IN" sz="1800" b="1" dirty="0">
                <a:solidFill>
                  <a:schemeClr val="tx1"/>
                </a:solidFill>
                <a:latin typeface="+mj-lt"/>
              </a:rPr>
              <a:t>rder_Purchase_Timestamp) Payment Statistics</a:t>
            </a:r>
            <a:r>
              <a:rPr lang="en-US" sz="1800" b="1" dirty="0">
                <a:solidFill>
                  <a:schemeClr val="tx1"/>
                </a:solidFill>
                <a:latin typeface="Calibri" panose="020F0502020204030204" pitchFamily="34" charset="0"/>
                <a:cs typeface="Times New Roman" panose="02020603050405020304" pitchFamily="18" charset="0"/>
              </a:rPr>
              <a:t>.</a:t>
            </a:r>
            <a:endParaRPr lang="en-IN" sz="1800" b="1" dirty="0">
              <a:solidFill>
                <a:schemeClr val="tx1"/>
              </a:solidFill>
              <a:latin typeface="+mj-lt"/>
            </a:endParaRPr>
          </a:p>
        </p:txBody>
      </p:sp>
      <p:sp>
        <p:nvSpPr>
          <p:cNvPr id="10" name="TextBox 9">
            <a:extLst>
              <a:ext uri="{FF2B5EF4-FFF2-40B4-BE49-F238E27FC236}">
                <a16:creationId xmlns:a16="http://schemas.microsoft.com/office/drawing/2014/main" id="{9FBB122B-915A-40E3-8570-DD21619B5797}"/>
              </a:ext>
            </a:extLst>
          </p:cNvPr>
          <p:cNvSpPr txBox="1"/>
          <p:nvPr/>
        </p:nvSpPr>
        <p:spPr>
          <a:xfrm>
            <a:off x="8721968" y="2222695"/>
            <a:ext cx="1969477" cy="379828"/>
          </a:xfrm>
          <a:prstGeom prst="rect">
            <a:avLst/>
          </a:prstGeom>
          <a:noFill/>
        </p:spPr>
        <p:txBody>
          <a:bodyPr wrap="square" rtlCol="0">
            <a:spAutoFit/>
          </a:bodyPr>
          <a:lstStyle/>
          <a:p>
            <a:r>
              <a:rPr lang="en-US" b="1" dirty="0"/>
              <a:t>        Output</a:t>
            </a:r>
          </a:p>
        </p:txBody>
      </p:sp>
      <p:pic>
        <p:nvPicPr>
          <p:cNvPr id="8" name="Content Placeholder 7">
            <a:extLst>
              <a:ext uri="{FF2B5EF4-FFF2-40B4-BE49-F238E27FC236}">
                <a16:creationId xmlns:a16="http://schemas.microsoft.com/office/drawing/2014/main" id="{04C30248-914A-4861-B22F-27D5E31777D1}"/>
              </a:ext>
            </a:extLst>
          </p:cNvPr>
          <p:cNvPicPr>
            <a:picLocks noGrp="1" noChangeAspect="1"/>
          </p:cNvPicPr>
          <p:nvPr>
            <p:ph idx="1"/>
          </p:nvPr>
        </p:nvPicPr>
        <p:blipFill rotWithShape="1">
          <a:blip r:embed="rId2"/>
          <a:srcRect t="12026"/>
          <a:stretch/>
        </p:blipFill>
        <p:spPr>
          <a:xfrm>
            <a:off x="281353" y="2222695"/>
            <a:ext cx="7806156" cy="3488788"/>
          </a:xfrm>
        </p:spPr>
      </p:pic>
      <p:pic>
        <p:nvPicPr>
          <p:cNvPr id="12" name="Picture 11">
            <a:extLst>
              <a:ext uri="{FF2B5EF4-FFF2-40B4-BE49-F238E27FC236}">
                <a16:creationId xmlns:a16="http://schemas.microsoft.com/office/drawing/2014/main" id="{A3E5ABA1-37F7-4181-874F-18AE454B3B73}"/>
              </a:ext>
            </a:extLst>
          </p:cNvPr>
          <p:cNvPicPr>
            <a:picLocks noChangeAspect="1"/>
          </p:cNvPicPr>
          <p:nvPr/>
        </p:nvPicPr>
        <p:blipFill>
          <a:blip r:embed="rId3"/>
          <a:stretch>
            <a:fillRect/>
          </a:stretch>
        </p:blipFill>
        <p:spPr>
          <a:xfrm>
            <a:off x="8268359" y="2838295"/>
            <a:ext cx="3495675" cy="920123"/>
          </a:xfrm>
          <a:prstGeom prst="rect">
            <a:avLst/>
          </a:prstGeom>
        </p:spPr>
      </p:pic>
    </p:spTree>
    <p:extLst>
      <p:ext uri="{BB962C8B-B14F-4D97-AF65-F5344CB8AC3E}">
        <p14:creationId xmlns:p14="http://schemas.microsoft.com/office/powerpoint/2010/main" val="307424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BC881F-B1DB-E6A5-7F2E-CF0ABDE3D934}"/>
              </a:ext>
            </a:extLst>
          </p:cNvPr>
          <p:cNvSpPr>
            <a:spLocks noGrp="1"/>
          </p:cNvSpPr>
          <p:nvPr>
            <p:ph idx="1"/>
          </p:nvPr>
        </p:nvSpPr>
        <p:spPr>
          <a:xfrm>
            <a:off x="1357313" y="178594"/>
            <a:ext cx="9655173" cy="6548437"/>
          </a:xfrm>
        </p:spPr>
        <p:txBody>
          <a:bodyPr>
            <a:normAutofit/>
          </a:bodyPr>
          <a:lstStyle/>
          <a:p>
            <a:pPr marL="0" indent="0">
              <a:buNone/>
            </a:pPr>
            <a:r>
              <a:rPr lang="en-GB" b="1" dirty="0">
                <a:solidFill>
                  <a:schemeClr val="tx2"/>
                </a:solidFill>
              </a:rPr>
              <a:t>  </a:t>
            </a:r>
            <a:endParaRPr lang="en-US" b="1" dirty="0">
              <a:solidFill>
                <a:schemeClr val="tx2"/>
              </a:solidFill>
            </a:endParaRPr>
          </a:p>
        </p:txBody>
      </p:sp>
      <p:sp>
        <p:nvSpPr>
          <p:cNvPr id="7" name="TextBox 6">
            <a:extLst>
              <a:ext uri="{FF2B5EF4-FFF2-40B4-BE49-F238E27FC236}">
                <a16:creationId xmlns:a16="http://schemas.microsoft.com/office/drawing/2014/main" id="{F188619A-67CD-46EE-9570-9584148E9007}"/>
              </a:ext>
            </a:extLst>
          </p:cNvPr>
          <p:cNvSpPr txBox="1"/>
          <p:nvPr/>
        </p:nvSpPr>
        <p:spPr>
          <a:xfrm>
            <a:off x="300110" y="1287194"/>
            <a:ext cx="8857957" cy="646331"/>
          </a:xfrm>
          <a:prstGeom prst="rect">
            <a:avLst/>
          </a:prstGeom>
          <a:noFill/>
        </p:spPr>
        <p:txBody>
          <a:bodyPr wrap="square" rtlCol="0">
            <a:spAutoFit/>
          </a:bodyPr>
          <a:lstStyle/>
          <a:p>
            <a:r>
              <a:rPr lang="en-US" b="1" dirty="0"/>
              <a:t>KPI 2: </a:t>
            </a:r>
            <a:r>
              <a:rPr lang="en-IN" sz="1800" b="1" dirty="0">
                <a:solidFill>
                  <a:schemeClr val="tx1"/>
                </a:solidFill>
                <a:latin typeface="+mj-lt"/>
              </a:rPr>
              <a:t>Number of Orders with review score 5 and payment type as credit card.</a:t>
            </a:r>
          </a:p>
          <a:p>
            <a:endParaRPr lang="en-US" b="1" dirty="0"/>
          </a:p>
        </p:txBody>
      </p:sp>
      <p:sp>
        <p:nvSpPr>
          <p:cNvPr id="8" name="TextBox 7">
            <a:extLst>
              <a:ext uri="{FF2B5EF4-FFF2-40B4-BE49-F238E27FC236}">
                <a16:creationId xmlns:a16="http://schemas.microsoft.com/office/drawing/2014/main" id="{5CF23224-F484-4117-AEC5-E7ABCDA78147}"/>
              </a:ext>
            </a:extLst>
          </p:cNvPr>
          <p:cNvSpPr txBox="1"/>
          <p:nvPr/>
        </p:nvSpPr>
        <p:spPr>
          <a:xfrm>
            <a:off x="6639951" y="2191918"/>
            <a:ext cx="1153551" cy="369332"/>
          </a:xfrm>
          <a:prstGeom prst="rect">
            <a:avLst/>
          </a:prstGeom>
          <a:noFill/>
        </p:spPr>
        <p:txBody>
          <a:bodyPr wrap="square" rtlCol="0">
            <a:spAutoFit/>
          </a:bodyPr>
          <a:lstStyle/>
          <a:p>
            <a:r>
              <a:rPr lang="en-US" b="1" dirty="0"/>
              <a:t>Output</a:t>
            </a:r>
          </a:p>
        </p:txBody>
      </p:sp>
      <p:pic>
        <p:nvPicPr>
          <p:cNvPr id="5" name="Picture 4">
            <a:extLst>
              <a:ext uri="{FF2B5EF4-FFF2-40B4-BE49-F238E27FC236}">
                <a16:creationId xmlns:a16="http://schemas.microsoft.com/office/drawing/2014/main" id="{AD1A32CC-74EE-45DA-8B1A-32ED1FFE3AB6}"/>
              </a:ext>
            </a:extLst>
          </p:cNvPr>
          <p:cNvPicPr>
            <a:picLocks noChangeAspect="1"/>
          </p:cNvPicPr>
          <p:nvPr/>
        </p:nvPicPr>
        <p:blipFill rotWithShape="1">
          <a:blip r:embed="rId2"/>
          <a:srcRect t="17475" r="36189"/>
          <a:stretch/>
        </p:blipFill>
        <p:spPr>
          <a:xfrm>
            <a:off x="300111" y="2150334"/>
            <a:ext cx="5017478" cy="3082847"/>
          </a:xfrm>
          <a:prstGeom prst="rect">
            <a:avLst/>
          </a:prstGeom>
        </p:spPr>
      </p:pic>
      <p:pic>
        <p:nvPicPr>
          <p:cNvPr id="10" name="Picture 9">
            <a:extLst>
              <a:ext uri="{FF2B5EF4-FFF2-40B4-BE49-F238E27FC236}">
                <a16:creationId xmlns:a16="http://schemas.microsoft.com/office/drawing/2014/main" id="{6F66EB77-4E0F-4683-B5F7-6AD0C3451912}"/>
              </a:ext>
            </a:extLst>
          </p:cNvPr>
          <p:cNvPicPr>
            <a:picLocks noChangeAspect="1"/>
          </p:cNvPicPr>
          <p:nvPr/>
        </p:nvPicPr>
        <p:blipFill>
          <a:blip r:embed="rId3"/>
          <a:stretch>
            <a:fillRect/>
          </a:stretch>
        </p:blipFill>
        <p:spPr>
          <a:xfrm>
            <a:off x="6317187" y="2759855"/>
            <a:ext cx="1847850" cy="1075359"/>
          </a:xfrm>
          <a:prstGeom prst="rect">
            <a:avLst/>
          </a:prstGeom>
        </p:spPr>
      </p:pic>
    </p:spTree>
    <p:extLst>
      <p:ext uri="{BB962C8B-B14F-4D97-AF65-F5344CB8AC3E}">
        <p14:creationId xmlns:p14="http://schemas.microsoft.com/office/powerpoint/2010/main" val="3338990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3ED00E6-0139-47F3-A667-424E3951FEFD}"/>
              </a:ext>
            </a:extLst>
          </p:cNvPr>
          <p:cNvSpPr txBox="1"/>
          <p:nvPr/>
        </p:nvSpPr>
        <p:spPr>
          <a:xfrm>
            <a:off x="262378" y="159992"/>
            <a:ext cx="10049240" cy="1477328"/>
          </a:xfrm>
          <a:prstGeom prst="rect">
            <a:avLst/>
          </a:prstGeom>
          <a:noFill/>
        </p:spPr>
        <p:txBody>
          <a:bodyPr wrap="square" rtlCol="0">
            <a:spAutoFit/>
          </a:bodyPr>
          <a:lstStyle/>
          <a:p>
            <a:endParaRPr lang="en-US" b="1" dirty="0"/>
          </a:p>
          <a:p>
            <a:endParaRPr lang="en-US" b="1" dirty="0"/>
          </a:p>
          <a:p>
            <a:endParaRPr lang="en-US" b="1" dirty="0"/>
          </a:p>
          <a:p>
            <a:r>
              <a:rPr lang="en-US" b="1" dirty="0"/>
              <a:t>KPI 3:</a:t>
            </a:r>
            <a:r>
              <a:rPr lang="en-IN" b="1" dirty="0">
                <a:solidFill>
                  <a:schemeClr val="tx1"/>
                </a:solidFill>
                <a:latin typeface="+mj-lt"/>
              </a:rPr>
              <a:t>Average number of days taken for </a:t>
            </a:r>
            <a:r>
              <a:rPr lang="en-IN" b="1" dirty="0">
                <a:latin typeface="+mj-lt"/>
              </a:rPr>
              <a:t>O</a:t>
            </a:r>
            <a:r>
              <a:rPr lang="en-IN" b="1" dirty="0">
                <a:solidFill>
                  <a:schemeClr val="tx1"/>
                </a:solidFill>
                <a:latin typeface="+mj-lt"/>
              </a:rPr>
              <a:t>rder_Delivered_Customer_Date for </a:t>
            </a:r>
            <a:r>
              <a:rPr lang="en-IN" b="1" dirty="0">
                <a:latin typeface="+mj-lt"/>
              </a:rPr>
              <a:t>P</a:t>
            </a:r>
            <a:r>
              <a:rPr lang="en-IN" b="1" dirty="0">
                <a:solidFill>
                  <a:schemeClr val="tx1"/>
                </a:solidFill>
                <a:latin typeface="+mj-lt"/>
              </a:rPr>
              <a:t>et_Shop.</a:t>
            </a:r>
          </a:p>
          <a:p>
            <a:r>
              <a:rPr lang="en-US" b="1" dirty="0"/>
              <a:t> </a:t>
            </a:r>
          </a:p>
        </p:txBody>
      </p:sp>
      <p:sp>
        <p:nvSpPr>
          <p:cNvPr id="10" name="TextBox 9">
            <a:extLst>
              <a:ext uri="{FF2B5EF4-FFF2-40B4-BE49-F238E27FC236}">
                <a16:creationId xmlns:a16="http://schemas.microsoft.com/office/drawing/2014/main" id="{B279C95B-321C-4420-9578-023FB956B0C2}"/>
              </a:ext>
            </a:extLst>
          </p:cNvPr>
          <p:cNvSpPr txBox="1"/>
          <p:nvPr/>
        </p:nvSpPr>
        <p:spPr>
          <a:xfrm>
            <a:off x="8750105" y="2461846"/>
            <a:ext cx="2475914" cy="369332"/>
          </a:xfrm>
          <a:prstGeom prst="rect">
            <a:avLst/>
          </a:prstGeom>
          <a:noFill/>
        </p:spPr>
        <p:txBody>
          <a:bodyPr wrap="square" rtlCol="0">
            <a:spAutoFit/>
          </a:bodyPr>
          <a:lstStyle/>
          <a:p>
            <a:r>
              <a:rPr lang="en-US" b="1" dirty="0"/>
              <a:t>   Output</a:t>
            </a:r>
          </a:p>
        </p:txBody>
      </p:sp>
      <p:sp>
        <p:nvSpPr>
          <p:cNvPr id="3" name="Content Placeholder 2">
            <a:extLst>
              <a:ext uri="{FF2B5EF4-FFF2-40B4-BE49-F238E27FC236}">
                <a16:creationId xmlns:a16="http://schemas.microsoft.com/office/drawing/2014/main" id="{305A754A-F8F1-415C-B804-067AA73D950F}"/>
              </a:ext>
            </a:extLst>
          </p:cNvPr>
          <p:cNvSpPr>
            <a:spLocks noGrp="1"/>
          </p:cNvSpPr>
          <p:nvPr>
            <p:ph idx="1"/>
          </p:nvPr>
        </p:nvSpPr>
        <p:spPr>
          <a:xfrm>
            <a:off x="677334" y="2116474"/>
            <a:ext cx="8596668" cy="3880773"/>
          </a:xfrm>
        </p:spPr>
        <p:txBody>
          <a:bodyPr/>
          <a:lstStyle/>
          <a:p>
            <a:pPr marL="0" indent="0">
              <a:buNone/>
            </a:pPr>
            <a:r>
              <a:rPr lang="en-US" dirty="0"/>
              <a:t> </a:t>
            </a:r>
          </a:p>
        </p:txBody>
      </p:sp>
      <p:pic>
        <p:nvPicPr>
          <p:cNvPr id="6" name="Picture 5">
            <a:extLst>
              <a:ext uri="{FF2B5EF4-FFF2-40B4-BE49-F238E27FC236}">
                <a16:creationId xmlns:a16="http://schemas.microsoft.com/office/drawing/2014/main" id="{A0DC451C-D10B-47A4-A5F4-B1F1F6507BB3}"/>
              </a:ext>
            </a:extLst>
          </p:cNvPr>
          <p:cNvPicPr>
            <a:picLocks noChangeAspect="1"/>
          </p:cNvPicPr>
          <p:nvPr/>
        </p:nvPicPr>
        <p:blipFill rotWithShape="1">
          <a:blip r:embed="rId2"/>
          <a:srcRect t="13211"/>
          <a:stretch/>
        </p:blipFill>
        <p:spPr>
          <a:xfrm>
            <a:off x="262378" y="2025746"/>
            <a:ext cx="7756543" cy="3165231"/>
          </a:xfrm>
          <a:prstGeom prst="rect">
            <a:avLst/>
          </a:prstGeom>
        </p:spPr>
      </p:pic>
      <p:pic>
        <p:nvPicPr>
          <p:cNvPr id="11" name="Picture 10">
            <a:extLst>
              <a:ext uri="{FF2B5EF4-FFF2-40B4-BE49-F238E27FC236}">
                <a16:creationId xmlns:a16="http://schemas.microsoft.com/office/drawing/2014/main" id="{1E442F85-A575-4274-BE95-46F9B29CC411}"/>
              </a:ext>
            </a:extLst>
          </p:cNvPr>
          <p:cNvPicPr>
            <a:picLocks noChangeAspect="1"/>
          </p:cNvPicPr>
          <p:nvPr/>
        </p:nvPicPr>
        <p:blipFill>
          <a:blip r:embed="rId3"/>
          <a:stretch>
            <a:fillRect/>
          </a:stretch>
        </p:blipFill>
        <p:spPr>
          <a:xfrm>
            <a:off x="8361084" y="3067444"/>
            <a:ext cx="3783136" cy="730833"/>
          </a:xfrm>
          <a:prstGeom prst="rect">
            <a:avLst/>
          </a:prstGeom>
        </p:spPr>
      </p:pic>
    </p:spTree>
    <p:extLst>
      <p:ext uri="{BB962C8B-B14F-4D97-AF65-F5344CB8AC3E}">
        <p14:creationId xmlns:p14="http://schemas.microsoft.com/office/powerpoint/2010/main" val="313946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26A8-DD75-765F-9EEA-3B9DBBC0CF2A}"/>
              </a:ext>
            </a:extLst>
          </p:cNvPr>
          <p:cNvSpPr>
            <a:spLocks noGrp="1"/>
          </p:cNvSpPr>
          <p:nvPr>
            <p:ph type="title"/>
          </p:nvPr>
        </p:nvSpPr>
        <p:spPr/>
        <p:txBody>
          <a:bodyPr/>
          <a:lstStyle/>
          <a:p>
            <a:pPr algn="l"/>
            <a:r>
              <a:rPr lang="en-GB" b="1" dirty="0"/>
              <a:t>                           OUR AGENDA</a:t>
            </a:r>
            <a:endParaRPr lang="en-US" b="1" dirty="0"/>
          </a:p>
        </p:txBody>
      </p:sp>
      <p:sp>
        <p:nvSpPr>
          <p:cNvPr id="3" name="Content Placeholder 2">
            <a:extLst>
              <a:ext uri="{FF2B5EF4-FFF2-40B4-BE49-F238E27FC236}">
                <a16:creationId xmlns:a16="http://schemas.microsoft.com/office/drawing/2014/main" id="{4393B9D6-3FDB-E5EC-895B-FFA0521CDE98}"/>
              </a:ext>
            </a:extLst>
          </p:cNvPr>
          <p:cNvSpPr>
            <a:spLocks noGrp="1"/>
          </p:cNvSpPr>
          <p:nvPr>
            <p:ph idx="1"/>
          </p:nvPr>
        </p:nvSpPr>
        <p:spPr>
          <a:xfrm>
            <a:off x="1774031" y="1988344"/>
            <a:ext cx="9273380" cy="3802857"/>
          </a:xfrm>
        </p:spPr>
        <p:txBody>
          <a:bodyPr>
            <a:normAutofit lnSpcReduction="10000"/>
          </a:bodyPr>
          <a:lstStyle/>
          <a:p>
            <a:pPr marL="457200" indent="-457200">
              <a:buFont typeface="+mj-lt"/>
              <a:buAutoNum type="arabicPeriod"/>
            </a:pPr>
            <a:r>
              <a:rPr lang="en-GB" sz="2400" b="1" dirty="0">
                <a:solidFill>
                  <a:schemeClr val="tx2"/>
                </a:solidFill>
              </a:rPr>
              <a:t>Introduction</a:t>
            </a:r>
          </a:p>
          <a:p>
            <a:pPr marL="457200" indent="-457200">
              <a:buFont typeface="+mj-lt"/>
              <a:buAutoNum type="arabicPeriod"/>
            </a:pPr>
            <a:r>
              <a:rPr lang="en-GB" sz="2400" b="1" dirty="0">
                <a:solidFill>
                  <a:schemeClr val="tx2"/>
                </a:solidFill>
              </a:rPr>
              <a:t>Project Overview</a:t>
            </a:r>
          </a:p>
          <a:p>
            <a:pPr marL="457200" indent="-457200">
              <a:buFont typeface="+mj-lt"/>
              <a:buAutoNum type="arabicPeriod"/>
            </a:pPr>
            <a:r>
              <a:rPr lang="en-GB" sz="2400" b="1" dirty="0">
                <a:solidFill>
                  <a:schemeClr val="tx2"/>
                </a:solidFill>
              </a:rPr>
              <a:t>KPI’S</a:t>
            </a:r>
          </a:p>
          <a:p>
            <a:pPr marL="457200" indent="-457200">
              <a:buFont typeface="+mj-lt"/>
              <a:buAutoNum type="arabicPeriod"/>
            </a:pPr>
            <a:r>
              <a:rPr lang="en-GB" sz="2400" b="1" dirty="0">
                <a:solidFill>
                  <a:schemeClr val="tx2"/>
                </a:solidFill>
              </a:rPr>
              <a:t>Excel Dashboard </a:t>
            </a:r>
          </a:p>
          <a:p>
            <a:pPr marL="457200" indent="-457200">
              <a:buFont typeface="+mj-lt"/>
              <a:buAutoNum type="arabicPeriod"/>
            </a:pPr>
            <a:r>
              <a:rPr lang="en-GB" sz="2400" b="1" dirty="0">
                <a:solidFill>
                  <a:schemeClr val="tx2"/>
                </a:solidFill>
              </a:rPr>
              <a:t>Power BI Dashboard </a:t>
            </a:r>
          </a:p>
          <a:p>
            <a:pPr marL="457200" indent="-457200">
              <a:buFont typeface="+mj-lt"/>
              <a:buAutoNum type="arabicPeriod"/>
            </a:pPr>
            <a:r>
              <a:rPr lang="en-GB" sz="2400" b="1" dirty="0">
                <a:solidFill>
                  <a:schemeClr val="tx2"/>
                </a:solidFill>
              </a:rPr>
              <a:t>Tableau Dashboard </a:t>
            </a:r>
          </a:p>
          <a:p>
            <a:pPr marL="457200" indent="-457200">
              <a:buFont typeface="+mj-lt"/>
              <a:buAutoNum type="arabicPeriod"/>
            </a:pPr>
            <a:r>
              <a:rPr lang="en-GB" sz="2400" b="1" dirty="0">
                <a:solidFill>
                  <a:schemeClr val="tx2"/>
                </a:solidFill>
              </a:rPr>
              <a:t>Problem Faced</a:t>
            </a:r>
          </a:p>
          <a:p>
            <a:pPr marL="457200" indent="-457200">
              <a:buFont typeface="+mj-lt"/>
              <a:buAutoNum type="arabicPeriod"/>
            </a:pPr>
            <a:r>
              <a:rPr lang="en-GB" sz="2400" b="1" dirty="0">
                <a:solidFill>
                  <a:schemeClr val="tx2"/>
                </a:solidFill>
              </a:rPr>
              <a:t>Conclusion </a:t>
            </a:r>
          </a:p>
          <a:p>
            <a:pPr marL="0" indent="0">
              <a:buNone/>
            </a:pPr>
            <a:endParaRPr lang="en-US" dirty="0"/>
          </a:p>
        </p:txBody>
      </p:sp>
    </p:spTree>
    <p:extLst>
      <p:ext uri="{BB962C8B-B14F-4D97-AF65-F5344CB8AC3E}">
        <p14:creationId xmlns:p14="http://schemas.microsoft.com/office/powerpoint/2010/main" val="253180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EB9C1CD-FE9F-4483-B797-4DA4BC707678}"/>
              </a:ext>
            </a:extLst>
          </p:cNvPr>
          <p:cNvSpPr txBox="1"/>
          <p:nvPr/>
        </p:nvSpPr>
        <p:spPr>
          <a:xfrm>
            <a:off x="231069" y="914400"/>
            <a:ext cx="8603442" cy="646331"/>
          </a:xfrm>
          <a:prstGeom prst="rect">
            <a:avLst/>
          </a:prstGeom>
          <a:noFill/>
        </p:spPr>
        <p:txBody>
          <a:bodyPr wrap="square" rtlCol="0">
            <a:spAutoFit/>
          </a:bodyPr>
          <a:lstStyle/>
          <a:p>
            <a:r>
              <a:rPr lang="en-US" b="1" dirty="0"/>
              <a:t>KPI 4 :</a:t>
            </a:r>
            <a:r>
              <a:rPr lang="en-IN" b="1" dirty="0">
                <a:solidFill>
                  <a:schemeClr val="tx1"/>
                </a:solidFill>
                <a:latin typeface="+mj-lt"/>
              </a:rPr>
              <a:t>Average price and payment values from customers of </a:t>
            </a:r>
            <a:r>
              <a:rPr lang="en-IN" b="1" dirty="0">
                <a:latin typeface="+mj-lt"/>
              </a:rPr>
              <a:t>S</a:t>
            </a:r>
            <a:r>
              <a:rPr lang="en-IN" b="1" dirty="0">
                <a:solidFill>
                  <a:schemeClr val="tx1"/>
                </a:solidFill>
                <a:latin typeface="+mj-lt"/>
              </a:rPr>
              <a:t>ao </a:t>
            </a:r>
            <a:r>
              <a:rPr lang="en-IN" b="1" dirty="0">
                <a:latin typeface="+mj-lt"/>
              </a:rPr>
              <a:t>P</a:t>
            </a:r>
            <a:r>
              <a:rPr lang="en-IN" b="1" dirty="0">
                <a:solidFill>
                  <a:schemeClr val="tx1"/>
                </a:solidFill>
                <a:latin typeface="+mj-lt"/>
              </a:rPr>
              <a:t>aulo </a:t>
            </a:r>
            <a:r>
              <a:rPr lang="en-IN" b="1" dirty="0">
                <a:latin typeface="+mj-lt"/>
              </a:rPr>
              <a:t>C</a:t>
            </a:r>
            <a:r>
              <a:rPr lang="en-IN" b="1" dirty="0">
                <a:solidFill>
                  <a:schemeClr val="tx1"/>
                </a:solidFill>
                <a:latin typeface="+mj-lt"/>
              </a:rPr>
              <a:t>ity.</a:t>
            </a:r>
          </a:p>
          <a:p>
            <a:r>
              <a:rPr lang="en-US" b="1" dirty="0"/>
              <a:t> </a:t>
            </a:r>
          </a:p>
        </p:txBody>
      </p:sp>
      <p:sp>
        <p:nvSpPr>
          <p:cNvPr id="15" name="TextBox 14">
            <a:extLst>
              <a:ext uri="{FF2B5EF4-FFF2-40B4-BE49-F238E27FC236}">
                <a16:creationId xmlns:a16="http://schemas.microsoft.com/office/drawing/2014/main" id="{0F95456B-B8E1-4846-AA7B-91C4A5EEBD39}"/>
              </a:ext>
            </a:extLst>
          </p:cNvPr>
          <p:cNvSpPr txBox="1"/>
          <p:nvPr/>
        </p:nvSpPr>
        <p:spPr>
          <a:xfrm>
            <a:off x="7287065" y="1814732"/>
            <a:ext cx="1786597" cy="369332"/>
          </a:xfrm>
          <a:prstGeom prst="rect">
            <a:avLst/>
          </a:prstGeom>
          <a:noFill/>
        </p:spPr>
        <p:txBody>
          <a:bodyPr wrap="square" rtlCol="0">
            <a:spAutoFit/>
          </a:bodyPr>
          <a:lstStyle/>
          <a:p>
            <a:r>
              <a:rPr lang="en-US" dirty="0"/>
              <a:t>      </a:t>
            </a:r>
            <a:r>
              <a:rPr lang="en-US" b="1" dirty="0"/>
              <a:t>Output</a:t>
            </a:r>
          </a:p>
        </p:txBody>
      </p:sp>
      <p:pic>
        <p:nvPicPr>
          <p:cNvPr id="6" name="Content Placeholder 5">
            <a:extLst>
              <a:ext uri="{FF2B5EF4-FFF2-40B4-BE49-F238E27FC236}">
                <a16:creationId xmlns:a16="http://schemas.microsoft.com/office/drawing/2014/main" id="{D5BACB32-3F4A-4B19-ABA0-2F3E0C24090E}"/>
              </a:ext>
            </a:extLst>
          </p:cNvPr>
          <p:cNvPicPr>
            <a:picLocks noGrp="1" noChangeAspect="1"/>
          </p:cNvPicPr>
          <p:nvPr>
            <p:ph idx="1"/>
          </p:nvPr>
        </p:nvPicPr>
        <p:blipFill rotWithShape="1">
          <a:blip r:embed="rId2"/>
          <a:srcRect t="12526" r="25883"/>
          <a:stretch/>
        </p:blipFill>
        <p:spPr>
          <a:xfrm>
            <a:off x="231068" y="1814732"/>
            <a:ext cx="5792877" cy="4128868"/>
          </a:xfrm>
        </p:spPr>
      </p:pic>
      <p:pic>
        <p:nvPicPr>
          <p:cNvPr id="8" name="Picture 7">
            <a:extLst>
              <a:ext uri="{FF2B5EF4-FFF2-40B4-BE49-F238E27FC236}">
                <a16:creationId xmlns:a16="http://schemas.microsoft.com/office/drawing/2014/main" id="{96307986-459D-465A-ABEA-F2316043C106}"/>
              </a:ext>
            </a:extLst>
          </p:cNvPr>
          <p:cNvPicPr>
            <a:picLocks noChangeAspect="1"/>
          </p:cNvPicPr>
          <p:nvPr/>
        </p:nvPicPr>
        <p:blipFill>
          <a:blip r:embed="rId3"/>
          <a:stretch>
            <a:fillRect/>
          </a:stretch>
        </p:blipFill>
        <p:spPr>
          <a:xfrm>
            <a:off x="6551954" y="2438065"/>
            <a:ext cx="3765553" cy="990935"/>
          </a:xfrm>
          <a:prstGeom prst="rect">
            <a:avLst/>
          </a:prstGeom>
        </p:spPr>
      </p:pic>
    </p:spTree>
    <p:extLst>
      <p:ext uri="{BB962C8B-B14F-4D97-AF65-F5344CB8AC3E}">
        <p14:creationId xmlns:p14="http://schemas.microsoft.com/office/powerpoint/2010/main" val="3172019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EB8B547-8B27-49B0-BC3B-2AD287EBC49D}"/>
              </a:ext>
            </a:extLst>
          </p:cNvPr>
          <p:cNvSpPr txBox="1"/>
          <p:nvPr/>
        </p:nvSpPr>
        <p:spPr>
          <a:xfrm>
            <a:off x="211015" y="436098"/>
            <a:ext cx="11980985" cy="1477328"/>
          </a:xfrm>
          <a:prstGeom prst="rect">
            <a:avLst/>
          </a:prstGeom>
          <a:noFill/>
        </p:spPr>
        <p:txBody>
          <a:bodyPr wrap="square" rtlCol="0">
            <a:spAutoFit/>
          </a:bodyPr>
          <a:lstStyle/>
          <a:p>
            <a:endParaRPr lang="en-US" b="1" dirty="0"/>
          </a:p>
          <a:p>
            <a:r>
              <a:rPr lang="en-US" b="1" dirty="0"/>
              <a:t>KPI 5 : </a:t>
            </a:r>
            <a:r>
              <a:rPr lang="en-IN" b="1" dirty="0">
                <a:solidFill>
                  <a:schemeClr val="tx1"/>
                </a:solidFill>
                <a:latin typeface="+mj-lt"/>
              </a:rPr>
              <a:t>Relationship between shipping days (</a:t>
            </a:r>
            <a:r>
              <a:rPr lang="en-IN" b="1" dirty="0">
                <a:latin typeface="+mj-lt"/>
              </a:rPr>
              <a:t>O</a:t>
            </a:r>
            <a:r>
              <a:rPr lang="en-IN" b="1" dirty="0">
                <a:solidFill>
                  <a:schemeClr val="tx1"/>
                </a:solidFill>
                <a:latin typeface="+mj-lt"/>
              </a:rPr>
              <a:t>rder_Delivered_Customer_Date - </a:t>
            </a:r>
            <a:r>
              <a:rPr lang="en-IN" b="1" dirty="0">
                <a:latin typeface="+mj-lt"/>
              </a:rPr>
              <a:t>O</a:t>
            </a:r>
            <a:r>
              <a:rPr lang="en-IN" b="1" dirty="0">
                <a:solidFill>
                  <a:schemeClr val="tx1"/>
                </a:solidFill>
                <a:latin typeface="+mj-lt"/>
              </a:rPr>
              <a:t>rder_Purchase_Timestamp) Vs review scores.</a:t>
            </a:r>
          </a:p>
          <a:p>
            <a:endParaRPr lang="en-US" b="1" dirty="0"/>
          </a:p>
          <a:p>
            <a:endParaRPr lang="en-US" dirty="0"/>
          </a:p>
        </p:txBody>
      </p:sp>
      <p:sp>
        <p:nvSpPr>
          <p:cNvPr id="10" name="TextBox 9">
            <a:extLst>
              <a:ext uri="{FF2B5EF4-FFF2-40B4-BE49-F238E27FC236}">
                <a16:creationId xmlns:a16="http://schemas.microsoft.com/office/drawing/2014/main" id="{465A7D63-E7B6-4055-92BA-1BBC836AB1BC}"/>
              </a:ext>
            </a:extLst>
          </p:cNvPr>
          <p:cNvSpPr txBox="1"/>
          <p:nvPr/>
        </p:nvSpPr>
        <p:spPr>
          <a:xfrm>
            <a:off x="8651631" y="1603717"/>
            <a:ext cx="2588455" cy="369332"/>
          </a:xfrm>
          <a:prstGeom prst="rect">
            <a:avLst/>
          </a:prstGeom>
          <a:noFill/>
        </p:spPr>
        <p:txBody>
          <a:bodyPr wrap="square" rtlCol="0">
            <a:spAutoFit/>
          </a:bodyPr>
          <a:lstStyle/>
          <a:p>
            <a:r>
              <a:rPr lang="en-US" b="1" dirty="0"/>
              <a:t>               Output</a:t>
            </a:r>
          </a:p>
        </p:txBody>
      </p:sp>
      <p:pic>
        <p:nvPicPr>
          <p:cNvPr id="7" name="Content Placeholder 6">
            <a:extLst>
              <a:ext uri="{FF2B5EF4-FFF2-40B4-BE49-F238E27FC236}">
                <a16:creationId xmlns:a16="http://schemas.microsoft.com/office/drawing/2014/main" id="{9F1827C6-E769-41A8-B3DC-A6CDBC886A01}"/>
              </a:ext>
            </a:extLst>
          </p:cNvPr>
          <p:cNvPicPr>
            <a:picLocks noGrp="1" noChangeAspect="1"/>
          </p:cNvPicPr>
          <p:nvPr>
            <p:ph idx="1"/>
          </p:nvPr>
        </p:nvPicPr>
        <p:blipFill rotWithShape="1">
          <a:blip r:embed="rId2"/>
          <a:srcRect t="13823" r="24561"/>
          <a:stretch/>
        </p:blipFill>
        <p:spPr>
          <a:xfrm>
            <a:off x="211015" y="1913426"/>
            <a:ext cx="7791541" cy="3249417"/>
          </a:xfrm>
        </p:spPr>
      </p:pic>
      <p:pic>
        <p:nvPicPr>
          <p:cNvPr id="12" name="Picture 11">
            <a:extLst>
              <a:ext uri="{FF2B5EF4-FFF2-40B4-BE49-F238E27FC236}">
                <a16:creationId xmlns:a16="http://schemas.microsoft.com/office/drawing/2014/main" id="{EE6D1714-605B-4DE2-9B67-6CAAE31A1025}"/>
              </a:ext>
            </a:extLst>
          </p:cNvPr>
          <p:cNvPicPr>
            <a:picLocks noChangeAspect="1"/>
          </p:cNvPicPr>
          <p:nvPr/>
        </p:nvPicPr>
        <p:blipFill>
          <a:blip r:embed="rId3"/>
          <a:stretch>
            <a:fillRect/>
          </a:stretch>
        </p:blipFill>
        <p:spPr>
          <a:xfrm>
            <a:off x="8475963" y="1973049"/>
            <a:ext cx="3505022" cy="1760587"/>
          </a:xfrm>
          <a:prstGeom prst="rect">
            <a:avLst/>
          </a:prstGeom>
        </p:spPr>
      </p:pic>
    </p:spTree>
    <p:extLst>
      <p:ext uri="{BB962C8B-B14F-4D97-AF65-F5344CB8AC3E}">
        <p14:creationId xmlns:p14="http://schemas.microsoft.com/office/powerpoint/2010/main" val="3327182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3924-2384-0038-80C5-5E5AA6BAD94A}"/>
              </a:ext>
            </a:extLst>
          </p:cNvPr>
          <p:cNvSpPr>
            <a:spLocks noGrp="1"/>
          </p:cNvSpPr>
          <p:nvPr>
            <p:ph type="title"/>
          </p:nvPr>
        </p:nvSpPr>
        <p:spPr>
          <a:xfrm>
            <a:off x="1141413" y="106549"/>
            <a:ext cx="9905998" cy="1034354"/>
          </a:xfrm>
        </p:spPr>
        <p:txBody>
          <a:bodyPr>
            <a:normAutofit/>
          </a:bodyPr>
          <a:lstStyle/>
          <a:p>
            <a:pPr algn="l"/>
            <a:r>
              <a:rPr lang="en-GB" b="1" dirty="0"/>
              <a:t>                      Problem faced</a:t>
            </a:r>
            <a:endParaRPr lang="en-US" b="1" dirty="0"/>
          </a:p>
        </p:txBody>
      </p:sp>
      <p:sp>
        <p:nvSpPr>
          <p:cNvPr id="3" name="Content Placeholder 2">
            <a:extLst>
              <a:ext uri="{FF2B5EF4-FFF2-40B4-BE49-F238E27FC236}">
                <a16:creationId xmlns:a16="http://schemas.microsoft.com/office/drawing/2014/main" id="{0DE4B650-4868-5195-F3F4-C88C5F4F69E3}"/>
              </a:ext>
            </a:extLst>
          </p:cNvPr>
          <p:cNvSpPr>
            <a:spLocks noGrp="1"/>
          </p:cNvSpPr>
          <p:nvPr>
            <p:ph idx="1"/>
          </p:nvPr>
        </p:nvSpPr>
        <p:spPr>
          <a:xfrm>
            <a:off x="1428750" y="1258349"/>
            <a:ext cx="9618661" cy="5493102"/>
          </a:xfrm>
        </p:spPr>
        <p:txBody>
          <a:bodyPr>
            <a:normAutofit/>
          </a:bodyPr>
          <a:lstStyle/>
          <a:p>
            <a:pPr marL="0" indent="0">
              <a:buNone/>
            </a:pPr>
            <a:r>
              <a:rPr lang="en-GB" b="1" dirty="0"/>
              <a:t>EXCEL:</a:t>
            </a:r>
          </a:p>
          <a:p>
            <a:r>
              <a:rPr lang="en-GB" b="1" dirty="0">
                <a:solidFill>
                  <a:schemeClr val="tx2"/>
                </a:solidFill>
              </a:rPr>
              <a:t>Making the Slicers work, Cleaning the data and merged.</a:t>
            </a:r>
          </a:p>
          <a:p>
            <a:r>
              <a:rPr lang="en-GB" b="1" dirty="0">
                <a:solidFill>
                  <a:schemeClr val="tx2"/>
                </a:solidFill>
              </a:rPr>
              <a:t>Connecting the slicers to all the visuals.</a:t>
            </a:r>
          </a:p>
          <a:p>
            <a:pPr marL="0" indent="0">
              <a:buNone/>
            </a:pPr>
            <a:r>
              <a:rPr lang="en-GB" b="1" dirty="0"/>
              <a:t>POWERBI:</a:t>
            </a:r>
          </a:p>
          <a:p>
            <a:r>
              <a:rPr lang="en-GB" b="1" dirty="0">
                <a:solidFill>
                  <a:schemeClr val="tx2"/>
                </a:solidFill>
              </a:rPr>
              <a:t>DAX calculations.</a:t>
            </a:r>
          </a:p>
          <a:p>
            <a:pPr marL="0" indent="0">
              <a:buNone/>
            </a:pPr>
            <a:r>
              <a:rPr lang="en-GB" b="1" dirty="0"/>
              <a:t>TABLEAU:</a:t>
            </a:r>
          </a:p>
          <a:p>
            <a:r>
              <a:rPr lang="en-GB" b="1" dirty="0">
                <a:solidFill>
                  <a:schemeClr val="tx2"/>
                </a:solidFill>
              </a:rPr>
              <a:t>Making funnel chart.</a:t>
            </a:r>
          </a:p>
          <a:p>
            <a:pPr marL="0" indent="0">
              <a:buNone/>
            </a:pPr>
            <a:r>
              <a:rPr lang="en-GB" b="1" dirty="0"/>
              <a:t>SQL:</a:t>
            </a:r>
          </a:p>
          <a:p>
            <a:r>
              <a:rPr lang="en-GB" b="1" dirty="0">
                <a:solidFill>
                  <a:schemeClr val="tx2"/>
                </a:solidFill>
              </a:rPr>
              <a:t>Importing the data and changing the data types Of columns correctly.</a:t>
            </a:r>
          </a:p>
          <a:p>
            <a:r>
              <a:rPr lang="en-GB" b="1" dirty="0">
                <a:solidFill>
                  <a:schemeClr val="tx2"/>
                </a:solidFill>
              </a:rPr>
              <a:t>A few times, I had to import because the source file didn’t have an underscore in column names.</a:t>
            </a:r>
          </a:p>
          <a:p>
            <a:endParaRPr lang="en-US" b="1" dirty="0"/>
          </a:p>
        </p:txBody>
      </p:sp>
    </p:spTree>
    <p:extLst>
      <p:ext uri="{BB962C8B-B14F-4D97-AF65-F5344CB8AC3E}">
        <p14:creationId xmlns:p14="http://schemas.microsoft.com/office/powerpoint/2010/main" val="147283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DB1D-9BB4-0599-3F33-F93F69A1BF0A}"/>
              </a:ext>
            </a:extLst>
          </p:cNvPr>
          <p:cNvSpPr>
            <a:spLocks noGrp="1"/>
          </p:cNvSpPr>
          <p:nvPr>
            <p:ph type="title"/>
          </p:nvPr>
        </p:nvSpPr>
        <p:spPr>
          <a:xfrm>
            <a:off x="1141413" y="618518"/>
            <a:ext cx="9905998" cy="572107"/>
          </a:xfrm>
        </p:spPr>
        <p:txBody>
          <a:bodyPr>
            <a:normAutofit fontScale="90000"/>
          </a:bodyPr>
          <a:lstStyle/>
          <a:p>
            <a:pPr algn="l"/>
            <a:r>
              <a:rPr lang="en-GB" b="1" dirty="0">
                <a:solidFill>
                  <a:schemeClr val="bg2"/>
                </a:solidFill>
              </a:rPr>
              <a:t>                                  </a:t>
            </a:r>
            <a:r>
              <a:rPr lang="en-GB" b="1" dirty="0"/>
              <a:t>Conclusion</a:t>
            </a:r>
            <a:r>
              <a:rPr lang="en-GB" dirty="0"/>
              <a:t> </a:t>
            </a:r>
            <a:endParaRPr lang="en-US" dirty="0"/>
          </a:p>
        </p:txBody>
      </p:sp>
      <p:sp>
        <p:nvSpPr>
          <p:cNvPr id="3" name="Content Placeholder 2">
            <a:extLst>
              <a:ext uri="{FF2B5EF4-FFF2-40B4-BE49-F238E27FC236}">
                <a16:creationId xmlns:a16="http://schemas.microsoft.com/office/drawing/2014/main" id="{95E0CE35-96AA-B47B-491D-25EEB0DC4FCF}"/>
              </a:ext>
            </a:extLst>
          </p:cNvPr>
          <p:cNvSpPr>
            <a:spLocks noGrp="1"/>
          </p:cNvSpPr>
          <p:nvPr>
            <p:ph idx="1"/>
          </p:nvPr>
        </p:nvSpPr>
        <p:spPr>
          <a:xfrm>
            <a:off x="492369" y="1294228"/>
            <a:ext cx="11282289" cy="5563772"/>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Popular Product Categories: Focus marketing efforts on top-selling categories and maintain sufficient inventory.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Segmentation: Tailor campaigns based on demographics, purchasing patterns, and preferred payment methods.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Delivery Impact: Improve logistics to reduce delivery times, enhancing customer satisfaction. </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Customer Retention: Implement loyalty programs and personalized offers to convert one-time buyers into repeat customers.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Logistics Investment: Invest in fulfillment infrastructure to improve delivery efficiency and reduce costs</a:t>
            </a:r>
            <a:endParaRPr lang="en-US" sz="2000" b="1" u="sng"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7604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CD76-7C3F-6BED-1C75-310BB68DB082}"/>
              </a:ext>
            </a:extLst>
          </p:cNvPr>
          <p:cNvSpPr>
            <a:spLocks noGrp="1"/>
          </p:cNvSpPr>
          <p:nvPr>
            <p:ph type="title"/>
          </p:nvPr>
        </p:nvSpPr>
        <p:spPr>
          <a:xfrm>
            <a:off x="1141413" y="618517"/>
            <a:ext cx="9905998" cy="5906108"/>
          </a:xfrm>
        </p:spPr>
        <p:txBody>
          <a:bodyPr/>
          <a:lstStyle/>
          <a:p>
            <a:pPr algn="l"/>
            <a:r>
              <a:rPr lang="en-GB" dirty="0"/>
              <a:t>                        </a:t>
            </a:r>
            <a:r>
              <a:rPr lang="en-GB" b="1" dirty="0"/>
              <a:t>Thank you</a:t>
            </a:r>
            <a:r>
              <a:rPr lang="en-GB" dirty="0"/>
              <a:t> </a:t>
            </a:r>
            <a:endParaRPr lang="en-US" dirty="0"/>
          </a:p>
        </p:txBody>
      </p:sp>
    </p:spTree>
    <p:extLst>
      <p:ext uri="{BB962C8B-B14F-4D97-AF65-F5344CB8AC3E}">
        <p14:creationId xmlns:p14="http://schemas.microsoft.com/office/powerpoint/2010/main" val="159515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3048E-C682-A476-3820-F387D4C81586}"/>
              </a:ext>
            </a:extLst>
          </p:cNvPr>
          <p:cNvSpPr>
            <a:spLocks noGrp="1"/>
          </p:cNvSpPr>
          <p:nvPr>
            <p:ph type="title"/>
          </p:nvPr>
        </p:nvSpPr>
        <p:spPr>
          <a:xfrm>
            <a:off x="1141413" y="647114"/>
            <a:ext cx="9905998" cy="689317"/>
          </a:xfrm>
        </p:spPr>
        <p:txBody>
          <a:bodyPr/>
          <a:lstStyle/>
          <a:p>
            <a:pPr algn="just"/>
            <a:r>
              <a:rPr lang="en-GB" dirty="0"/>
              <a:t>                         </a:t>
            </a:r>
            <a:r>
              <a:rPr lang="en-GB" b="1" dirty="0"/>
              <a:t>INTRODUTION</a:t>
            </a:r>
            <a:r>
              <a:rPr lang="en-GB" dirty="0"/>
              <a:t> </a:t>
            </a:r>
            <a:endParaRPr lang="en-US" dirty="0"/>
          </a:p>
        </p:txBody>
      </p:sp>
      <p:sp>
        <p:nvSpPr>
          <p:cNvPr id="3" name="Content Placeholder 2">
            <a:extLst>
              <a:ext uri="{FF2B5EF4-FFF2-40B4-BE49-F238E27FC236}">
                <a16:creationId xmlns:a16="http://schemas.microsoft.com/office/drawing/2014/main" id="{EC1AC136-9FE7-6E3A-5806-5A42DD63267E}"/>
              </a:ext>
            </a:extLst>
          </p:cNvPr>
          <p:cNvSpPr>
            <a:spLocks noGrp="1"/>
          </p:cNvSpPr>
          <p:nvPr>
            <p:ph idx="1"/>
          </p:nvPr>
        </p:nvSpPr>
        <p:spPr>
          <a:xfrm>
            <a:off x="253218" y="1167619"/>
            <a:ext cx="11774659" cy="5583226"/>
          </a:xfrm>
        </p:spPr>
        <p:txBody>
          <a:bodyPr/>
          <a:lstStyle/>
          <a:p>
            <a:pPr marL="0" indent="0" algn="just">
              <a:buNone/>
            </a:pPr>
            <a:r>
              <a:rPr lang="en-US" sz="2800" b="1" u="sng" dirty="0">
                <a:solidFill>
                  <a:schemeClr val="accent1"/>
                </a:solidFill>
              </a:rPr>
              <a:t> </a:t>
            </a:r>
            <a:br>
              <a:rPr lang="en-US" dirty="0"/>
            </a:br>
            <a:br>
              <a:rPr lang="en-US" sz="1200" dirty="0"/>
            </a:br>
            <a:r>
              <a:rPr lang="en-US" b="1" dirty="0"/>
              <a:t>This project provides an in-depth analysis of Olist store data, leveraging tools like Excel, MySQL, Power-BI and Tableau. Olist is a comprehensive e-commerce platform designed to connect small and medium-sized businesses with a broader customer base through its marketplace. By offering a centralized system for sellers to manage their products, inventory, and customer interactions, Olist simplifies the complexities of online retail.</a:t>
            </a:r>
          </a:p>
          <a:p>
            <a:pPr marL="0" indent="0">
              <a:buNone/>
            </a:pPr>
            <a:r>
              <a:rPr lang="en-US" sz="2000" b="1" dirty="0">
                <a:solidFill>
                  <a:schemeClr val="accent1"/>
                </a:solidFill>
              </a:rPr>
              <a:t>                                                                  </a:t>
            </a:r>
            <a:r>
              <a:rPr lang="en-US" sz="2800" b="1" u="sng" dirty="0">
                <a:solidFill>
                  <a:schemeClr val="accent1"/>
                </a:solidFill>
              </a:rPr>
              <a:t>Objectives:  </a:t>
            </a:r>
            <a:br>
              <a:rPr lang="en-US" b="1" dirty="0">
                <a:solidFill>
                  <a:schemeClr val="tx1"/>
                </a:solidFill>
              </a:rPr>
            </a:br>
            <a:br>
              <a:rPr lang="en-US" b="1" dirty="0">
                <a:solidFill>
                  <a:srgbClr val="C00000"/>
                </a:solidFill>
              </a:rPr>
            </a:br>
            <a:r>
              <a:rPr lang="en-US" b="1" dirty="0">
                <a:solidFill>
                  <a:schemeClr val="accent1"/>
                </a:solidFill>
              </a:rPr>
              <a:t>Seamless Integration </a:t>
            </a:r>
            <a:r>
              <a:rPr lang="en-US" dirty="0">
                <a:solidFill>
                  <a:schemeClr val="accent1"/>
                </a:solidFill>
              </a:rPr>
              <a:t>: </a:t>
            </a:r>
            <a:r>
              <a:rPr lang="en-US" b="1" dirty="0"/>
              <a:t>Enabling business to list their products on multiple marketplace simultaneously</a:t>
            </a:r>
            <a:r>
              <a:rPr lang="en-US" dirty="0"/>
              <a:t>.</a:t>
            </a:r>
            <a:br>
              <a:rPr lang="en-US" dirty="0"/>
            </a:br>
            <a:br>
              <a:rPr lang="en-US" dirty="0"/>
            </a:br>
            <a:r>
              <a:rPr lang="en-US" b="1" dirty="0">
                <a:solidFill>
                  <a:schemeClr val="accent1"/>
                </a:solidFill>
              </a:rPr>
              <a:t>Enhanced Logistics </a:t>
            </a:r>
            <a:r>
              <a:rPr lang="en-US" dirty="0">
                <a:solidFill>
                  <a:schemeClr val="accent1"/>
                </a:solidFill>
              </a:rPr>
              <a:t>: </a:t>
            </a:r>
            <a:r>
              <a:rPr lang="en-US" b="1" dirty="0"/>
              <a:t>Offering end-to-end solution for shipping and delivery to improve customer satisfaction</a:t>
            </a:r>
            <a:r>
              <a:rPr lang="en-US" dirty="0"/>
              <a:t>.</a:t>
            </a:r>
            <a:br>
              <a:rPr lang="en-US" dirty="0"/>
            </a:br>
            <a:br>
              <a:rPr lang="en-US" dirty="0"/>
            </a:br>
            <a:r>
              <a:rPr lang="en-US" b="1" dirty="0">
                <a:solidFill>
                  <a:schemeClr val="accent1"/>
                </a:solidFill>
              </a:rPr>
              <a:t>Data-Driven Insights </a:t>
            </a:r>
            <a:r>
              <a:rPr lang="en-US" dirty="0">
                <a:solidFill>
                  <a:schemeClr val="accent1"/>
                </a:solidFill>
              </a:rPr>
              <a:t>: </a:t>
            </a:r>
            <a:r>
              <a:rPr lang="en-US" b="1" dirty="0"/>
              <a:t>Leveraging customer and sales data to optimize performance, marketing strategies and inventory management.</a:t>
            </a:r>
          </a:p>
        </p:txBody>
      </p:sp>
    </p:spTree>
    <p:extLst>
      <p:ext uri="{BB962C8B-B14F-4D97-AF65-F5344CB8AC3E}">
        <p14:creationId xmlns:p14="http://schemas.microsoft.com/office/powerpoint/2010/main" val="1878651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360A-A434-4812-B3CC-6920DF55AF83}"/>
              </a:ext>
            </a:extLst>
          </p:cNvPr>
          <p:cNvSpPr>
            <a:spLocks noGrp="1"/>
          </p:cNvSpPr>
          <p:nvPr>
            <p:ph type="title"/>
          </p:nvPr>
        </p:nvSpPr>
        <p:spPr>
          <a:xfrm>
            <a:off x="677334" y="182880"/>
            <a:ext cx="8596668" cy="590843"/>
          </a:xfrm>
        </p:spPr>
        <p:txBody>
          <a:bodyPr>
            <a:normAutofit fontScale="90000"/>
          </a:bodyPr>
          <a:lstStyle/>
          <a:p>
            <a:pPr algn="ctr"/>
            <a:r>
              <a:rPr lang="en-US" b="1" dirty="0"/>
              <a:t>PROJECT OVERVIEW</a:t>
            </a:r>
          </a:p>
        </p:txBody>
      </p:sp>
      <p:sp>
        <p:nvSpPr>
          <p:cNvPr id="3" name="Content Placeholder 2">
            <a:extLst>
              <a:ext uri="{FF2B5EF4-FFF2-40B4-BE49-F238E27FC236}">
                <a16:creationId xmlns:a16="http://schemas.microsoft.com/office/drawing/2014/main" id="{753EAADB-B38C-4050-8871-E06346D74B44}"/>
              </a:ext>
            </a:extLst>
          </p:cNvPr>
          <p:cNvSpPr>
            <a:spLocks noGrp="1"/>
          </p:cNvSpPr>
          <p:nvPr>
            <p:ph idx="1"/>
          </p:nvPr>
        </p:nvSpPr>
        <p:spPr>
          <a:xfrm>
            <a:off x="677334" y="900332"/>
            <a:ext cx="11026986" cy="5866228"/>
          </a:xfrm>
        </p:spPr>
        <p:txBody>
          <a:bodyPr>
            <a:normAutofit fontScale="25000" lnSpcReduction="20000"/>
          </a:bodyPr>
          <a:lstStyle/>
          <a:p>
            <a:pPr marL="0" indent="0">
              <a:buNone/>
            </a:pPr>
            <a:r>
              <a:rPr lang="en-US" sz="8000" b="1" u="sng" dirty="0">
                <a:solidFill>
                  <a:schemeClr val="accent1"/>
                </a:solidFill>
              </a:rPr>
              <a:t>Overview :</a:t>
            </a:r>
            <a:br>
              <a:rPr lang="en-US" sz="5600" b="1" dirty="0">
                <a:solidFill>
                  <a:srgbClr val="C00000"/>
                </a:solidFill>
              </a:rPr>
            </a:br>
            <a:br>
              <a:rPr lang="en-US" sz="5600" b="1" dirty="0">
                <a:solidFill>
                  <a:srgbClr val="C00000"/>
                </a:solidFill>
              </a:rPr>
            </a:br>
            <a:r>
              <a:rPr lang="en-US" sz="6400" b="1" dirty="0"/>
              <a:t>This project aims to analyze the performance of Olist, an e-commerce platform that facilitates businesses in reaching wider audiences and optimizing their operations.</a:t>
            </a:r>
            <a:br>
              <a:rPr lang="en-US" sz="5600" dirty="0"/>
            </a:br>
            <a:br>
              <a:rPr lang="en-US" sz="5600" dirty="0"/>
            </a:br>
            <a:r>
              <a:rPr lang="en-US" sz="8000" b="1" u="sng" dirty="0">
                <a:solidFill>
                  <a:schemeClr val="accent1"/>
                </a:solidFill>
              </a:rPr>
              <a:t>Key Focus Areas : </a:t>
            </a:r>
            <a:br>
              <a:rPr lang="en-US" sz="8000" b="1" dirty="0"/>
            </a:br>
            <a:endParaRPr lang="en-US" sz="8000" b="1" dirty="0"/>
          </a:p>
          <a:p>
            <a:pPr marL="0" indent="0">
              <a:buNone/>
            </a:pPr>
            <a:r>
              <a:rPr lang="en-US" sz="5600" b="1" dirty="0">
                <a:solidFill>
                  <a:schemeClr val="accent1"/>
                </a:solidFill>
              </a:rPr>
              <a:t>1.Sales Performance: </a:t>
            </a:r>
          </a:p>
          <a:p>
            <a:pPr>
              <a:buFont typeface="Arial" panose="020B0604020202020204" pitchFamily="34" charset="0"/>
              <a:buChar char="•"/>
            </a:pPr>
            <a:r>
              <a:rPr lang="en-US" sz="5600" b="1" dirty="0"/>
              <a:t>Analyze total sales and profit trends.</a:t>
            </a:r>
          </a:p>
          <a:p>
            <a:pPr>
              <a:buFont typeface="Arial" panose="020B0604020202020204" pitchFamily="34" charset="0"/>
              <a:buChar char="•"/>
            </a:pPr>
            <a:r>
              <a:rPr lang="en-US" sz="5600" b="1" dirty="0"/>
              <a:t>Identify top-performing product categories and customer segments.</a:t>
            </a:r>
          </a:p>
          <a:p>
            <a:pPr marL="285750" indent="-285750">
              <a:buFont typeface="Arial" panose="020B0604020202020204" pitchFamily="34" charset="0"/>
              <a:buChar char="•"/>
            </a:pPr>
            <a:endParaRPr lang="en-US" sz="5600" dirty="0"/>
          </a:p>
          <a:p>
            <a:pPr marL="0" indent="0">
              <a:buNone/>
            </a:pPr>
            <a:r>
              <a:rPr lang="en-US" sz="5600" b="1" dirty="0">
                <a:solidFill>
                  <a:schemeClr val="accent1"/>
                </a:solidFill>
              </a:rPr>
              <a:t>2. Customer Insights:</a:t>
            </a:r>
          </a:p>
          <a:p>
            <a:pPr>
              <a:buFont typeface="Arial" panose="020B0604020202020204" pitchFamily="34" charset="0"/>
              <a:buChar char="•"/>
            </a:pPr>
            <a:r>
              <a:rPr lang="en-US" sz="5600" b="1" dirty="0"/>
              <a:t>Evaluate unique customer behavior and preferences.</a:t>
            </a:r>
          </a:p>
          <a:p>
            <a:pPr>
              <a:buFont typeface="Arial" panose="020B0604020202020204" pitchFamily="34" charset="0"/>
              <a:buChar char="•"/>
            </a:pPr>
            <a:r>
              <a:rPr lang="en-US" sz="5600" b="1" dirty="0"/>
              <a:t>Highlight repeat customers and their contribution to revenue.</a:t>
            </a:r>
          </a:p>
          <a:p>
            <a:pPr marL="285750" indent="-285750">
              <a:buFont typeface="Arial" panose="020B0604020202020204" pitchFamily="34" charset="0"/>
              <a:buChar char="•"/>
            </a:pPr>
            <a:endParaRPr lang="en-US" sz="5600" dirty="0"/>
          </a:p>
          <a:p>
            <a:pPr marL="0" indent="0">
              <a:buNone/>
            </a:pPr>
            <a:r>
              <a:rPr lang="en-US" sz="5600" b="1" dirty="0">
                <a:solidFill>
                  <a:schemeClr val="accent1"/>
                </a:solidFill>
              </a:rPr>
              <a:t>3.Operational Efficiency:</a:t>
            </a:r>
          </a:p>
          <a:p>
            <a:pPr>
              <a:buFont typeface="Arial" panose="020B0604020202020204" pitchFamily="34" charset="0"/>
              <a:buChar char="•"/>
            </a:pPr>
            <a:r>
              <a:rPr lang="en-US" sz="5600" b="1" dirty="0"/>
              <a:t>Assess delivery timelines and shipping methods.</a:t>
            </a:r>
          </a:p>
          <a:p>
            <a:pPr>
              <a:buFont typeface="Arial" panose="020B0604020202020204" pitchFamily="34" charset="0"/>
              <a:buChar char="•"/>
            </a:pPr>
            <a:r>
              <a:rPr lang="en-US" sz="5600" b="1" dirty="0"/>
              <a:t>Understand the impact of logistics on customer satisfaction.</a:t>
            </a:r>
          </a:p>
          <a:p>
            <a:pPr marL="285750" indent="-285750">
              <a:buFont typeface="Arial" panose="020B0604020202020204" pitchFamily="34" charset="0"/>
              <a:buChar char="•"/>
            </a:pPr>
            <a:endParaRPr lang="en-US" sz="5600" dirty="0"/>
          </a:p>
          <a:p>
            <a:pPr marL="0" indent="0">
              <a:buNone/>
            </a:pPr>
            <a:r>
              <a:rPr lang="en-US" sz="5600" b="1" dirty="0">
                <a:solidFill>
                  <a:schemeClr val="accent1"/>
                </a:solidFill>
              </a:rPr>
              <a:t>4.Payment Trends:</a:t>
            </a:r>
          </a:p>
          <a:p>
            <a:pPr>
              <a:buFont typeface="Arial" panose="020B0604020202020204" pitchFamily="34" charset="0"/>
              <a:buChar char="•"/>
            </a:pPr>
            <a:r>
              <a:rPr lang="en-US" sz="5600" b="1" dirty="0"/>
              <a:t>Review payment types and their popularity among customers.</a:t>
            </a:r>
          </a:p>
          <a:p>
            <a:endParaRPr lang="en-US" dirty="0"/>
          </a:p>
        </p:txBody>
      </p:sp>
    </p:spTree>
    <p:extLst>
      <p:ext uri="{BB962C8B-B14F-4D97-AF65-F5344CB8AC3E}">
        <p14:creationId xmlns:p14="http://schemas.microsoft.com/office/powerpoint/2010/main" val="97381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CC4A-572D-4B03-BCFF-0C4C9DE55C15}"/>
              </a:ext>
            </a:extLst>
          </p:cNvPr>
          <p:cNvSpPr>
            <a:spLocks noGrp="1"/>
          </p:cNvSpPr>
          <p:nvPr>
            <p:ph type="title"/>
          </p:nvPr>
        </p:nvSpPr>
        <p:spPr>
          <a:xfrm>
            <a:off x="677334" y="182880"/>
            <a:ext cx="8596668" cy="633758"/>
          </a:xfrm>
        </p:spPr>
        <p:txBody>
          <a:bodyPr>
            <a:noAutofit/>
          </a:bodyPr>
          <a:lstStyle/>
          <a:p>
            <a:pPr algn="ctr"/>
            <a:r>
              <a:rPr lang="en-US" b="1" dirty="0"/>
              <a:t>Key Insights</a:t>
            </a:r>
            <a:endParaRPr lang="en-US" dirty="0"/>
          </a:p>
        </p:txBody>
      </p:sp>
      <p:sp>
        <p:nvSpPr>
          <p:cNvPr id="5" name="Content Placeholder 4">
            <a:extLst>
              <a:ext uri="{FF2B5EF4-FFF2-40B4-BE49-F238E27FC236}">
                <a16:creationId xmlns:a16="http://schemas.microsoft.com/office/drawing/2014/main" id="{C5502368-4B20-4E5D-BA86-6C0745385E06}"/>
              </a:ext>
            </a:extLst>
          </p:cNvPr>
          <p:cNvSpPr>
            <a:spLocks noGrp="1"/>
          </p:cNvSpPr>
          <p:nvPr>
            <p:ph idx="1"/>
          </p:nvPr>
        </p:nvSpPr>
        <p:spPr>
          <a:xfrm>
            <a:off x="492369" y="1280160"/>
            <a:ext cx="11422966" cy="4515729"/>
          </a:xfrm>
        </p:spPr>
        <p:txBody>
          <a:bodyPr>
            <a:normAutofit/>
          </a:bodyPr>
          <a:lstStyle/>
          <a:p>
            <a:pPr>
              <a:buFont typeface="Wingdings" panose="05000000000000000000" pitchFamily="2" charset="2"/>
              <a:buChar char="§"/>
            </a:pPr>
            <a:r>
              <a:rPr lang="en-US" sz="1800" b="1" i="0" dirty="0">
                <a:effectLst/>
              </a:rPr>
              <a:t>According to the data, Olist E-commerce has about 99,440 orders. With about 89,940 orders being delivered, the company has a 90% delivery success rate. </a:t>
            </a:r>
            <a:br>
              <a:rPr lang="en-US" sz="1800" b="1" i="0" dirty="0">
                <a:effectLst/>
              </a:rPr>
            </a:br>
            <a:endParaRPr lang="en-US" sz="1800" b="1" i="0" dirty="0">
              <a:effectLst/>
            </a:endParaRPr>
          </a:p>
          <a:p>
            <a:pPr algn="just">
              <a:buFont typeface="Wingdings" panose="05000000000000000000" pitchFamily="2" charset="2"/>
              <a:buChar char="§"/>
            </a:pPr>
            <a:r>
              <a:rPr lang="en-US" sz="1800" b="1" i="0" dirty="0">
                <a:effectLst/>
              </a:rPr>
              <a:t>Their average product rating is 4.09 stars, with product categories going as high as 4.67 stars and as low as 2.5 stars. 1 Star reviews are on third place in the review score distribution ranking which likely indicates that there could be problems with product quality in some product categories</a:t>
            </a:r>
            <a:br>
              <a:rPr lang="en-US" sz="1800" b="1" i="0" dirty="0">
                <a:effectLst/>
              </a:rPr>
            </a:br>
            <a:endParaRPr lang="en-US" sz="1800" b="1" i="0" dirty="0">
              <a:effectLst/>
            </a:endParaRPr>
          </a:p>
          <a:p>
            <a:pPr algn="just">
              <a:buFont typeface="Wingdings" panose="05000000000000000000" pitchFamily="2" charset="2"/>
              <a:buChar char="§"/>
            </a:pPr>
            <a:r>
              <a:rPr lang="en-US" sz="1800" b="1" i="0" dirty="0">
                <a:effectLst/>
              </a:rPr>
              <a:t>It helps in understanding the spending patterns of customers in sao paulo city .it also helps Olist in identifying high value customers and creating targeted marketing campaigns.</a:t>
            </a:r>
            <a:br>
              <a:rPr lang="en-US" sz="1800" b="1" i="0" dirty="0">
                <a:effectLst/>
              </a:rPr>
            </a:br>
            <a:endParaRPr lang="en-US" sz="1800" b="1" i="0" dirty="0">
              <a:effectLst/>
            </a:endParaRPr>
          </a:p>
          <a:p>
            <a:pPr algn="just">
              <a:buFont typeface="Wingdings" panose="05000000000000000000" pitchFamily="2" charset="2"/>
              <a:buChar char="§"/>
            </a:pPr>
            <a:r>
              <a:rPr lang="en-US" sz="1800" b="1" i="0" dirty="0">
                <a:effectLst/>
              </a:rPr>
              <a:t>The analysis of payment statistics based on weekday vs. weekend provides an understanding of the buying behavior of customers. and can also help Olist to improve their weekend sales and plan promotions accordingly.</a:t>
            </a:r>
            <a:endParaRPr lang="en-US" sz="1800" b="1" dirty="0"/>
          </a:p>
          <a:p>
            <a:endParaRPr lang="en-US" dirty="0"/>
          </a:p>
        </p:txBody>
      </p:sp>
    </p:spTree>
    <p:extLst>
      <p:ext uri="{BB962C8B-B14F-4D97-AF65-F5344CB8AC3E}">
        <p14:creationId xmlns:p14="http://schemas.microsoft.com/office/powerpoint/2010/main" val="2074856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6B9CC0-99F9-4DB7-83D5-5DAE5DDAB3C5}"/>
              </a:ext>
            </a:extLst>
          </p:cNvPr>
          <p:cNvPicPr>
            <a:picLocks noChangeAspect="1"/>
          </p:cNvPicPr>
          <p:nvPr/>
        </p:nvPicPr>
        <p:blipFill>
          <a:blip r:embed="rId2"/>
          <a:stretch>
            <a:fillRect/>
          </a:stretch>
        </p:blipFill>
        <p:spPr>
          <a:xfrm>
            <a:off x="1430472" y="1181365"/>
            <a:ext cx="9021824" cy="5345787"/>
          </a:xfrm>
          <a:prstGeom prst="rect">
            <a:avLst/>
          </a:prstGeom>
        </p:spPr>
      </p:pic>
      <p:sp>
        <p:nvSpPr>
          <p:cNvPr id="4" name="TextBox 3">
            <a:extLst>
              <a:ext uri="{FF2B5EF4-FFF2-40B4-BE49-F238E27FC236}">
                <a16:creationId xmlns:a16="http://schemas.microsoft.com/office/drawing/2014/main" id="{0BED4F46-3B36-48FD-9025-8BBA5BE57172}"/>
              </a:ext>
            </a:extLst>
          </p:cNvPr>
          <p:cNvSpPr txBox="1"/>
          <p:nvPr/>
        </p:nvSpPr>
        <p:spPr>
          <a:xfrm>
            <a:off x="1983545" y="393895"/>
            <a:ext cx="7891975" cy="369332"/>
          </a:xfrm>
          <a:prstGeom prst="rect">
            <a:avLst/>
          </a:prstGeom>
          <a:noFill/>
        </p:spPr>
        <p:txBody>
          <a:bodyPr wrap="square" rtlCol="0">
            <a:spAutoFit/>
          </a:bodyPr>
          <a:lstStyle/>
          <a:p>
            <a:pPr algn="ctr"/>
            <a:r>
              <a:rPr lang="en-US" b="1" dirty="0">
                <a:solidFill>
                  <a:schemeClr val="accent1"/>
                </a:solidFill>
              </a:rPr>
              <a:t>DATA MODELING</a:t>
            </a:r>
          </a:p>
        </p:txBody>
      </p:sp>
    </p:spTree>
    <p:extLst>
      <p:ext uri="{BB962C8B-B14F-4D97-AF65-F5344CB8AC3E}">
        <p14:creationId xmlns:p14="http://schemas.microsoft.com/office/powerpoint/2010/main" val="328640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CBC08-2629-40C4-74CC-8D24512153CE}"/>
              </a:ext>
            </a:extLst>
          </p:cNvPr>
          <p:cNvSpPr>
            <a:spLocks noGrp="1"/>
          </p:cNvSpPr>
          <p:nvPr>
            <p:ph idx="1"/>
          </p:nvPr>
        </p:nvSpPr>
        <p:spPr>
          <a:xfrm>
            <a:off x="478302" y="365761"/>
            <a:ext cx="11549575" cy="6006904"/>
          </a:xfrm>
        </p:spPr>
        <p:txBody>
          <a:bodyPr>
            <a:normAutofit/>
          </a:bodyPr>
          <a:lstStyle/>
          <a:p>
            <a:pPr marL="0" indent="0" algn="ctr">
              <a:buNone/>
            </a:pPr>
            <a:endParaRPr lang="en-US" sz="2800" b="1" u="sng" dirty="0">
              <a:solidFill>
                <a:schemeClr val="accent1"/>
              </a:solidFill>
            </a:endParaRPr>
          </a:p>
          <a:p>
            <a:pPr marL="0" indent="0" algn="ctr">
              <a:buNone/>
            </a:pPr>
            <a:r>
              <a:rPr lang="en-US" sz="2800" b="1" u="sng" dirty="0">
                <a:solidFill>
                  <a:schemeClr val="accent1"/>
                </a:solidFill>
              </a:rPr>
              <a:t>KPI LIST:</a:t>
            </a:r>
          </a:p>
          <a:p>
            <a:pPr marL="0" indent="0" algn="ctr">
              <a:buNone/>
            </a:pPr>
            <a:endParaRPr lang="en-US" sz="2000" b="1" dirty="0">
              <a:solidFill>
                <a:schemeClr val="accent1"/>
              </a:solidFill>
            </a:endParaRPr>
          </a:p>
          <a:p>
            <a:pPr marL="342900" indent="-342900">
              <a:buFontTx/>
              <a:buAutoNum type="arabicParenR"/>
            </a:pPr>
            <a:r>
              <a:rPr lang="en-IN" b="1" dirty="0">
                <a:solidFill>
                  <a:schemeClr val="tx1"/>
                </a:solidFill>
                <a:latin typeface="+mj-lt"/>
              </a:rPr>
              <a:t>Weekday Vs Weekend (Order_Purchase_Timestamp) Payment Statistics.</a:t>
            </a:r>
          </a:p>
          <a:p>
            <a:pPr marL="342900" indent="-342900">
              <a:buAutoNum type="arabicParenR"/>
            </a:pPr>
            <a:endParaRPr lang="en-IN" b="1" dirty="0">
              <a:solidFill>
                <a:schemeClr val="tx1"/>
              </a:solidFill>
              <a:latin typeface="+mj-lt"/>
            </a:endParaRPr>
          </a:p>
          <a:p>
            <a:pPr marL="342900" indent="-342900">
              <a:buAutoNum type="arabicParenR"/>
            </a:pPr>
            <a:r>
              <a:rPr lang="en-IN" b="1" dirty="0">
                <a:solidFill>
                  <a:schemeClr val="tx1"/>
                </a:solidFill>
                <a:latin typeface="+mj-lt"/>
              </a:rPr>
              <a:t>Number of Orders with review score 5 and payment type as credit card.</a:t>
            </a:r>
          </a:p>
          <a:p>
            <a:pPr marL="342900" indent="-342900">
              <a:buAutoNum type="arabicParenR"/>
            </a:pPr>
            <a:endParaRPr lang="en-IN" b="1" dirty="0">
              <a:solidFill>
                <a:schemeClr val="tx1"/>
              </a:solidFill>
              <a:latin typeface="+mj-lt"/>
            </a:endParaRPr>
          </a:p>
          <a:p>
            <a:pPr marL="342900" indent="-342900">
              <a:buAutoNum type="arabicParenR"/>
            </a:pPr>
            <a:r>
              <a:rPr lang="en-IN" b="1" dirty="0">
                <a:solidFill>
                  <a:schemeClr val="tx1"/>
                </a:solidFill>
                <a:latin typeface="+mj-lt"/>
              </a:rPr>
              <a:t>Average number of days taken for (Order_Delivered_Customer_Date) for Pet Shop.</a:t>
            </a:r>
          </a:p>
          <a:p>
            <a:pPr marL="342900" indent="-342900">
              <a:buAutoNum type="arabicParenR"/>
            </a:pPr>
            <a:endParaRPr lang="en-IN" b="1" dirty="0">
              <a:solidFill>
                <a:schemeClr val="tx1"/>
              </a:solidFill>
              <a:latin typeface="+mj-lt"/>
            </a:endParaRPr>
          </a:p>
          <a:p>
            <a:pPr marL="342900" indent="-342900">
              <a:buAutoNum type="arabicParenR"/>
            </a:pPr>
            <a:r>
              <a:rPr lang="en-IN" b="1" dirty="0">
                <a:solidFill>
                  <a:schemeClr val="tx1"/>
                </a:solidFill>
                <a:latin typeface="+mj-lt"/>
              </a:rPr>
              <a:t>Average price and payment values from customers of Sao Paulo City.</a:t>
            </a:r>
          </a:p>
          <a:p>
            <a:pPr marL="342900" indent="-342900">
              <a:buAutoNum type="arabicParenR"/>
            </a:pPr>
            <a:endParaRPr lang="en-IN" b="1" dirty="0">
              <a:solidFill>
                <a:schemeClr val="tx1"/>
              </a:solidFill>
              <a:latin typeface="+mj-lt"/>
            </a:endParaRPr>
          </a:p>
          <a:p>
            <a:pPr marL="342900" indent="-342900">
              <a:buAutoNum type="arabicParenR"/>
            </a:pPr>
            <a:r>
              <a:rPr lang="en-IN" b="1" dirty="0">
                <a:solidFill>
                  <a:schemeClr val="tx1"/>
                </a:solidFill>
                <a:latin typeface="+mj-lt"/>
              </a:rPr>
              <a:t>Relationship between shipping days (Order_Delivered_Customer_Date - Order_Purchase_Timestamp) Vs review scores.</a:t>
            </a:r>
          </a:p>
          <a:p>
            <a:pPr marL="0" indent="0">
              <a:buNone/>
            </a:pPr>
            <a:endParaRPr lang="en-US" dirty="0"/>
          </a:p>
        </p:txBody>
      </p:sp>
    </p:spTree>
    <p:extLst>
      <p:ext uri="{BB962C8B-B14F-4D97-AF65-F5344CB8AC3E}">
        <p14:creationId xmlns:p14="http://schemas.microsoft.com/office/powerpoint/2010/main" val="311728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A3EDB-A439-4A31-B887-A4CC602BDD8D}"/>
              </a:ext>
            </a:extLst>
          </p:cNvPr>
          <p:cNvSpPr txBox="1"/>
          <p:nvPr/>
        </p:nvSpPr>
        <p:spPr>
          <a:xfrm>
            <a:off x="126609" y="689316"/>
            <a:ext cx="8989255" cy="400110"/>
          </a:xfrm>
          <a:prstGeom prst="rect">
            <a:avLst/>
          </a:prstGeom>
          <a:noFill/>
        </p:spPr>
        <p:txBody>
          <a:bodyPr wrap="square" rtlCol="0">
            <a:spAutoFit/>
          </a:bodyPr>
          <a:lstStyle/>
          <a:p>
            <a:r>
              <a:rPr lang="en-IN" sz="2000" b="1" dirty="0">
                <a:solidFill>
                  <a:schemeClr val="tx1"/>
                </a:solidFill>
                <a:latin typeface="+mj-lt"/>
              </a:rPr>
              <a:t>1.Weekday Vs Weekend (</a:t>
            </a:r>
            <a:r>
              <a:rPr lang="en-IN" sz="2000" b="1" dirty="0">
                <a:latin typeface="+mj-lt"/>
              </a:rPr>
              <a:t>O</a:t>
            </a:r>
            <a:r>
              <a:rPr lang="en-IN" sz="2000" b="1" dirty="0">
                <a:solidFill>
                  <a:schemeClr val="tx1"/>
                </a:solidFill>
                <a:latin typeface="+mj-lt"/>
              </a:rPr>
              <a:t>rder_Purchase_Timestamp) Payment Statistics:</a:t>
            </a:r>
          </a:p>
        </p:txBody>
      </p:sp>
      <p:sp>
        <p:nvSpPr>
          <p:cNvPr id="4" name="TextBox 3">
            <a:extLst>
              <a:ext uri="{FF2B5EF4-FFF2-40B4-BE49-F238E27FC236}">
                <a16:creationId xmlns:a16="http://schemas.microsoft.com/office/drawing/2014/main" id="{6FAF8EA6-7AEF-4235-89B3-DFF167D515FA}"/>
              </a:ext>
            </a:extLst>
          </p:cNvPr>
          <p:cNvSpPr txBox="1"/>
          <p:nvPr/>
        </p:nvSpPr>
        <p:spPr>
          <a:xfrm>
            <a:off x="393895" y="1533378"/>
            <a:ext cx="6077243" cy="1754326"/>
          </a:xfrm>
          <a:prstGeom prst="rect">
            <a:avLst/>
          </a:prstGeom>
          <a:noFill/>
        </p:spPr>
        <p:txBody>
          <a:bodyPr wrap="square">
            <a:spAutoFit/>
          </a:bodyPr>
          <a:lstStyle/>
          <a:p>
            <a:pPr algn="just"/>
            <a:r>
              <a:rPr lang="en-US" b="1" dirty="0"/>
              <a:t>Weekdays vs. Weekends: Analysis reveals that weekdays see higher order volumes, with a peak on Monday and a gradual decline towards midweek. This trend indicates that customers are more active during weekdays, suggesting an opportunity for targeted promotions.</a:t>
            </a:r>
          </a:p>
        </p:txBody>
      </p:sp>
      <p:pic>
        <p:nvPicPr>
          <p:cNvPr id="6" name="Picture 5">
            <a:extLst>
              <a:ext uri="{FF2B5EF4-FFF2-40B4-BE49-F238E27FC236}">
                <a16:creationId xmlns:a16="http://schemas.microsoft.com/office/drawing/2014/main" id="{3C830E18-3DC3-492B-9B2B-0F8BD1D4A9EC}"/>
              </a:ext>
            </a:extLst>
          </p:cNvPr>
          <p:cNvPicPr>
            <a:picLocks noChangeAspect="1"/>
          </p:cNvPicPr>
          <p:nvPr/>
        </p:nvPicPr>
        <p:blipFill>
          <a:blip r:embed="rId2"/>
          <a:stretch>
            <a:fillRect/>
          </a:stretch>
        </p:blipFill>
        <p:spPr>
          <a:xfrm>
            <a:off x="6616505" y="1533378"/>
            <a:ext cx="5181600" cy="2771775"/>
          </a:xfrm>
          <a:prstGeom prst="rect">
            <a:avLst/>
          </a:prstGeom>
        </p:spPr>
      </p:pic>
    </p:spTree>
    <p:extLst>
      <p:ext uri="{BB962C8B-B14F-4D97-AF65-F5344CB8AC3E}">
        <p14:creationId xmlns:p14="http://schemas.microsoft.com/office/powerpoint/2010/main" val="269567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819BEE-0441-4F0B-A276-2D2FBFD234FE}"/>
              </a:ext>
            </a:extLst>
          </p:cNvPr>
          <p:cNvSpPr txBox="1"/>
          <p:nvPr/>
        </p:nvSpPr>
        <p:spPr>
          <a:xfrm>
            <a:off x="182881" y="773722"/>
            <a:ext cx="9087728" cy="1015663"/>
          </a:xfrm>
          <a:prstGeom prst="rect">
            <a:avLst/>
          </a:prstGeom>
          <a:noFill/>
        </p:spPr>
        <p:txBody>
          <a:bodyPr wrap="square" rtlCol="0">
            <a:spAutoFit/>
          </a:bodyPr>
          <a:lstStyle/>
          <a:p>
            <a:r>
              <a:rPr lang="en-IN" sz="2000" b="1" dirty="0">
                <a:solidFill>
                  <a:schemeClr val="tx1"/>
                </a:solidFill>
                <a:latin typeface="+mj-lt"/>
              </a:rPr>
              <a:t>2.Number of Orders with review score 5 and payment type as credit card:</a:t>
            </a:r>
          </a:p>
          <a:p>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FB16AE5-7B87-456E-ABF0-F852BB231A76}"/>
              </a:ext>
            </a:extLst>
          </p:cNvPr>
          <p:cNvSpPr txBox="1"/>
          <p:nvPr/>
        </p:nvSpPr>
        <p:spPr>
          <a:xfrm>
            <a:off x="407963" y="1789384"/>
            <a:ext cx="6386732" cy="1477327"/>
          </a:xfrm>
          <a:prstGeom prst="rect">
            <a:avLst/>
          </a:prstGeom>
          <a:noFill/>
        </p:spPr>
        <p:txBody>
          <a:bodyPr wrap="square">
            <a:spAutoFit/>
          </a:bodyPr>
          <a:lstStyle/>
          <a:p>
            <a:pPr algn="just"/>
            <a:r>
              <a:rPr lang="en-US" b="1" dirty="0"/>
              <a:t>Dominance of Credit Cards: Credit cards are the preferred payment method, especially for 5-star reviews, followed by boleto. This highlights the importance of secure and convenient payment options in driving customer satisfaction.</a:t>
            </a:r>
          </a:p>
        </p:txBody>
      </p:sp>
      <p:pic>
        <p:nvPicPr>
          <p:cNvPr id="6" name="Picture 5">
            <a:extLst>
              <a:ext uri="{FF2B5EF4-FFF2-40B4-BE49-F238E27FC236}">
                <a16:creationId xmlns:a16="http://schemas.microsoft.com/office/drawing/2014/main" id="{E7618C8B-5579-4E74-8119-C2ED1514C968}"/>
              </a:ext>
            </a:extLst>
          </p:cNvPr>
          <p:cNvPicPr>
            <a:picLocks noChangeAspect="1"/>
          </p:cNvPicPr>
          <p:nvPr/>
        </p:nvPicPr>
        <p:blipFill>
          <a:blip r:embed="rId2"/>
          <a:stretch>
            <a:fillRect/>
          </a:stretch>
        </p:blipFill>
        <p:spPr>
          <a:xfrm>
            <a:off x="6794695" y="1789383"/>
            <a:ext cx="5162843" cy="2590800"/>
          </a:xfrm>
          <a:prstGeom prst="rect">
            <a:avLst/>
          </a:prstGeom>
        </p:spPr>
      </p:pic>
    </p:spTree>
    <p:extLst>
      <p:ext uri="{BB962C8B-B14F-4D97-AF65-F5344CB8AC3E}">
        <p14:creationId xmlns:p14="http://schemas.microsoft.com/office/powerpoint/2010/main" val="914240484"/>
      </p:ext>
    </p:extLst>
  </p:cSld>
  <p:clrMapOvr>
    <a:masterClrMapping/>
  </p:clrMapOvr>
</p:sld>
</file>

<file path=ppt/theme/theme1.xml><?xml version="1.0" encoding="utf-8"?>
<a:theme xmlns:a="http://schemas.openxmlformats.org/drawingml/2006/main" name="Face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850</TotalTime>
  <Words>1095</Words>
  <Application>Microsoft Office PowerPoint</Application>
  <PresentationFormat>Widescreen</PresentationFormat>
  <Paragraphs>108</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Times New Roman</vt:lpstr>
      <vt:lpstr>Trebuchet MS</vt:lpstr>
      <vt:lpstr>Wingdings</vt:lpstr>
      <vt:lpstr>Wingdings 3</vt:lpstr>
      <vt:lpstr>Facet</vt:lpstr>
      <vt:lpstr>E-COMMERCE OLIST STORE ANALYSIS </vt:lpstr>
      <vt:lpstr>                           OUR AGENDA</vt:lpstr>
      <vt:lpstr>                         INTRODUTION </vt:lpstr>
      <vt:lpstr>PROJECT OVERVIEW</vt:lpstr>
      <vt:lpstr>Key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EXCEL DASHBOARD </vt:lpstr>
      <vt:lpstr>                          POWER BI Dashboard </vt:lpstr>
      <vt:lpstr>PowerPoint Presentation</vt:lpstr>
      <vt:lpstr>                             Tableau dashboard </vt:lpstr>
      <vt:lpstr>                                    SQL</vt:lpstr>
      <vt:lpstr>PowerPoint Presentation</vt:lpstr>
      <vt:lpstr>PowerPoint Presentation</vt:lpstr>
      <vt:lpstr>PowerPoint Presentation</vt:lpstr>
      <vt:lpstr>PowerPoint Presentation</vt:lpstr>
      <vt:lpstr>                      Problem faced</vt:lpstr>
      <vt:lpstr>                                  Conclusion </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ANALYTICS</dc:title>
  <dc:creator>Rakshana M</dc:creator>
  <cp:lastModifiedBy>Pavan Kumar</cp:lastModifiedBy>
  <cp:revision>46</cp:revision>
  <dcterms:created xsi:type="dcterms:W3CDTF">2025-01-22T05:39:37Z</dcterms:created>
  <dcterms:modified xsi:type="dcterms:W3CDTF">2025-04-07T08:21:05Z</dcterms:modified>
</cp:coreProperties>
</file>